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48" r:id="rId1"/>
  </p:sldMasterIdLst>
  <p:notesMasterIdLst>
    <p:notesMasterId r:id="rId32"/>
  </p:notesMasterIdLst>
  <p:sldIdLst>
    <p:sldId id="256" r:id="rId2"/>
    <p:sldId id="257" r:id="rId3"/>
    <p:sldId id="260" r:id="rId4"/>
    <p:sldId id="261" r:id="rId5"/>
    <p:sldId id="273" r:id="rId6"/>
    <p:sldId id="286" r:id="rId7"/>
    <p:sldId id="262" r:id="rId8"/>
    <p:sldId id="258" r:id="rId9"/>
    <p:sldId id="263" r:id="rId10"/>
    <p:sldId id="274" r:id="rId11"/>
    <p:sldId id="275" r:id="rId12"/>
    <p:sldId id="272" r:id="rId13"/>
    <p:sldId id="284" r:id="rId14"/>
    <p:sldId id="283" r:id="rId15"/>
    <p:sldId id="271" r:id="rId16"/>
    <p:sldId id="270" r:id="rId17"/>
    <p:sldId id="269" r:id="rId18"/>
    <p:sldId id="268" r:id="rId19"/>
    <p:sldId id="279" r:id="rId20"/>
    <p:sldId id="280" r:id="rId21"/>
    <p:sldId id="281" r:id="rId22"/>
    <p:sldId id="267" r:id="rId23"/>
    <p:sldId id="282" r:id="rId24"/>
    <p:sldId id="278" r:id="rId25"/>
    <p:sldId id="266" r:id="rId26"/>
    <p:sldId id="285" r:id="rId27"/>
    <p:sldId id="265" r:id="rId28"/>
    <p:sldId id="277" r:id="rId29"/>
    <p:sldId id="276" r:id="rId30"/>
    <p:sldId id="264" r:id="rId3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3366FF"/>
    <a:srgbClr val="000058"/>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2" autoAdjust="0"/>
    <p:restoredTop sz="94652" autoAdjust="0"/>
  </p:normalViewPr>
  <p:slideViewPr>
    <p:cSldViewPr>
      <p:cViewPr varScale="1">
        <p:scale>
          <a:sx n="68" d="100"/>
          <a:sy n="68" d="100"/>
        </p:scale>
        <p:origin x="15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16F08-DBA4-4C0E-B839-D231A9BF9E72}" type="datetimeFigureOut">
              <a:rPr lang="en-US" smtClean="0"/>
              <a:t>7/29/2022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3C169-CBAC-4557-A71B-0C402258A3F6}" type="slidenum">
              <a:rPr lang="en-US" smtClean="0"/>
              <a:t>‹#›</a:t>
            </a:fld>
            <a:endParaRPr lang="en-US" dirty="0"/>
          </a:p>
        </p:txBody>
      </p:sp>
    </p:spTree>
    <p:extLst>
      <p:ext uri="{BB962C8B-B14F-4D97-AF65-F5344CB8AC3E}">
        <p14:creationId xmlns:p14="http://schemas.microsoft.com/office/powerpoint/2010/main" val="306531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s-ES" altLang="en-US" dirty="0"/>
          </a:p>
        </p:txBody>
      </p:sp>
      <p:sp>
        <p:nvSpPr>
          <p:cNvPr id="5" name="Footer Placeholder 4"/>
          <p:cNvSpPr>
            <a:spLocks noGrp="1"/>
          </p:cNvSpPr>
          <p:nvPr>
            <p:ph type="ftr" sz="quarter" idx="11"/>
          </p:nvPr>
        </p:nvSpPr>
        <p:spPr/>
        <p:txBody>
          <a:bodyPr/>
          <a:lstStyle>
            <a:lvl1pPr>
              <a:defRPr/>
            </a:lvl1pPr>
          </a:lstStyle>
          <a:p>
            <a:endParaRPr lang="es-ES" altLang="en-US" dirty="0"/>
          </a:p>
        </p:txBody>
      </p:sp>
      <p:sp>
        <p:nvSpPr>
          <p:cNvPr id="6" name="Slide Number Placeholder 5"/>
          <p:cNvSpPr>
            <a:spLocks noGrp="1"/>
          </p:cNvSpPr>
          <p:nvPr>
            <p:ph type="sldNum" sz="quarter" idx="12"/>
          </p:nvPr>
        </p:nvSpPr>
        <p:spPr/>
        <p:txBody>
          <a:bodyPr/>
          <a:lstStyle>
            <a:lvl1pPr>
              <a:defRPr/>
            </a:lvl1pPr>
          </a:lstStyle>
          <a:p>
            <a:fld id="{925667A4-5AA1-411A-A3C4-02308873BE1D}" type="slidenum">
              <a:rPr lang="es-ES" altLang="en-US"/>
              <a:pPr/>
              <a:t>‹#›</a:t>
            </a:fld>
            <a:endParaRPr lang="es-ES" altLang="en-US" dirty="0"/>
          </a:p>
        </p:txBody>
      </p:sp>
    </p:spTree>
    <p:extLst>
      <p:ext uri="{BB962C8B-B14F-4D97-AF65-F5344CB8AC3E}">
        <p14:creationId xmlns:p14="http://schemas.microsoft.com/office/powerpoint/2010/main" val="3784979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ltLang="en-US" dirty="0"/>
          </a:p>
        </p:txBody>
      </p:sp>
      <p:sp>
        <p:nvSpPr>
          <p:cNvPr id="5" name="Footer Placeholder 4"/>
          <p:cNvSpPr>
            <a:spLocks noGrp="1"/>
          </p:cNvSpPr>
          <p:nvPr>
            <p:ph type="ftr" sz="quarter" idx="11"/>
          </p:nvPr>
        </p:nvSpPr>
        <p:spPr/>
        <p:txBody>
          <a:bodyPr/>
          <a:lstStyle>
            <a:lvl1pPr>
              <a:defRPr/>
            </a:lvl1pPr>
          </a:lstStyle>
          <a:p>
            <a:endParaRPr lang="es-ES" altLang="en-US" dirty="0"/>
          </a:p>
        </p:txBody>
      </p:sp>
      <p:sp>
        <p:nvSpPr>
          <p:cNvPr id="6" name="Slide Number Placeholder 5"/>
          <p:cNvSpPr>
            <a:spLocks noGrp="1"/>
          </p:cNvSpPr>
          <p:nvPr>
            <p:ph type="sldNum" sz="quarter" idx="12"/>
          </p:nvPr>
        </p:nvSpPr>
        <p:spPr/>
        <p:txBody>
          <a:bodyPr/>
          <a:lstStyle>
            <a:lvl1pPr>
              <a:defRPr/>
            </a:lvl1pPr>
          </a:lstStyle>
          <a:p>
            <a:fld id="{E2E4E7D5-4931-49FA-A00A-91936575B0C4}" type="slidenum">
              <a:rPr lang="es-ES" altLang="en-US"/>
              <a:pPr/>
              <a:t>‹#›</a:t>
            </a:fld>
            <a:endParaRPr lang="es-ES" altLang="en-US" dirty="0"/>
          </a:p>
        </p:txBody>
      </p:sp>
    </p:spTree>
    <p:extLst>
      <p:ext uri="{BB962C8B-B14F-4D97-AF65-F5344CB8AC3E}">
        <p14:creationId xmlns:p14="http://schemas.microsoft.com/office/powerpoint/2010/main" val="1910528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ltLang="en-US" dirty="0"/>
          </a:p>
        </p:txBody>
      </p:sp>
      <p:sp>
        <p:nvSpPr>
          <p:cNvPr id="5" name="Footer Placeholder 4"/>
          <p:cNvSpPr>
            <a:spLocks noGrp="1"/>
          </p:cNvSpPr>
          <p:nvPr>
            <p:ph type="ftr" sz="quarter" idx="11"/>
          </p:nvPr>
        </p:nvSpPr>
        <p:spPr/>
        <p:txBody>
          <a:bodyPr/>
          <a:lstStyle>
            <a:lvl1pPr>
              <a:defRPr/>
            </a:lvl1pPr>
          </a:lstStyle>
          <a:p>
            <a:endParaRPr lang="es-ES" altLang="en-US" dirty="0"/>
          </a:p>
        </p:txBody>
      </p:sp>
      <p:sp>
        <p:nvSpPr>
          <p:cNvPr id="6" name="Slide Number Placeholder 5"/>
          <p:cNvSpPr>
            <a:spLocks noGrp="1"/>
          </p:cNvSpPr>
          <p:nvPr>
            <p:ph type="sldNum" sz="quarter" idx="12"/>
          </p:nvPr>
        </p:nvSpPr>
        <p:spPr/>
        <p:txBody>
          <a:bodyPr/>
          <a:lstStyle>
            <a:lvl1pPr>
              <a:defRPr/>
            </a:lvl1pPr>
          </a:lstStyle>
          <a:p>
            <a:fld id="{28777292-169B-450F-BFC4-B133C1816781}" type="slidenum">
              <a:rPr lang="es-ES" altLang="en-US"/>
              <a:pPr/>
              <a:t>‹#›</a:t>
            </a:fld>
            <a:endParaRPr lang="es-ES" altLang="en-US" dirty="0"/>
          </a:p>
        </p:txBody>
      </p:sp>
    </p:spTree>
    <p:extLst>
      <p:ext uri="{BB962C8B-B14F-4D97-AF65-F5344CB8AC3E}">
        <p14:creationId xmlns:p14="http://schemas.microsoft.com/office/powerpoint/2010/main" val="2490742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ltLang="en-US" dirty="0"/>
          </a:p>
        </p:txBody>
      </p:sp>
      <p:sp>
        <p:nvSpPr>
          <p:cNvPr id="5" name="Footer Placeholder 4"/>
          <p:cNvSpPr>
            <a:spLocks noGrp="1"/>
          </p:cNvSpPr>
          <p:nvPr>
            <p:ph type="ftr" sz="quarter" idx="11"/>
          </p:nvPr>
        </p:nvSpPr>
        <p:spPr/>
        <p:txBody>
          <a:bodyPr/>
          <a:lstStyle>
            <a:lvl1pPr>
              <a:defRPr/>
            </a:lvl1pPr>
          </a:lstStyle>
          <a:p>
            <a:endParaRPr lang="es-ES" altLang="en-US" dirty="0"/>
          </a:p>
        </p:txBody>
      </p:sp>
      <p:sp>
        <p:nvSpPr>
          <p:cNvPr id="6" name="Slide Number Placeholder 5"/>
          <p:cNvSpPr>
            <a:spLocks noGrp="1"/>
          </p:cNvSpPr>
          <p:nvPr>
            <p:ph type="sldNum" sz="quarter" idx="12"/>
          </p:nvPr>
        </p:nvSpPr>
        <p:spPr/>
        <p:txBody>
          <a:bodyPr/>
          <a:lstStyle>
            <a:lvl1pPr>
              <a:defRPr/>
            </a:lvl1pPr>
          </a:lstStyle>
          <a:p>
            <a:fld id="{F435CC67-CF4F-4849-B8FA-DF8B315B8FA2}" type="slidenum">
              <a:rPr lang="es-ES" altLang="en-US"/>
              <a:pPr/>
              <a:t>‹#›</a:t>
            </a:fld>
            <a:endParaRPr lang="es-ES" altLang="en-US" dirty="0"/>
          </a:p>
        </p:txBody>
      </p:sp>
    </p:spTree>
    <p:extLst>
      <p:ext uri="{BB962C8B-B14F-4D97-AF65-F5344CB8AC3E}">
        <p14:creationId xmlns:p14="http://schemas.microsoft.com/office/powerpoint/2010/main" val="3547489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s-ES" altLang="en-US" dirty="0"/>
          </a:p>
        </p:txBody>
      </p:sp>
      <p:sp>
        <p:nvSpPr>
          <p:cNvPr id="5" name="Footer Placeholder 4"/>
          <p:cNvSpPr>
            <a:spLocks noGrp="1"/>
          </p:cNvSpPr>
          <p:nvPr>
            <p:ph type="ftr" sz="quarter" idx="11"/>
          </p:nvPr>
        </p:nvSpPr>
        <p:spPr/>
        <p:txBody>
          <a:bodyPr/>
          <a:lstStyle>
            <a:lvl1pPr>
              <a:defRPr/>
            </a:lvl1pPr>
          </a:lstStyle>
          <a:p>
            <a:endParaRPr lang="es-ES" altLang="en-US" dirty="0"/>
          </a:p>
        </p:txBody>
      </p:sp>
      <p:sp>
        <p:nvSpPr>
          <p:cNvPr id="6" name="Slide Number Placeholder 5"/>
          <p:cNvSpPr>
            <a:spLocks noGrp="1"/>
          </p:cNvSpPr>
          <p:nvPr>
            <p:ph type="sldNum" sz="quarter" idx="12"/>
          </p:nvPr>
        </p:nvSpPr>
        <p:spPr/>
        <p:txBody>
          <a:bodyPr/>
          <a:lstStyle>
            <a:lvl1pPr>
              <a:defRPr/>
            </a:lvl1pPr>
          </a:lstStyle>
          <a:p>
            <a:fld id="{0E429572-C1F8-4C3A-9B5A-EC03E703FD6B}" type="slidenum">
              <a:rPr lang="es-ES" altLang="en-US"/>
              <a:pPr/>
              <a:t>‹#›</a:t>
            </a:fld>
            <a:endParaRPr lang="es-ES" altLang="en-US" dirty="0"/>
          </a:p>
        </p:txBody>
      </p:sp>
    </p:spTree>
    <p:extLst>
      <p:ext uri="{BB962C8B-B14F-4D97-AF65-F5344CB8AC3E}">
        <p14:creationId xmlns:p14="http://schemas.microsoft.com/office/powerpoint/2010/main" val="763758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altLang="en-US" dirty="0"/>
          </a:p>
        </p:txBody>
      </p:sp>
      <p:sp>
        <p:nvSpPr>
          <p:cNvPr id="6" name="Footer Placeholder 5"/>
          <p:cNvSpPr>
            <a:spLocks noGrp="1"/>
          </p:cNvSpPr>
          <p:nvPr>
            <p:ph type="ftr" sz="quarter" idx="11"/>
          </p:nvPr>
        </p:nvSpPr>
        <p:spPr/>
        <p:txBody>
          <a:bodyPr/>
          <a:lstStyle>
            <a:lvl1pPr>
              <a:defRPr/>
            </a:lvl1pPr>
          </a:lstStyle>
          <a:p>
            <a:endParaRPr lang="es-ES" altLang="en-US" dirty="0"/>
          </a:p>
        </p:txBody>
      </p:sp>
      <p:sp>
        <p:nvSpPr>
          <p:cNvPr id="7" name="Slide Number Placeholder 6"/>
          <p:cNvSpPr>
            <a:spLocks noGrp="1"/>
          </p:cNvSpPr>
          <p:nvPr>
            <p:ph type="sldNum" sz="quarter" idx="12"/>
          </p:nvPr>
        </p:nvSpPr>
        <p:spPr/>
        <p:txBody>
          <a:bodyPr/>
          <a:lstStyle>
            <a:lvl1pPr>
              <a:defRPr/>
            </a:lvl1pPr>
          </a:lstStyle>
          <a:p>
            <a:fld id="{CA62E632-378A-438A-BFF1-A8835C000B8E}" type="slidenum">
              <a:rPr lang="es-ES" altLang="en-US"/>
              <a:pPr/>
              <a:t>‹#›</a:t>
            </a:fld>
            <a:endParaRPr lang="es-ES" altLang="en-US" dirty="0"/>
          </a:p>
        </p:txBody>
      </p:sp>
    </p:spTree>
    <p:extLst>
      <p:ext uri="{BB962C8B-B14F-4D97-AF65-F5344CB8AC3E}">
        <p14:creationId xmlns:p14="http://schemas.microsoft.com/office/powerpoint/2010/main" val="1277261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altLang="en-US" dirty="0"/>
          </a:p>
        </p:txBody>
      </p:sp>
      <p:sp>
        <p:nvSpPr>
          <p:cNvPr id="8" name="Footer Placeholder 7"/>
          <p:cNvSpPr>
            <a:spLocks noGrp="1"/>
          </p:cNvSpPr>
          <p:nvPr>
            <p:ph type="ftr" sz="quarter" idx="11"/>
          </p:nvPr>
        </p:nvSpPr>
        <p:spPr/>
        <p:txBody>
          <a:bodyPr/>
          <a:lstStyle>
            <a:lvl1pPr>
              <a:defRPr/>
            </a:lvl1pPr>
          </a:lstStyle>
          <a:p>
            <a:endParaRPr lang="es-ES" altLang="en-US" dirty="0"/>
          </a:p>
        </p:txBody>
      </p:sp>
      <p:sp>
        <p:nvSpPr>
          <p:cNvPr id="9" name="Slide Number Placeholder 8"/>
          <p:cNvSpPr>
            <a:spLocks noGrp="1"/>
          </p:cNvSpPr>
          <p:nvPr>
            <p:ph type="sldNum" sz="quarter" idx="12"/>
          </p:nvPr>
        </p:nvSpPr>
        <p:spPr/>
        <p:txBody>
          <a:bodyPr/>
          <a:lstStyle>
            <a:lvl1pPr>
              <a:defRPr/>
            </a:lvl1pPr>
          </a:lstStyle>
          <a:p>
            <a:fld id="{D1672953-4CFA-4021-9865-03614285B753}" type="slidenum">
              <a:rPr lang="es-ES" altLang="en-US"/>
              <a:pPr/>
              <a:t>‹#›</a:t>
            </a:fld>
            <a:endParaRPr lang="es-ES" altLang="en-US" dirty="0"/>
          </a:p>
        </p:txBody>
      </p:sp>
    </p:spTree>
    <p:extLst>
      <p:ext uri="{BB962C8B-B14F-4D97-AF65-F5344CB8AC3E}">
        <p14:creationId xmlns:p14="http://schemas.microsoft.com/office/powerpoint/2010/main" val="3149831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altLang="en-US" dirty="0"/>
          </a:p>
        </p:txBody>
      </p:sp>
      <p:sp>
        <p:nvSpPr>
          <p:cNvPr id="4" name="Footer Placeholder 3"/>
          <p:cNvSpPr>
            <a:spLocks noGrp="1"/>
          </p:cNvSpPr>
          <p:nvPr>
            <p:ph type="ftr" sz="quarter" idx="11"/>
          </p:nvPr>
        </p:nvSpPr>
        <p:spPr/>
        <p:txBody>
          <a:bodyPr/>
          <a:lstStyle>
            <a:lvl1pPr>
              <a:defRPr/>
            </a:lvl1pPr>
          </a:lstStyle>
          <a:p>
            <a:endParaRPr lang="es-ES" altLang="en-US" dirty="0"/>
          </a:p>
        </p:txBody>
      </p:sp>
      <p:sp>
        <p:nvSpPr>
          <p:cNvPr id="5" name="Slide Number Placeholder 4"/>
          <p:cNvSpPr>
            <a:spLocks noGrp="1"/>
          </p:cNvSpPr>
          <p:nvPr>
            <p:ph type="sldNum" sz="quarter" idx="12"/>
          </p:nvPr>
        </p:nvSpPr>
        <p:spPr/>
        <p:txBody>
          <a:bodyPr/>
          <a:lstStyle>
            <a:lvl1pPr>
              <a:defRPr/>
            </a:lvl1pPr>
          </a:lstStyle>
          <a:p>
            <a:fld id="{29B75A1B-568B-41BF-928B-B81BF71DF0D9}" type="slidenum">
              <a:rPr lang="es-ES" altLang="en-US"/>
              <a:pPr/>
              <a:t>‹#›</a:t>
            </a:fld>
            <a:endParaRPr lang="es-ES" altLang="en-US" dirty="0"/>
          </a:p>
        </p:txBody>
      </p:sp>
    </p:spTree>
    <p:extLst>
      <p:ext uri="{BB962C8B-B14F-4D97-AF65-F5344CB8AC3E}">
        <p14:creationId xmlns:p14="http://schemas.microsoft.com/office/powerpoint/2010/main" val="4074597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en-US" dirty="0"/>
          </a:p>
        </p:txBody>
      </p:sp>
      <p:sp>
        <p:nvSpPr>
          <p:cNvPr id="3" name="Footer Placeholder 2"/>
          <p:cNvSpPr>
            <a:spLocks noGrp="1"/>
          </p:cNvSpPr>
          <p:nvPr>
            <p:ph type="ftr" sz="quarter" idx="11"/>
          </p:nvPr>
        </p:nvSpPr>
        <p:spPr/>
        <p:txBody>
          <a:bodyPr/>
          <a:lstStyle>
            <a:lvl1pPr>
              <a:defRPr/>
            </a:lvl1pPr>
          </a:lstStyle>
          <a:p>
            <a:endParaRPr lang="es-ES" altLang="en-US" dirty="0"/>
          </a:p>
        </p:txBody>
      </p:sp>
      <p:sp>
        <p:nvSpPr>
          <p:cNvPr id="4" name="Slide Number Placeholder 3"/>
          <p:cNvSpPr>
            <a:spLocks noGrp="1"/>
          </p:cNvSpPr>
          <p:nvPr>
            <p:ph type="sldNum" sz="quarter" idx="12"/>
          </p:nvPr>
        </p:nvSpPr>
        <p:spPr/>
        <p:txBody>
          <a:bodyPr/>
          <a:lstStyle>
            <a:lvl1pPr>
              <a:defRPr/>
            </a:lvl1pPr>
          </a:lstStyle>
          <a:p>
            <a:fld id="{B3722BB8-C215-493D-B402-26C934085DF9}" type="slidenum">
              <a:rPr lang="es-ES" altLang="en-US"/>
              <a:pPr/>
              <a:t>‹#›</a:t>
            </a:fld>
            <a:endParaRPr lang="es-ES" altLang="en-US" dirty="0"/>
          </a:p>
        </p:txBody>
      </p:sp>
    </p:spTree>
    <p:extLst>
      <p:ext uri="{BB962C8B-B14F-4D97-AF65-F5344CB8AC3E}">
        <p14:creationId xmlns:p14="http://schemas.microsoft.com/office/powerpoint/2010/main" val="1214001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s-ES" altLang="en-US" dirty="0"/>
          </a:p>
        </p:txBody>
      </p:sp>
      <p:sp>
        <p:nvSpPr>
          <p:cNvPr id="6" name="Footer Placeholder 5"/>
          <p:cNvSpPr>
            <a:spLocks noGrp="1"/>
          </p:cNvSpPr>
          <p:nvPr>
            <p:ph type="ftr" sz="quarter" idx="11"/>
          </p:nvPr>
        </p:nvSpPr>
        <p:spPr/>
        <p:txBody>
          <a:bodyPr/>
          <a:lstStyle>
            <a:lvl1pPr>
              <a:defRPr/>
            </a:lvl1pPr>
          </a:lstStyle>
          <a:p>
            <a:endParaRPr lang="es-ES" altLang="en-US" dirty="0"/>
          </a:p>
        </p:txBody>
      </p:sp>
      <p:sp>
        <p:nvSpPr>
          <p:cNvPr id="7" name="Slide Number Placeholder 6"/>
          <p:cNvSpPr>
            <a:spLocks noGrp="1"/>
          </p:cNvSpPr>
          <p:nvPr>
            <p:ph type="sldNum" sz="quarter" idx="12"/>
          </p:nvPr>
        </p:nvSpPr>
        <p:spPr/>
        <p:txBody>
          <a:bodyPr/>
          <a:lstStyle>
            <a:lvl1pPr>
              <a:defRPr/>
            </a:lvl1pPr>
          </a:lstStyle>
          <a:p>
            <a:fld id="{5D4736C8-2BBA-4BE8-AE3B-AE37014F820E}" type="slidenum">
              <a:rPr lang="es-ES" altLang="en-US"/>
              <a:pPr/>
              <a:t>‹#›</a:t>
            </a:fld>
            <a:endParaRPr lang="es-ES" altLang="en-US" dirty="0"/>
          </a:p>
        </p:txBody>
      </p:sp>
    </p:spTree>
    <p:extLst>
      <p:ext uri="{BB962C8B-B14F-4D97-AF65-F5344CB8AC3E}">
        <p14:creationId xmlns:p14="http://schemas.microsoft.com/office/powerpoint/2010/main" val="3150682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s-ES" altLang="en-US" dirty="0"/>
          </a:p>
        </p:txBody>
      </p:sp>
      <p:sp>
        <p:nvSpPr>
          <p:cNvPr id="6" name="Footer Placeholder 5"/>
          <p:cNvSpPr>
            <a:spLocks noGrp="1"/>
          </p:cNvSpPr>
          <p:nvPr>
            <p:ph type="ftr" sz="quarter" idx="11"/>
          </p:nvPr>
        </p:nvSpPr>
        <p:spPr/>
        <p:txBody>
          <a:bodyPr/>
          <a:lstStyle>
            <a:lvl1pPr>
              <a:defRPr/>
            </a:lvl1pPr>
          </a:lstStyle>
          <a:p>
            <a:endParaRPr lang="es-ES" altLang="en-US" dirty="0"/>
          </a:p>
        </p:txBody>
      </p:sp>
      <p:sp>
        <p:nvSpPr>
          <p:cNvPr id="7" name="Slide Number Placeholder 6"/>
          <p:cNvSpPr>
            <a:spLocks noGrp="1"/>
          </p:cNvSpPr>
          <p:nvPr>
            <p:ph type="sldNum" sz="quarter" idx="12"/>
          </p:nvPr>
        </p:nvSpPr>
        <p:spPr/>
        <p:txBody>
          <a:bodyPr/>
          <a:lstStyle>
            <a:lvl1pPr>
              <a:defRPr/>
            </a:lvl1pPr>
          </a:lstStyle>
          <a:p>
            <a:fld id="{13F7E85C-01E0-4FA7-BDF4-524CE040244A}" type="slidenum">
              <a:rPr lang="es-ES" altLang="en-US"/>
              <a:pPr/>
              <a:t>‹#›</a:t>
            </a:fld>
            <a:endParaRPr lang="es-ES" altLang="en-US" dirty="0"/>
          </a:p>
        </p:txBody>
      </p:sp>
    </p:spTree>
    <p:extLst>
      <p:ext uri="{BB962C8B-B14F-4D97-AF65-F5344CB8AC3E}">
        <p14:creationId xmlns:p14="http://schemas.microsoft.com/office/powerpoint/2010/main" val="3699558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3D0A319-33FF-4F1F-8DCA-639027D11522}" type="slidenum">
              <a:rPr lang="es-ES" altLang="en-US"/>
              <a:pPr/>
              <a:t>‹#›</a:t>
            </a:fld>
            <a:endParaRPr lang="es-E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aceweb.org/career-development/trends-and-predictions/predicting-employment-through-machine-learning/" TargetMode="External"/><Relationship Id="rId2" Type="http://schemas.openxmlformats.org/officeDocument/2006/relationships/hyperlink" Target="https://www.odu.edu/content/dam/odu/offices/cmc/docs/nace/2019-nace-job-outlook-survey.pdf" TargetMode="External"/><Relationship Id="rId1" Type="http://schemas.openxmlformats.org/officeDocument/2006/relationships/slideLayout" Target="../slideLayouts/slideLayout2.xml"/><Relationship Id="rId6" Type="http://schemas.openxmlformats.org/officeDocument/2006/relationships/hyperlink" Target="https://www.aacu.org/sites/default/files/files/publications/LEAP_Vision_Summary.pdf" TargetMode="External"/><Relationship Id="rId5" Type="http://schemas.openxmlformats.org/officeDocument/2006/relationships/hyperlink" Target="https://www.coursera.org/lecture/university-teaching/interview-with-prof-royce-sadler-on-understanding-standards-TD6pE" TargetMode="External"/><Relationship Id="rId4" Type="http://schemas.openxmlformats.org/officeDocument/2006/relationships/hyperlink" Target="http://www.ccsse.org/aboutsurvey/aboutsurvey.cf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290861" y="4509120"/>
            <a:ext cx="5184775" cy="544512"/>
          </a:xfrm>
          <a:noFill/>
          <a:ln/>
        </p:spPr>
        <p:txBody>
          <a:bodyPr anchor="ctr"/>
          <a:lstStyle/>
          <a:p>
            <a:pPr algn="l"/>
            <a:r>
              <a:rPr lang="es-UY" altLang="en-US" sz="4400" b="1" dirty="0">
                <a:solidFill>
                  <a:schemeClr val="bg1"/>
                </a:solidFill>
              </a:rPr>
              <a:t>A Dissertation Submitted To</a:t>
            </a:r>
            <a:endParaRPr lang="es-ES" altLang="en-US" sz="4400" b="1" dirty="0">
              <a:solidFill>
                <a:schemeClr val="bg1"/>
              </a:solidFill>
            </a:endParaRPr>
          </a:p>
        </p:txBody>
      </p:sp>
      <p:sp>
        <p:nvSpPr>
          <p:cNvPr id="2167"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s-UY" altLang="en-US" sz="1800" b="1" dirty="0">
                <a:solidFill>
                  <a:schemeClr val="bg1"/>
                </a:solidFill>
              </a:rPr>
              <a:t>The School of Education</a:t>
            </a:r>
          </a:p>
          <a:p>
            <a:r>
              <a:rPr lang="es-UY" altLang="en-US" sz="1800" b="1" dirty="0">
                <a:solidFill>
                  <a:schemeClr val="bg1"/>
                </a:solidFill>
              </a:rPr>
              <a:t>OAKLAND CITY UNIVERSITY</a:t>
            </a:r>
            <a:endParaRPr lang="es-ES" altLang="en-US" sz="1800" b="1" dirty="0">
              <a:solidFill>
                <a:schemeClr val="bg1"/>
              </a:solidFill>
            </a:endParaRPr>
          </a:p>
        </p:txBody>
      </p:sp>
      <p:sp>
        <p:nvSpPr>
          <p:cNvPr id="3" name="TextBox 2"/>
          <p:cNvSpPr txBox="1"/>
          <p:nvPr/>
        </p:nvSpPr>
        <p:spPr>
          <a:xfrm>
            <a:off x="5292080" y="4914034"/>
            <a:ext cx="3672408" cy="701731"/>
          </a:xfrm>
          <a:prstGeom prst="rect">
            <a:avLst/>
          </a:prstGeom>
          <a:noFill/>
        </p:spPr>
        <p:txBody>
          <a:bodyPr wrap="square" rtlCol="0">
            <a:spAutoFit/>
          </a:bodyPr>
          <a:lstStyle/>
          <a:p>
            <a:pPr lvl="0">
              <a:spcBef>
                <a:spcPct val="20000"/>
              </a:spcBef>
            </a:pPr>
            <a:r>
              <a:rPr lang="en-US" dirty="0">
                <a:solidFill>
                  <a:schemeClr val="bg1"/>
                </a:solidFill>
                <a:latin typeface="Arial"/>
                <a:cs typeface="Arial"/>
              </a:rPr>
              <a:t>By:  Steven D. Carver  MS, MS</a:t>
            </a:r>
          </a:p>
          <a:p>
            <a:pPr lvl="0">
              <a:spcBef>
                <a:spcPct val="20000"/>
              </a:spcBef>
            </a:pPr>
            <a:r>
              <a:rPr lang="en-US" dirty="0">
                <a:solidFill>
                  <a:schemeClr val="bg1"/>
                </a:solidFill>
                <a:latin typeface="Arial"/>
                <a:cs typeface="Arial"/>
              </a:rPr>
              <a:t>Date: January 20, 2021</a:t>
            </a:r>
            <a:endParaRPr lang="en-US" altLang="en-US" dirty="0">
              <a:solidFill>
                <a:schemeClr val="bg1"/>
              </a:solidFill>
              <a:latin typeface="Arial"/>
              <a:cs typeface="Arial"/>
            </a:endParaRPr>
          </a:p>
        </p:txBody>
      </p:sp>
      <p:sp>
        <p:nvSpPr>
          <p:cNvPr id="2" name="TextBox 1"/>
          <p:cNvSpPr txBox="1"/>
          <p:nvPr/>
        </p:nvSpPr>
        <p:spPr>
          <a:xfrm>
            <a:off x="1187624" y="1268760"/>
            <a:ext cx="6192688" cy="1200329"/>
          </a:xfrm>
          <a:prstGeom prst="rect">
            <a:avLst/>
          </a:prstGeom>
          <a:noFill/>
        </p:spPr>
        <p:txBody>
          <a:bodyPr wrap="square" rtlCol="0">
            <a:spAutoFit/>
          </a:bodyPr>
          <a:lstStyle/>
          <a:p>
            <a:pPr algn="ctr"/>
            <a:r>
              <a:rPr lang="en-US" sz="2400" b="1" dirty="0">
                <a:solidFill>
                  <a:schemeClr val="bg1"/>
                </a:solidFill>
                <a:latin typeface="+mj-lt"/>
                <a:ea typeface="+mj-ea"/>
                <a:cs typeface="+mj-cs"/>
              </a:rPr>
              <a:t>A MULTIVARIATE ANALYSIS OF COVARIANCE OF MEASURING STUDENT LEARNING AT A COMMUNITY COLLEGE</a:t>
            </a:r>
          </a:p>
        </p:txBody>
      </p:sp>
      <p:sp>
        <p:nvSpPr>
          <p:cNvPr id="4" name="TextBox 3"/>
          <p:cNvSpPr txBox="1"/>
          <p:nvPr/>
        </p:nvSpPr>
        <p:spPr>
          <a:xfrm>
            <a:off x="1835696" y="2924767"/>
            <a:ext cx="4896544" cy="400110"/>
          </a:xfrm>
          <a:prstGeom prst="rect">
            <a:avLst/>
          </a:prstGeom>
          <a:noFill/>
        </p:spPr>
        <p:txBody>
          <a:bodyPr wrap="square" rtlCol="0">
            <a:spAutoFit/>
          </a:bodyPr>
          <a:lstStyle/>
          <a:p>
            <a:pPr algn="ctr"/>
            <a:r>
              <a:rPr lang="en-US" sz="2000" b="1" dirty="0">
                <a:solidFill>
                  <a:schemeClr val="bg1"/>
                </a:solidFill>
                <a:latin typeface="+mj-lt"/>
                <a:ea typeface="+mj-ea"/>
                <a:cs typeface="+mj-cs"/>
              </a:rPr>
              <a:t>An Assessment of Student Learning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REVIEW OF LITERATURE: Findings</a:t>
            </a:r>
            <a:endParaRPr lang="en-US" sz="3200" dirty="0"/>
          </a:p>
        </p:txBody>
      </p:sp>
      <p:sp>
        <p:nvSpPr>
          <p:cNvPr id="3" name="Content Placeholder 2"/>
          <p:cNvSpPr>
            <a:spLocks noGrp="1"/>
          </p:cNvSpPr>
          <p:nvPr>
            <p:ph idx="1"/>
          </p:nvPr>
        </p:nvSpPr>
        <p:spPr/>
        <p:txBody>
          <a:bodyPr/>
          <a:lstStyle/>
          <a:p>
            <a:r>
              <a:rPr lang="en-US" dirty="0"/>
              <a:t>Student engagement is </a:t>
            </a:r>
            <a:r>
              <a:rPr lang="en-US" dirty="0">
                <a:solidFill>
                  <a:schemeClr val="accent1">
                    <a:lumMod val="75000"/>
                  </a:schemeClr>
                </a:solidFill>
              </a:rPr>
              <a:t>highly correlated </a:t>
            </a:r>
            <a:r>
              <a:rPr lang="en-US" dirty="0"/>
              <a:t>with how institutions of higher education </a:t>
            </a:r>
            <a:r>
              <a:rPr lang="en-US" dirty="0">
                <a:solidFill>
                  <a:schemeClr val="accent1">
                    <a:lumMod val="75000"/>
                  </a:schemeClr>
                </a:solidFill>
              </a:rPr>
              <a:t>measure learning. </a:t>
            </a:r>
            <a:r>
              <a:rPr lang="en-US" dirty="0"/>
              <a:t>(CCSSE)</a:t>
            </a:r>
          </a:p>
          <a:p>
            <a:r>
              <a:rPr lang="en-US" dirty="0"/>
              <a:t>Current research, as scant as it is, seems to indicate that there is </a:t>
            </a:r>
            <a:r>
              <a:rPr lang="en-US" dirty="0">
                <a:solidFill>
                  <a:schemeClr val="accent1">
                    <a:lumMod val="75000"/>
                  </a:schemeClr>
                </a:solidFill>
              </a:rPr>
              <a:t>no consensus </a:t>
            </a:r>
            <a:r>
              <a:rPr lang="en-US" dirty="0"/>
              <a:t>that there is </a:t>
            </a:r>
            <a:r>
              <a:rPr lang="en-US" dirty="0">
                <a:solidFill>
                  <a:schemeClr val="accent1">
                    <a:lumMod val="75000"/>
                  </a:schemeClr>
                </a:solidFill>
              </a:rPr>
              <a:t>any one </a:t>
            </a:r>
            <a:r>
              <a:rPr lang="en-US" dirty="0"/>
              <a:t>learning outcome </a:t>
            </a:r>
            <a:r>
              <a:rPr lang="en-US" dirty="0">
                <a:solidFill>
                  <a:schemeClr val="accent1">
                    <a:lumMod val="75000"/>
                  </a:schemeClr>
                </a:solidFill>
              </a:rPr>
              <a:t>or even a set</a:t>
            </a:r>
            <a:r>
              <a:rPr lang="en-US" dirty="0"/>
              <a:t> of learning outcomes that can be used for any particular student, course, program, degree, or institution. (NACE)</a:t>
            </a:r>
          </a:p>
        </p:txBody>
      </p:sp>
      <p:sp>
        <p:nvSpPr>
          <p:cNvPr id="4" name="TextBox 3"/>
          <p:cNvSpPr txBox="1"/>
          <p:nvPr/>
        </p:nvSpPr>
        <p:spPr>
          <a:xfrm>
            <a:off x="395288" y="6093296"/>
            <a:ext cx="1080368" cy="369332"/>
          </a:xfrm>
          <a:prstGeom prst="rect">
            <a:avLst/>
          </a:prstGeom>
          <a:noFill/>
        </p:spPr>
        <p:txBody>
          <a:bodyPr wrap="square" rtlCol="0">
            <a:spAutoFit/>
          </a:bodyPr>
          <a:lstStyle/>
          <a:p>
            <a:r>
              <a:rPr lang="en-US" dirty="0"/>
              <a:t>10 of 30</a:t>
            </a:r>
          </a:p>
        </p:txBody>
      </p:sp>
    </p:spTree>
    <p:extLst>
      <p:ext uri="{BB962C8B-B14F-4D97-AF65-F5344CB8AC3E}">
        <p14:creationId xmlns:p14="http://schemas.microsoft.com/office/powerpoint/2010/main" val="338219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METHODOLOGY</a:t>
            </a:r>
            <a:r>
              <a:rPr lang="en-US" b="1" dirty="0"/>
              <a:t>: </a:t>
            </a:r>
            <a:r>
              <a:rPr lang="en-US" sz="3200" b="1" dirty="0"/>
              <a:t>Summary</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436" y="1600200"/>
            <a:ext cx="8041128" cy="4525963"/>
          </a:xfrm>
          <a:prstGeom prst="rect">
            <a:avLst/>
          </a:prstGeom>
        </p:spPr>
      </p:pic>
      <p:sp>
        <p:nvSpPr>
          <p:cNvPr id="5" name="TextBox 4"/>
          <p:cNvSpPr txBox="1"/>
          <p:nvPr/>
        </p:nvSpPr>
        <p:spPr>
          <a:xfrm>
            <a:off x="395288" y="6093296"/>
            <a:ext cx="1080368" cy="369332"/>
          </a:xfrm>
          <a:prstGeom prst="rect">
            <a:avLst/>
          </a:prstGeom>
          <a:noFill/>
        </p:spPr>
        <p:txBody>
          <a:bodyPr wrap="square" rtlCol="0">
            <a:spAutoFit/>
          </a:bodyPr>
          <a:lstStyle/>
          <a:p>
            <a:r>
              <a:rPr lang="en-US" dirty="0"/>
              <a:t>11 of 30</a:t>
            </a:r>
          </a:p>
        </p:txBody>
      </p:sp>
    </p:spTree>
    <p:extLst>
      <p:ext uri="{BB962C8B-B14F-4D97-AF65-F5344CB8AC3E}">
        <p14:creationId xmlns:p14="http://schemas.microsoft.com/office/powerpoint/2010/main" val="1000817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METHODOLOGY: Research Design</a:t>
            </a:r>
          </a:p>
        </p:txBody>
      </p:sp>
      <p:sp>
        <p:nvSpPr>
          <p:cNvPr id="3" name="Content Placeholder 2"/>
          <p:cNvSpPr>
            <a:spLocks noGrp="1"/>
          </p:cNvSpPr>
          <p:nvPr>
            <p:ph idx="1"/>
          </p:nvPr>
        </p:nvSpPr>
        <p:spPr>
          <a:xfrm>
            <a:off x="879047" y="1279301"/>
            <a:ext cx="8229600" cy="4525963"/>
          </a:xfrm>
        </p:spPr>
        <p:txBody>
          <a:bodyPr/>
          <a:lstStyle/>
          <a:p>
            <a:pPr marL="0" lvl="1" indent="0">
              <a:buNone/>
            </a:pPr>
            <a:endParaRPr lang="en-US" sz="1800" dirty="0"/>
          </a:p>
          <a:p>
            <a:r>
              <a:rPr lang="en-US" sz="2000" dirty="0"/>
              <a:t>School of Information Technology</a:t>
            </a:r>
          </a:p>
          <a:p>
            <a:r>
              <a:rPr lang="en-US" sz="2000" dirty="0"/>
              <a:t>Two Online and Two Virtual Sections of SDEV140</a:t>
            </a:r>
          </a:p>
          <a:p>
            <a:r>
              <a:rPr lang="en-US" sz="2000" dirty="0"/>
              <a:t>Longitudinal Course Exam (Appendix C)</a:t>
            </a:r>
          </a:p>
          <a:p>
            <a:r>
              <a:rPr lang="en-US" sz="2000" dirty="0"/>
              <a:t>Preliminary Feedback (Appendix D)</a:t>
            </a:r>
            <a:endParaRPr lang="en-US" dirty="0"/>
          </a:p>
          <a:p>
            <a:r>
              <a:rPr lang="en-US" sz="2000" dirty="0"/>
              <a:t>Demographic Information Survey (Appendix E)</a:t>
            </a:r>
          </a:p>
          <a:p>
            <a:r>
              <a:rPr lang="en-US" sz="2000" dirty="0"/>
              <a:t>21</a:t>
            </a:r>
            <a:r>
              <a:rPr lang="en-US" sz="2000" baseline="30000" dirty="0"/>
              <a:t>st</a:t>
            </a:r>
            <a:r>
              <a:rPr lang="en-US" sz="2000" dirty="0"/>
              <a:t> Century Skills Survey (Appendix F)</a:t>
            </a:r>
          </a:p>
          <a:p>
            <a:r>
              <a:rPr lang="en-US" sz="2000" dirty="0"/>
              <a:t>Final Grade or Course Content Materials Score</a:t>
            </a:r>
          </a:p>
          <a:p>
            <a:r>
              <a:rPr lang="en-US" sz="2000" dirty="0"/>
              <a:t>Course Analytics Data from Canvas</a:t>
            </a:r>
          </a:p>
          <a:p>
            <a:pPr lvl="1"/>
            <a:r>
              <a:rPr lang="en-US" sz="1600" dirty="0"/>
              <a:t>Page Views</a:t>
            </a:r>
          </a:p>
          <a:p>
            <a:pPr lvl="1"/>
            <a:r>
              <a:rPr lang="en-US" sz="1600" dirty="0"/>
              <a:t>Participations</a:t>
            </a:r>
          </a:p>
          <a:p>
            <a:pPr lvl="1"/>
            <a:r>
              <a:rPr lang="en-US" sz="1600" dirty="0"/>
              <a:t>Assignment Submissions</a:t>
            </a:r>
          </a:p>
        </p:txBody>
      </p:sp>
      <p:sp>
        <p:nvSpPr>
          <p:cNvPr id="4" name="TextBox 3"/>
          <p:cNvSpPr txBox="1"/>
          <p:nvPr/>
        </p:nvSpPr>
        <p:spPr>
          <a:xfrm>
            <a:off x="395288" y="6093296"/>
            <a:ext cx="1080368" cy="369332"/>
          </a:xfrm>
          <a:prstGeom prst="rect">
            <a:avLst/>
          </a:prstGeom>
          <a:noFill/>
        </p:spPr>
        <p:txBody>
          <a:bodyPr wrap="square" rtlCol="0">
            <a:spAutoFit/>
          </a:bodyPr>
          <a:lstStyle/>
          <a:p>
            <a:r>
              <a:rPr lang="en-US" dirty="0"/>
              <a:t>12 of 30</a:t>
            </a:r>
          </a:p>
        </p:txBody>
      </p:sp>
    </p:spTree>
    <p:extLst>
      <p:ext uri="{BB962C8B-B14F-4D97-AF65-F5344CB8AC3E}">
        <p14:creationId xmlns:p14="http://schemas.microsoft.com/office/powerpoint/2010/main" val="719403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METHODOLOGY: Research Variables</a:t>
            </a:r>
          </a:p>
        </p:txBody>
      </p:sp>
      <p:pic>
        <p:nvPicPr>
          <p:cNvPr id="4" name="Content Placeholder 3"/>
          <p:cNvPicPr>
            <a:picLocks noGrp="1" noChangeAspect="1"/>
          </p:cNvPicPr>
          <p:nvPr>
            <p:ph idx="1"/>
          </p:nvPr>
        </p:nvPicPr>
        <p:blipFill>
          <a:blip r:embed="rId2"/>
          <a:stretch>
            <a:fillRect/>
          </a:stretch>
        </p:blipFill>
        <p:spPr>
          <a:xfrm>
            <a:off x="2267744" y="1279525"/>
            <a:ext cx="4753188" cy="5307448"/>
          </a:xfrm>
          <a:prstGeom prst="rect">
            <a:avLst/>
          </a:prstGeom>
        </p:spPr>
      </p:pic>
      <p:sp>
        <p:nvSpPr>
          <p:cNvPr id="5" name="TextBox 4"/>
          <p:cNvSpPr txBox="1"/>
          <p:nvPr/>
        </p:nvSpPr>
        <p:spPr>
          <a:xfrm>
            <a:off x="395288" y="6093296"/>
            <a:ext cx="1080368" cy="369332"/>
          </a:xfrm>
          <a:prstGeom prst="rect">
            <a:avLst/>
          </a:prstGeom>
          <a:noFill/>
        </p:spPr>
        <p:txBody>
          <a:bodyPr wrap="square" rtlCol="0">
            <a:spAutoFit/>
          </a:bodyPr>
          <a:lstStyle/>
          <a:p>
            <a:r>
              <a:rPr lang="en-US" dirty="0"/>
              <a:t>13 of 30</a:t>
            </a:r>
          </a:p>
        </p:txBody>
      </p:sp>
    </p:spTree>
    <p:extLst>
      <p:ext uri="{BB962C8B-B14F-4D97-AF65-F5344CB8AC3E}">
        <p14:creationId xmlns:p14="http://schemas.microsoft.com/office/powerpoint/2010/main" val="2525417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METHODOLOGY: Data Analysis</a:t>
            </a:r>
          </a:p>
        </p:txBody>
      </p:sp>
      <p:pic>
        <p:nvPicPr>
          <p:cNvPr id="4" name="Content Placeholder 3"/>
          <p:cNvPicPr>
            <a:picLocks noGrp="1" noChangeAspect="1"/>
          </p:cNvPicPr>
          <p:nvPr>
            <p:ph idx="1"/>
          </p:nvPr>
        </p:nvPicPr>
        <p:blipFill>
          <a:blip r:embed="rId2"/>
          <a:stretch>
            <a:fillRect/>
          </a:stretch>
        </p:blipFill>
        <p:spPr>
          <a:xfrm>
            <a:off x="2051720" y="1279525"/>
            <a:ext cx="4619585" cy="5359151"/>
          </a:xfrm>
          <a:prstGeom prst="rect">
            <a:avLst/>
          </a:prstGeom>
        </p:spPr>
      </p:pic>
      <p:sp>
        <p:nvSpPr>
          <p:cNvPr id="5" name="TextBox 4"/>
          <p:cNvSpPr txBox="1"/>
          <p:nvPr/>
        </p:nvSpPr>
        <p:spPr>
          <a:xfrm>
            <a:off x="395288" y="6093296"/>
            <a:ext cx="1080368" cy="369332"/>
          </a:xfrm>
          <a:prstGeom prst="rect">
            <a:avLst/>
          </a:prstGeom>
          <a:noFill/>
        </p:spPr>
        <p:txBody>
          <a:bodyPr wrap="square" rtlCol="0">
            <a:spAutoFit/>
          </a:bodyPr>
          <a:lstStyle/>
          <a:p>
            <a:r>
              <a:rPr lang="en-US" dirty="0"/>
              <a:t>14 of 30</a:t>
            </a:r>
          </a:p>
        </p:txBody>
      </p:sp>
    </p:spTree>
    <p:extLst>
      <p:ext uri="{BB962C8B-B14F-4D97-AF65-F5344CB8AC3E}">
        <p14:creationId xmlns:p14="http://schemas.microsoft.com/office/powerpoint/2010/main" val="2906832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METHODOLOGY: Research Method</a:t>
            </a:r>
          </a:p>
        </p:txBody>
      </p:sp>
      <p:sp>
        <p:nvSpPr>
          <p:cNvPr id="3" name="Content Placeholder 2"/>
          <p:cNvSpPr>
            <a:spLocks noGrp="1"/>
          </p:cNvSpPr>
          <p:nvPr>
            <p:ph idx="1"/>
          </p:nvPr>
        </p:nvSpPr>
        <p:spPr/>
        <p:txBody>
          <a:bodyPr/>
          <a:lstStyle/>
          <a:p>
            <a:pPr marL="0" indent="0">
              <a:buNone/>
            </a:pPr>
            <a:r>
              <a:rPr lang="en-US" sz="2400" dirty="0"/>
              <a:t>This study was designed to determine if there was a statistically significant difference in the amount of learning of students in relation to the two instructional delivery methods of virtual and online learners in a mid-western community college.</a:t>
            </a:r>
          </a:p>
          <a:p>
            <a:pPr marL="0" indent="0">
              <a:buNone/>
            </a:pPr>
            <a:endParaRPr lang="en-US" sz="2400" dirty="0"/>
          </a:p>
          <a:p>
            <a:pPr marL="0" indent="0">
              <a:buNone/>
            </a:pPr>
            <a:r>
              <a:rPr lang="en-US" sz="2400" dirty="0"/>
              <a:t>Three Quantitative Components</a:t>
            </a:r>
          </a:p>
          <a:p>
            <a:r>
              <a:rPr lang="en-US" sz="2400" dirty="0"/>
              <a:t>Bivariate Pearson Correlation Matrix (SPSS and Excel)</a:t>
            </a:r>
          </a:p>
          <a:p>
            <a:r>
              <a:rPr lang="en-US" sz="2400" dirty="0"/>
              <a:t>MANCOVA (SPSS)</a:t>
            </a:r>
          </a:p>
          <a:p>
            <a:r>
              <a:rPr lang="en-US" sz="2400" dirty="0"/>
              <a:t>ANOVA (SPSS and Excel)</a:t>
            </a:r>
          </a:p>
        </p:txBody>
      </p:sp>
      <p:sp>
        <p:nvSpPr>
          <p:cNvPr id="4" name="TextBox 3"/>
          <p:cNvSpPr txBox="1"/>
          <p:nvPr/>
        </p:nvSpPr>
        <p:spPr>
          <a:xfrm>
            <a:off x="395287" y="6093296"/>
            <a:ext cx="1043219" cy="369332"/>
          </a:xfrm>
          <a:prstGeom prst="rect">
            <a:avLst/>
          </a:prstGeom>
          <a:noFill/>
        </p:spPr>
        <p:txBody>
          <a:bodyPr wrap="square" rtlCol="0">
            <a:spAutoFit/>
          </a:bodyPr>
          <a:lstStyle/>
          <a:p>
            <a:r>
              <a:rPr lang="en-US" dirty="0"/>
              <a:t>15 of 30</a:t>
            </a:r>
          </a:p>
        </p:txBody>
      </p:sp>
    </p:spTree>
    <p:extLst>
      <p:ext uri="{BB962C8B-B14F-4D97-AF65-F5344CB8AC3E}">
        <p14:creationId xmlns:p14="http://schemas.microsoft.com/office/powerpoint/2010/main" val="274160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METHODOLOGY: Population &amp; Sampling</a:t>
            </a:r>
          </a:p>
        </p:txBody>
      </p:sp>
      <p:sp>
        <p:nvSpPr>
          <p:cNvPr id="3" name="Content Placeholder 2"/>
          <p:cNvSpPr>
            <a:spLocks noGrp="1"/>
          </p:cNvSpPr>
          <p:nvPr>
            <p:ph idx="1"/>
          </p:nvPr>
        </p:nvSpPr>
        <p:spPr/>
        <p:txBody>
          <a:bodyPr/>
          <a:lstStyle/>
          <a:p>
            <a:r>
              <a:rPr lang="en-US" dirty="0"/>
              <a:t>Population</a:t>
            </a:r>
          </a:p>
          <a:p>
            <a:pPr lvl="1"/>
            <a:r>
              <a:rPr lang="en-US" dirty="0"/>
              <a:t>Fall 2020 registration</a:t>
            </a:r>
          </a:p>
          <a:p>
            <a:pPr lvl="1"/>
            <a:r>
              <a:rPr lang="en-US" dirty="0"/>
              <a:t>School of Information Technology</a:t>
            </a:r>
          </a:p>
          <a:p>
            <a:pPr lvl="2"/>
            <a:r>
              <a:rPr lang="en-US" dirty="0"/>
              <a:t>approximately 1500 students at Indy campus</a:t>
            </a:r>
          </a:p>
          <a:p>
            <a:pPr lvl="2"/>
            <a:r>
              <a:rPr lang="en-US" dirty="0"/>
              <a:t>approximately 8000 students at state level</a:t>
            </a:r>
          </a:p>
          <a:p>
            <a:r>
              <a:rPr lang="en-US" dirty="0"/>
              <a:t>Convenient Sample</a:t>
            </a:r>
          </a:p>
          <a:p>
            <a:pPr lvl="1"/>
            <a:r>
              <a:rPr lang="en-US" dirty="0"/>
              <a:t>Hopeful to have 100 participants</a:t>
            </a:r>
          </a:p>
          <a:p>
            <a:pPr lvl="1"/>
            <a:r>
              <a:rPr lang="en-US" dirty="0"/>
              <a:t>Due to COVID-19 only 50 participants</a:t>
            </a:r>
          </a:p>
        </p:txBody>
      </p:sp>
      <p:sp>
        <p:nvSpPr>
          <p:cNvPr id="4" name="TextBox 3"/>
          <p:cNvSpPr txBox="1"/>
          <p:nvPr/>
        </p:nvSpPr>
        <p:spPr>
          <a:xfrm>
            <a:off x="395288" y="6093296"/>
            <a:ext cx="1009766" cy="369332"/>
          </a:xfrm>
          <a:prstGeom prst="rect">
            <a:avLst/>
          </a:prstGeom>
          <a:noFill/>
        </p:spPr>
        <p:txBody>
          <a:bodyPr wrap="square" rtlCol="0">
            <a:spAutoFit/>
          </a:bodyPr>
          <a:lstStyle/>
          <a:p>
            <a:r>
              <a:rPr lang="en-US" dirty="0"/>
              <a:t>16 of 30</a:t>
            </a:r>
          </a:p>
        </p:txBody>
      </p:sp>
    </p:spTree>
    <p:extLst>
      <p:ext uri="{BB962C8B-B14F-4D97-AF65-F5344CB8AC3E}">
        <p14:creationId xmlns:p14="http://schemas.microsoft.com/office/powerpoint/2010/main" val="283595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METHODOLOGY: Instrumentation</a:t>
            </a:r>
          </a:p>
        </p:txBody>
      </p:sp>
      <p:sp>
        <p:nvSpPr>
          <p:cNvPr id="3" name="Content Placeholder 2"/>
          <p:cNvSpPr>
            <a:spLocks noGrp="1"/>
          </p:cNvSpPr>
          <p:nvPr>
            <p:ph idx="1"/>
          </p:nvPr>
        </p:nvSpPr>
        <p:spPr/>
        <p:txBody>
          <a:bodyPr/>
          <a:lstStyle/>
          <a:p>
            <a:pPr marL="0" indent="0">
              <a:buNone/>
            </a:pPr>
            <a:r>
              <a:rPr lang="en-US" sz="1800" dirty="0"/>
              <a:t>Five data collection instruments used for this study</a:t>
            </a:r>
          </a:p>
          <a:p>
            <a:r>
              <a:rPr lang="en-US" sz="1800" dirty="0"/>
              <a:t>Pre- and Post-test data were collected using the Longitudinal examination The exams were distributed to all students in each section via Canvas, the college’s Learning Management System (LMS).</a:t>
            </a:r>
          </a:p>
          <a:p>
            <a:pPr lvl="1"/>
            <a:r>
              <a:rPr lang="en-US" sz="1800" dirty="0"/>
              <a:t>Composed of 100 questions made available to all registered students in each course</a:t>
            </a:r>
          </a:p>
          <a:p>
            <a:r>
              <a:rPr lang="en-US" sz="1800" dirty="0"/>
              <a:t>Demographic Information Survey using Google Form</a:t>
            </a:r>
          </a:p>
          <a:p>
            <a:r>
              <a:rPr lang="en-US" sz="1800" dirty="0"/>
              <a:t>21</a:t>
            </a:r>
            <a:r>
              <a:rPr lang="en-US" sz="1800" baseline="30000" dirty="0"/>
              <a:t>st</a:t>
            </a:r>
            <a:r>
              <a:rPr lang="en-US" sz="1800" dirty="0"/>
              <a:t> Century Skills Survey using Google Form</a:t>
            </a:r>
          </a:p>
          <a:p>
            <a:r>
              <a:rPr lang="en-US" sz="1800" dirty="0"/>
              <a:t>Final Grade from Canvas Grade Center</a:t>
            </a:r>
          </a:p>
          <a:p>
            <a:r>
              <a:rPr lang="en-US" sz="1800" dirty="0"/>
              <a:t>Course Analytics Data coming from Canvas</a:t>
            </a:r>
          </a:p>
          <a:p>
            <a:pPr lvl="1"/>
            <a:r>
              <a:rPr lang="en-US" sz="1800" dirty="0"/>
              <a:t>Page Views</a:t>
            </a:r>
          </a:p>
          <a:p>
            <a:pPr lvl="1"/>
            <a:r>
              <a:rPr lang="en-US" sz="1800" dirty="0"/>
              <a:t>Participations</a:t>
            </a:r>
          </a:p>
          <a:p>
            <a:pPr lvl="1"/>
            <a:r>
              <a:rPr lang="en-US" sz="1800" dirty="0"/>
              <a:t>Assignment Submissions</a:t>
            </a:r>
          </a:p>
          <a:p>
            <a:pPr marL="914400" lvl="2" indent="0">
              <a:buNone/>
            </a:pPr>
            <a:endParaRPr lang="en-US" sz="1800" dirty="0"/>
          </a:p>
        </p:txBody>
      </p:sp>
      <p:sp>
        <p:nvSpPr>
          <p:cNvPr id="4" name="TextBox 3"/>
          <p:cNvSpPr txBox="1"/>
          <p:nvPr/>
        </p:nvSpPr>
        <p:spPr>
          <a:xfrm>
            <a:off x="395288" y="6093296"/>
            <a:ext cx="1080368" cy="369332"/>
          </a:xfrm>
          <a:prstGeom prst="rect">
            <a:avLst/>
          </a:prstGeom>
          <a:noFill/>
        </p:spPr>
        <p:txBody>
          <a:bodyPr wrap="square" rtlCol="0">
            <a:spAutoFit/>
          </a:bodyPr>
          <a:lstStyle/>
          <a:p>
            <a:r>
              <a:rPr lang="en-US" dirty="0"/>
              <a:t>17 of 30</a:t>
            </a:r>
          </a:p>
        </p:txBody>
      </p:sp>
    </p:spTree>
    <p:extLst>
      <p:ext uri="{BB962C8B-B14F-4D97-AF65-F5344CB8AC3E}">
        <p14:creationId xmlns:p14="http://schemas.microsoft.com/office/powerpoint/2010/main" val="2051714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RQ1 Correlation Matrix</a:t>
            </a:r>
          </a:p>
        </p:txBody>
      </p:sp>
      <p:pic>
        <p:nvPicPr>
          <p:cNvPr id="4" name="Content Placeholder 3"/>
          <p:cNvPicPr>
            <a:picLocks noGrp="1" noChangeAspect="1"/>
          </p:cNvPicPr>
          <p:nvPr>
            <p:ph idx="1"/>
          </p:nvPr>
        </p:nvPicPr>
        <p:blipFill>
          <a:blip r:embed="rId2"/>
          <a:stretch>
            <a:fillRect/>
          </a:stretch>
        </p:blipFill>
        <p:spPr>
          <a:xfrm>
            <a:off x="2339753" y="1417306"/>
            <a:ext cx="4464496" cy="5180046"/>
          </a:xfrm>
          <a:prstGeom prst="rect">
            <a:avLst/>
          </a:prstGeom>
        </p:spPr>
      </p:pic>
      <p:sp>
        <p:nvSpPr>
          <p:cNvPr id="5" name="TextBox 4"/>
          <p:cNvSpPr txBox="1"/>
          <p:nvPr/>
        </p:nvSpPr>
        <p:spPr>
          <a:xfrm>
            <a:off x="395288" y="6093296"/>
            <a:ext cx="1080368" cy="369332"/>
          </a:xfrm>
          <a:prstGeom prst="rect">
            <a:avLst/>
          </a:prstGeom>
          <a:noFill/>
        </p:spPr>
        <p:txBody>
          <a:bodyPr wrap="square" rtlCol="0">
            <a:spAutoFit/>
          </a:bodyPr>
          <a:lstStyle/>
          <a:p>
            <a:r>
              <a:rPr lang="en-US" dirty="0"/>
              <a:t>18 of 30</a:t>
            </a:r>
          </a:p>
        </p:txBody>
      </p:sp>
    </p:spTree>
    <p:extLst>
      <p:ext uri="{BB962C8B-B14F-4D97-AF65-F5344CB8AC3E}">
        <p14:creationId xmlns:p14="http://schemas.microsoft.com/office/powerpoint/2010/main" val="2372123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RQ1 Lines of Best Fit</a:t>
            </a:r>
          </a:p>
        </p:txBody>
      </p:sp>
      <p:pic>
        <p:nvPicPr>
          <p:cNvPr id="6" name="Content Placeholder 5"/>
          <p:cNvPicPr>
            <a:picLocks noGrp="1" noChangeAspect="1"/>
          </p:cNvPicPr>
          <p:nvPr>
            <p:ph idx="1"/>
          </p:nvPr>
        </p:nvPicPr>
        <p:blipFill>
          <a:blip r:embed="rId2"/>
          <a:stretch>
            <a:fillRect/>
          </a:stretch>
        </p:blipFill>
        <p:spPr>
          <a:xfrm>
            <a:off x="457200" y="1624955"/>
            <a:ext cx="8229600" cy="4476452"/>
          </a:xfrm>
          <a:prstGeom prst="rect">
            <a:avLst/>
          </a:prstGeom>
        </p:spPr>
      </p:pic>
      <p:sp>
        <p:nvSpPr>
          <p:cNvPr id="7" name="TextBox 6"/>
          <p:cNvSpPr txBox="1"/>
          <p:nvPr/>
        </p:nvSpPr>
        <p:spPr>
          <a:xfrm>
            <a:off x="2267744" y="6245380"/>
            <a:ext cx="5040560" cy="553998"/>
          </a:xfrm>
          <a:prstGeom prst="rect">
            <a:avLst/>
          </a:prstGeom>
          <a:noFill/>
        </p:spPr>
        <p:txBody>
          <a:bodyPr wrap="square" rtlCol="0">
            <a:spAutoFit/>
          </a:bodyPr>
          <a:lstStyle/>
          <a:p>
            <a:r>
              <a:rPr lang="en-US" sz="1200" dirty="0"/>
              <a:t>Figure L.1 Line of Best Fit – 21</a:t>
            </a:r>
            <a:r>
              <a:rPr lang="en-US" sz="1200" baseline="30000" dirty="0"/>
              <a:t>st</a:t>
            </a:r>
            <a:r>
              <a:rPr lang="en-US" sz="1200" dirty="0"/>
              <a:t> Century Score by Longitudinal Exam</a:t>
            </a:r>
          </a:p>
          <a:p>
            <a:endParaRPr lang="en-US" dirty="0"/>
          </a:p>
        </p:txBody>
      </p:sp>
      <p:sp>
        <p:nvSpPr>
          <p:cNvPr id="8" name="TextBox 7"/>
          <p:cNvSpPr txBox="1"/>
          <p:nvPr/>
        </p:nvSpPr>
        <p:spPr>
          <a:xfrm>
            <a:off x="395288" y="6093296"/>
            <a:ext cx="1080368" cy="369332"/>
          </a:xfrm>
          <a:prstGeom prst="rect">
            <a:avLst/>
          </a:prstGeom>
          <a:noFill/>
        </p:spPr>
        <p:txBody>
          <a:bodyPr wrap="square" rtlCol="0">
            <a:spAutoFit/>
          </a:bodyPr>
          <a:lstStyle/>
          <a:p>
            <a:r>
              <a:rPr lang="en-US" dirty="0"/>
              <a:t>19 of 30</a:t>
            </a:r>
          </a:p>
        </p:txBody>
      </p:sp>
    </p:spTree>
    <p:extLst>
      <p:ext uri="{BB962C8B-B14F-4D97-AF65-F5344CB8AC3E}">
        <p14:creationId xmlns:p14="http://schemas.microsoft.com/office/powerpoint/2010/main" val="2675117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332656"/>
            <a:ext cx="8229600" cy="981075"/>
          </a:xfrm>
        </p:spPr>
        <p:txBody>
          <a:bodyPr/>
          <a:lstStyle/>
          <a:p>
            <a:r>
              <a:rPr lang="en-US" sz="3200" b="1" dirty="0"/>
              <a:t>HLC Accreditation April 2019</a:t>
            </a:r>
            <a:endParaRPr lang="en-US" altLang="en-US" sz="3200" dirty="0">
              <a:solidFill>
                <a:schemeClr val="tx1"/>
              </a:solidFill>
            </a:endParaRPr>
          </a:p>
        </p:txBody>
      </p:sp>
      <p:sp>
        <p:nvSpPr>
          <p:cNvPr id="106499" name="Rectangle 3"/>
          <p:cNvSpPr>
            <a:spLocks noGrp="1" noChangeArrowheads="1"/>
          </p:cNvSpPr>
          <p:nvPr>
            <p:ph type="body" idx="1"/>
          </p:nvPr>
        </p:nvSpPr>
        <p:spPr>
          <a:xfrm>
            <a:off x="971600" y="1916832"/>
            <a:ext cx="6275040" cy="792088"/>
          </a:xfrm>
        </p:spPr>
        <p:txBody>
          <a:bodyPr/>
          <a:lstStyle/>
          <a:p>
            <a:pPr marL="0" indent="0">
              <a:buNone/>
            </a:pPr>
            <a:r>
              <a:rPr lang="en-US" sz="1800" dirty="0"/>
              <a:t>20 of 21 Core Components were “Met”</a:t>
            </a:r>
          </a:p>
          <a:p>
            <a:pPr marL="0" indent="0">
              <a:buNone/>
            </a:pPr>
            <a:r>
              <a:rPr lang="en-US" sz="1800" dirty="0"/>
              <a:t>1 Core Component was identified as “Met with Concerns”</a:t>
            </a:r>
          </a:p>
          <a:p>
            <a:pPr marL="0" indent="0">
              <a:buNone/>
            </a:pPr>
            <a:endParaRPr lang="en-US" sz="1800" dirty="0"/>
          </a:p>
          <a:p>
            <a:pPr marL="0" indent="0">
              <a:buNone/>
            </a:pPr>
            <a:r>
              <a:rPr lang="en-US" sz="1800" dirty="0"/>
              <a:t>Assessment of Student Learning?</a:t>
            </a:r>
          </a:p>
          <a:p>
            <a:pPr marL="0" indent="0">
              <a:buNone/>
            </a:pP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3356992"/>
            <a:ext cx="3168352" cy="3168352"/>
          </a:xfrm>
          <a:prstGeom prst="rect">
            <a:avLst/>
          </a:prstGeom>
        </p:spPr>
      </p:pic>
      <p:sp>
        <p:nvSpPr>
          <p:cNvPr id="3" name="TextBox 2"/>
          <p:cNvSpPr txBox="1"/>
          <p:nvPr/>
        </p:nvSpPr>
        <p:spPr>
          <a:xfrm>
            <a:off x="395288" y="6093296"/>
            <a:ext cx="1008112" cy="369332"/>
          </a:xfrm>
          <a:prstGeom prst="rect">
            <a:avLst/>
          </a:prstGeom>
          <a:noFill/>
        </p:spPr>
        <p:txBody>
          <a:bodyPr wrap="square" rtlCol="0">
            <a:spAutoFit/>
          </a:bodyPr>
          <a:lstStyle/>
          <a:p>
            <a:fld id="{12B977FD-FCF8-4B4C-8F6D-2F5940BBBE46}" type="slidenum">
              <a:rPr lang="en-US" smtClean="0"/>
              <a:t>2</a:t>
            </a:fld>
            <a:r>
              <a:rPr lang="en-US" dirty="0"/>
              <a:t> of 30</a:t>
            </a:r>
          </a:p>
        </p:txBody>
      </p:sp>
      <p:sp>
        <p:nvSpPr>
          <p:cNvPr id="4" name="TextBox 3"/>
          <p:cNvSpPr txBox="1"/>
          <p:nvPr/>
        </p:nvSpPr>
        <p:spPr>
          <a:xfrm>
            <a:off x="395288" y="1412776"/>
            <a:ext cx="4752776" cy="369332"/>
          </a:xfrm>
          <a:prstGeom prst="rect">
            <a:avLst/>
          </a:prstGeom>
          <a:noFill/>
        </p:spPr>
        <p:txBody>
          <a:bodyPr wrap="square" rtlCol="0">
            <a:spAutoFit/>
          </a:bodyPr>
          <a:lstStyle/>
          <a:p>
            <a:r>
              <a:rPr lang="en-US" dirty="0"/>
              <a:t>What started me on this path of research?</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RQ1 Conclusion</a:t>
            </a:r>
          </a:p>
        </p:txBody>
      </p:sp>
      <p:sp>
        <p:nvSpPr>
          <p:cNvPr id="3" name="Content Placeholder 2"/>
          <p:cNvSpPr>
            <a:spLocks noGrp="1"/>
          </p:cNvSpPr>
          <p:nvPr>
            <p:ph idx="1"/>
          </p:nvPr>
        </p:nvSpPr>
        <p:spPr>
          <a:xfrm>
            <a:off x="457200" y="1340768"/>
            <a:ext cx="8229600" cy="4525963"/>
          </a:xfrm>
        </p:spPr>
        <p:txBody>
          <a:bodyPr/>
          <a:lstStyle/>
          <a:p>
            <a:r>
              <a:rPr lang="en-US" sz="1600" dirty="0"/>
              <a:t>A Pearson product-moment correlation was conducted on the relationships between the dependent and independent variables using SPSS, version 25.0, 16 Pairs of Relationships being investigated.</a:t>
            </a:r>
          </a:p>
          <a:p>
            <a:r>
              <a:rPr lang="en-US" sz="1600" dirty="0"/>
              <a:t>Table 4.6 displays the results.</a:t>
            </a:r>
          </a:p>
          <a:p>
            <a:r>
              <a:rPr lang="en-US" sz="1600" dirty="0"/>
              <a:t>For example, an </a:t>
            </a:r>
            <a:r>
              <a:rPr lang="en-US" sz="1600" i="1" dirty="0"/>
              <a:t>r</a:t>
            </a:r>
            <a:r>
              <a:rPr lang="en-US" sz="1600" dirty="0"/>
              <a:t> coefficient of .381 (df = 1) was significant at the level p = .045, the critical value of r being .300. Because the calculated value of </a:t>
            </a:r>
            <a:r>
              <a:rPr lang="en-US" sz="1600" i="1" dirty="0"/>
              <a:t>r</a:t>
            </a:r>
            <a:r>
              <a:rPr lang="en-US" sz="1600" dirty="0"/>
              <a:t> = .381 (moderate) was larger than the critical value of </a:t>
            </a:r>
            <a:r>
              <a:rPr lang="en-US" sz="1600" i="1" dirty="0"/>
              <a:t>r</a:t>
            </a:r>
            <a:r>
              <a:rPr lang="en-US" sz="1600" dirty="0"/>
              <a:t> = .300 in Experimental group.</a:t>
            </a:r>
          </a:p>
          <a:p>
            <a:r>
              <a:rPr lang="en-US" sz="1600" dirty="0"/>
              <a:t>For example, an </a:t>
            </a:r>
            <a:r>
              <a:rPr lang="en-US" sz="1600" i="1" dirty="0"/>
              <a:t>r</a:t>
            </a:r>
            <a:r>
              <a:rPr lang="en-US" sz="1600" dirty="0"/>
              <a:t> coefficient of .951 (df = 1) was significant, the critical value of r being .500. Because the calculated value of </a:t>
            </a:r>
            <a:r>
              <a:rPr lang="en-US" sz="1600" i="1" dirty="0"/>
              <a:t>r</a:t>
            </a:r>
            <a:r>
              <a:rPr lang="en-US" sz="1600" dirty="0"/>
              <a:t> = .951 (strong) was larger than the critical value of </a:t>
            </a:r>
            <a:r>
              <a:rPr lang="en-US" sz="1600" i="1" dirty="0"/>
              <a:t>r</a:t>
            </a:r>
            <a:r>
              <a:rPr lang="en-US" sz="1600" dirty="0"/>
              <a:t> = .500, it was concluded that there was a significant relationship between Course Content Materials Score and Participations in Control group.</a:t>
            </a:r>
          </a:p>
          <a:p>
            <a:r>
              <a:rPr lang="en-US" sz="1600" dirty="0"/>
              <a:t>There was a significant relationship between 21</a:t>
            </a:r>
            <a:r>
              <a:rPr lang="en-US" sz="1600" baseline="30000" dirty="0"/>
              <a:t>st</a:t>
            </a:r>
            <a:r>
              <a:rPr lang="en-US" sz="1600" dirty="0"/>
              <a:t> Century Score and Longitudinal Exam Scores in the Experimental group and in the Control group. </a:t>
            </a:r>
          </a:p>
          <a:p>
            <a:r>
              <a:rPr lang="en-US" sz="1600" dirty="0"/>
              <a:t>Therefore, the </a:t>
            </a:r>
            <a:r>
              <a:rPr lang="en-US" sz="1600" dirty="0">
                <a:solidFill>
                  <a:srgbClr val="FF0000"/>
                </a:solidFill>
              </a:rPr>
              <a:t>null hypothesis</a:t>
            </a:r>
            <a:r>
              <a:rPr lang="en-US" sz="1600" dirty="0"/>
              <a:t>, which stated, “There are no statistically significant relationships between 21</a:t>
            </a:r>
            <a:r>
              <a:rPr lang="en-US" sz="1600" baseline="30000" dirty="0"/>
              <a:t>st</a:t>
            </a:r>
            <a:r>
              <a:rPr lang="en-US" sz="1600" dirty="0"/>
              <a:t> Century Skills Score, Course Content Materials Score and Longitudinal Exam Score, Page Views, Participations, and Submissions,” </a:t>
            </a:r>
            <a:r>
              <a:rPr lang="en-US" sz="1600" dirty="0">
                <a:solidFill>
                  <a:srgbClr val="FF0000"/>
                </a:solidFill>
              </a:rPr>
              <a:t>was rejected</a:t>
            </a:r>
            <a:r>
              <a:rPr lang="en-US" sz="1600" dirty="0"/>
              <a:t>.</a:t>
            </a:r>
          </a:p>
          <a:p>
            <a:endParaRPr lang="en-US" dirty="0"/>
          </a:p>
        </p:txBody>
      </p:sp>
      <p:sp>
        <p:nvSpPr>
          <p:cNvPr id="4" name="TextBox 3"/>
          <p:cNvSpPr txBox="1"/>
          <p:nvPr/>
        </p:nvSpPr>
        <p:spPr>
          <a:xfrm>
            <a:off x="395288" y="6093296"/>
            <a:ext cx="1080368" cy="369332"/>
          </a:xfrm>
          <a:prstGeom prst="rect">
            <a:avLst/>
          </a:prstGeom>
          <a:noFill/>
        </p:spPr>
        <p:txBody>
          <a:bodyPr wrap="square" rtlCol="0">
            <a:spAutoFit/>
          </a:bodyPr>
          <a:lstStyle/>
          <a:p>
            <a:r>
              <a:rPr lang="en-US" dirty="0"/>
              <a:t>20 of 30</a:t>
            </a:r>
          </a:p>
        </p:txBody>
      </p:sp>
    </p:spTree>
    <p:extLst>
      <p:ext uri="{BB962C8B-B14F-4D97-AF65-F5344CB8AC3E}">
        <p14:creationId xmlns:p14="http://schemas.microsoft.com/office/powerpoint/2010/main" val="2944110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RQ2 and RQ3 Appendix K</a:t>
            </a:r>
          </a:p>
        </p:txBody>
      </p:sp>
      <p:pic>
        <p:nvPicPr>
          <p:cNvPr id="7" name="Content Placeholder 6"/>
          <p:cNvPicPr>
            <a:picLocks noGrp="1" noChangeAspect="1"/>
          </p:cNvPicPr>
          <p:nvPr>
            <p:ph sz="half" idx="1"/>
          </p:nvPr>
        </p:nvPicPr>
        <p:blipFill>
          <a:blip r:embed="rId2"/>
          <a:stretch>
            <a:fillRect/>
          </a:stretch>
        </p:blipFill>
        <p:spPr>
          <a:xfrm>
            <a:off x="781879" y="1600200"/>
            <a:ext cx="3389241" cy="4525963"/>
          </a:xfrm>
          <a:prstGeom prst="rect">
            <a:avLst/>
          </a:prstGeom>
        </p:spPr>
      </p:pic>
      <p:pic>
        <p:nvPicPr>
          <p:cNvPr id="8" name="Content Placeholder 7"/>
          <p:cNvPicPr>
            <a:picLocks noGrp="1" noChangeAspect="1"/>
          </p:cNvPicPr>
          <p:nvPr>
            <p:ph sz="half" idx="2"/>
          </p:nvPr>
        </p:nvPicPr>
        <p:blipFill>
          <a:blip r:embed="rId3"/>
          <a:stretch>
            <a:fillRect/>
          </a:stretch>
        </p:blipFill>
        <p:spPr>
          <a:xfrm>
            <a:off x="4868244" y="1600200"/>
            <a:ext cx="3598511" cy="4525963"/>
          </a:xfrm>
          <a:prstGeom prst="rect">
            <a:avLst/>
          </a:prstGeom>
        </p:spPr>
      </p:pic>
      <p:sp>
        <p:nvSpPr>
          <p:cNvPr id="4" name="TextBox 3"/>
          <p:cNvSpPr txBox="1"/>
          <p:nvPr/>
        </p:nvSpPr>
        <p:spPr>
          <a:xfrm>
            <a:off x="395288" y="6093296"/>
            <a:ext cx="1080368" cy="369332"/>
          </a:xfrm>
          <a:prstGeom prst="rect">
            <a:avLst/>
          </a:prstGeom>
          <a:noFill/>
        </p:spPr>
        <p:txBody>
          <a:bodyPr wrap="square" rtlCol="0">
            <a:spAutoFit/>
          </a:bodyPr>
          <a:lstStyle/>
          <a:p>
            <a:fld id="{12B977FD-FCF8-4B4C-8F6D-2F5940BBBE46}" type="slidenum">
              <a:rPr lang="en-US" smtClean="0"/>
              <a:t>21</a:t>
            </a:fld>
            <a:r>
              <a:rPr lang="en-US" dirty="0"/>
              <a:t> of 30</a:t>
            </a:r>
          </a:p>
        </p:txBody>
      </p:sp>
      <p:sp>
        <p:nvSpPr>
          <p:cNvPr id="9" name="TextBox 8"/>
          <p:cNvSpPr txBox="1"/>
          <p:nvPr/>
        </p:nvSpPr>
        <p:spPr>
          <a:xfrm>
            <a:off x="2267744" y="1139587"/>
            <a:ext cx="4896544" cy="369332"/>
          </a:xfrm>
          <a:prstGeom prst="rect">
            <a:avLst/>
          </a:prstGeom>
          <a:noFill/>
        </p:spPr>
        <p:txBody>
          <a:bodyPr wrap="square" rtlCol="0">
            <a:spAutoFit/>
          </a:bodyPr>
          <a:lstStyle/>
          <a:p>
            <a:r>
              <a:rPr lang="en-US" b="1" dirty="0"/>
              <a:t>21</a:t>
            </a:r>
            <a:r>
              <a:rPr lang="en-US" b="1" baseline="30000" dirty="0"/>
              <a:t>st</a:t>
            </a:r>
            <a:r>
              <a:rPr lang="en-US" b="1" dirty="0"/>
              <a:t> Century Survey Descriptive Statistics</a:t>
            </a:r>
            <a:endParaRPr lang="en-US" dirty="0"/>
          </a:p>
        </p:txBody>
      </p:sp>
    </p:spTree>
    <p:extLst>
      <p:ext uri="{BB962C8B-B14F-4D97-AF65-F5344CB8AC3E}">
        <p14:creationId xmlns:p14="http://schemas.microsoft.com/office/powerpoint/2010/main" val="3081502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RQ2 and RQ3</a:t>
            </a:r>
          </a:p>
        </p:txBody>
      </p:sp>
      <p:pic>
        <p:nvPicPr>
          <p:cNvPr id="6" name="Content Placeholder 5"/>
          <p:cNvPicPr>
            <a:picLocks noGrp="1" noChangeAspect="1"/>
          </p:cNvPicPr>
          <p:nvPr>
            <p:ph idx="1"/>
          </p:nvPr>
        </p:nvPicPr>
        <p:blipFill>
          <a:blip r:embed="rId2"/>
          <a:stretch>
            <a:fillRect/>
          </a:stretch>
        </p:blipFill>
        <p:spPr>
          <a:xfrm>
            <a:off x="1259632" y="1429511"/>
            <a:ext cx="7198515" cy="3917032"/>
          </a:xfrm>
          <a:prstGeom prst="rect">
            <a:avLst/>
          </a:prstGeom>
        </p:spPr>
      </p:pic>
      <p:sp>
        <p:nvSpPr>
          <p:cNvPr id="5" name="TextBox 4"/>
          <p:cNvSpPr txBox="1"/>
          <p:nvPr/>
        </p:nvSpPr>
        <p:spPr>
          <a:xfrm>
            <a:off x="395288" y="6093296"/>
            <a:ext cx="1080368" cy="369332"/>
          </a:xfrm>
          <a:prstGeom prst="rect">
            <a:avLst/>
          </a:prstGeom>
          <a:noFill/>
        </p:spPr>
        <p:txBody>
          <a:bodyPr wrap="square" rtlCol="0">
            <a:spAutoFit/>
          </a:bodyPr>
          <a:lstStyle/>
          <a:p>
            <a:fld id="{12B977FD-FCF8-4B4C-8F6D-2F5940BBBE46}" type="slidenum">
              <a:rPr lang="en-US" smtClean="0"/>
              <a:t>22</a:t>
            </a:fld>
            <a:r>
              <a:rPr lang="en-US" dirty="0"/>
              <a:t> of 30</a:t>
            </a:r>
          </a:p>
        </p:txBody>
      </p:sp>
      <p:sp>
        <p:nvSpPr>
          <p:cNvPr id="7" name="TextBox 6"/>
          <p:cNvSpPr txBox="1"/>
          <p:nvPr/>
        </p:nvSpPr>
        <p:spPr>
          <a:xfrm>
            <a:off x="3059832" y="5446965"/>
            <a:ext cx="3888432" cy="646331"/>
          </a:xfrm>
          <a:prstGeom prst="rect">
            <a:avLst/>
          </a:prstGeom>
          <a:noFill/>
        </p:spPr>
        <p:txBody>
          <a:bodyPr wrap="square" rtlCol="0">
            <a:spAutoFit/>
          </a:bodyPr>
          <a:lstStyle/>
          <a:p>
            <a:r>
              <a:rPr lang="en-US" dirty="0"/>
              <a:t>H Sections – Virtual</a:t>
            </a:r>
          </a:p>
          <a:p>
            <a:r>
              <a:rPr lang="en-US" dirty="0"/>
              <a:t>P Sections – Online</a:t>
            </a:r>
          </a:p>
        </p:txBody>
      </p:sp>
    </p:spTree>
    <p:extLst>
      <p:ext uri="{BB962C8B-B14F-4D97-AF65-F5344CB8AC3E}">
        <p14:creationId xmlns:p14="http://schemas.microsoft.com/office/powerpoint/2010/main" val="206822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RQ2 and RQ3 Conclusion</a:t>
            </a:r>
          </a:p>
        </p:txBody>
      </p:sp>
      <p:sp>
        <p:nvSpPr>
          <p:cNvPr id="3" name="Content Placeholder 2"/>
          <p:cNvSpPr>
            <a:spLocks noGrp="1"/>
          </p:cNvSpPr>
          <p:nvPr>
            <p:ph idx="1"/>
          </p:nvPr>
        </p:nvSpPr>
        <p:spPr>
          <a:xfrm>
            <a:off x="457200" y="1196752"/>
            <a:ext cx="8229600" cy="4525963"/>
          </a:xfrm>
        </p:spPr>
        <p:txBody>
          <a:bodyPr/>
          <a:lstStyle/>
          <a:p>
            <a:r>
              <a:rPr lang="en-US" sz="1800" dirty="0"/>
              <a:t>A two-tailed test for independent means was conducted on each of the dependent variables of 21</a:t>
            </a:r>
            <a:r>
              <a:rPr lang="en-US" sz="1800" baseline="30000" dirty="0"/>
              <a:t>st</a:t>
            </a:r>
            <a:r>
              <a:rPr lang="en-US" sz="1800" dirty="0"/>
              <a:t> Century Skills and Content Materials Scores using demographic variables as covariates, using SPSS, Version 25.0. </a:t>
            </a:r>
          </a:p>
          <a:p>
            <a:r>
              <a:rPr lang="en-US" sz="1800" dirty="0"/>
              <a:t>Table 4.8 displays the results.</a:t>
            </a:r>
          </a:p>
          <a:p>
            <a:r>
              <a:rPr lang="en-US" sz="1800" dirty="0"/>
              <a:t>For example, using Pillai’s Trace from the online group with ethnicity as the covariate, an F coefficient of 1.168 (df = 2) was not significant at the level p = 0.422, the critical value of p being 0.438. Because the calculated value of p = 0.422 was smaller than the critical value of p = 0.438.</a:t>
            </a:r>
          </a:p>
          <a:p>
            <a:r>
              <a:rPr lang="en-US" sz="1800" dirty="0"/>
              <a:t>There were no significant differences between the mean scores of 21</a:t>
            </a:r>
            <a:r>
              <a:rPr lang="en-US" sz="1800" baseline="30000" dirty="0"/>
              <a:t>st</a:t>
            </a:r>
            <a:r>
              <a:rPr lang="en-US" sz="1800" dirty="0"/>
              <a:t> Century Skills and Course Content Materials by online instructional delivery methods. Table 4.8 showed no significant differences.</a:t>
            </a:r>
          </a:p>
          <a:p>
            <a:r>
              <a:rPr lang="en-US" sz="1800" dirty="0"/>
              <a:t>Therefore, the </a:t>
            </a:r>
            <a:r>
              <a:rPr lang="en-US" sz="1800" dirty="0">
                <a:solidFill>
                  <a:srgbClr val="00B050"/>
                </a:solidFill>
              </a:rPr>
              <a:t>null hypotheses</a:t>
            </a:r>
            <a:r>
              <a:rPr lang="en-US" sz="1800" dirty="0"/>
              <a:t>, which stated “There is not a statistically significant difference in community college students’ learning outcomes of 21</a:t>
            </a:r>
            <a:r>
              <a:rPr lang="en-US" sz="1800" baseline="30000" dirty="0"/>
              <a:t>st</a:t>
            </a:r>
            <a:r>
              <a:rPr lang="en-US" sz="1800" dirty="0"/>
              <a:t> Century Skills based on instructional delivery methods,” and “There is not a statistically significant difference in community college students’ learning outcomes of Course Content Materials based on instructional delivery methods,” </a:t>
            </a:r>
            <a:r>
              <a:rPr lang="en-US" sz="1800" dirty="0">
                <a:solidFill>
                  <a:srgbClr val="00B050"/>
                </a:solidFill>
              </a:rPr>
              <a:t>were retained</a:t>
            </a:r>
            <a:r>
              <a:rPr lang="en-US" sz="1200" dirty="0"/>
              <a:t>.</a:t>
            </a:r>
          </a:p>
          <a:p>
            <a:pPr marL="0" indent="0">
              <a:buNone/>
            </a:pPr>
            <a:endParaRPr lang="en-US" dirty="0"/>
          </a:p>
        </p:txBody>
      </p:sp>
      <p:sp>
        <p:nvSpPr>
          <p:cNvPr id="4" name="TextBox 3"/>
          <p:cNvSpPr txBox="1"/>
          <p:nvPr/>
        </p:nvSpPr>
        <p:spPr>
          <a:xfrm>
            <a:off x="395288" y="6093296"/>
            <a:ext cx="1080368" cy="369332"/>
          </a:xfrm>
          <a:prstGeom prst="rect">
            <a:avLst/>
          </a:prstGeom>
          <a:noFill/>
        </p:spPr>
        <p:txBody>
          <a:bodyPr wrap="square" rtlCol="0">
            <a:spAutoFit/>
          </a:bodyPr>
          <a:lstStyle/>
          <a:p>
            <a:fld id="{12B977FD-FCF8-4B4C-8F6D-2F5940BBBE46}" type="slidenum">
              <a:rPr lang="en-US" smtClean="0"/>
              <a:t>23</a:t>
            </a:fld>
            <a:r>
              <a:rPr lang="en-US" dirty="0"/>
              <a:t> of 30</a:t>
            </a:r>
          </a:p>
        </p:txBody>
      </p:sp>
    </p:spTree>
    <p:extLst>
      <p:ext uri="{BB962C8B-B14F-4D97-AF65-F5344CB8AC3E}">
        <p14:creationId xmlns:p14="http://schemas.microsoft.com/office/powerpoint/2010/main" val="1812893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RQ4 and RQ5</a:t>
            </a:r>
          </a:p>
        </p:txBody>
      </p:sp>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bmk="_Toc61259011">
                <a:ln>
                  <a:noFill/>
                </a:ln>
                <a:solidFill>
                  <a:schemeClr val="tx1"/>
                </a:solidFill>
                <a:effectLst/>
                <a:latin typeface="Arial" panose="020B0604020202020204" pitchFamily="34" charset="0"/>
                <a:ea typeface="Times New Roman" panose="02020603050405020304" pitchFamily="18" charset="0"/>
              </a:rPr>
              <a:t>Table 4.14 ANOVA Results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Content Placeholder 7"/>
          <p:cNvPicPr>
            <a:picLocks noGrp="1" noChangeAspect="1"/>
          </p:cNvPicPr>
          <p:nvPr>
            <p:ph idx="1"/>
          </p:nvPr>
        </p:nvPicPr>
        <p:blipFill>
          <a:blip r:embed="rId2"/>
          <a:stretch>
            <a:fillRect/>
          </a:stretch>
        </p:blipFill>
        <p:spPr>
          <a:xfrm>
            <a:off x="755576" y="1592698"/>
            <a:ext cx="7530924" cy="3517734"/>
          </a:xfrm>
          <a:prstGeom prst="rect">
            <a:avLst/>
          </a:prstGeom>
        </p:spPr>
      </p:pic>
      <p:sp>
        <p:nvSpPr>
          <p:cNvPr id="9" name="TextBox 8"/>
          <p:cNvSpPr txBox="1"/>
          <p:nvPr/>
        </p:nvSpPr>
        <p:spPr>
          <a:xfrm>
            <a:off x="395288" y="6093296"/>
            <a:ext cx="1080368" cy="369332"/>
          </a:xfrm>
          <a:prstGeom prst="rect">
            <a:avLst/>
          </a:prstGeom>
          <a:noFill/>
        </p:spPr>
        <p:txBody>
          <a:bodyPr wrap="square" rtlCol="0">
            <a:spAutoFit/>
          </a:bodyPr>
          <a:lstStyle/>
          <a:p>
            <a:fld id="{12B977FD-FCF8-4B4C-8F6D-2F5940BBBE46}" type="slidenum">
              <a:rPr lang="en-US" smtClean="0"/>
              <a:t>24</a:t>
            </a:fld>
            <a:r>
              <a:rPr lang="en-US" dirty="0"/>
              <a:t> of 30</a:t>
            </a:r>
          </a:p>
        </p:txBody>
      </p:sp>
    </p:spTree>
    <p:extLst>
      <p:ext uri="{BB962C8B-B14F-4D97-AF65-F5344CB8AC3E}">
        <p14:creationId xmlns:p14="http://schemas.microsoft.com/office/powerpoint/2010/main" val="3766758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RQ4 and RQ5</a:t>
            </a:r>
          </a:p>
        </p:txBody>
      </p:sp>
      <p:pic>
        <p:nvPicPr>
          <p:cNvPr id="4" name="Content Placeholder 3"/>
          <p:cNvPicPr>
            <a:picLocks noGrp="1"/>
          </p:cNvPicPr>
          <p:nvPr>
            <p:ph idx="1"/>
          </p:nvPr>
        </p:nvPicPr>
        <p:blipFill>
          <a:blip r:embed="rId2" cstate="print"/>
          <a:srcRect/>
          <a:stretch>
            <a:fillRect/>
          </a:stretch>
        </p:blipFill>
        <p:spPr bwMode="auto">
          <a:xfrm>
            <a:off x="718570" y="1600200"/>
            <a:ext cx="7706860" cy="4525963"/>
          </a:xfrm>
          <a:prstGeom prst="rect">
            <a:avLst/>
          </a:prstGeom>
          <a:noFill/>
          <a:ln w="1">
            <a:noFill/>
            <a:miter lim="800000"/>
            <a:headEnd/>
            <a:tailEnd type="none" w="med" len="med"/>
          </a:ln>
          <a:effectLst/>
        </p:spPr>
      </p:pic>
      <p:sp>
        <p:nvSpPr>
          <p:cNvPr id="5" name="TextBox 4"/>
          <p:cNvSpPr txBox="1"/>
          <p:nvPr/>
        </p:nvSpPr>
        <p:spPr>
          <a:xfrm>
            <a:off x="2699792" y="6126163"/>
            <a:ext cx="4680520" cy="369332"/>
          </a:xfrm>
          <a:prstGeom prst="rect">
            <a:avLst/>
          </a:prstGeom>
          <a:noFill/>
        </p:spPr>
        <p:txBody>
          <a:bodyPr wrap="square" rtlCol="0">
            <a:spAutoFit/>
          </a:bodyPr>
          <a:lstStyle/>
          <a:p>
            <a:r>
              <a:rPr lang="en-US" dirty="0"/>
              <a:t>Figure 4. 1 Means Plots 21</a:t>
            </a:r>
            <a:r>
              <a:rPr lang="en-US" baseline="30000" dirty="0"/>
              <a:t>st</a:t>
            </a:r>
            <a:r>
              <a:rPr lang="en-US" dirty="0"/>
              <a:t> Century Score</a:t>
            </a:r>
          </a:p>
        </p:txBody>
      </p:sp>
      <p:sp>
        <p:nvSpPr>
          <p:cNvPr id="6" name="TextBox 5"/>
          <p:cNvSpPr txBox="1"/>
          <p:nvPr/>
        </p:nvSpPr>
        <p:spPr>
          <a:xfrm>
            <a:off x="395288" y="6093296"/>
            <a:ext cx="1080368" cy="369332"/>
          </a:xfrm>
          <a:prstGeom prst="rect">
            <a:avLst/>
          </a:prstGeom>
          <a:noFill/>
        </p:spPr>
        <p:txBody>
          <a:bodyPr wrap="square" rtlCol="0">
            <a:spAutoFit/>
          </a:bodyPr>
          <a:lstStyle/>
          <a:p>
            <a:fld id="{12B977FD-FCF8-4B4C-8F6D-2F5940BBBE46}" type="slidenum">
              <a:rPr lang="en-US" smtClean="0"/>
              <a:t>25</a:t>
            </a:fld>
            <a:r>
              <a:rPr lang="en-US" dirty="0"/>
              <a:t> of 30</a:t>
            </a:r>
          </a:p>
        </p:txBody>
      </p:sp>
    </p:spTree>
    <p:extLst>
      <p:ext uri="{BB962C8B-B14F-4D97-AF65-F5344CB8AC3E}">
        <p14:creationId xmlns:p14="http://schemas.microsoft.com/office/powerpoint/2010/main" val="22772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RESULTS: RQ4 and RQ5 Conclusion</a:t>
            </a:r>
          </a:p>
        </p:txBody>
      </p:sp>
      <p:sp>
        <p:nvSpPr>
          <p:cNvPr id="3" name="Content Placeholder 2"/>
          <p:cNvSpPr>
            <a:spLocks noGrp="1"/>
          </p:cNvSpPr>
          <p:nvPr>
            <p:ph idx="1"/>
          </p:nvPr>
        </p:nvSpPr>
        <p:spPr>
          <a:xfrm>
            <a:off x="457200" y="1340768"/>
            <a:ext cx="8229600" cy="4525963"/>
          </a:xfrm>
        </p:spPr>
        <p:txBody>
          <a:bodyPr/>
          <a:lstStyle/>
          <a:p>
            <a:r>
              <a:rPr lang="en-US" sz="1800" dirty="0"/>
              <a:t>A one-way analysis of variance (ANOVA) was conducted using SPSS, Version 25.0 and Excel 2016’s data analysis linear regression tool which performs an ANOVA and creates a line of best fit drawn through the data points of two variables. </a:t>
            </a:r>
          </a:p>
          <a:p>
            <a:r>
              <a:rPr lang="en-US" sz="1800" dirty="0"/>
              <a:t>Levene’s test was used to assess for homogeneity of variance.</a:t>
            </a:r>
          </a:p>
          <a:p>
            <a:r>
              <a:rPr lang="en-US" sz="1800" dirty="0"/>
              <a:t>Table 4.14 shows the results of the ANOVA from SPSS, Version 25.0. </a:t>
            </a:r>
          </a:p>
          <a:p>
            <a:r>
              <a:rPr lang="en-US" sz="1800" dirty="0"/>
              <a:t>An F coefficient of 6.091 (df = 1,48) was significant at the level p = 0.017, the critical value of F being 3.95739. Because the calculated value of F = 0.840 was larger than the critical value of F = 3.95739.</a:t>
            </a:r>
          </a:p>
          <a:p>
            <a:r>
              <a:rPr lang="en-US" sz="1800" dirty="0"/>
              <a:t>There were significant differences found among 21</a:t>
            </a:r>
            <a:r>
              <a:rPr lang="en-US" sz="1800" baseline="30000" dirty="0"/>
              <a:t>st</a:t>
            </a:r>
            <a:r>
              <a:rPr lang="en-US" sz="1800" dirty="0"/>
              <a:t> Century Skills and Course Content Materials score. </a:t>
            </a:r>
          </a:p>
          <a:p>
            <a:r>
              <a:rPr lang="en-US" sz="1800" dirty="0"/>
              <a:t>Therefore, the </a:t>
            </a:r>
            <a:r>
              <a:rPr lang="en-US" sz="1800" dirty="0">
                <a:solidFill>
                  <a:srgbClr val="00B050"/>
                </a:solidFill>
              </a:rPr>
              <a:t>null hypotheses</a:t>
            </a:r>
            <a:r>
              <a:rPr lang="en-US" sz="1800" dirty="0"/>
              <a:t>, which stated “There is not a statistically significant difference in learning of 21</a:t>
            </a:r>
            <a:r>
              <a:rPr lang="en-US" sz="1800" baseline="30000" dirty="0"/>
              <a:t>st</a:t>
            </a:r>
            <a:r>
              <a:rPr lang="en-US" sz="1800" dirty="0"/>
              <a:t> Century Skills based on preliminary feedback being provided on assignments,” and “There is not a statistically significant difference in learning of Course Content Materials based on preliminary feedback being provided on assignments,” </a:t>
            </a:r>
            <a:r>
              <a:rPr lang="en-US" sz="1800" dirty="0">
                <a:solidFill>
                  <a:srgbClr val="00B050"/>
                </a:solidFill>
              </a:rPr>
              <a:t>were retained</a:t>
            </a:r>
            <a:r>
              <a:rPr lang="en-US" sz="1800" dirty="0"/>
              <a:t>.</a:t>
            </a:r>
          </a:p>
        </p:txBody>
      </p:sp>
      <p:sp>
        <p:nvSpPr>
          <p:cNvPr id="4" name="TextBox 3"/>
          <p:cNvSpPr txBox="1"/>
          <p:nvPr/>
        </p:nvSpPr>
        <p:spPr>
          <a:xfrm>
            <a:off x="395288" y="6093296"/>
            <a:ext cx="1080368" cy="369332"/>
          </a:xfrm>
          <a:prstGeom prst="rect">
            <a:avLst/>
          </a:prstGeom>
          <a:noFill/>
        </p:spPr>
        <p:txBody>
          <a:bodyPr wrap="square" rtlCol="0">
            <a:spAutoFit/>
          </a:bodyPr>
          <a:lstStyle/>
          <a:p>
            <a:fld id="{12B977FD-FCF8-4B4C-8F6D-2F5940BBBE46}" type="slidenum">
              <a:rPr lang="en-US" smtClean="0"/>
              <a:t>26</a:t>
            </a:fld>
            <a:r>
              <a:rPr lang="en-US" dirty="0"/>
              <a:t> of 30</a:t>
            </a:r>
          </a:p>
        </p:txBody>
      </p:sp>
    </p:spTree>
    <p:extLst>
      <p:ext uri="{BB962C8B-B14F-4D97-AF65-F5344CB8AC3E}">
        <p14:creationId xmlns:p14="http://schemas.microsoft.com/office/powerpoint/2010/main" val="836027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Conclusions – Key Findings</a:t>
            </a:r>
          </a:p>
        </p:txBody>
      </p:sp>
      <p:sp>
        <p:nvSpPr>
          <p:cNvPr id="3" name="Content Placeholder 2"/>
          <p:cNvSpPr>
            <a:spLocks noGrp="1"/>
          </p:cNvSpPr>
          <p:nvPr>
            <p:ph idx="1"/>
          </p:nvPr>
        </p:nvSpPr>
        <p:spPr>
          <a:xfrm>
            <a:off x="457200" y="1196752"/>
            <a:ext cx="8229600" cy="4525963"/>
          </a:xfrm>
        </p:spPr>
        <p:txBody>
          <a:bodyPr/>
          <a:lstStyle/>
          <a:p>
            <a:pPr marL="457200" lvl="0" indent="-457200">
              <a:buFont typeface="+mj-lt"/>
              <a:buAutoNum type="arabicPeriod"/>
            </a:pPr>
            <a:r>
              <a:rPr lang="en-US" sz="2400" dirty="0"/>
              <a:t>There were some statistically significant relationships found between 21</a:t>
            </a:r>
            <a:r>
              <a:rPr lang="en-US" sz="2400" baseline="30000" dirty="0"/>
              <a:t>st</a:t>
            </a:r>
            <a:r>
              <a:rPr lang="en-US" sz="2400" dirty="0"/>
              <a:t> Century Skills Score, Course Content Materials Score and Longitudinal Exam Score, Page Views, Participations, and Assignment Submissions.</a:t>
            </a:r>
          </a:p>
          <a:p>
            <a:pPr marL="457200" lvl="0" indent="-457200">
              <a:buFont typeface="+mj-lt"/>
              <a:buAutoNum type="arabicPeriod"/>
            </a:pPr>
            <a:r>
              <a:rPr lang="en-US" sz="2400" dirty="0"/>
              <a:t>There were not statistically significant differences in community college students’ learning outcomes of 21</a:t>
            </a:r>
            <a:r>
              <a:rPr lang="en-US" sz="2400" baseline="30000" dirty="0"/>
              <a:t>st</a:t>
            </a:r>
            <a:r>
              <a:rPr lang="en-US" sz="2400" dirty="0"/>
              <a:t> Century Skills and Course Content Materials based on instructional delivery methods.</a:t>
            </a:r>
          </a:p>
          <a:p>
            <a:pPr marL="457200" lvl="0" indent="-457200">
              <a:buFont typeface="+mj-lt"/>
              <a:buAutoNum type="arabicPeriod"/>
            </a:pPr>
            <a:r>
              <a:rPr lang="en-US" sz="2400" dirty="0"/>
              <a:t>There were statistically significant differences in learning of 21</a:t>
            </a:r>
            <a:r>
              <a:rPr lang="en-US" sz="2400" baseline="30000" dirty="0"/>
              <a:t>st</a:t>
            </a:r>
            <a:r>
              <a:rPr lang="en-US" sz="2400" dirty="0"/>
              <a:t> Century Skills and Course Content Materials based on preliminary feedback being provided on assignments.</a:t>
            </a:r>
          </a:p>
        </p:txBody>
      </p:sp>
      <p:sp>
        <p:nvSpPr>
          <p:cNvPr id="4" name="TextBox 3"/>
          <p:cNvSpPr txBox="1"/>
          <p:nvPr/>
        </p:nvSpPr>
        <p:spPr>
          <a:xfrm>
            <a:off x="395288" y="6093296"/>
            <a:ext cx="1080368" cy="369332"/>
          </a:xfrm>
          <a:prstGeom prst="rect">
            <a:avLst/>
          </a:prstGeom>
          <a:noFill/>
        </p:spPr>
        <p:txBody>
          <a:bodyPr wrap="square" rtlCol="0">
            <a:spAutoFit/>
          </a:bodyPr>
          <a:lstStyle/>
          <a:p>
            <a:fld id="{12B977FD-FCF8-4B4C-8F6D-2F5940BBBE46}" type="slidenum">
              <a:rPr lang="en-US" smtClean="0"/>
              <a:t>27</a:t>
            </a:fld>
            <a:r>
              <a:rPr lang="en-US" dirty="0"/>
              <a:t> of 30</a:t>
            </a:r>
          </a:p>
        </p:txBody>
      </p:sp>
    </p:spTree>
    <p:extLst>
      <p:ext uri="{BB962C8B-B14F-4D97-AF65-F5344CB8AC3E}">
        <p14:creationId xmlns:p14="http://schemas.microsoft.com/office/powerpoint/2010/main" val="999984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IMPLICATIONS: Future Directions</a:t>
            </a:r>
          </a:p>
        </p:txBody>
      </p:sp>
      <p:sp>
        <p:nvSpPr>
          <p:cNvPr id="3" name="Content Placeholder 2"/>
          <p:cNvSpPr>
            <a:spLocks noGrp="1"/>
          </p:cNvSpPr>
          <p:nvPr>
            <p:ph idx="1"/>
          </p:nvPr>
        </p:nvSpPr>
        <p:spPr/>
        <p:txBody>
          <a:bodyPr/>
          <a:lstStyle/>
          <a:p>
            <a:r>
              <a:rPr lang="en-US" sz="2400" dirty="0"/>
              <a:t>Conduct this study with different college departments or schools, different courses, expand to multiple campuses.</a:t>
            </a:r>
          </a:p>
          <a:p>
            <a:r>
              <a:rPr lang="en-US" sz="2400" dirty="0"/>
              <a:t>Conduct this study at nonprofit public colleges as well as for-profit colleges should be explored.</a:t>
            </a:r>
          </a:p>
          <a:p>
            <a:r>
              <a:rPr lang="en-US" sz="2400" dirty="0"/>
              <a:t>Explore ways to vary course delivery methods to improve student success.</a:t>
            </a:r>
          </a:p>
          <a:p>
            <a:r>
              <a:rPr lang="en-US" sz="2400" dirty="0"/>
              <a:t>Replicate this study during a time when enrollments are not significantly diminished due to COVID-19.</a:t>
            </a:r>
          </a:p>
        </p:txBody>
      </p:sp>
      <p:sp>
        <p:nvSpPr>
          <p:cNvPr id="4" name="TextBox 3"/>
          <p:cNvSpPr txBox="1"/>
          <p:nvPr/>
        </p:nvSpPr>
        <p:spPr>
          <a:xfrm>
            <a:off x="395288" y="6093296"/>
            <a:ext cx="1152376" cy="369332"/>
          </a:xfrm>
          <a:prstGeom prst="rect">
            <a:avLst/>
          </a:prstGeom>
          <a:noFill/>
        </p:spPr>
        <p:txBody>
          <a:bodyPr wrap="square" rtlCol="0">
            <a:spAutoFit/>
          </a:bodyPr>
          <a:lstStyle/>
          <a:p>
            <a:fld id="{12B977FD-FCF8-4B4C-8F6D-2F5940BBBE46}" type="slidenum">
              <a:rPr lang="en-US" smtClean="0"/>
              <a:t>28</a:t>
            </a:fld>
            <a:r>
              <a:rPr lang="en-US" dirty="0"/>
              <a:t> of 30</a:t>
            </a:r>
          </a:p>
        </p:txBody>
      </p:sp>
    </p:spTree>
    <p:extLst>
      <p:ext uri="{BB962C8B-B14F-4D97-AF65-F5344CB8AC3E}">
        <p14:creationId xmlns:p14="http://schemas.microsoft.com/office/powerpoint/2010/main" val="1819460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IMPLICATIONS: Recommendations</a:t>
            </a:r>
          </a:p>
        </p:txBody>
      </p:sp>
      <p:sp>
        <p:nvSpPr>
          <p:cNvPr id="3" name="Content Placeholder 2"/>
          <p:cNvSpPr>
            <a:spLocks noGrp="1"/>
          </p:cNvSpPr>
          <p:nvPr>
            <p:ph idx="1"/>
          </p:nvPr>
        </p:nvSpPr>
        <p:spPr/>
        <p:txBody>
          <a:bodyPr/>
          <a:lstStyle/>
          <a:p>
            <a:r>
              <a:rPr lang="en-US" dirty="0"/>
              <a:t>Short Term</a:t>
            </a:r>
          </a:p>
          <a:p>
            <a:pPr lvl="1"/>
            <a:r>
              <a:rPr lang="en-US" dirty="0"/>
              <a:t>Better Encouragement</a:t>
            </a:r>
          </a:p>
          <a:p>
            <a:pPr lvl="1"/>
            <a:r>
              <a:rPr lang="en-US" dirty="0"/>
              <a:t>Better Assessment Methods</a:t>
            </a:r>
          </a:p>
          <a:p>
            <a:r>
              <a:rPr lang="en-US" dirty="0"/>
              <a:t>Long Term</a:t>
            </a:r>
          </a:p>
          <a:p>
            <a:pPr lvl="1"/>
            <a:r>
              <a:rPr lang="en-US" dirty="0"/>
              <a:t>Better Data Collection</a:t>
            </a:r>
          </a:p>
          <a:p>
            <a:pPr lvl="1"/>
            <a:r>
              <a:rPr lang="en-US" dirty="0"/>
              <a:t>Shift to Student-Centered Approach</a:t>
            </a:r>
          </a:p>
        </p:txBody>
      </p:sp>
      <p:sp>
        <p:nvSpPr>
          <p:cNvPr id="4" name="TextBox 3"/>
          <p:cNvSpPr txBox="1"/>
          <p:nvPr/>
        </p:nvSpPr>
        <p:spPr>
          <a:xfrm>
            <a:off x="395288" y="6093296"/>
            <a:ext cx="1080368" cy="369332"/>
          </a:xfrm>
          <a:prstGeom prst="rect">
            <a:avLst/>
          </a:prstGeom>
          <a:noFill/>
        </p:spPr>
        <p:txBody>
          <a:bodyPr wrap="square" rtlCol="0">
            <a:spAutoFit/>
          </a:bodyPr>
          <a:lstStyle/>
          <a:p>
            <a:fld id="{12B977FD-FCF8-4B4C-8F6D-2F5940BBBE46}" type="slidenum">
              <a:rPr lang="en-US" smtClean="0"/>
              <a:t>29</a:t>
            </a:fld>
            <a:r>
              <a:rPr lang="en-US" dirty="0"/>
              <a:t> of 30</a:t>
            </a:r>
          </a:p>
        </p:txBody>
      </p:sp>
    </p:spTree>
    <p:extLst>
      <p:ext uri="{BB962C8B-B14F-4D97-AF65-F5344CB8AC3E}">
        <p14:creationId xmlns:p14="http://schemas.microsoft.com/office/powerpoint/2010/main" val="3683026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143000"/>
          </a:xfrm>
        </p:spPr>
        <p:txBody>
          <a:bodyPr/>
          <a:lstStyle/>
          <a:p>
            <a:r>
              <a:rPr lang="en-US" sz="3200" b="1" dirty="0"/>
              <a:t>Preliminary Implementation Plan</a:t>
            </a:r>
            <a:endParaRPr lang="en-US" sz="3200" dirty="0"/>
          </a:p>
        </p:txBody>
      </p:sp>
      <p:sp>
        <p:nvSpPr>
          <p:cNvPr id="3" name="Content Placeholder 2"/>
          <p:cNvSpPr>
            <a:spLocks noGrp="1"/>
          </p:cNvSpPr>
          <p:nvPr>
            <p:ph idx="1"/>
          </p:nvPr>
        </p:nvSpPr>
        <p:spPr/>
        <p:txBody>
          <a:bodyPr/>
          <a:lstStyle/>
          <a:p>
            <a:pPr lvl="0"/>
            <a:r>
              <a:rPr lang="en-US" sz="2800" dirty="0"/>
              <a:t>Dissertation as Pilot – completed May 2021</a:t>
            </a:r>
          </a:p>
          <a:p>
            <a:pPr lvl="0"/>
            <a:r>
              <a:rPr lang="en-US" sz="2800" dirty="0"/>
              <a:t>School of IT - Indianapolis</a:t>
            </a:r>
          </a:p>
          <a:p>
            <a:pPr lvl="0"/>
            <a:r>
              <a:rPr lang="en-US" sz="2800" dirty="0"/>
              <a:t>State-wide School of IT</a:t>
            </a:r>
          </a:p>
          <a:p>
            <a:pPr lvl="0"/>
            <a:r>
              <a:rPr lang="en-US" sz="2800" dirty="0"/>
              <a:t>Indianapolis Service Area</a:t>
            </a:r>
          </a:p>
          <a:p>
            <a:pPr lvl="0"/>
            <a:r>
              <a:rPr lang="en-US" sz="2800" dirty="0"/>
              <a:t>Ivy Tech Community College</a:t>
            </a:r>
          </a:p>
        </p:txBody>
      </p:sp>
      <p:sp>
        <p:nvSpPr>
          <p:cNvPr id="4" name="TextBox 3"/>
          <p:cNvSpPr txBox="1"/>
          <p:nvPr/>
        </p:nvSpPr>
        <p:spPr>
          <a:xfrm>
            <a:off x="395288" y="6093296"/>
            <a:ext cx="1008112" cy="369332"/>
          </a:xfrm>
          <a:prstGeom prst="rect">
            <a:avLst/>
          </a:prstGeom>
          <a:noFill/>
        </p:spPr>
        <p:txBody>
          <a:bodyPr wrap="square" rtlCol="0">
            <a:spAutoFit/>
          </a:bodyPr>
          <a:lstStyle/>
          <a:p>
            <a:r>
              <a:rPr lang="en-US" dirty="0"/>
              <a:t>3 of 30</a:t>
            </a:r>
          </a:p>
        </p:txBody>
      </p:sp>
    </p:spTree>
    <p:extLst>
      <p:ext uri="{BB962C8B-B14F-4D97-AF65-F5344CB8AC3E}">
        <p14:creationId xmlns:p14="http://schemas.microsoft.com/office/powerpoint/2010/main" val="2351419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Questions</a:t>
            </a:r>
          </a:p>
        </p:txBody>
      </p:sp>
      <p:sp>
        <p:nvSpPr>
          <p:cNvPr id="3" name="Content Placeholder 2"/>
          <p:cNvSpPr>
            <a:spLocks noGrp="1"/>
          </p:cNvSpPr>
          <p:nvPr>
            <p:ph idx="1"/>
          </p:nvPr>
        </p:nvSpPr>
        <p:spPr/>
        <p:txBody>
          <a:bodyPr/>
          <a:lstStyle/>
          <a:p>
            <a:pPr marL="0" indent="0">
              <a:buNone/>
            </a:pPr>
            <a:r>
              <a:rPr lang="en-US" sz="1800" dirty="0"/>
              <a:t>	Finally, we are all in this together, and ultimately, we MUST “</a:t>
            </a:r>
            <a:r>
              <a:rPr lang="en-US" sz="1800" baseline="30000" dirty="0"/>
              <a:t>9 </a:t>
            </a:r>
            <a:r>
              <a:rPr lang="en-US" sz="1800" dirty="0"/>
              <a:t>Let love be without hypocrisy. Abhor what is evil. Cling to what is good. </a:t>
            </a:r>
            <a:r>
              <a:rPr lang="en-US" sz="1800" baseline="30000" dirty="0"/>
              <a:t>10</a:t>
            </a:r>
            <a:r>
              <a:rPr lang="en-US" sz="1800" dirty="0"/>
              <a:t> Be kindly affectionate to one another with brotherly love, in honor giving preference to one another; </a:t>
            </a:r>
            <a:r>
              <a:rPr lang="en-US" sz="1800" baseline="30000" dirty="0"/>
              <a:t>11</a:t>
            </a:r>
            <a:r>
              <a:rPr lang="en-US" sz="1800" dirty="0"/>
              <a:t> not lagging in diligence, fervent in spirit, serving the Lord; </a:t>
            </a:r>
            <a:r>
              <a:rPr lang="en-US" sz="1800" baseline="30000" dirty="0"/>
              <a:t>12</a:t>
            </a:r>
            <a:r>
              <a:rPr lang="en-US" sz="1800" dirty="0"/>
              <a:t> rejoicing in hope, patient in tribulation, continuing steadfastly in prayer; </a:t>
            </a:r>
            <a:r>
              <a:rPr lang="en-US" sz="1800" baseline="30000" dirty="0"/>
              <a:t>13 </a:t>
            </a:r>
            <a:r>
              <a:rPr lang="en-US" sz="1800" dirty="0"/>
              <a:t>distributing to the needs of the saints, given to hospitality. </a:t>
            </a:r>
            <a:r>
              <a:rPr lang="en-US" sz="1800" baseline="30000" dirty="0"/>
              <a:t>14</a:t>
            </a:r>
            <a:r>
              <a:rPr lang="en-US" sz="1800" dirty="0"/>
              <a:t> Bless those who persecute you; bless and do not curse. </a:t>
            </a:r>
            <a:r>
              <a:rPr lang="en-US" sz="1800" baseline="30000" dirty="0"/>
              <a:t>15</a:t>
            </a:r>
            <a:r>
              <a:rPr lang="en-US" sz="1800" dirty="0"/>
              <a:t> Rejoice with those who rejoice, and weep with those who weep. </a:t>
            </a:r>
            <a:r>
              <a:rPr lang="en-US" sz="1800" baseline="30000" dirty="0"/>
              <a:t>16</a:t>
            </a:r>
            <a:r>
              <a:rPr lang="en-US" sz="1800" dirty="0"/>
              <a:t> Be of the same mind toward one another. Do not set your mind on high things, but associate with the humble. Do not be wise in your own opinion. </a:t>
            </a:r>
            <a:r>
              <a:rPr lang="en-US" sz="1800" baseline="30000" dirty="0"/>
              <a:t>17</a:t>
            </a:r>
            <a:r>
              <a:rPr lang="en-US" sz="1800" dirty="0"/>
              <a:t> Repay no one evil for evil. Have regard for good things in the sight of all men. </a:t>
            </a:r>
            <a:r>
              <a:rPr lang="en-US" sz="1800" baseline="30000" dirty="0"/>
              <a:t>18</a:t>
            </a:r>
            <a:r>
              <a:rPr lang="en-US" sz="1800" dirty="0"/>
              <a:t> If it is possible, as much as depends on you, live (EDUCATE and WORK) peaceably with all men.” Romans 12:9-18 (NKJV).</a:t>
            </a:r>
          </a:p>
          <a:p>
            <a:pPr marL="0" indent="0">
              <a:buNone/>
            </a:pPr>
            <a:endParaRPr lang="en-US" sz="1800" dirty="0"/>
          </a:p>
          <a:p>
            <a:pPr marL="0" indent="0" algn="ctr">
              <a:buNone/>
            </a:pPr>
            <a:r>
              <a:rPr lang="en-US" dirty="0"/>
              <a:t>Thank you!</a:t>
            </a:r>
          </a:p>
          <a:p>
            <a:pPr marL="0" indent="0">
              <a:buNone/>
            </a:pPr>
            <a:endParaRPr lang="en-US" sz="1800" dirty="0"/>
          </a:p>
          <a:p>
            <a:pPr marL="0" indent="0">
              <a:buNone/>
            </a:pPr>
            <a:endParaRPr lang="en-US" dirty="0"/>
          </a:p>
        </p:txBody>
      </p:sp>
      <p:sp>
        <p:nvSpPr>
          <p:cNvPr id="4" name="TextBox 3"/>
          <p:cNvSpPr txBox="1"/>
          <p:nvPr/>
        </p:nvSpPr>
        <p:spPr>
          <a:xfrm>
            <a:off x="395288" y="6093296"/>
            <a:ext cx="1080368" cy="369332"/>
          </a:xfrm>
          <a:prstGeom prst="rect">
            <a:avLst/>
          </a:prstGeom>
          <a:noFill/>
        </p:spPr>
        <p:txBody>
          <a:bodyPr wrap="square" rtlCol="0">
            <a:spAutoFit/>
          </a:bodyPr>
          <a:lstStyle/>
          <a:p>
            <a:r>
              <a:rPr lang="en-US" dirty="0"/>
              <a:t>30 of 30</a:t>
            </a:r>
          </a:p>
        </p:txBody>
      </p:sp>
    </p:spTree>
    <p:extLst>
      <p:ext uri="{BB962C8B-B14F-4D97-AF65-F5344CB8AC3E}">
        <p14:creationId xmlns:p14="http://schemas.microsoft.com/office/powerpoint/2010/main" val="4179695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Dissertation Overview</a:t>
            </a:r>
          </a:p>
        </p:txBody>
      </p:sp>
      <p:sp>
        <p:nvSpPr>
          <p:cNvPr id="3" name="Content Placeholder 2"/>
          <p:cNvSpPr>
            <a:spLocks noGrp="1"/>
          </p:cNvSpPr>
          <p:nvPr>
            <p:ph sz="half" idx="1"/>
          </p:nvPr>
        </p:nvSpPr>
        <p:spPr/>
        <p:txBody>
          <a:bodyPr/>
          <a:lstStyle/>
          <a:p>
            <a:r>
              <a:rPr lang="en-US" sz="2800" dirty="0"/>
              <a:t>Introduction</a:t>
            </a:r>
          </a:p>
          <a:p>
            <a:r>
              <a:rPr lang="en-US" sz="2800" dirty="0"/>
              <a:t>Review of Literature</a:t>
            </a:r>
          </a:p>
          <a:p>
            <a:r>
              <a:rPr lang="en-US" sz="2800" dirty="0"/>
              <a:t>Methodology</a:t>
            </a:r>
          </a:p>
          <a:p>
            <a:r>
              <a:rPr lang="en-US" sz="2800" dirty="0"/>
              <a:t>Results</a:t>
            </a:r>
          </a:p>
          <a:p>
            <a:r>
              <a:rPr lang="en-US" sz="2800" dirty="0"/>
              <a:t>Conclusions</a:t>
            </a:r>
          </a:p>
          <a:p>
            <a:pPr marL="457200" lvl="1" indent="0">
              <a:buNone/>
            </a:pPr>
            <a:r>
              <a:rPr lang="en-US" sz="2400" dirty="0"/>
              <a:t>	and</a:t>
            </a:r>
          </a:p>
          <a:p>
            <a:pPr marL="457200" lvl="1" indent="0">
              <a:buNone/>
            </a:pPr>
            <a:r>
              <a:rPr lang="en-US" sz="2800" dirty="0"/>
              <a:t>Implications</a:t>
            </a:r>
          </a:p>
        </p:txBody>
      </p:sp>
      <p:sp>
        <p:nvSpPr>
          <p:cNvPr id="4" name="Content Placeholder 3"/>
          <p:cNvSpPr>
            <a:spLocks noGrp="1"/>
          </p:cNvSpPr>
          <p:nvPr>
            <p:ph sz="half" idx="2"/>
          </p:nvPr>
        </p:nvSpPr>
        <p:spPr/>
        <p:txBody>
          <a:bodyPr/>
          <a:lstStyle/>
          <a:p>
            <a:r>
              <a:rPr lang="en-US" sz="2800" dirty="0"/>
              <a:t>5 Chapters</a:t>
            </a:r>
          </a:p>
          <a:p>
            <a:r>
              <a:rPr lang="en-US" sz="2800" dirty="0"/>
              <a:t>240 Pages</a:t>
            </a:r>
          </a:p>
          <a:p>
            <a:r>
              <a:rPr lang="en-US" sz="2800" dirty="0"/>
              <a:t>36 Tables</a:t>
            </a:r>
          </a:p>
          <a:p>
            <a:r>
              <a:rPr lang="en-US" sz="2800" dirty="0"/>
              <a:t>25 Figures</a:t>
            </a:r>
          </a:p>
          <a:p>
            <a:r>
              <a:rPr lang="en-US" sz="2800" dirty="0"/>
              <a:t>12 Appendices</a:t>
            </a:r>
          </a:p>
          <a:p>
            <a:r>
              <a:rPr lang="en-US" sz="2800" dirty="0"/>
              <a:t>91 References Used</a:t>
            </a:r>
          </a:p>
          <a:p>
            <a:endParaRPr lang="en-US" dirty="0"/>
          </a:p>
        </p:txBody>
      </p:sp>
      <p:sp>
        <p:nvSpPr>
          <p:cNvPr id="5" name="TextBox 4"/>
          <p:cNvSpPr txBox="1"/>
          <p:nvPr/>
        </p:nvSpPr>
        <p:spPr>
          <a:xfrm>
            <a:off x="395288" y="6093296"/>
            <a:ext cx="1008112" cy="369332"/>
          </a:xfrm>
          <a:prstGeom prst="rect">
            <a:avLst/>
          </a:prstGeom>
          <a:noFill/>
        </p:spPr>
        <p:txBody>
          <a:bodyPr wrap="square" rtlCol="0">
            <a:spAutoFit/>
          </a:bodyPr>
          <a:lstStyle/>
          <a:p>
            <a:r>
              <a:rPr lang="en-US" dirty="0"/>
              <a:t>4 of 30</a:t>
            </a:r>
          </a:p>
        </p:txBody>
      </p:sp>
    </p:spTree>
    <p:extLst>
      <p:ext uri="{BB962C8B-B14F-4D97-AF65-F5344CB8AC3E}">
        <p14:creationId xmlns:p14="http://schemas.microsoft.com/office/powerpoint/2010/main" val="768749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INTRODUCTION: Background</a:t>
            </a:r>
          </a:p>
        </p:txBody>
      </p:sp>
      <p:sp>
        <p:nvSpPr>
          <p:cNvPr id="3" name="Content Placeholder 2"/>
          <p:cNvSpPr>
            <a:spLocks noGrp="1"/>
          </p:cNvSpPr>
          <p:nvPr>
            <p:ph idx="1"/>
          </p:nvPr>
        </p:nvSpPr>
        <p:spPr/>
        <p:txBody>
          <a:bodyPr/>
          <a:lstStyle/>
          <a:p>
            <a:pPr marL="0" indent="0">
              <a:buNone/>
            </a:pPr>
            <a:r>
              <a:rPr lang="en-US" dirty="0"/>
              <a:t>How do we measure student learning?</a:t>
            </a:r>
          </a:p>
          <a:p>
            <a:pPr marL="0" indent="0">
              <a:buNone/>
            </a:pPr>
            <a:endParaRPr lang="en-US" dirty="0"/>
          </a:p>
          <a:p>
            <a:pPr marL="0" indent="0">
              <a:buNone/>
            </a:pPr>
            <a:r>
              <a:rPr lang="en-US" dirty="0"/>
              <a:t>Zlatkin-Troitschanskaia, Shavelson, &amp; Kuhn (2015), pointed out that measurement of competencies in higher education is a complex and multidimensional task which poses great methodological challenges.</a:t>
            </a:r>
          </a:p>
        </p:txBody>
      </p:sp>
      <p:sp>
        <p:nvSpPr>
          <p:cNvPr id="4" name="TextBox 3"/>
          <p:cNvSpPr txBox="1"/>
          <p:nvPr/>
        </p:nvSpPr>
        <p:spPr>
          <a:xfrm>
            <a:off x="395288" y="6093296"/>
            <a:ext cx="1008112" cy="369332"/>
          </a:xfrm>
          <a:prstGeom prst="rect">
            <a:avLst/>
          </a:prstGeom>
          <a:noFill/>
        </p:spPr>
        <p:txBody>
          <a:bodyPr wrap="square" rtlCol="0">
            <a:spAutoFit/>
          </a:bodyPr>
          <a:lstStyle/>
          <a:p>
            <a:r>
              <a:rPr lang="en-US" dirty="0"/>
              <a:t>5 of 30</a:t>
            </a:r>
          </a:p>
        </p:txBody>
      </p:sp>
    </p:spTree>
    <p:extLst>
      <p:ext uri="{BB962C8B-B14F-4D97-AF65-F5344CB8AC3E}">
        <p14:creationId xmlns:p14="http://schemas.microsoft.com/office/powerpoint/2010/main" val="3497147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274638"/>
            <a:ext cx="8507288" cy="1143000"/>
          </a:xfrm>
        </p:spPr>
        <p:txBody>
          <a:bodyPr/>
          <a:lstStyle/>
          <a:p>
            <a:r>
              <a:rPr lang="en-US" sz="3200" b="1" dirty="0"/>
              <a:t>INTRODUCTION: Statement of the Problem</a:t>
            </a:r>
            <a:endParaRPr lang="en-US" altLang="en-US" sz="4000" dirty="0">
              <a:solidFill>
                <a:schemeClr val="tx1"/>
              </a:solidFill>
            </a:endParaRPr>
          </a:p>
        </p:txBody>
      </p:sp>
      <p:sp>
        <p:nvSpPr>
          <p:cNvPr id="106499" name="Rectangle 3"/>
          <p:cNvSpPr>
            <a:spLocks noGrp="1" noChangeArrowheads="1"/>
          </p:cNvSpPr>
          <p:nvPr>
            <p:ph idx="1"/>
          </p:nvPr>
        </p:nvSpPr>
        <p:spPr/>
        <p:txBody>
          <a:bodyPr/>
          <a:lstStyle/>
          <a:p>
            <a:pPr marL="0" indent="0">
              <a:buNone/>
            </a:pPr>
            <a:endParaRPr lang="en-US" sz="1800" dirty="0"/>
          </a:p>
          <a:p>
            <a:pPr marL="0" indent="0">
              <a:buNone/>
            </a:pPr>
            <a:endParaRPr lang="en-US" altLang="en-US" dirty="0"/>
          </a:p>
        </p:txBody>
      </p:sp>
      <p:sp>
        <p:nvSpPr>
          <p:cNvPr id="5" name="TextBox 4"/>
          <p:cNvSpPr txBox="1"/>
          <p:nvPr/>
        </p:nvSpPr>
        <p:spPr>
          <a:xfrm>
            <a:off x="395288" y="6093296"/>
            <a:ext cx="1008112" cy="369332"/>
          </a:xfrm>
          <a:prstGeom prst="rect">
            <a:avLst/>
          </a:prstGeom>
          <a:noFill/>
        </p:spPr>
        <p:txBody>
          <a:bodyPr wrap="square" rtlCol="0">
            <a:spAutoFit/>
          </a:bodyPr>
          <a:lstStyle/>
          <a:p>
            <a:r>
              <a:rPr lang="en-US" dirty="0"/>
              <a:t>6 of 30</a:t>
            </a:r>
          </a:p>
        </p:txBody>
      </p:sp>
      <p:sp>
        <p:nvSpPr>
          <p:cNvPr id="3" name="TextBox 2"/>
          <p:cNvSpPr txBox="1"/>
          <p:nvPr/>
        </p:nvSpPr>
        <p:spPr>
          <a:xfrm>
            <a:off x="1187624" y="2132856"/>
            <a:ext cx="6984776" cy="3170099"/>
          </a:xfrm>
          <a:prstGeom prst="rect">
            <a:avLst/>
          </a:prstGeom>
          <a:noFill/>
        </p:spPr>
        <p:txBody>
          <a:bodyPr wrap="square" rtlCol="0">
            <a:spAutoFit/>
          </a:bodyPr>
          <a:lstStyle/>
          <a:p>
            <a:r>
              <a:rPr lang="en-US" sz="2000" dirty="0"/>
              <a:t>In a 2016 report by Dennis Bland, the Indiana Commission for Higher Education presented its third strategic plan titled </a:t>
            </a:r>
            <a:r>
              <a:rPr lang="en-US" sz="2000" i="1" dirty="0"/>
              <a:t>Reaching Higher, Delivering Value</a:t>
            </a:r>
            <a:r>
              <a:rPr lang="en-US" sz="2000" dirty="0"/>
              <a:t>, which stated a bold agenda focused on increasing the value of higher education for the individual and the state. This guiding document reflected commitment to a student-focused, mission-driven, and workforce-aligned system of higher education as the state continues to strive toward Indiana’s big goal that by the year 2025 at least sixty percent of Hoosiers will have an education beyond high school (Bland, 2016).</a:t>
            </a:r>
          </a:p>
        </p:txBody>
      </p:sp>
    </p:spTree>
    <p:extLst>
      <p:ext uri="{BB962C8B-B14F-4D97-AF65-F5344CB8AC3E}">
        <p14:creationId xmlns:p14="http://schemas.microsoft.com/office/powerpoint/2010/main" val="3069213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52536" y="575717"/>
            <a:ext cx="9721328" cy="981075"/>
          </a:xfrm>
        </p:spPr>
        <p:txBody>
          <a:bodyPr/>
          <a:lstStyle/>
          <a:p>
            <a:r>
              <a:rPr lang="en-US" sz="3200" b="1" dirty="0"/>
              <a:t>INTRODUCTION: Statement of the Problem</a:t>
            </a:r>
            <a:endParaRPr lang="en-US" altLang="en-US" sz="4000" dirty="0">
              <a:solidFill>
                <a:schemeClr val="tx1"/>
              </a:solidFill>
            </a:endParaRPr>
          </a:p>
        </p:txBody>
      </p:sp>
      <p:sp>
        <p:nvSpPr>
          <p:cNvPr id="106499" name="Rectangle 3"/>
          <p:cNvSpPr>
            <a:spLocks noGrp="1" noChangeArrowheads="1"/>
          </p:cNvSpPr>
          <p:nvPr>
            <p:ph type="body" idx="1"/>
          </p:nvPr>
        </p:nvSpPr>
        <p:spPr>
          <a:xfrm>
            <a:off x="430253" y="1578867"/>
            <a:ext cx="5497238" cy="4248472"/>
          </a:xfrm>
        </p:spPr>
        <p:txBody>
          <a:bodyPr/>
          <a:lstStyle/>
          <a:p>
            <a:r>
              <a:rPr lang="en-US" sz="2400" dirty="0"/>
              <a:t>Get control of measuring student learning</a:t>
            </a:r>
          </a:p>
          <a:p>
            <a:r>
              <a:rPr lang="en-US" sz="2400" dirty="0"/>
              <a:t>Provide sound decision-making information</a:t>
            </a:r>
          </a:p>
          <a:p>
            <a:r>
              <a:rPr lang="en-US" sz="2400" dirty="0"/>
              <a:t>Ever increasing demand of students educated </a:t>
            </a:r>
          </a:p>
          <a:p>
            <a:r>
              <a:rPr lang="en-US" sz="2400" dirty="0"/>
              <a:t>Multiple measurements of learning</a:t>
            </a:r>
          </a:p>
          <a:p>
            <a:r>
              <a:rPr lang="en-US" sz="2400" dirty="0"/>
              <a:t>Data Collection - IvyAnalytics</a:t>
            </a:r>
          </a:p>
          <a:p>
            <a:r>
              <a:rPr lang="en-US" sz="2400" dirty="0"/>
              <a:t>Report on a per program per campus basis</a:t>
            </a:r>
          </a:p>
          <a:p>
            <a:r>
              <a:rPr lang="en-US" sz="2400" dirty="0"/>
              <a:t>Understand institutional diversity</a:t>
            </a:r>
          </a:p>
          <a:p>
            <a:pPr marL="0" indent="0">
              <a:buNone/>
            </a:pPr>
            <a:endParaRPr lang="en-US" sz="1800" dirty="0"/>
          </a:p>
          <a:p>
            <a:pPr marL="0" indent="0">
              <a:buNone/>
            </a:pP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695" y="3256795"/>
            <a:ext cx="3168352" cy="3168352"/>
          </a:xfrm>
          <a:prstGeom prst="rect">
            <a:avLst/>
          </a:prstGeom>
        </p:spPr>
      </p:pic>
      <p:sp>
        <p:nvSpPr>
          <p:cNvPr id="5" name="TextBox 4"/>
          <p:cNvSpPr txBox="1"/>
          <p:nvPr/>
        </p:nvSpPr>
        <p:spPr>
          <a:xfrm>
            <a:off x="395288" y="6093296"/>
            <a:ext cx="1008112" cy="369332"/>
          </a:xfrm>
          <a:prstGeom prst="rect">
            <a:avLst/>
          </a:prstGeom>
          <a:noFill/>
        </p:spPr>
        <p:txBody>
          <a:bodyPr wrap="square" rtlCol="0">
            <a:spAutoFit/>
          </a:bodyPr>
          <a:lstStyle/>
          <a:p>
            <a:r>
              <a:rPr lang="en-US" dirty="0"/>
              <a:t>7 of 30</a:t>
            </a:r>
          </a:p>
        </p:txBody>
      </p:sp>
    </p:spTree>
    <p:extLst>
      <p:ext uri="{BB962C8B-B14F-4D97-AF65-F5344CB8AC3E}">
        <p14:creationId xmlns:p14="http://schemas.microsoft.com/office/powerpoint/2010/main" val="2135269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784"/>
            <a:ext cx="8229600" cy="1143000"/>
          </a:xfrm>
        </p:spPr>
        <p:txBody>
          <a:bodyPr/>
          <a:lstStyle/>
          <a:p>
            <a:pPr lvl="0"/>
            <a:r>
              <a:rPr lang="en-US" sz="3200" b="1" dirty="0"/>
              <a:t>INTRODUCTION: Research Questions</a:t>
            </a:r>
          </a:p>
        </p:txBody>
      </p:sp>
      <p:sp>
        <p:nvSpPr>
          <p:cNvPr id="3" name="Content Placeholder 2"/>
          <p:cNvSpPr>
            <a:spLocks noGrp="1"/>
          </p:cNvSpPr>
          <p:nvPr>
            <p:ph idx="1"/>
          </p:nvPr>
        </p:nvSpPr>
        <p:spPr>
          <a:xfrm>
            <a:off x="457200" y="1268760"/>
            <a:ext cx="8229600" cy="4525963"/>
          </a:xfrm>
        </p:spPr>
        <p:txBody>
          <a:bodyPr/>
          <a:lstStyle/>
          <a:p>
            <a:pPr marL="457200" lvl="0" indent="-457200">
              <a:buFont typeface="+mj-lt"/>
              <a:buAutoNum type="arabicPeriod"/>
            </a:pPr>
            <a:r>
              <a:rPr lang="en-US" sz="2000" dirty="0"/>
              <a:t>What are the relationships between 21</a:t>
            </a:r>
            <a:r>
              <a:rPr lang="en-US" sz="2000" baseline="30000" dirty="0"/>
              <a:t>st</a:t>
            </a:r>
            <a:r>
              <a:rPr lang="en-US" sz="2000" dirty="0"/>
              <a:t> Century Skills Score, Course Content Materials Score and Longitudinal Exam Score, Page Views, Participations, and Submissions?</a:t>
            </a:r>
          </a:p>
          <a:p>
            <a:pPr marL="457200" lvl="0" indent="-457200">
              <a:buFont typeface="+mj-lt"/>
              <a:buAutoNum type="arabicPeriod"/>
            </a:pPr>
            <a:r>
              <a:rPr lang="en-US" sz="2000" dirty="0"/>
              <a:t>Is there any significant difference in a community college students’ learning outcomes of 21</a:t>
            </a:r>
            <a:r>
              <a:rPr lang="en-US" sz="2000" baseline="30000" dirty="0"/>
              <a:t>st</a:t>
            </a:r>
            <a:r>
              <a:rPr lang="en-US" sz="2000" dirty="0"/>
              <a:t> Century Skills based on instructional delivery methods?</a:t>
            </a:r>
          </a:p>
          <a:p>
            <a:pPr marL="457200" lvl="0" indent="-457200">
              <a:buFont typeface="+mj-lt"/>
              <a:buAutoNum type="arabicPeriod"/>
            </a:pPr>
            <a:r>
              <a:rPr lang="en-US" sz="2000" dirty="0"/>
              <a:t>Is there any significant difference in a community college students’ learning outcomes of Course Content Materials based on instructional delivery methods?</a:t>
            </a:r>
          </a:p>
          <a:p>
            <a:pPr marL="457200" lvl="0" indent="-457200">
              <a:buFont typeface="+mj-lt"/>
              <a:buAutoNum type="arabicPeriod"/>
            </a:pPr>
            <a:r>
              <a:rPr lang="en-US" sz="2000" dirty="0"/>
              <a:t>Does providing preliminary feedback on assignments increase learning of 21</a:t>
            </a:r>
            <a:r>
              <a:rPr lang="en-US" sz="2000" baseline="30000" dirty="0"/>
              <a:t>st</a:t>
            </a:r>
            <a:r>
              <a:rPr lang="en-US" sz="2000" dirty="0"/>
              <a:t> Century Skills based on instructional delivery methods?</a:t>
            </a:r>
          </a:p>
          <a:p>
            <a:pPr marL="457200" lvl="0" indent="-457200">
              <a:buFont typeface="+mj-lt"/>
              <a:buAutoNum type="arabicPeriod"/>
            </a:pPr>
            <a:r>
              <a:rPr lang="en-US" sz="2000" dirty="0"/>
              <a:t>Does providing preliminary feedback on assignments increase learning of Course Content Materials based on instructional delivery methods?</a:t>
            </a:r>
          </a:p>
        </p:txBody>
      </p:sp>
      <p:sp>
        <p:nvSpPr>
          <p:cNvPr id="4" name="TextBox 3"/>
          <p:cNvSpPr txBox="1"/>
          <p:nvPr/>
        </p:nvSpPr>
        <p:spPr>
          <a:xfrm>
            <a:off x="395288" y="6093296"/>
            <a:ext cx="1008112" cy="369332"/>
          </a:xfrm>
          <a:prstGeom prst="rect">
            <a:avLst/>
          </a:prstGeom>
          <a:noFill/>
        </p:spPr>
        <p:txBody>
          <a:bodyPr wrap="square" rtlCol="0">
            <a:spAutoFit/>
          </a:bodyPr>
          <a:lstStyle/>
          <a:p>
            <a:r>
              <a:rPr lang="en-US" dirty="0"/>
              <a:t>8 of 30</a:t>
            </a:r>
          </a:p>
        </p:txBody>
      </p:sp>
    </p:spTree>
    <p:extLst>
      <p:ext uri="{BB962C8B-B14F-4D97-AF65-F5344CB8AC3E}">
        <p14:creationId xmlns:p14="http://schemas.microsoft.com/office/powerpoint/2010/main" val="1426251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REVIEW OF LITERATURE: Findings</a:t>
            </a:r>
          </a:p>
        </p:txBody>
      </p:sp>
      <p:sp>
        <p:nvSpPr>
          <p:cNvPr id="3" name="Content Placeholder 2"/>
          <p:cNvSpPr>
            <a:spLocks noGrp="1"/>
          </p:cNvSpPr>
          <p:nvPr>
            <p:ph idx="1"/>
          </p:nvPr>
        </p:nvSpPr>
        <p:spPr/>
        <p:txBody>
          <a:bodyPr/>
          <a:lstStyle/>
          <a:p>
            <a:r>
              <a:rPr lang="en-US" sz="2000" dirty="0"/>
              <a:t>National Association of Colleges and Employers (NACE)</a:t>
            </a:r>
          </a:p>
          <a:p>
            <a:pPr lvl="1"/>
            <a:r>
              <a:rPr lang="en-US" sz="1200" dirty="0">
                <a:hlinkClick r:id="rId2"/>
              </a:rPr>
              <a:t>https://www.odu.edu/content/dam/odu/offices/cmc/docs/nace/2019-nace-job-outlook-survey.pdf</a:t>
            </a:r>
            <a:endParaRPr lang="en-US" sz="1200" dirty="0"/>
          </a:p>
          <a:p>
            <a:r>
              <a:rPr lang="en-US" sz="2000" dirty="0"/>
              <a:t>Predicting Employment through Machine Learning</a:t>
            </a:r>
          </a:p>
          <a:p>
            <a:pPr lvl="1"/>
            <a:r>
              <a:rPr lang="en-US" sz="1200" dirty="0">
                <a:hlinkClick r:id="rId3"/>
              </a:rPr>
              <a:t>https://www.naceweb.org/career-development/trends-and-predictions/predicting-employment-through-machine-learning/</a:t>
            </a:r>
            <a:endParaRPr lang="en-US" sz="1200" dirty="0"/>
          </a:p>
          <a:p>
            <a:r>
              <a:rPr lang="en-US" sz="2000" dirty="0"/>
              <a:t>Community College Survey of Student Engagement (CCSSE)</a:t>
            </a:r>
          </a:p>
          <a:p>
            <a:pPr lvl="1"/>
            <a:r>
              <a:rPr lang="en-US" sz="1200" dirty="0">
                <a:hlinkClick r:id="rId4"/>
              </a:rPr>
              <a:t>http://www.ccsse.org/aboutsurvey/aboutsurvey.cfm</a:t>
            </a:r>
            <a:endParaRPr lang="en-US" sz="1200" dirty="0"/>
          </a:p>
          <a:p>
            <a:r>
              <a:rPr lang="en-US" sz="2000" dirty="0"/>
              <a:t>Implement Self-Assessments in the courses</a:t>
            </a:r>
          </a:p>
          <a:p>
            <a:pPr lvl="1"/>
            <a:r>
              <a:rPr lang="en-US" sz="1200" dirty="0">
                <a:hlinkClick r:id="rId5"/>
              </a:rPr>
              <a:t>https://www.coursera.org/lecture/university-teaching/interview-with-prof-royce-sadler-on-understanding-standards-TD6pE</a:t>
            </a:r>
            <a:endParaRPr lang="en-US" sz="1200" dirty="0"/>
          </a:p>
          <a:p>
            <a:r>
              <a:rPr lang="en-US" sz="2000" dirty="0"/>
              <a:t>LEAP Vision for Learning in Brief</a:t>
            </a:r>
          </a:p>
          <a:p>
            <a:pPr lvl="1"/>
            <a:r>
              <a:rPr lang="en-US" sz="1200" dirty="0">
                <a:hlinkClick r:id="rId6"/>
              </a:rPr>
              <a:t>https://www.aacu.org/sites/default/files/files/publications/LEAP_Vision_Summary.pdf</a:t>
            </a:r>
            <a:endParaRPr lang="en-US" sz="1200" dirty="0"/>
          </a:p>
          <a:p>
            <a:r>
              <a:rPr lang="en-US" sz="2000" dirty="0"/>
              <a:t>Interview with Dr. Royce Sadler (audio recording)</a:t>
            </a:r>
          </a:p>
          <a:p>
            <a:pPr lvl="1"/>
            <a:r>
              <a:rPr lang="en-US" sz="1200" dirty="0">
                <a:hlinkClick r:id="rId5"/>
              </a:rPr>
              <a:t>https://www.coursera.org/lecture/university-teaching/interview-with-prof-royce-sadler-on-understanding-standards-TD6pE</a:t>
            </a:r>
            <a:r>
              <a:rPr lang="en-US" sz="1200" dirty="0"/>
              <a:t> </a:t>
            </a:r>
          </a:p>
          <a:p>
            <a:pPr lvl="1"/>
            <a:endParaRPr lang="en-US" sz="1200" dirty="0"/>
          </a:p>
          <a:p>
            <a:pPr marL="0" indent="0" algn="ctr">
              <a:buNone/>
            </a:pPr>
            <a:r>
              <a:rPr lang="en-US" sz="2000" dirty="0"/>
              <a:t>In all – 91 references were used in the research</a:t>
            </a:r>
          </a:p>
          <a:p>
            <a:endParaRPr lang="en-US" sz="1600" dirty="0"/>
          </a:p>
          <a:p>
            <a:endParaRPr lang="en-US" sz="1600" dirty="0"/>
          </a:p>
        </p:txBody>
      </p:sp>
      <p:sp>
        <p:nvSpPr>
          <p:cNvPr id="4" name="TextBox 3"/>
          <p:cNvSpPr txBox="1"/>
          <p:nvPr/>
        </p:nvSpPr>
        <p:spPr>
          <a:xfrm>
            <a:off x="395288" y="6093296"/>
            <a:ext cx="1008112" cy="369332"/>
          </a:xfrm>
          <a:prstGeom prst="rect">
            <a:avLst/>
          </a:prstGeom>
          <a:noFill/>
        </p:spPr>
        <p:txBody>
          <a:bodyPr wrap="square" rtlCol="0">
            <a:spAutoFit/>
          </a:bodyPr>
          <a:lstStyle/>
          <a:p>
            <a:r>
              <a:rPr lang="en-US" dirty="0"/>
              <a:t>9 of 30</a:t>
            </a:r>
          </a:p>
        </p:txBody>
      </p:sp>
    </p:spTree>
    <p:extLst>
      <p:ext uri="{BB962C8B-B14F-4D97-AF65-F5344CB8AC3E}">
        <p14:creationId xmlns:p14="http://schemas.microsoft.com/office/powerpoint/2010/main" val="528517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6912</TotalTime>
  <Words>2093</Words>
  <Application>Microsoft Office PowerPoint</Application>
  <PresentationFormat>On-screen Show (4:3)</PresentationFormat>
  <Paragraphs>195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Diseño predeterminado</vt:lpstr>
      <vt:lpstr>A Dissertation Submitted To</vt:lpstr>
      <vt:lpstr>HLC Accreditation April 2019</vt:lpstr>
      <vt:lpstr>Preliminary Implementation Plan</vt:lpstr>
      <vt:lpstr>Dissertation Overview</vt:lpstr>
      <vt:lpstr>INTRODUCTION: Background</vt:lpstr>
      <vt:lpstr>INTRODUCTION: Statement of the Problem</vt:lpstr>
      <vt:lpstr>INTRODUCTION: Statement of the Problem</vt:lpstr>
      <vt:lpstr>INTRODUCTION: Research Questions</vt:lpstr>
      <vt:lpstr>REVIEW OF LITERATURE: Findings</vt:lpstr>
      <vt:lpstr>REVIEW OF LITERATURE: Findings</vt:lpstr>
      <vt:lpstr>METHODOLOGY: Summary</vt:lpstr>
      <vt:lpstr>METHODOLOGY: Research Design</vt:lpstr>
      <vt:lpstr>METHODOLOGY: Research Variables</vt:lpstr>
      <vt:lpstr>METHODOLOGY: Data Analysis</vt:lpstr>
      <vt:lpstr>METHODOLOGY: Research Method</vt:lpstr>
      <vt:lpstr>METHODOLOGY: Population &amp; Sampling</vt:lpstr>
      <vt:lpstr>METHODOLOGY: Instrumentation</vt:lpstr>
      <vt:lpstr>RESULTS: RQ1 Correlation Matrix</vt:lpstr>
      <vt:lpstr>RESULTS: RQ1 Lines of Best Fit</vt:lpstr>
      <vt:lpstr>RESULTS: RQ1 Conclusion</vt:lpstr>
      <vt:lpstr>RESULTS: RQ2 and RQ3 Appendix K</vt:lpstr>
      <vt:lpstr>RESULTS: RQ2 and RQ3</vt:lpstr>
      <vt:lpstr>RESULTS: RQ2 and RQ3 Conclusion</vt:lpstr>
      <vt:lpstr>RESULTS: RQ4 and RQ5</vt:lpstr>
      <vt:lpstr>RESULTS: RQ4 and RQ5</vt:lpstr>
      <vt:lpstr>RESULTS: RQ4 and RQ5 Conclusion</vt:lpstr>
      <vt:lpstr>Conclusions – Key Findings</vt:lpstr>
      <vt:lpstr>IMPLICATIONS: Future Directions</vt:lpstr>
      <vt:lpstr>IMPLICATIONS: Recommendations</vt:lpstr>
      <vt:lpstr>Questions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Steve D. Carver</cp:lastModifiedBy>
  <cp:revision>701</cp:revision>
  <dcterms:created xsi:type="dcterms:W3CDTF">2010-05-23T14:28:12Z</dcterms:created>
  <dcterms:modified xsi:type="dcterms:W3CDTF">2022-07-29T15:17:44Z</dcterms:modified>
</cp:coreProperties>
</file>