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6e7357229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6e7357229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6e7357229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6e7357229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6e7357229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6e7357229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6e7357229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6e7357229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6e7357229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6e7357229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6e7357229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6e7357229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6e7357229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6e7357229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6e7357229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6e7357229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56e7357229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56e7357229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56e7357229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6e7357229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6e7357229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6e7357229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56e7357229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56e7357229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56e7357229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56e7357229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6e7357229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6e7357229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6e7357229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6e735722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6e7357229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6e7357229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6e7357229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6e7357229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6e7357229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6e7357229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6e7357229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6e7357229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6e735722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6e735722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insights.stackoverflow.com/survey/2017" TargetMode="External"/><Relationship Id="rId4" Type="http://schemas.openxmlformats.org/officeDocument/2006/relationships/hyperlink" Target="https://drive.google.com/uc?export=download&amp;id=0B6ZlG_Eygdj-c1kzcmUxN05VUX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nvSpPr>
        <p:spPr>
          <a:xfrm>
            <a:off x="460950" y="169872"/>
            <a:ext cx="8222100" cy="838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rgbClr val="FFFFFF"/>
                </a:solidFill>
                <a:latin typeface="Roboto"/>
                <a:ea typeface="Roboto"/>
                <a:cs typeface="Roboto"/>
                <a:sym typeface="Roboto"/>
              </a:rPr>
              <a:t>Stack overflow annual survey mining</a:t>
            </a:r>
            <a:endParaRPr b="1" sz="3000">
              <a:solidFill>
                <a:srgbClr val="FFFFFF"/>
              </a:solidFill>
              <a:latin typeface="Roboto"/>
              <a:ea typeface="Roboto"/>
              <a:cs typeface="Roboto"/>
              <a:sym typeface="Roboto"/>
            </a:endParaRPr>
          </a:p>
        </p:txBody>
      </p:sp>
      <p:sp>
        <p:nvSpPr>
          <p:cNvPr id="86" name="Google Shape;86;p13"/>
          <p:cNvSpPr txBox="1"/>
          <p:nvPr/>
        </p:nvSpPr>
        <p:spPr>
          <a:xfrm>
            <a:off x="3220800" y="4503600"/>
            <a:ext cx="5923200" cy="6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Roboto"/>
                <a:ea typeface="Roboto"/>
                <a:cs typeface="Roboto"/>
                <a:sym typeface="Roboto"/>
              </a:rPr>
              <a:t>Members:</a:t>
            </a:r>
            <a:r>
              <a:rPr lang="en" sz="1800">
                <a:solidFill>
                  <a:schemeClr val="lt1"/>
                </a:solidFill>
                <a:latin typeface="Roboto"/>
                <a:ea typeface="Roboto"/>
                <a:cs typeface="Roboto"/>
                <a:sym typeface="Roboto"/>
              </a:rPr>
              <a:t> Li Jung Chen, Che Yu Lin, Badon Delmotte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cont. Clonable image</a:t>
            </a:r>
            <a:endParaRPr/>
          </a:p>
        </p:txBody>
      </p:sp>
      <p:sp>
        <p:nvSpPr>
          <p:cNvPr id="145" name="Google Shape;145;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properly configuring Hadoop</a:t>
            </a:r>
            <a:endParaRPr/>
          </a:p>
          <a:p>
            <a:pPr indent="457200" lvl="0" marL="0" rtl="0" algn="l">
              <a:spcBef>
                <a:spcPts val="1600"/>
              </a:spcBef>
              <a:spcAft>
                <a:spcPts val="0"/>
              </a:spcAft>
              <a:buNone/>
            </a:pPr>
            <a:r>
              <a:rPr lang="en"/>
              <a:t>Merge settings for namenode and datanode into same configuration folder. </a:t>
            </a:r>
            <a:br>
              <a:rPr lang="en"/>
            </a:br>
            <a:r>
              <a:rPr lang="en"/>
              <a:t>	( They won't interfere since a node is “launched to be a workernode”). </a:t>
            </a:r>
            <a:endParaRPr/>
          </a:p>
          <a:p>
            <a:pPr indent="457200" lvl="0" marL="0" rtl="0" algn="l">
              <a:spcBef>
                <a:spcPts val="1600"/>
              </a:spcBef>
              <a:spcAft>
                <a:spcPts val="0"/>
              </a:spcAft>
              <a:buNone/>
            </a:pPr>
            <a:r>
              <a:rPr lang="en"/>
              <a:t>Setting directly point to same Namenode </a:t>
            </a:r>
            <a:br>
              <a:rPr lang="en"/>
            </a:br>
            <a:r>
              <a:rPr lang="en"/>
              <a:t>	we predefined.</a:t>
            </a:r>
            <a:endParaRPr/>
          </a:p>
          <a:p>
            <a:pPr indent="0" lvl="0" marL="0" rtl="0" algn="l">
              <a:spcBef>
                <a:spcPts val="1600"/>
              </a:spcBef>
              <a:spcAft>
                <a:spcPts val="1600"/>
              </a:spcAft>
              <a:buNone/>
            </a:pPr>
            <a:r>
              <a:t/>
            </a:r>
            <a:endParaRPr/>
          </a:p>
        </p:txBody>
      </p:sp>
      <p:pic>
        <p:nvPicPr>
          <p:cNvPr id="146" name="Google Shape;146;p22"/>
          <p:cNvPicPr preferRelativeResize="0"/>
          <p:nvPr/>
        </p:nvPicPr>
        <p:blipFill>
          <a:blip r:embed="rId3">
            <a:alphaModFix/>
          </a:blip>
          <a:stretch>
            <a:fillRect/>
          </a:stretch>
        </p:blipFill>
        <p:spPr>
          <a:xfrm>
            <a:off x="5096300" y="2452975"/>
            <a:ext cx="3625475" cy="2421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cont.</a:t>
            </a:r>
            <a:endParaRPr/>
          </a:p>
        </p:txBody>
      </p:sp>
      <p:sp>
        <p:nvSpPr>
          <p:cNvPr id="152" name="Google Shape;152;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want the see the most out of map/reduce performance:</a:t>
            </a:r>
            <a:endParaRPr/>
          </a:p>
          <a:p>
            <a:pPr indent="0" lvl="0" marL="0" rtl="0" algn="l">
              <a:spcBef>
                <a:spcPts val="1600"/>
              </a:spcBef>
              <a:spcAft>
                <a:spcPts val="0"/>
              </a:spcAft>
              <a:buNone/>
            </a:pPr>
            <a:r>
              <a:rPr lang="en"/>
              <a:t>	Large enough file to map.</a:t>
            </a:r>
            <a:endParaRPr/>
          </a:p>
          <a:p>
            <a:pPr indent="457200" lvl="0" marL="457200" rtl="0" algn="l">
              <a:spcBef>
                <a:spcPts val="1600"/>
              </a:spcBef>
              <a:spcAft>
                <a:spcPts val="0"/>
              </a:spcAft>
              <a:buNone/>
            </a:pPr>
            <a:r>
              <a:rPr lang="en"/>
              <a:t>original data ~93MB, replica 89 times to ~8184MB</a:t>
            </a:r>
            <a:endParaRPr/>
          </a:p>
          <a:p>
            <a:pPr indent="0" lvl="0" marL="0" rtl="0" algn="l">
              <a:spcBef>
                <a:spcPts val="1600"/>
              </a:spcBef>
              <a:spcAft>
                <a:spcPts val="0"/>
              </a:spcAft>
              <a:buNone/>
            </a:pPr>
            <a:r>
              <a:rPr lang="en"/>
              <a:t>	Enough </a:t>
            </a:r>
            <a:r>
              <a:rPr lang="en"/>
              <a:t>amount</a:t>
            </a:r>
            <a:r>
              <a:rPr lang="en"/>
              <a:t> of key to reduce.</a:t>
            </a:r>
            <a:endParaRPr/>
          </a:p>
          <a:p>
            <a:pPr indent="0" lvl="0" marL="0" rtl="0" algn="l">
              <a:spcBef>
                <a:spcPts val="1600"/>
              </a:spcBef>
              <a:spcAft>
                <a:spcPts val="1600"/>
              </a:spcAft>
              <a:buNone/>
            </a:pPr>
            <a:r>
              <a:rPr lang="en"/>
              <a:t>		Choose the program that contains lots of key at the end.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a:t>
            </a:r>
            <a:endParaRPr/>
          </a:p>
        </p:txBody>
      </p:sp>
      <p:sp>
        <p:nvSpPr>
          <p:cNvPr id="158" name="Google Shape;158;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evaluate our mapreduce program using three scenario.</a:t>
            </a:r>
            <a:endParaRPr/>
          </a:p>
          <a:p>
            <a:pPr indent="0" lvl="0" marL="0" rtl="0" algn="l">
              <a:spcBef>
                <a:spcPts val="1600"/>
              </a:spcBef>
              <a:spcAft>
                <a:spcPts val="0"/>
              </a:spcAft>
              <a:buNone/>
            </a:pPr>
            <a:r>
              <a:rPr lang="en"/>
              <a:t>Every one machine is a t2.micro with 1G ram and 20G hard drive.</a:t>
            </a:r>
            <a:endParaRPr/>
          </a:p>
          <a:p>
            <a:pPr indent="-342900" lvl="0" marL="457200" rtl="0" algn="l">
              <a:spcBef>
                <a:spcPts val="1600"/>
              </a:spcBef>
              <a:spcAft>
                <a:spcPts val="0"/>
              </a:spcAft>
              <a:buSzPts val="1800"/>
              <a:buAutoNum type="arabicPeriod"/>
            </a:pPr>
            <a:r>
              <a:rPr lang="en"/>
              <a:t>Same input file size with variable machine number</a:t>
            </a:r>
            <a:endParaRPr/>
          </a:p>
          <a:p>
            <a:pPr indent="-317500" lvl="1" marL="914400" rtl="0" algn="l">
              <a:spcBef>
                <a:spcPts val="0"/>
              </a:spcBef>
              <a:spcAft>
                <a:spcPts val="0"/>
              </a:spcAft>
              <a:buSzPts val="1400"/>
              <a:buAutoNum type="alphaLcPeriod"/>
            </a:pPr>
            <a:r>
              <a:rPr lang="en"/>
              <a:t>~</a:t>
            </a:r>
            <a:r>
              <a:rPr lang="en"/>
              <a:t>8277 MB</a:t>
            </a:r>
            <a:r>
              <a:rPr lang="en"/>
              <a:t> file size with machine from 4 ~ 10</a:t>
            </a:r>
            <a:endParaRPr/>
          </a:p>
          <a:p>
            <a:pPr indent="-342900" lvl="0" marL="457200" rtl="0" algn="l">
              <a:spcBef>
                <a:spcPts val="0"/>
              </a:spcBef>
              <a:spcAft>
                <a:spcPts val="0"/>
              </a:spcAft>
              <a:buSzPts val="1800"/>
              <a:buAutoNum type="arabicPeriod"/>
            </a:pPr>
            <a:r>
              <a:rPr lang="en"/>
              <a:t>Same machine number with variable input file size</a:t>
            </a:r>
            <a:endParaRPr/>
          </a:p>
          <a:p>
            <a:pPr indent="-317500" lvl="1" marL="914400" rtl="0" algn="l">
              <a:spcBef>
                <a:spcPts val="0"/>
              </a:spcBef>
              <a:spcAft>
                <a:spcPts val="0"/>
              </a:spcAft>
              <a:buSzPts val="1400"/>
              <a:buAutoNum type="alphaLcPeriod"/>
            </a:pPr>
            <a:r>
              <a:rPr lang="en"/>
              <a:t>4 machine with file size from 930 MB ~ 8184 MB</a:t>
            </a:r>
            <a:endParaRPr/>
          </a:p>
          <a:p>
            <a:pPr indent="-342900" lvl="0" marL="457200" rtl="0" algn="l">
              <a:spcBef>
                <a:spcPts val="0"/>
              </a:spcBef>
              <a:spcAft>
                <a:spcPts val="0"/>
              </a:spcAft>
              <a:buSzPts val="1800"/>
              <a:buAutoNum type="arabicPeriod"/>
            </a:pPr>
            <a:r>
              <a:rPr lang="en"/>
              <a:t>Fault </a:t>
            </a:r>
            <a:r>
              <a:rPr lang="en"/>
              <a:t>tolerance</a:t>
            </a:r>
            <a:r>
              <a:rPr lang="en"/>
              <a:t>.</a:t>
            </a:r>
            <a:endParaRPr/>
          </a:p>
          <a:p>
            <a:pPr indent="-317500" lvl="1" marL="914400" rtl="0" algn="l">
              <a:spcBef>
                <a:spcPts val="0"/>
              </a:spcBef>
              <a:spcAft>
                <a:spcPts val="0"/>
              </a:spcAft>
              <a:buSzPts val="1400"/>
              <a:buAutoNum type="alphaLcPeriod"/>
            </a:pPr>
            <a:r>
              <a:rPr lang="en"/>
              <a:t>Kill one node after job start for 30 sec</a:t>
            </a:r>
            <a:endParaRPr/>
          </a:p>
          <a:p>
            <a:pPr indent="0" lvl="0" marL="45720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result. Cluster size</a:t>
            </a:r>
            <a:endParaRPr/>
          </a:p>
        </p:txBody>
      </p:sp>
      <p:sp>
        <p:nvSpPr>
          <p:cNvPr id="164" name="Google Shape;164;p25"/>
          <p:cNvSpPr txBox="1"/>
          <p:nvPr>
            <p:ph idx="1" type="body"/>
          </p:nvPr>
        </p:nvSpPr>
        <p:spPr>
          <a:xfrm>
            <a:off x="5675375" y="1229875"/>
            <a:ext cx="3468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Improvement is better when cluster size are small.</a:t>
            </a:r>
            <a:endParaRPr/>
          </a:p>
          <a:p>
            <a:pPr indent="0" lvl="0" marL="0" rtl="0" algn="l">
              <a:spcBef>
                <a:spcPts val="1600"/>
              </a:spcBef>
              <a:spcAft>
                <a:spcPts val="0"/>
              </a:spcAft>
              <a:buNone/>
            </a:pPr>
            <a:r>
              <a:rPr lang="en"/>
              <a:t>The performance improves less on bigger cluster size</a:t>
            </a:r>
            <a:endParaRPr/>
          </a:p>
          <a:p>
            <a:pPr indent="0" lvl="0" marL="0" rtl="0" algn="l">
              <a:spcBef>
                <a:spcPts val="1600"/>
              </a:spcBef>
              <a:spcAft>
                <a:spcPts val="0"/>
              </a:spcAft>
              <a:buNone/>
            </a:pPr>
            <a:r>
              <a:rPr lang="en"/>
              <a:t>133-&gt;119 (14) from 9-&gt;10</a:t>
            </a:r>
            <a:endParaRPr/>
          </a:p>
          <a:p>
            <a:pPr indent="0" lvl="0" marL="0" rtl="0" algn="l">
              <a:spcBef>
                <a:spcPts val="1600"/>
              </a:spcBef>
              <a:spcAft>
                <a:spcPts val="1600"/>
              </a:spcAft>
              <a:buNone/>
            </a:pPr>
            <a:r>
              <a:rPr lang="en"/>
              <a:t>307-&gt;249 (58) from 4-&gt;5</a:t>
            </a:r>
            <a:endParaRPr/>
          </a:p>
        </p:txBody>
      </p:sp>
      <p:pic>
        <p:nvPicPr>
          <p:cNvPr id="165" name="Google Shape;165;p25" title="Points scored"/>
          <p:cNvPicPr preferRelativeResize="0"/>
          <p:nvPr/>
        </p:nvPicPr>
        <p:blipFill>
          <a:blip r:embed="rId3">
            <a:alphaModFix/>
          </a:blip>
          <a:stretch>
            <a:fillRect/>
          </a:stretch>
        </p:blipFill>
        <p:spPr>
          <a:xfrm>
            <a:off x="0" y="1127525"/>
            <a:ext cx="5675385" cy="33390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result. Change File Size</a:t>
            </a:r>
            <a:endParaRPr/>
          </a:p>
        </p:txBody>
      </p:sp>
      <p:pic>
        <p:nvPicPr>
          <p:cNvPr id="171" name="Google Shape;171;p26" title="Points scored"/>
          <p:cNvPicPr preferRelativeResize="0"/>
          <p:nvPr/>
        </p:nvPicPr>
        <p:blipFill>
          <a:blip r:embed="rId3">
            <a:alphaModFix/>
          </a:blip>
          <a:stretch>
            <a:fillRect/>
          </a:stretch>
        </p:blipFill>
        <p:spPr>
          <a:xfrm>
            <a:off x="2" y="1010225"/>
            <a:ext cx="6743076" cy="4107650"/>
          </a:xfrm>
          <a:prstGeom prst="rect">
            <a:avLst/>
          </a:prstGeom>
          <a:noFill/>
          <a:ln>
            <a:noFill/>
          </a:ln>
        </p:spPr>
      </p:pic>
      <p:sp>
        <p:nvSpPr>
          <p:cNvPr id="172" name="Google Shape;172;p26"/>
          <p:cNvSpPr txBox="1"/>
          <p:nvPr>
            <p:ph idx="1" type="body"/>
          </p:nvPr>
        </p:nvSpPr>
        <p:spPr>
          <a:xfrm>
            <a:off x="6320700" y="1393800"/>
            <a:ext cx="2511600" cy="33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the same cluster size. Performance on different file size is more predictable.</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result. Fault </a:t>
            </a:r>
            <a:r>
              <a:rPr lang="en"/>
              <a:t>Tolerance</a:t>
            </a:r>
            <a:endParaRPr/>
          </a:p>
        </p:txBody>
      </p:sp>
      <p:sp>
        <p:nvSpPr>
          <p:cNvPr id="178" name="Google Shape;178;p27"/>
          <p:cNvSpPr txBox="1"/>
          <p:nvPr>
            <p:ph idx="1" type="body"/>
          </p:nvPr>
        </p:nvSpPr>
        <p:spPr>
          <a:xfrm>
            <a:off x="5767050" y="1229875"/>
            <a:ext cx="30651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consumes more than starting the number of node after killing one node.</a:t>
            </a:r>
            <a:endParaRPr/>
          </a:p>
          <a:p>
            <a:pPr indent="0" lvl="0" marL="0" rtl="0" algn="l">
              <a:spcBef>
                <a:spcPts val="1600"/>
              </a:spcBef>
              <a:spcAft>
                <a:spcPts val="1600"/>
              </a:spcAft>
              <a:buNone/>
            </a:pPr>
            <a:r>
              <a:rPr lang="en"/>
              <a:t>In 5-&gt;4 kill test container number changes from 91 to 96</a:t>
            </a:r>
            <a:endParaRPr/>
          </a:p>
        </p:txBody>
      </p:sp>
      <p:pic>
        <p:nvPicPr>
          <p:cNvPr id="179" name="Google Shape;179;p27" title="Points scored"/>
          <p:cNvPicPr preferRelativeResize="0"/>
          <p:nvPr/>
        </p:nvPicPr>
        <p:blipFill>
          <a:blip r:embed="rId3">
            <a:alphaModFix/>
          </a:blip>
          <a:stretch>
            <a:fillRect/>
          </a:stretch>
        </p:blipFill>
        <p:spPr>
          <a:xfrm>
            <a:off x="74650" y="1139475"/>
            <a:ext cx="5692401" cy="35197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311700" y="1945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a:t>
            </a:r>
            <a:endParaRPr/>
          </a:p>
        </p:txBody>
      </p:sp>
      <p:pic>
        <p:nvPicPr>
          <p:cNvPr id="185" name="Google Shape;185;p28"/>
          <p:cNvPicPr preferRelativeResize="0"/>
          <p:nvPr/>
        </p:nvPicPr>
        <p:blipFill>
          <a:blip r:embed="rId3">
            <a:alphaModFix/>
          </a:blip>
          <a:stretch>
            <a:fillRect/>
          </a:stretch>
        </p:blipFill>
        <p:spPr>
          <a:xfrm>
            <a:off x="828675" y="1599525"/>
            <a:ext cx="7486650" cy="685800"/>
          </a:xfrm>
          <a:prstGeom prst="rect">
            <a:avLst/>
          </a:prstGeom>
          <a:noFill/>
          <a:ln>
            <a:noFill/>
          </a:ln>
        </p:spPr>
      </p:pic>
      <p:sp>
        <p:nvSpPr>
          <p:cNvPr id="186" name="Google Shape;186;p28"/>
          <p:cNvSpPr txBox="1"/>
          <p:nvPr/>
        </p:nvSpPr>
        <p:spPr>
          <a:xfrm>
            <a:off x="626850" y="802350"/>
            <a:ext cx="7890300" cy="9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r>
              <a:rPr lang="en" sz="1800">
                <a:latin typeface="Roboto"/>
                <a:ea typeface="Roboto"/>
                <a:cs typeface="Roboto"/>
                <a:sym typeface="Roboto"/>
              </a:rPr>
              <a:t>How many professional programer graduate from computer science background. ( CSBG/noneCSBG ratio).</a:t>
            </a:r>
            <a:endParaRPr/>
          </a:p>
        </p:txBody>
      </p:sp>
      <p:sp>
        <p:nvSpPr>
          <p:cNvPr id="187" name="Google Shape;187;p28"/>
          <p:cNvSpPr txBox="1"/>
          <p:nvPr/>
        </p:nvSpPr>
        <p:spPr>
          <a:xfrm>
            <a:off x="626850" y="2516650"/>
            <a:ext cx="8205300" cy="9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We calculate from the original dataset, the professional programmers who are CS related majors are about </a:t>
            </a:r>
            <a:r>
              <a:rPr lang="en" sz="1800">
                <a:solidFill>
                  <a:srgbClr val="FF0000"/>
                </a:solidFill>
                <a:latin typeface="Roboto"/>
                <a:ea typeface="Roboto"/>
                <a:cs typeface="Roboto"/>
                <a:sym typeface="Roboto"/>
              </a:rPr>
              <a:t>70.8%</a:t>
            </a:r>
            <a:r>
              <a:rPr lang="en" sz="1800">
                <a:latin typeface="Roboto"/>
                <a:ea typeface="Roboto"/>
                <a:cs typeface="Roboto"/>
                <a:sym typeface="Roboto"/>
              </a:rPr>
              <a:t> of the total </a:t>
            </a:r>
            <a:r>
              <a:rPr lang="en" sz="1800">
                <a:latin typeface="Roboto"/>
                <a:ea typeface="Roboto"/>
                <a:cs typeface="Roboto"/>
                <a:sym typeface="Roboto"/>
              </a:rPr>
              <a:t>professional programmers.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9"/>
          <p:cNvSpPr txBox="1"/>
          <p:nvPr/>
        </p:nvSpPr>
        <p:spPr>
          <a:xfrm>
            <a:off x="626850" y="600375"/>
            <a:ext cx="7890300" cy="9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2. The most IDE used by developers.</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pic>
        <p:nvPicPr>
          <p:cNvPr id="193" name="Google Shape;193;p29"/>
          <p:cNvPicPr preferRelativeResize="0"/>
          <p:nvPr/>
        </p:nvPicPr>
        <p:blipFill>
          <a:blip r:embed="rId3">
            <a:alphaModFix/>
          </a:blip>
          <a:stretch>
            <a:fillRect/>
          </a:stretch>
        </p:blipFill>
        <p:spPr>
          <a:xfrm>
            <a:off x="242888" y="1127975"/>
            <a:ext cx="8658225" cy="2381250"/>
          </a:xfrm>
          <a:prstGeom prst="rect">
            <a:avLst/>
          </a:prstGeom>
          <a:noFill/>
          <a:ln>
            <a:noFill/>
          </a:ln>
        </p:spPr>
      </p:pic>
      <p:sp>
        <p:nvSpPr>
          <p:cNvPr id="194" name="Google Shape;194;p29"/>
          <p:cNvSpPr txBox="1"/>
          <p:nvPr/>
        </p:nvSpPr>
        <p:spPr>
          <a:xfrm>
            <a:off x="469350" y="3647700"/>
            <a:ext cx="8205300" cy="9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Visual Studio is frequently used by most users in this survey.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0"/>
          <p:cNvSpPr txBox="1"/>
          <p:nvPr/>
        </p:nvSpPr>
        <p:spPr>
          <a:xfrm>
            <a:off x="626850" y="371475"/>
            <a:ext cx="7890300" cy="9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3. The ranking of used programing language.</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pic>
        <p:nvPicPr>
          <p:cNvPr id="200" name="Google Shape;200;p30"/>
          <p:cNvPicPr preferRelativeResize="0"/>
          <p:nvPr/>
        </p:nvPicPr>
        <p:blipFill>
          <a:blip r:embed="rId3">
            <a:alphaModFix/>
          </a:blip>
          <a:stretch>
            <a:fillRect/>
          </a:stretch>
        </p:blipFill>
        <p:spPr>
          <a:xfrm>
            <a:off x="1620025" y="939450"/>
            <a:ext cx="5731825" cy="3788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1"/>
          <p:cNvSpPr txBox="1"/>
          <p:nvPr/>
        </p:nvSpPr>
        <p:spPr>
          <a:xfrm>
            <a:off x="626850" y="263750"/>
            <a:ext cx="7890300" cy="9003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1800">
                <a:latin typeface="Roboto"/>
                <a:ea typeface="Roboto"/>
                <a:cs typeface="Roboto"/>
                <a:sym typeface="Roboto"/>
              </a:rPr>
              <a:t>4. Average developers salary in different country. (In USD, annually)</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pic>
        <p:nvPicPr>
          <p:cNvPr id="206" name="Google Shape;206;p31"/>
          <p:cNvPicPr preferRelativeResize="0"/>
          <p:nvPr/>
        </p:nvPicPr>
        <p:blipFill>
          <a:blip r:embed="rId3">
            <a:alphaModFix/>
          </a:blip>
          <a:stretch>
            <a:fillRect/>
          </a:stretch>
        </p:blipFill>
        <p:spPr>
          <a:xfrm>
            <a:off x="1733550" y="872125"/>
            <a:ext cx="5676900" cy="2381250"/>
          </a:xfrm>
          <a:prstGeom prst="rect">
            <a:avLst/>
          </a:prstGeom>
          <a:noFill/>
          <a:ln>
            <a:noFill/>
          </a:ln>
        </p:spPr>
      </p:pic>
      <p:sp>
        <p:nvSpPr>
          <p:cNvPr id="207" name="Google Shape;207;p31"/>
          <p:cNvSpPr txBox="1"/>
          <p:nvPr/>
        </p:nvSpPr>
        <p:spPr>
          <a:xfrm>
            <a:off x="469350" y="3486125"/>
            <a:ext cx="8205300" cy="9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We can see that United States has the highest average developers salary among all countries.  For readability, we only show top 10 ranked countries.</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92" name="Google Shape;92;p14"/>
          <p:cNvSpPr txBox="1"/>
          <p:nvPr>
            <p:ph idx="1" type="body"/>
          </p:nvPr>
        </p:nvSpPr>
        <p:spPr>
          <a:xfrm>
            <a:off x="311700" y="1017800"/>
            <a:ext cx="8520600" cy="3688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000000"/>
                </a:solidFill>
              </a:rPr>
              <a:t>Provide information for students that want to join computer science or people that want to switch their career into programmer or CS related jobs. To help them understand what they can be looking into, and what outcome they can expect.</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rPr lang="en">
                <a:solidFill>
                  <a:srgbClr val="000000"/>
                </a:solidFill>
              </a:rPr>
              <a:t>Output:  1. How many professional programer graduate from computer science background. ( CSBG/noneCSBG ratio).</a:t>
            </a:r>
            <a:endParaRPr>
              <a:solidFill>
                <a:srgbClr val="000000"/>
              </a:solidFill>
            </a:endParaRPr>
          </a:p>
          <a:p>
            <a:pPr indent="0" lvl="0" marL="0" rtl="0" algn="l">
              <a:lnSpc>
                <a:spcPct val="100000"/>
              </a:lnSpc>
              <a:spcBef>
                <a:spcPts val="0"/>
              </a:spcBef>
              <a:spcAft>
                <a:spcPts val="0"/>
              </a:spcAft>
              <a:buNone/>
            </a:pPr>
            <a:r>
              <a:rPr lang="en">
                <a:solidFill>
                  <a:srgbClr val="000000"/>
                </a:solidFill>
              </a:rPr>
              <a:t>	       2. The most IDE used by developers. </a:t>
            </a:r>
            <a:endParaRPr>
              <a:solidFill>
                <a:srgbClr val="000000"/>
              </a:solidFill>
            </a:endParaRPr>
          </a:p>
          <a:p>
            <a:pPr indent="0" lvl="0" marL="457200" rtl="0" algn="l">
              <a:lnSpc>
                <a:spcPct val="100000"/>
              </a:lnSpc>
              <a:spcBef>
                <a:spcPts val="0"/>
              </a:spcBef>
              <a:spcAft>
                <a:spcPts val="0"/>
              </a:spcAft>
              <a:buNone/>
            </a:pPr>
            <a:r>
              <a:rPr lang="en">
                <a:solidFill>
                  <a:srgbClr val="000000"/>
                </a:solidFill>
              </a:rPr>
              <a:t>       3. The ranking of used programing language.</a:t>
            </a:r>
            <a:endParaRPr>
              <a:solidFill>
                <a:srgbClr val="000000"/>
              </a:solidFill>
            </a:endParaRPr>
          </a:p>
          <a:p>
            <a:pPr indent="0" lvl="0" marL="457200" rtl="0" algn="l">
              <a:lnSpc>
                <a:spcPct val="100000"/>
              </a:lnSpc>
              <a:spcBef>
                <a:spcPts val="0"/>
              </a:spcBef>
              <a:spcAft>
                <a:spcPts val="0"/>
              </a:spcAft>
              <a:buNone/>
            </a:pPr>
            <a:r>
              <a:rPr lang="en">
                <a:solidFill>
                  <a:srgbClr val="000000"/>
                </a:solidFill>
              </a:rPr>
              <a:t>       4. Average developers salary in different country.</a:t>
            </a:r>
            <a:endParaRPr>
              <a:solidFill>
                <a:srgbClr val="000000"/>
              </a:solidFill>
            </a:endParaRPr>
          </a:p>
          <a:p>
            <a:pPr indent="0" lvl="0" marL="457200" rtl="0" algn="l">
              <a:lnSpc>
                <a:spcPct val="100000"/>
              </a:lnSpc>
              <a:spcBef>
                <a:spcPts val="0"/>
              </a:spcBef>
              <a:spcAft>
                <a:spcPts val="0"/>
              </a:spcAft>
              <a:buNone/>
            </a:pPr>
            <a:r>
              <a:rPr lang="en">
                <a:solidFill>
                  <a:srgbClr val="000000"/>
                </a:solidFill>
              </a:rPr>
              <a:t>       5. Average salary in different educating level in USA.</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2"/>
          <p:cNvSpPr txBox="1"/>
          <p:nvPr/>
        </p:nvSpPr>
        <p:spPr>
          <a:xfrm>
            <a:off x="626850" y="250275"/>
            <a:ext cx="7890300" cy="9003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1800">
                <a:latin typeface="Roboto"/>
                <a:ea typeface="Roboto"/>
                <a:cs typeface="Roboto"/>
                <a:sym typeface="Roboto"/>
              </a:rPr>
              <a:t>5</a:t>
            </a:r>
            <a:r>
              <a:rPr lang="en" sz="1800">
                <a:latin typeface="Roboto"/>
                <a:ea typeface="Roboto"/>
                <a:cs typeface="Roboto"/>
                <a:sym typeface="Roboto"/>
              </a:rPr>
              <a:t>. </a:t>
            </a:r>
            <a:r>
              <a:rPr lang="en" sz="1800">
                <a:latin typeface="Roboto"/>
                <a:ea typeface="Roboto"/>
                <a:cs typeface="Roboto"/>
                <a:sym typeface="Roboto"/>
              </a:rPr>
              <a:t>Average salary in different educating level in USA. (In USD, annually)</a:t>
            </a:r>
            <a:endParaRPr sz="1800">
              <a:latin typeface="Roboto"/>
              <a:ea typeface="Roboto"/>
              <a:cs typeface="Roboto"/>
              <a:sym typeface="Roboto"/>
            </a:endParaRPr>
          </a:p>
          <a:p>
            <a:pPr indent="0" lvl="0" marL="45720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
        <p:nvSpPr>
          <p:cNvPr id="213" name="Google Shape;213;p32"/>
          <p:cNvSpPr txBox="1"/>
          <p:nvPr/>
        </p:nvSpPr>
        <p:spPr>
          <a:xfrm>
            <a:off x="626850" y="2920600"/>
            <a:ext cx="8205300" cy="9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 general, higher the degree, higher the average salary of professional developers in USA.</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pic>
        <p:nvPicPr>
          <p:cNvPr id="214" name="Google Shape;214;p32"/>
          <p:cNvPicPr preferRelativeResize="0"/>
          <p:nvPr/>
        </p:nvPicPr>
        <p:blipFill>
          <a:blip r:embed="rId3">
            <a:alphaModFix/>
          </a:blip>
          <a:stretch>
            <a:fillRect/>
          </a:stretch>
        </p:blipFill>
        <p:spPr>
          <a:xfrm>
            <a:off x="313425" y="914334"/>
            <a:ext cx="8517150" cy="165741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3"/>
          <p:cNvSpPr txBox="1"/>
          <p:nvPr>
            <p:ph type="title"/>
          </p:nvPr>
        </p:nvSpPr>
        <p:spPr>
          <a:xfrm>
            <a:off x="311700" y="2080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20" name="Google Shape;220;p33"/>
          <p:cNvSpPr txBox="1"/>
          <p:nvPr/>
        </p:nvSpPr>
        <p:spPr>
          <a:xfrm>
            <a:off x="251850" y="998000"/>
            <a:ext cx="8640300" cy="38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Our model shows that using same size of input data. The size of the cluster does improve the performance, however the ratio of improvement gradually grows smaller at larger cluster size.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Compare to same machine size with variable file size. Our graph show the time needed for calculation has a linear growth with file size.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Our fault tolerance shows that on failure of one node. The lost work turns into extra work for other node to complete.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From our result, currently 30% of professional programmer does not come from CS background. So for not CS background people, it is worth to give it a try to work as a programmer!</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As for working country. Consider only salary, USA has a better avg payroll compare to other country.</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The most used IDE includes Visual Studio, a powerful IDE, but also notepad++, a very </a:t>
            </a:r>
            <a:r>
              <a:rPr lang="en">
                <a:latin typeface="Roboto"/>
                <a:ea typeface="Roboto"/>
                <a:cs typeface="Roboto"/>
                <a:sym typeface="Roboto"/>
              </a:rPr>
              <a:t>lightweight</a:t>
            </a:r>
            <a:r>
              <a:rPr lang="en">
                <a:latin typeface="Roboto"/>
                <a:ea typeface="Roboto"/>
                <a:cs typeface="Roboto"/>
                <a:sym typeface="Roboto"/>
              </a:rPr>
              <a:t> text editor. So as a programmer there is no really a best editor for coding. But there is a most suitable editor for your work.</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the dataset</a:t>
            </a:r>
            <a:endParaRPr/>
          </a:p>
        </p:txBody>
      </p:sp>
      <p:sp>
        <p:nvSpPr>
          <p:cNvPr id="98" name="Google Shape;98;p15"/>
          <p:cNvSpPr txBox="1"/>
          <p:nvPr>
            <p:ph idx="1" type="body"/>
          </p:nvPr>
        </p:nvSpPr>
        <p:spPr>
          <a:xfrm>
            <a:off x="311700" y="1017800"/>
            <a:ext cx="8520600" cy="33390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rgbClr val="000000"/>
                </a:solidFill>
              </a:rPr>
              <a:t>Dataset overview: </a:t>
            </a:r>
            <a:r>
              <a:rPr lang="en" u="sng">
                <a:solidFill>
                  <a:schemeClr val="hlink"/>
                </a:solidFill>
                <a:hlinkClick r:id="rId3"/>
              </a:rPr>
              <a:t>https://insights.stackoverflow.com/survey/2017</a:t>
            </a:r>
            <a:endParaRPr>
              <a:solidFill>
                <a:srgbClr val="000000"/>
              </a:solidFill>
            </a:endParaRPr>
          </a:p>
          <a:p>
            <a:pPr indent="0" lvl="0" marL="0" rtl="0" algn="l">
              <a:spcBef>
                <a:spcPts val="0"/>
              </a:spcBef>
              <a:spcAft>
                <a:spcPts val="0"/>
              </a:spcAft>
              <a:buNone/>
            </a:pPr>
            <a:r>
              <a:rPr lang="en">
                <a:solidFill>
                  <a:srgbClr val="000000"/>
                </a:solidFill>
              </a:rPr>
              <a:t>Link</a:t>
            </a:r>
            <a:r>
              <a:rPr b="1" lang="en">
                <a:solidFill>
                  <a:srgbClr val="000000"/>
                </a:solidFill>
              </a:rPr>
              <a:t>:</a:t>
            </a:r>
            <a:r>
              <a:rPr lang="en">
                <a:solidFill>
                  <a:srgbClr val="000000"/>
                </a:solidFill>
              </a:rPr>
              <a:t> </a:t>
            </a:r>
            <a:r>
              <a:rPr lang="en" u="sng">
                <a:solidFill>
                  <a:schemeClr val="accent5"/>
                </a:solidFill>
                <a:hlinkClick r:id="rId4"/>
              </a:rPr>
              <a:t>Link to download.</a:t>
            </a:r>
            <a:endParaRPr>
              <a:solidFill>
                <a:srgbClr val="000000"/>
              </a:solidFill>
            </a:endParaRPr>
          </a:p>
          <a:p>
            <a:pPr indent="0" lvl="0" marL="0" rtl="0" algn="l">
              <a:spcBef>
                <a:spcPts val="0"/>
              </a:spcBef>
              <a:spcAft>
                <a:spcPts val="0"/>
              </a:spcAft>
              <a:buNone/>
            </a:pPr>
            <a:r>
              <a:rPr lang="en">
                <a:solidFill>
                  <a:srgbClr val="000000"/>
                </a:solidFill>
              </a:rPr>
              <a:t>The columns to be used: Professional, Major, IDE, HaveWorkedLanguage, Country, Salary, EducationLevel</a:t>
            </a:r>
            <a:endParaRPr>
              <a:solidFill>
                <a:srgbClr val="000000"/>
              </a:solidFill>
            </a:endParaRPr>
          </a:p>
          <a:p>
            <a:pPr indent="0" lvl="0" marL="0" marR="0" rtl="0" algn="l">
              <a:lnSpc>
                <a:spcPct val="100000"/>
              </a:lnSpc>
              <a:spcBef>
                <a:spcPts val="0"/>
              </a:spcBef>
              <a:spcAft>
                <a:spcPts val="0"/>
              </a:spcAft>
              <a:buNone/>
            </a:pPr>
            <a:r>
              <a:rPr lang="en">
                <a:solidFill>
                  <a:srgbClr val="FF0000"/>
                </a:solidFill>
              </a:rPr>
              <a:t>Notice that Salary are all converted to US dollars for comparison</a:t>
            </a:r>
            <a:endParaRPr>
              <a:solidFill>
                <a:srgbClr val="FF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spcBef>
                <a:spcPts val="0"/>
              </a:spcBef>
              <a:spcAft>
                <a:spcPts val="1600"/>
              </a:spcAft>
              <a:buNone/>
            </a:pPr>
            <a:r>
              <a:rPr lang="e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2212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a:t>
            </a:r>
            <a:endParaRPr/>
          </a:p>
        </p:txBody>
      </p:sp>
      <p:sp>
        <p:nvSpPr>
          <p:cNvPr id="104" name="Google Shape;104;p16"/>
          <p:cNvSpPr txBox="1"/>
          <p:nvPr>
            <p:ph idx="1" type="body"/>
          </p:nvPr>
        </p:nvSpPr>
        <p:spPr>
          <a:xfrm>
            <a:off x="311700" y="970350"/>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design goal is to utilize AWS’s scalability + Hadoop </a:t>
            </a:r>
            <a:r>
              <a:rPr lang="en"/>
              <a:t>parallelism</a:t>
            </a:r>
            <a:r>
              <a:rPr lang="en"/>
              <a:t> to help parallel the process of</a:t>
            </a:r>
            <a:endParaRPr/>
          </a:p>
          <a:p>
            <a:pPr indent="0" lvl="0" marL="0" rtl="0" algn="l">
              <a:spcBef>
                <a:spcPts val="1600"/>
              </a:spcBef>
              <a:spcAft>
                <a:spcPts val="0"/>
              </a:spcAft>
              <a:buNone/>
            </a:pPr>
            <a:r>
              <a:rPr lang="en"/>
              <a:t>	-&gt; Extract useful data from csv file </a:t>
            </a:r>
            <a:r>
              <a:rPr lang="en">
                <a:solidFill>
                  <a:srgbClr val="666666"/>
                </a:solidFill>
              </a:rPr>
              <a:t>( parse line by line data)</a:t>
            </a:r>
            <a:endParaRPr>
              <a:solidFill>
                <a:srgbClr val="666666"/>
              </a:solidFill>
            </a:endParaRPr>
          </a:p>
          <a:p>
            <a:pPr indent="457200" lvl="0" marL="0" rtl="0" algn="l">
              <a:spcBef>
                <a:spcPts val="1600"/>
              </a:spcBef>
              <a:spcAft>
                <a:spcPts val="0"/>
              </a:spcAft>
              <a:buNone/>
            </a:pPr>
            <a:r>
              <a:rPr lang="en"/>
              <a:t>-&gt; </a:t>
            </a:r>
            <a:r>
              <a:rPr lang="en"/>
              <a:t>Aggregate collected data </a:t>
            </a:r>
            <a:r>
              <a:rPr lang="en">
                <a:solidFill>
                  <a:srgbClr val="666666"/>
                </a:solidFill>
              </a:rPr>
              <a:t>(group by country, education level, background)</a:t>
            </a:r>
            <a:endParaRPr>
              <a:solidFill>
                <a:srgbClr val="666666"/>
              </a:solidFill>
            </a:endParaRPr>
          </a:p>
          <a:p>
            <a:pPr indent="457200" lvl="0" marL="0" rtl="0" algn="l">
              <a:spcBef>
                <a:spcPts val="1600"/>
              </a:spcBef>
              <a:spcAft>
                <a:spcPts val="0"/>
              </a:spcAft>
              <a:buNone/>
            </a:pPr>
            <a:r>
              <a:rPr lang="en"/>
              <a:t>-&gt; Calculate actual result </a:t>
            </a:r>
            <a:r>
              <a:rPr lang="en">
                <a:solidFill>
                  <a:srgbClr val="666666"/>
                </a:solidFill>
              </a:rPr>
              <a:t>(avg value)</a:t>
            </a:r>
            <a:endParaRPr>
              <a:solidFill>
                <a:srgbClr val="666666"/>
              </a:solidFill>
            </a:endParaRPr>
          </a:p>
          <a:p>
            <a:pPr indent="0" lvl="0" marL="0" rtl="0" algn="l">
              <a:spcBef>
                <a:spcPts val="1600"/>
              </a:spcBef>
              <a:spcAft>
                <a:spcPts val="1600"/>
              </a:spcAft>
              <a:buNone/>
            </a:pPr>
            <a:r>
              <a:rPr lang="en"/>
              <a:t>The combination of AWS and Hadoop allows us evaluate in different input_size/machine can vary with the same mapreduce program.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nvSpPr>
        <p:spPr>
          <a:xfrm>
            <a:off x="118650" y="471875"/>
            <a:ext cx="8906700" cy="452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 How many professional programer graduate from computer science background. ( CSBG/noneCSBG ratio).</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	We first use map to read the input dataset one line at a time, get the value of Professional column, if it is </a:t>
            </a:r>
            <a:r>
              <a:rPr lang="en" sz="1800">
                <a:latin typeface="Roboto"/>
                <a:ea typeface="Roboto"/>
                <a:cs typeface="Roboto"/>
                <a:sym typeface="Roboto"/>
              </a:rPr>
              <a:t>“Professional developer”, we write it to context and also write the corresponding major.</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	In reduce phase, get the number of all Professional developers whose majors are CS related(Computer science or software engineering, Computer programming or Web development, Computer engineering or electrical/electronics engineering, Information technology, networking, or system administration) and divided by the number of all Professional developers.</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8"/>
          <p:cNvSpPr txBox="1"/>
          <p:nvPr/>
        </p:nvSpPr>
        <p:spPr>
          <a:xfrm>
            <a:off x="118650" y="471875"/>
            <a:ext cx="8906700" cy="452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2. The most IDE used by developers.</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	We first use map to read the input dataset one line at a time, get the value of IDE column, we seperate the value by ”;” to get the specific IDE name(a respond</a:t>
            </a:r>
            <a:r>
              <a:rPr lang="en" sz="1800">
                <a:latin typeface="Roboto"/>
                <a:ea typeface="Roboto"/>
                <a:cs typeface="Roboto"/>
                <a:sym typeface="Roboto"/>
              </a:rPr>
              <a:t>en</a:t>
            </a:r>
            <a:r>
              <a:rPr lang="en" sz="1800">
                <a:latin typeface="Roboto"/>
                <a:ea typeface="Roboto"/>
                <a:cs typeface="Roboto"/>
                <a:sym typeface="Roboto"/>
              </a:rPr>
              <a:t>t might have multiple frequently used IDEs, which are recorded in the IDE column and seperated by “;” ), and then write these IDE names to context.</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	In reduce phase, we get the number of users of each IDE and sort them by their values</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9"/>
          <p:cNvSpPr txBox="1"/>
          <p:nvPr/>
        </p:nvSpPr>
        <p:spPr>
          <a:xfrm>
            <a:off x="118650" y="471875"/>
            <a:ext cx="8906700" cy="452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3. The ranking of used programing language.</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	We first use map to read the input dataset one line at a time, get the value of Language column, we seperate the value by ”;” to get the specific Language name(a respondent might have multiple frequently used Language, which are recorded in the Language column and seperated by “;” ), and then write these Language names to context.</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	In reduce phase, we get the number of users of each Language and sort them by their values.</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0"/>
          <p:cNvSpPr txBox="1"/>
          <p:nvPr/>
        </p:nvSpPr>
        <p:spPr>
          <a:xfrm>
            <a:off x="118650" y="471875"/>
            <a:ext cx="8906700" cy="452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4</a:t>
            </a:r>
            <a:r>
              <a:rPr lang="en" sz="1800">
                <a:latin typeface="Roboto"/>
                <a:ea typeface="Roboto"/>
                <a:cs typeface="Roboto"/>
                <a:sym typeface="Roboto"/>
              </a:rPr>
              <a:t>. </a:t>
            </a:r>
            <a:r>
              <a:rPr lang="en" sz="1800">
                <a:latin typeface="Roboto"/>
                <a:ea typeface="Roboto"/>
                <a:cs typeface="Roboto"/>
                <a:sym typeface="Roboto"/>
              </a:rPr>
              <a:t>Average developers salary in different country.</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	We first use map to read the input dataset one line at a time, get the value of Country column, we then get the value of Salary column, and then write these values to the context.</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	In reduce phase, we get the average salary of users of same country.</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5</a:t>
            </a:r>
            <a:r>
              <a:rPr lang="en" sz="1800">
                <a:latin typeface="Roboto"/>
                <a:ea typeface="Roboto"/>
                <a:cs typeface="Roboto"/>
                <a:sym typeface="Roboto"/>
              </a:rPr>
              <a:t>. Average salary in different educating level in USA.</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	We first use map to read the input dataset one line at a time, get the value of Country column, if the respondent is from USA, we get the value of EducationLevel  column, the value of Salary column, and then write these values to the context.</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	In reduce phase, we get the average salary of respondents of same education level.</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a:t>
            </a:r>
            <a:r>
              <a:rPr lang="en"/>
              <a:t>mplementation</a:t>
            </a:r>
            <a:endParaRPr/>
          </a:p>
        </p:txBody>
      </p:sp>
      <p:sp>
        <p:nvSpPr>
          <p:cNvPr id="130" name="Google Shape;130;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Core idea: we need best scalability with least configuration.</a:t>
            </a:r>
            <a:endParaRPr/>
          </a:p>
          <a:p>
            <a:pPr indent="457200" lvl="0" marL="0" rtl="0" algn="l">
              <a:spcBef>
                <a:spcPts val="1600"/>
              </a:spcBef>
              <a:spcAft>
                <a:spcPts val="0"/>
              </a:spcAft>
              <a:buNone/>
            </a:pPr>
            <a:r>
              <a:rPr lang="en"/>
              <a:t>AWS decouple namenode from worker node</a:t>
            </a:r>
            <a:endParaRPr/>
          </a:p>
          <a:p>
            <a:pPr indent="0" lvl="0" marL="457200" rtl="0" algn="l">
              <a:spcBef>
                <a:spcPts val="1600"/>
              </a:spcBef>
              <a:spcAft>
                <a:spcPts val="0"/>
              </a:spcAft>
              <a:buNone/>
            </a:pPr>
            <a:r>
              <a:rPr lang="en"/>
              <a:t>A cloneable AMI image, we can replicate as many worker node as we need. All with setting pointing to same namenode. With ssh private key login.</a:t>
            </a:r>
            <a:endParaRPr/>
          </a:p>
          <a:p>
            <a:pPr indent="457200" lvl="0" marL="0" rtl="0" algn="l">
              <a:spcBef>
                <a:spcPts val="1600"/>
              </a:spcBef>
              <a:spcAft>
                <a:spcPts val="0"/>
              </a:spcAft>
              <a:buNone/>
            </a:pPr>
            <a:r>
              <a:rPr lang="en"/>
              <a:t>Manually add new DNS to hadoop workers file</a:t>
            </a:r>
            <a:endParaRPr/>
          </a:p>
          <a:p>
            <a:pPr indent="457200" lvl="0" marL="0" rtl="0" algn="l">
              <a:spcBef>
                <a:spcPts val="1600"/>
              </a:spcBef>
              <a:spcAft>
                <a:spcPts val="1600"/>
              </a:spcAft>
              <a:buNone/>
            </a:pPr>
            <a:r>
              <a:t/>
            </a:r>
            <a:endParaRPr/>
          </a:p>
        </p:txBody>
      </p:sp>
      <p:sp>
        <p:nvSpPr>
          <p:cNvPr id="131" name="Google Shape;131;p21"/>
          <p:cNvSpPr/>
          <p:nvPr/>
        </p:nvSpPr>
        <p:spPr>
          <a:xfrm>
            <a:off x="601350" y="3833575"/>
            <a:ext cx="882900" cy="582900"/>
          </a:xfrm>
          <a:prstGeom prst="roundRect">
            <a:avLst>
              <a:gd fmla="val 16667" name="adj"/>
            </a:avLst>
          </a:prstGeom>
          <a:solidFill>
            <a:srgbClr val="6AA84F"/>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Name</a:t>
            </a:r>
            <a:endParaRPr>
              <a:solidFill>
                <a:srgbClr val="FFFFFF"/>
              </a:solidFill>
            </a:endParaRPr>
          </a:p>
          <a:p>
            <a:pPr indent="0" lvl="0" marL="0" rtl="0" algn="l">
              <a:spcBef>
                <a:spcPts val="0"/>
              </a:spcBef>
              <a:spcAft>
                <a:spcPts val="0"/>
              </a:spcAft>
              <a:buNone/>
            </a:pPr>
            <a:r>
              <a:rPr lang="en">
                <a:solidFill>
                  <a:srgbClr val="FFFFFF"/>
                </a:solidFill>
              </a:rPr>
              <a:t>Node</a:t>
            </a:r>
            <a:endParaRPr>
              <a:solidFill>
                <a:srgbClr val="FFFFFF"/>
              </a:solidFill>
            </a:endParaRPr>
          </a:p>
        </p:txBody>
      </p:sp>
      <p:sp>
        <p:nvSpPr>
          <p:cNvPr id="132" name="Google Shape;132;p21"/>
          <p:cNvSpPr/>
          <p:nvPr/>
        </p:nvSpPr>
        <p:spPr>
          <a:xfrm>
            <a:off x="2227425" y="3833575"/>
            <a:ext cx="882900" cy="582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Clone</a:t>
            </a:r>
            <a:endParaRPr/>
          </a:p>
          <a:p>
            <a:pPr indent="0" lvl="0" marL="0" rtl="0" algn="l">
              <a:spcBef>
                <a:spcPts val="0"/>
              </a:spcBef>
              <a:spcAft>
                <a:spcPts val="0"/>
              </a:spcAft>
              <a:buNone/>
            </a:pPr>
            <a:r>
              <a:rPr lang="en"/>
              <a:t>Worker</a:t>
            </a:r>
            <a:endParaRPr/>
          </a:p>
        </p:txBody>
      </p:sp>
      <p:sp>
        <p:nvSpPr>
          <p:cNvPr id="133" name="Google Shape;133;p21"/>
          <p:cNvSpPr/>
          <p:nvPr/>
        </p:nvSpPr>
        <p:spPr>
          <a:xfrm>
            <a:off x="2097775" y="3750550"/>
            <a:ext cx="882900" cy="582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Clone</a:t>
            </a:r>
            <a:endParaRPr/>
          </a:p>
          <a:p>
            <a:pPr indent="0" lvl="0" marL="0" rtl="0" algn="l">
              <a:spcBef>
                <a:spcPts val="0"/>
              </a:spcBef>
              <a:spcAft>
                <a:spcPts val="0"/>
              </a:spcAft>
              <a:buNone/>
            </a:pPr>
            <a:r>
              <a:rPr lang="en"/>
              <a:t>Worker</a:t>
            </a:r>
            <a:endParaRPr/>
          </a:p>
        </p:txBody>
      </p:sp>
      <p:sp>
        <p:nvSpPr>
          <p:cNvPr id="134" name="Google Shape;134;p21"/>
          <p:cNvSpPr/>
          <p:nvPr/>
        </p:nvSpPr>
        <p:spPr>
          <a:xfrm>
            <a:off x="1968125" y="3709325"/>
            <a:ext cx="882900" cy="582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Clone</a:t>
            </a:r>
            <a:endParaRPr/>
          </a:p>
          <a:p>
            <a:pPr indent="0" lvl="0" marL="0" rtl="0" algn="l">
              <a:spcBef>
                <a:spcPts val="0"/>
              </a:spcBef>
              <a:spcAft>
                <a:spcPts val="0"/>
              </a:spcAft>
              <a:buNone/>
            </a:pPr>
            <a:r>
              <a:rPr lang="en"/>
              <a:t>Worker</a:t>
            </a:r>
            <a:endParaRPr/>
          </a:p>
        </p:txBody>
      </p:sp>
      <p:cxnSp>
        <p:nvCxnSpPr>
          <p:cNvPr id="135" name="Google Shape;135;p21"/>
          <p:cNvCxnSpPr>
            <a:stCxn id="131" idx="3"/>
            <a:endCxn id="134" idx="1"/>
          </p:cNvCxnSpPr>
          <p:nvPr/>
        </p:nvCxnSpPr>
        <p:spPr>
          <a:xfrm flipH="1" rot="10800000">
            <a:off x="1484250" y="4000825"/>
            <a:ext cx="483900" cy="124200"/>
          </a:xfrm>
          <a:prstGeom prst="straightConnector1">
            <a:avLst/>
          </a:prstGeom>
          <a:noFill/>
          <a:ln cap="flat" cmpd="sng" w="9525">
            <a:solidFill>
              <a:schemeClr val="dk2"/>
            </a:solidFill>
            <a:prstDash val="solid"/>
            <a:round/>
            <a:headEnd len="med" w="med" type="none"/>
            <a:tailEnd len="med" w="med" type="none"/>
          </a:ln>
        </p:spPr>
      </p:cxnSp>
      <p:sp>
        <p:nvSpPr>
          <p:cNvPr id="136" name="Google Shape;136;p21"/>
          <p:cNvSpPr/>
          <p:nvPr/>
        </p:nvSpPr>
        <p:spPr>
          <a:xfrm>
            <a:off x="3628900" y="3895700"/>
            <a:ext cx="882900" cy="582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Clone</a:t>
            </a:r>
            <a:endParaRPr/>
          </a:p>
          <a:p>
            <a:pPr indent="0" lvl="0" marL="0" rtl="0" algn="l">
              <a:spcBef>
                <a:spcPts val="0"/>
              </a:spcBef>
              <a:spcAft>
                <a:spcPts val="0"/>
              </a:spcAft>
              <a:buNone/>
            </a:pPr>
            <a:r>
              <a:rPr lang="en"/>
              <a:t>Worker</a:t>
            </a:r>
            <a:endParaRPr/>
          </a:p>
        </p:txBody>
      </p:sp>
      <p:sp>
        <p:nvSpPr>
          <p:cNvPr id="137" name="Google Shape;137;p21"/>
          <p:cNvSpPr/>
          <p:nvPr/>
        </p:nvSpPr>
        <p:spPr>
          <a:xfrm>
            <a:off x="3499250" y="3812675"/>
            <a:ext cx="882900" cy="582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Clone</a:t>
            </a:r>
            <a:endParaRPr/>
          </a:p>
          <a:p>
            <a:pPr indent="0" lvl="0" marL="0" rtl="0" algn="l">
              <a:spcBef>
                <a:spcPts val="0"/>
              </a:spcBef>
              <a:spcAft>
                <a:spcPts val="0"/>
              </a:spcAft>
              <a:buNone/>
            </a:pPr>
            <a:r>
              <a:rPr lang="en"/>
              <a:t>Worker</a:t>
            </a:r>
            <a:endParaRPr/>
          </a:p>
        </p:txBody>
      </p:sp>
      <p:sp>
        <p:nvSpPr>
          <p:cNvPr id="138" name="Google Shape;138;p21"/>
          <p:cNvSpPr/>
          <p:nvPr/>
        </p:nvSpPr>
        <p:spPr>
          <a:xfrm>
            <a:off x="3369600" y="3771450"/>
            <a:ext cx="882900" cy="582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Clone</a:t>
            </a:r>
            <a:endParaRPr/>
          </a:p>
          <a:p>
            <a:pPr indent="0" lvl="0" marL="0" rtl="0" algn="l">
              <a:spcBef>
                <a:spcPts val="0"/>
              </a:spcBef>
              <a:spcAft>
                <a:spcPts val="0"/>
              </a:spcAft>
              <a:buNone/>
            </a:pPr>
            <a:r>
              <a:rPr lang="en"/>
              <a:t>Worker</a:t>
            </a:r>
            <a:endParaRPr/>
          </a:p>
        </p:txBody>
      </p:sp>
      <p:cxnSp>
        <p:nvCxnSpPr>
          <p:cNvPr id="139" name="Google Shape;139;p21"/>
          <p:cNvCxnSpPr>
            <a:stCxn id="131" idx="3"/>
            <a:endCxn id="138" idx="1"/>
          </p:cNvCxnSpPr>
          <p:nvPr/>
        </p:nvCxnSpPr>
        <p:spPr>
          <a:xfrm flipH="1" rot="10800000">
            <a:off x="1484250" y="4062925"/>
            <a:ext cx="1885500" cy="621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