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6"/>
  </p:notesMasterIdLst>
  <p:sldIdLst>
    <p:sldId id="256" r:id="rId3"/>
    <p:sldId id="257" r:id="rId4"/>
    <p:sldId id="278" r:id="rId5"/>
    <p:sldId id="259" r:id="rId6"/>
    <p:sldId id="280" r:id="rId7"/>
    <p:sldId id="271" r:id="rId8"/>
    <p:sldId id="272" r:id="rId9"/>
    <p:sldId id="258" r:id="rId10"/>
    <p:sldId id="274" r:id="rId11"/>
    <p:sldId id="281" r:id="rId12"/>
    <p:sldId id="282" r:id="rId13"/>
    <p:sldId id="277" r:id="rId14"/>
    <p:sldId id="27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6858000" cy="9144000"/>
  <p:embeddedFontLst>
    <p:embeddedFont>
      <p:font typeface="Montserrat" panose="02020500000000000000" charset="0"/>
      <p:regular r:id="rId27"/>
      <p:bold r:id="rId28"/>
      <p:italic r:id="rId29"/>
      <p:boldItalic r:id="rId30"/>
    </p:embeddedFont>
    <p:embeddedFont>
      <p:font typeface="Roboto" panose="02020500000000000000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8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1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42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5ff10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3a5ff10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a5ff10e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33a5ff10e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5ff10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3a5ff10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a5ff10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a5ff10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12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1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3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1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61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5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47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37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8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58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75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159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75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9282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66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4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8676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earch?f=tweets&amp;vertical=default&amp;q=from%3Afacebook%20since%3A2015-01-13%20until%3A2015-01-14include%3Aretweets&amp;src=typ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263450" y="450500"/>
            <a:ext cx="6656400" cy="17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>
                <a:solidFill>
                  <a:srgbClr val="FFFFFF"/>
                </a:solidFill>
              </a:rPr>
              <a:t>Twitter Search Engine 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>
                <a:solidFill>
                  <a:srgbClr val="FFFFFF"/>
                </a:solidFill>
              </a:rPr>
              <a:t> (Group-3) Topic 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05670" y="3474116"/>
            <a:ext cx="3247200" cy="17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Li-Jung Chen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 Wang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Shin-Jung Shieh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1900" y="4026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 b="1" dirty="0">
                <a:solidFill>
                  <a:srgbClr val="FFFFFF"/>
                </a:solidFill>
              </a:rPr>
              <a:t>Step 3: </a:t>
            </a:r>
            <a:r>
              <a:rPr lang="en-US" sz="3000" b="1" dirty="0">
                <a:solidFill>
                  <a:srgbClr val="FFFFFF"/>
                </a:solidFill>
              </a:rPr>
              <a:t>Data filtering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60950" y="1808650"/>
            <a:ext cx="8222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000000"/>
                </a:solidFill>
              </a:rPr>
              <a:t>Regular expression</a:t>
            </a:r>
          </a:p>
          <a:p>
            <a:pPr marL="0" lvl="0" indent="0"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Regular expression is essentially a tiny, highly specialized programming language which can specify the rules for the set of possible strings that you want to match.</a:t>
            </a:r>
          </a:p>
          <a:p>
            <a:pPr marL="0" lvl="0" indent="0">
              <a:buNone/>
            </a:pPr>
            <a:endParaRPr sz="1400" dirty="0">
              <a:solidFill>
                <a:srgbClr val="000000"/>
              </a:solidFill>
              <a:sym typeface="Montserrat"/>
            </a:endParaRPr>
          </a:p>
          <a:p>
            <a:pPr marL="0" indent="0" algn="ctr">
              <a:buNone/>
            </a:pPr>
            <a:r>
              <a:rPr lang="en-US" altLang="zh-TW" sz="1400" b="1" dirty="0">
                <a:solidFill>
                  <a:srgbClr val="000000"/>
                </a:solidFill>
              </a:rPr>
              <a:t>(?&lt;![\w\d])company(?![\w\d])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Which means that we want to match a string with ‘company’ , but we don’t want any alpha characters (\w) or decimal numbers (\d)  precede or after it. So that we can get the text data with exactly “company” word inside it.</a:t>
            </a:r>
          </a:p>
          <a:p>
            <a:pPr marL="114300" indent="0" algn="ctr">
              <a:buNone/>
            </a:pPr>
            <a:br>
              <a:rPr lang="en-US" altLang="zh-TW" sz="1400" dirty="0"/>
            </a:br>
            <a:r>
              <a:rPr lang="en-US" altLang="zh-TW" sz="1400" b="1" dirty="0">
                <a:solidFill>
                  <a:srgbClr val="000000"/>
                </a:solidFill>
              </a:rPr>
              <a:t>We don’t want to get a string with ‘accompany’ which also contain a ‘company’ pattern</a:t>
            </a:r>
          </a:p>
          <a:p>
            <a:pPr marL="114300" indent="0" algn="ctr"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7783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B78A6-9A93-4F59-8B00-5845BA8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0" y="514225"/>
            <a:ext cx="8222100" cy="767700"/>
          </a:xfrm>
        </p:spPr>
        <p:txBody>
          <a:bodyPr/>
          <a:lstStyle/>
          <a:p>
            <a:r>
              <a:rPr lang="en-US" altLang="zh-TW" dirty="0"/>
              <a:t>Advantages </a:t>
            </a:r>
            <a:endParaRPr lang="zh-TW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FA193-5580-4B4B-9160-35AB6317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2172649"/>
            <a:ext cx="8222100" cy="2710200"/>
          </a:xfrm>
        </p:spPr>
        <p:txBody>
          <a:bodyPr/>
          <a:lstStyle/>
          <a:p>
            <a:pPr fontAlgn="base"/>
            <a:r>
              <a:rPr lang="en-US" altLang="zh-TW" dirty="0">
                <a:solidFill>
                  <a:srgbClr val="000000"/>
                </a:solidFill>
              </a:rPr>
              <a:t>Simple to use , </a:t>
            </a:r>
            <a:r>
              <a:rPr lang="en-US" altLang="zh-TW" b="1" dirty="0">
                <a:solidFill>
                  <a:srgbClr val="000000"/>
                </a:solidFill>
              </a:rPr>
              <a:t>a. </a:t>
            </a:r>
            <a:r>
              <a:rPr lang="en-US" altLang="zh-TW" dirty="0">
                <a:solidFill>
                  <a:srgbClr val="000000"/>
                </a:solidFill>
              </a:rPr>
              <a:t>user accounts csv file </a:t>
            </a:r>
            <a:r>
              <a:rPr lang="en-US" altLang="zh-TW" b="1" dirty="0">
                <a:solidFill>
                  <a:srgbClr val="000000"/>
                </a:solidFill>
              </a:rPr>
              <a:t>b.</a:t>
            </a:r>
            <a:r>
              <a:rPr lang="en-US" altLang="zh-TW" dirty="0">
                <a:solidFill>
                  <a:srgbClr val="000000"/>
                </a:solidFill>
              </a:rPr>
              <a:t> specify the timeframe </a:t>
            </a:r>
            <a:r>
              <a:rPr lang="en-US" altLang="zh-TW" b="1" dirty="0">
                <a:solidFill>
                  <a:srgbClr val="000000"/>
                </a:solidFill>
              </a:rPr>
              <a:t>c. </a:t>
            </a:r>
            <a:r>
              <a:rPr lang="en-US" altLang="zh-TW" dirty="0">
                <a:solidFill>
                  <a:srgbClr val="000000"/>
                </a:solidFill>
              </a:rPr>
              <a:t>specify the keywords </a:t>
            </a:r>
          </a:p>
          <a:p>
            <a:pPr marL="114300" indent="0" fontAlgn="base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</a:rPr>
              <a:t>Get all historical data </a:t>
            </a:r>
          </a:p>
          <a:p>
            <a:pPr marL="114300" indent="0" fontAlgn="base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fontAlgn="base"/>
            <a:r>
              <a:rPr lang="en-US" altLang="zh-TW" dirty="0">
                <a:solidFill>
                  <a:srgbClr val="000000"/>
                </a:solidFill>
              </a:rPr>
              <a:t>Free</a:t>
            </a:r>
          </a:p>
          <a:p>
            <a:pPr marL="1143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09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CA399D-E9E2-4C10-B1FA-2578A86776CD}"/>
              </a:ext>
            </a:extLst>
          </p:cNvPr>
          <p:cNvSpPr txBox="1">
            <a:spLocks/>
          </p:cNvSpPr>
          <p:nvPr/>
        </p:nvSpPr>
        <p:spPr>
          <a:xfrm>
            <a:off x="460950" y="21879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3200"/>
            </a:pPr>
            <a:r>
              <a:rPr lang="en-US" altLang="zh-TW" sz="3600" dirty="0"/>
              <a:t>Data Processing &amp; Sentiment Analysis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311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FFFF"/>
                </a:solidFill>
              </a:rPr>
              <a:t>Tasks Performed in this Data Processing</a:t>
            </a:r>
            <a:endParaRPr sz="3000" b="1">
              <a:solidFill>
                <a:srgbClr val="FFFFFF"/>
              </a:solidFill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5609775" y="1715850"/>
            <a:ext cx="3370800" cy="3091550"/>
            <a:chOff x="5567250" y="1189775"/>
            <a:chExt cx="3370800" cy="3091550"/>
          </a:xfrm>
        </p:grpSpPr>
        <p:sp>
          <p:nvSpPr>
            <p:cNvPr id="93" name="Google Shape;93;p15"/>
            <p:cNvSpPr/>
            <p:nvPr/>
          </p:nvSpPr>
          <p:spPr>
            <a:xfrm>
              <a:off x="5567250" y="1189775"/>
              <a:ext cx="3370800" cy="958200"/>
            </a:xfrm>
            <a:prstGeom prst="chevron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Task 3: Sentimental Analysis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6050775" y="2057125"/>
              <a:ext cx="2498700" cy="222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             BarPlot and Graph</a:t>
              </a: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42525" y="1717434"/>
            <a:ext cx="2951730" cy="2786597"/>
            <a:chOff x="0" y="1189999"/>
            <a:chExt cx="3546900" cy="2745957"/>
          </a:xfrm>
        </p:grpSpPr>
        <p:sp>
          <p:nvSpPr>
            <p:cNvPr id="96" name="Google Shape;96;p15"/>
            <p:cNvSpPr/>
            <p:nvPr/>
          </p:nvSpPr>
          <p:spPr>
            <a:xfrm>
              <a:off x="0" y="1189999"/>
              <a:ext cx="3546900" cy="928800"/>
            </a:xfrm>
            <a:prstGeom prst="homePlate">
              <a:avLst>
                <a:gd name="adj" fmla="val 5000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Task 1: Cleaning Data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221402" y="2031856"/>
              <a:ext cx="2774400" cy="19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Cleaning the unnecessary data like stopwords, unwanted URL’s etc.</a:t>
              </a: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2571791" y="1718753"/>
            <a:ext cx="3433704" cy="3001850"/>
            <a:chOff x="3022094" y="1189775"/>
            <a:chExt cx="3378300" cy="3011184"/>
          </a:xfrm>
        </p:grpSpPr>
        <p:sp>
          <p:nvSpPr>
            <p:cNvPr id="99" name="Google Shape;99;p15"/>
            <p:cNvSpPr/>
            <p:nvPr/>
          </p:nvSpPr>
          <p:spPr>
            <a:xfrm>
              <a:off x="3022094" y="1189775"/>
              <a:ext cx="3378300" cy="9435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Task 2: Visualization of Dataset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338760" y="2266259"/>
              <a:ext cx="25482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Wordcloud </a:t>
              </a:r>
              <a:endParaRPr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01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1900" y="4026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 b="1">
                <a:solidFill>
                  <a:srgbClr val="FFFFFF"/>
                </a:solidFill>
              </a:rPr>
              <a:t>Task 1: Cleaning Data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solidFill>
                  <a:srgbClr val="000000"/>
                </a:solidFill>
              </a:rPr>
              <a:t>Transformations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In order for R to interpret and analyze these text files they must ultimately be converted into a document term matrix.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solidFill>
                  <a:srgbClr val="000000"/>
                </a:solidFill>
              </a:rPr>
              <a:t>Simplifying structure of sentence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tm package provides a function tm_map() to apply cleaning functions to an entire corpus, making the cleaning steps easier.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tm_map() takes two arguments, a corpus and a cleaning function. Here, removeNumbers() is from the tm package.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71900" y="409150"/>
            <a:ext cx="82221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FFFF"/>
                </a:solidFill>
              </a:rPr>
              <a:t>What we Cleaned in Data.. 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540650" y="2052000"/>
            <a:ext cx="7766400" cy="30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Converting Text into Lowercase.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Removing Punctuation Marks.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Removing any Numerical value from the tweets.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Removing stop words.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Removing Unwanted URLs.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Removing Whitespaces.</a:t>
            </a:r>
            <a:endParaRPr sz="16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Clearing repetition of same words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71900" y="417250"/>
            <a:ext cx="82221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200"/>
              <a:buNone/>
            </a:pPr>
            <a:r>
              <a:rPr lang="en" sz="3000" b="1">
                <a:solidFill>
                  <a:srgbClr val="FFFFFF"/>
                </a:solidFill>
              </a:rPr>
              <a:t>Task 2: Visualization on the Dataset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solidFill>
                  <a:srgbClr val="000000"/>
                </a:solidFill>
              </a:rPr>
              <a:t>1. Bar plot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The plot will have bars with their heights equal to the elements in the vector.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solidFill>
                  <a:srgbClr val="000000"/>
                </a:solidFill>
              </a:rPr>
              <a:t>2. Wordcloud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 Simplicity and Clarity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 Engaging  than table data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21B3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08353" y="3369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>
                <a:solidFill>
                  <a:srgbClr val="FFFFFF"/>
                </a:solidFill>
              </a:rPr>
              <a:t>Wordcloud</a:t>
            </a:r>
            <a:endParaRPr sz="3000" b="1" i="1"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208350" y="1290325"/>
            <a:ext cx="2967000" cy="24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function TermDocumentMatrix()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1800"/>
              <a:t>Picking out words whose occurrence is </a:t>
            </a:r>
            <a:r>
              <a:rPr lang="en" sz="1800" b="1"/>
              <a:t>higher than  75.</a:t>
            </a:r>
            <a:endParaRPr sz="1800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931"/>
          <a:stretch/>
        </p:blipFill>
        <p:spPr>
          <a:xfrm>
            <a:off x="3244950" y="0"/>
            <a:ext cx="58990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71900" y="417250"/>
            <a:ext cx="82221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200"/>
              <a:buNone/>
            </a:pPr>
            <a:r>
              <a:rPr lang="en" sz="3000" b="1">
                <a:solidFill>
                  <a:srgbClr val="FFFFFF"/>
                </a:solidFill>
              </a:rPr>
              <a:t>Task 3: Sentimental Analysis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D9D9D9"/>
                </a:highlight>
              </a:rPr>
              <a:t> get_nrc_sentiment( ) function </a:t>
            </a:r>
            <a:r>
              <a:rPr lang="en" sz="1400">
                <a:solidFill>
                  <a:srgbClr val="000000"/>
                </a:solidFill>
              </a:rPr>
              <a:t>implements Saif Mohammad’s NRC Emotion lexicon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the NRC emotion lexicon is a list of words and their associations with eight emotions (anger, fear, anticipation, trust, surprise, sadness, joy, and disgust).</a:t>
            </a:r>
            <a:endParaRPr sz="1000">
              <a:solidFill>
                <a:srgbClr val="021B3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02275" y="365325"/>
            <a:ext cx="30633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i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/>
              <a:t>Sentimental Analysis</a:t>
            </a:r>
            <a:endParaRPr sz="3000" b="1" i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>
                <a:solidFill>
                  <a:srgbClr val="FFFFFF"/>
                </a:solidFill>
              </a:rPr>
              <a:t>Bar Plot</a:t>
            </a:r>
            <a:endParaRPr sz="3000" b="1" i="1"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229925" y="1807425"/>
            <a:ext cx="2808000" cy="19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/>
              <a:t>Through above graph, the numbers of  positive attitude much more than other attitude,trust and anticipation and attitude account for a large part in sentimen</a:t>
            </a:r>
            <a:r>
              <a:rPr lang="en-US" sz="1800" dirty="0"/>
              <a:t>t</a:t>
            </a:r>
            <a:r>
              <a:rPr lang="en" sz="1800" dirty="0"/>
              <a:t>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endParaRPr sz="1800" dirty="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75" y="0"/>
            <a:ext cx="59784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72150" y="409150"/>
            <a:ext cx="70389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 b="1" dirty="0"/>
              <a:t>Why needed?</a:t>
            </a:r>
            <a:endParaRPr sz="3000" b="1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144270" y="2177400"/>
            <a:ext cx="8621100" cy="29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altLang="zh-TW" dirty="0">
                <a:solidFill>
                  <a:srgbClr val="000000"/>
                </a:solidFill>
              </a:rPr>
              <a:t>Predicting stock market movements is a well-known problem of interest. </a:t>
            </a:r>
          </a:p>
          <a:p>
            <a:pPr lvl="0" algn="just"/>
            <a:endParaRPr lang="en-US" altLang="zh-TW" dirty="0">
              <a:solidFill>
                <a:srgbClr val="000000"/>
              </a:solidFill>
            </a:endParaRPr>
          </a:p>
          <a:p>
            <a:pPr marL="114300" lvl="0" indent="0" algn="just">
              <a:buNone/>
            </a:pPr>
            <a:r>
              <a:rPr lang="en-US" altLang="zh-TW" dirty="0">
                <a:solidFill>
                  <a:srgbClr val="000000"/>
                </a:solidFill>
              </a:rPr>
              <a:t>Now-a-days social media is perfectly representing the public sentiment and opinion about current events. </a:t>
            </a:r>
          </a:p>
          <a:p>
            <a:pPr lvl="0" algn="just"/>
            <a:endParaRPr lang="en-US" altLang="zh-TW" dirty="0">
              <a:solidFill>
                <a:srgbClr val="000000"/>
              </a:solidFill>
            </a:endParaRPr>
          </a:p>
          <a:p>
            <a:pPr marL="114300" lvl="0" indent="0" algn="just">
              <a:buNone/>
            </a:pPr>
            <a:r>
              <a:rPr lang="en-US" altLang="zh-TW" dirty="0">
                <a:solidFill>
                  <a:srgbClr val="000000"/>
                </a:solidFill>
              </a:rPr>
              <a:t>Especially, twitter has attracted a lot of attention from researchers for studying the public sentiments.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8000DB-E456-4F00-AFC6-767BDEBED43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02275" y="365325"/>
            <a:ext cx="306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>
                <a:solidFill>
                  <a:srgbClr val="FFFFFF"/>
                </a:solidFill>
              </a:rPr>
              <a:t>S&amp;P 500</a:t>
            </a:r>
            <a:endParaRPr sz="3000" b="1" i="1">
              <a:solidFill>
                <a:srgbClr val="FFFFFF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6175" y="1807425"/>
            <a:ext cx="3001800" cy="19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From 2015 to 2017,turning point happen on August,starting to tend to upward.after 2016 August S&amp;P 500 keeping rising</a:t>
            </a:r>
            <a:endParaRPr sz="18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925" y="0"/>
            <a:ext cx="6106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" y="69997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>
                <a:solidFill>
                  <a:srgbClr val="FFFFFF"/>
                </a:solidFill>
              </a:rPr>
              <a:t>Sentimental Analysis</a:t>
            </a:r>
            <a:endParaRPr sz="3000" b="1" i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>
                <a:solidFill>
                  <a:srgbClr val="FFFFFF"/>
                </a:solidFill>
              </a:rPr>
              <a:t>Over Time </a:t>
            </a:r>
            <a:r>
              <a:rPr lang="en" i="1">
                <a:solidFill>
                  <a:srgbClr val="00FFFF"/>
                </a:solidFill>
              </a:rPr>
              <a:t>	</a:t>
            </a:r>
            <a:endParaRPr i="1">
              <a:solidFill>
                <a:srgbClr val="00FFFF"/>
              </a:solidFill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137450" y="1827400"/>
            <a:ext cx="28080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/>
              <a:t>X axis is time from 2015-</a:t>
            </a:r>
            <a:r>
              <a:rPr lang="en-US" sz="1800" dirty="0"/>
              <a:t>Jan</a:t>
            </a:r>
            <a:r>
              <a:rPr lang="en" sz="1800" dirty="0"/>
              <a:t> to 2017-</a:t>
            </a:r>
            <a:r>
              <a:rPr lang="en-US" sz="1800" dirty="0"/>
              <a:t>Jan</a:t>
            </a:r>
            <a:r>
              <a:rPr lang="en" sz="1800" dirty="0"/>
              <a:t>. The tendency of positive is stronger than negative</a:t>
            </a:r>
            <a:endParaRPr sz="1800"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endParaRPr dirty="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450" y="0"/>
            <a:ext cx="64167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7100" y="842350"/>
            <a:ext cx="3063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b="1" i="1"/>
              <a:t>Sentimental Analysis During the Year</a:t>
            </a:r>
            <a:endParaRPr sz="3000" b="1" i="1">
              <a:solidFill>
                <a:srgbClr val="FFFFFF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47100" y="1721725"/>
            <a:ext cx="30633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Through above graph, from August the attitude of  joy and anticipation show upward trend.</a:t>
            </a:r>
            <a:endParaRPr sz="18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925" y="0"/>
            <a:ext cx="6149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226075" y="1140250"/>
            <a:ext cx="32247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Thank You</a:t>
            </a:r>
            <a:endParaRPr sz="4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64574" y="585883"/>
            <a:ext cx="70389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 b="1" dirty="0"/>
              <a:t>Limitation </a:t>
            </a:r>
            <a:br>
              <a:rPr lang="en" sz="3000" b="1" dirty="0"/>
            </a:br>
            <a:r>
              <a:rPr lang="en" sz="3000" b="1" dirty="0"/>
              <a:t>(</a:t>
            </a:r>
            <a:r>
              <a:rPr lang="en-US" sz="3000" b="1" dirty="0"/>
              <a:t>Twitter Standard API</a:t>
            </a:r>
            <a:r>
              <a:rPr lang="en" sz="3000" b="1" dirty="0"/>
              <a:t>)</a:t>
            </a:r>
            <a:endParaRPr sz="3000" b="1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61450" y="2177400"/>
            <a:ext cx="8621100" cy="29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If api.user_timeline method is used to collect tweets from a particular twitter account , only the most recent 3240 tweets of a specific user can be collected.</a:t>
            </a:r>
            <a:endParaRPr dirty="0"/>
          </a:p>
          <a:p>
            <a:pPr fontAlgn="base"/>
            <a:r>
              <a:rPr lang="en-US" altLang="zh-TW" dirty="0">
                <a:solidFill>
                  <a:srgbClr val="000000"/>
                </a:solidFill>
              </a:rPr>
              <a:t>If </a:t>
            </a:r>
            <a:r>
              <a:rPr lang="en-US" altLang="zh-TW" dirty="0" err="1">
                <a:solidFill>
                  <a:srgbClr val="000000"/>
                </a:solidFill>
              </a:rPr>
              <a:t>api.search</a:t>
            </a:r>
            <a:r>
              <a:rPr lang="en-US" altLang="zh-TW" dirty="0">
                <a:solidFill>
                  <a:srgbClr val="000000"/>
                </a:solidFill>
              </a:rPr>
              <a:t> method is used to search the key words from all accounts , only the past 10 days data will be displayed.</a:t>
            </a:r>
          </a:p>
          <a:p>
            <a:pPr fontAlgn="base"/>
            <a:r>
              <a:rPr lang="en-US" altLang="zh-TW" dirty="0">
                <a:solidFill>
                  <a:srgbClr val="000000"/>
                </a:solidFill>
              </a:rPr>
              <a:t>If streaming </a:t>
            </a:r>
            <a:r>
              <a:rPr lang="en-US" altLang="zh-TW" dirty="0" err="1">
                <a:solidFill>
                  <a:srgbClr val="000000"/>
                </a:solidFill>
              </a:rPr>
              <a:t>api</a:t>
            </a:r>
            <a:r>
              <a:rPr lang="en-US" altLang="zh-TW" dirty="0">
                <a:solidFill>
                  <a:srgbClr val="000000"/>
                </a:solidFill>
              </a:rPr>
              <a:t> is used , only the up-to-date data can be displayed </a:t>
            </a:r>
            <a:r>
              <a:rPr lang="zh-TW" altLang="en-US" dirty="0">
                <a:solidFill>
                  <a:srgbClr val="000000"/>
                </a:solidFill>
              </a:rPr>
              <a:t>，</a:t>
            </a:r>
            <a:r>
              <a:rPr lang="en-US" altLang="zh-TW" dirty="0">
                <a:solidFill>
                  <a:srgbClr val="000000"/>
                </a:solidFill>
              </a:rPr>
              <a:t>the historical data can not be fetched. 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8000DB-E456-4F00-AFC6-767BDEBED43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385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n-US" altLang="zh-TW" sz="3200" dirty="0"/>
              <a:t>    Solutions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4877761A-C815-4457-B8BD-32DF01BC48DD}"/>
              </a:ext>
            </a:extLst>
          </p:cNvPr>
          <p:cNvSpPr txBox="1">
            <a:spLocks/>
          </p:cNvSpPr>
          <p:nvPr/>
        </p:nvSpPr>
        <p:spPr>
          <a:xfrm>
            <a:off x="460950" y="810912"/>
            <a:ext cx="8222100" cy="60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/>
              <a:t>a. Register for Twitter Premium API</a:t>
            </a:r>
          </a:p>
          <a:p>
            <a:r>
              <a:rPr lang="en-US" altLang="zh-TW" dirty="0"/>
              <a:t>b. Implement Twitter Search Engine</a:t>
            </a:r>
          </a:p>
          <a:p>
            <a:endParaRPr lang="zh-TW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995DE1-A725-4D47-87EF-322E7CCB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8" y="1413612"/>
            <a:ext cx="7859744" cy="3181624"/>
          </a:xfrm>
          <a:prstGeom prst="rect">
            <a:avLst/>
          </a:prstGeom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9ADC23A-F9FE-46E4-B365-2AEDBC5DAD29}"/>
              </a:ext>
            </a:extLst>
          </p:cNvPr>
          <p:cNvSpPr txBox="1">
            <a:spLocks/>
          </p:cNvSpPr>
          <p:nvPr/>
        </p:nvSpPr>
        <p:spPr>
          <a:xfrm>
            <a:off x="460950" y="4540800"/>
            <a:ext cx="8222100" cy="60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dirty="0"/>
              <a:t>500 tweets per request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6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FFFFFF"/>
                </a:solidFill>
              </a:rPr>
              <a:t>I</a:t>
            </a:r>
            <a:r>
              <a:rPr lang="en-US" sz="3000" b="1" dirty="0">
                <a:solidFill>
                  <a:srgbClr val="FFFFFF"/>
                </a:solidFill>
              </a:rPr>
              <a:t>m</a:t>
            </a:r>
            <a:r>
              <a:rPr lang="en" sz="3000" b="1" dirty="0">
                <a:solidFill>
                  <a:srgbClr val="FFFFFF"/>
                </a:solidFill>
              </a:rPr>
              <a:t>plement Twitter Se</a:t>
            </a:r>
            <a:r>
              <a:rPr lang="en-US" sz="3000" b="1" dirty="0">
                <a:solidFill>
                  <a:srgbClr val="FFFFFF"/>
                </a:solidFill>
              </a:rPr>
              <a:t>arch Engine</a:t>
            </a:r>
            <a:endParaRPr sz="3000" b="1" dirty="0">
              <a:solidFill>
                <a:srgbClr val="FFFFFF"/>
              </a:solidFill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5609775" y="1715850"/>
            <a:ext cx="3370800" cy="3091550"/>
            <a:chOff x="5567250" y="1189775"/>
            <a:chExt cx="3370800" cy="3091550"/>
          </a:xfrm>
        </p:grpSpPr>
        <p:sp>
          <p:nvSpPr>
            <p:cNvPr id="93" name="Google Shape;93;p15"/>
            <p:cNvSpPr/>
            <p:nvPr/>
          </p:nvSpPr>
          <p:spPr>
            <a:xfrm>
              <a:off x="5567250" y="1189775"/>
              <a:ext cx="3370800" cy="958200"/>
            </a:xfrm>
            <a:prstGeom prst="chevron">
              <a:avLst>
                <a:gd name="adj" fmla="val 50000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3: 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filtering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6050775" y="2057125"/>
              <a:ext cx="2498700" cy="222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lnSpc>
                  <a:spcPct val="115000"/>
                </a:lnSpc>
                <a:buSzPts val="1200"/>
              </a:pPr>
              <a:r>
                <a:rPr lang="en-US" altLang="zh-TW" dirty="0"/>
                <a:t>Run preprocessing.py to get only topic related tweets data.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0" y="1715850"/>
            <a:ext cx="2951730" cy="2786597"/>
            <a:chOff x="0" y="1189999"/>
            <a:chExt cx="3546900" cy="2745957"/>
          </a:xfrm>
        </p:grpSpPr>
        <p:sp>
          <p:nvSpPr>
            <p:cNvPr id="96" name="Google Shape;96;p15"/>
            <p:cNvSpPr/>
            <p:nvPr/>
          </p:nvSpPr>
          <p:spPr>
            <a:xfrm>
              <a:off x="0" y="1189999"/>
              <a:ext cx="3546900" cy="928800"/>
            </a:xfrm>
            <a:prstGeom prst="homePlate">
              <a:avLst>
                <a:gd name="adj" fmla="val 50000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SzPts val="1400"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Step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sym typeface="Roboto"/>
                </a:rPr>
                <a:t> 1: </a:t>
              </a:r>
              <a:r>
                <a:rPr lang="en-US" altLang="zh-TW" dirty="0">
                  <a:solidFill>
                    <a:srgbClr val="FFFFFF"/>
                  </a:solidFill>
                  <a:latin typeface="Roboto"/>
                  <a:ea typeface="Roboto"/>
                </a:rPr>
                <a:t>Get all tweets ids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sym typeface="Roboto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221402" y="2031856"/>
              <a:ext cx="2774400" cy="19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lnSpc>
                  <a:spcPct val="115000"/>
                </a:lnSpc>
                <a:buSzPts val="1200"/>
              </a:pPr>
              <a:r>
                <a:rPr lang="en-US" altLang="zh-TW" dirty="0"/>
                <a:t>Run multi_scrap_queue.py to get all tweets ids of user accounts in csv files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2571791" y="1718753"/>
            <a:ext cx="3433704" cy="2940898"/>
            <a:chOff x="3022094" y="1189775"/>
            <a:chExt cx="3378300" cy="2950042"/>
          </a:xfrm>
        </p:grpSpPr>
        <p:sp>
          <p:nvSpPr>
            <p:cNvPr id="99" name="Google Shape;99;p15"/>
            <p:cNvSpPr/>
            <p:nvPr/>
          </p:nvSpPr>
          <p:spPr>
            <a:xfrm>
              <a:off x="3022094" y="1189775"/>
              <a:ext cx="3378300" cy="943500"/>
            </a:xfrm>
            <a:prstGeom prst="chevron">
              <a:avLst>
                <a:gd name="adj" fmla="val 50000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altLang="zh-TW" dirty="0">
                <a:solidFill>
                  <a:srgbClr val="FFFFFF"/>
                </a:solidFill>
                <a:latin typeface="Roboto"/>
                <a:ea typeface="Roboto"/>
              </a:endParaRPr>
            </a:p>
            <a:p>
              <a:endParaRPr lang="en-US" altLang="zh-TW" dirty="0">
                <a:solidFill>
                  <a:srgbClr val="FFFFFF"/>
                </a:solidFill>
                <a:latin typeface="Roboto"/>
                <a:ea typeface="Roboto"/>
              </a:endParaRPr>
            </a:p>
            <a:p>
              <a:r>
                <a:rPr lang="en-US" altLang="zh-TW" dirty="0">
                  <a:solidFill>
                    <a:srgbClr val="FFFFFF"/>
                  </a:solidFill>
                  <a:latin typeface="Roboto"/>
                  <a:ea typeface="Roboto"/>
                </a:rPr>
                <a:t>Step 2: Use twitter </a:t>
              </a:r>
              <a:r>
                <a:rPr lang="en-US" altLang="zh-TW" dirty="0" err="1">
                  <a:solidFill>
                    <a:srgbClr val="FFFFFF"/>
                  </a:solidFill>
                  <a:latin typeface="Roboto"/>
                  <a:ea typeface="Roboto"/>
                </a:rPr>
                <a:t>api</a:t>
              </a:r>
              <a:r>
                <a:rPr lang="en-US" altLang="zh-TW" dirty="0">
                  <a:solidFill>
                    <a:srgbClr val="FFFFFF"/>
                  </a:solidFill>
                  <a:latin typeface="Roboto"/>
                  <a:ea typeface="Roboto"/>
                </a:rPr>
                <a:t> to collect all tweets data</a:t>
              </a:r>
            </a:p>
            <a:p>
              <a:br>
                <a:rPr lang="en-US" altLang="zh-TW" dirty="0"/>
              </a:b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3203770" y="2205117"/>
              <a:ext cx="2548200" cy="193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SzPts val="1200"/>
              </a:pPr>
              <a:r>
                <a:rPr lang="en-US" altLang="zh-TW" dirty="0"/>
                <a:t>Run get_metadata.py to gather all tweets data (</a:t>
              </a:r>
              <a:r>
                <a:rPr lang="en-US" altLang="zh-TW" dirty="0" err="1"/>
                <a:t>user_name</a:t>
              </a:r>
              <a:r>
                <a:rPr lang="en-US" altLang="zh-TW" dirty="0"/>
                <a:t> , </a:t>
              </a:r>
              <a:r>
                <a:rPr lang="en-US" altLang="zh-TW" dirty="0" err="1"/>
                <a:t>create_date</a:t>
              </a:r>
              <a:r>
                <a:rPr lang="en-US" altLang="zh-TW" dirty="0"/>
                <a:t> , </a:t>
              </a:r>
              <a:r>
                <a:rPr lang="en-US" altLang="zh-TW" dirty="0" err="1"/>
                <a:t>tweet_text</a:t>
              </a:r>
              <a:r>
                <a:rPr lang="en-US" altLang="zh-TW" dirty="0"/>
                <a:t>)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24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1900" y="4026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 b="1" dirty="0">
                <a:solidFill>
                  <a:srgbClr val="FFFFFF"/>
                </a:solidFill>
              </a:rPr>
              <a:t>Step 1: </a:t>
            </a:r>
            <a:r>
              <a:rPr lang="en-US" sz="3000" b="1" dirty="0">
                <a:solidFill>
                  <a:srgbClr val="FFFFFF"/>
                </a:solidFill>
              </a:rPr>
              <a:t>Get all tweets ids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60950" y="1911623"/>
            <a:ext cx="8222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</a:rPr>
              <a:t>Using </a:t>
            </a:r>
            <a:r>
              <a:rPr lang="en-US" b="1" dirty="0" err="1">
                <a:solidFill>
                  <a:srgbClr val="000000"/>
                </a:solidFill>
              </a:rPr>
              <a:t>selenium.webdriver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Get </a:t>
            </a:r>
            <a:r>
              <a:rPr lang="en-US" altLang="zh-TW" sz="1400" dirty="0" err="1">
                <a:solidFill>
                  <a:srgbClr val="000000"/>
                </a:solidFill>
              </a:rPr>
              <a:t>urls</a:t>
            </a:r>
            <a:r>
              <a:rPr lang="en-US" altLang="zh-TW" sz="1400" dirty="0">
                <a:solidFill>
                  <a:srgbClr val="000000"/>
                </a:solidFill>
              </a:rPr>
              <a:t> for a specific account in a particular timeframe  , find the </a:t>
            </a:r>
            <a:r>
              <a:rPr lang="en-US" altLang="zh-TW" sz="1400" dirty="0" err="1">
                <a:solidFill>
                  <a:srgbClr val="000000"/>
                </a:solidFill>
              </a:rPr>
              <a:t>tweet_id</a:t>
            </a:r>
            <a:r>
              <a:rPr lang="en-US" altLang="zh-TW" sz="1400" dirty="0">
                <a:solidFill>
                  <a:srgbClr val="000000"/>
                </a:solidFill>
              </a:rPr>
              <a:t> attribute and get its value.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000000"/>
                </a:solidFill>
                <a:hlinkClick r:id="rId3"/>
              </a:rPr>
              <a:t>https://twitter.com/search?f=tweets&amp;vertical=default&amp;q=from%3Afacebook%20since%3A2015-01-13%20until%3A2015-01-14include%3Aretweets&amp;src=typd</a:t>
            </a:r>
            <a:endParaRPr lang="en-US" sz="1400" b="1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Increment the day by one until all ids in a specific timeframe have fetched.</a:t>
            </a:r>
          </a:p>
          <a:p>
            <a:pPr marL="0" lvl="0" indent="0">
              <a:buNone/>
            </a:pPr>
            <a:endParaRPr lang="en"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000000"/>
                </a:solidFill>
              </a:rPr>
              <a:t>Multiprocessing and queue </a:t>
            </a:r>
          </a:p>
          <a:p>
            <a:pPr marL="0" lvl="0" indent="0"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Put all related twitter accounts in the queue ,  the subprocess will handle the accounts one by one until all jobs in the queue are done. 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altLang="zh-TW"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0154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71900" y="417250"/>
            <a:ext cx="82221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200"/>
              <a:buNone/>
            </a:pPr>
            <a:r>
              <a:rPr lang="en" sz="3000" b="1" dirty="0">
                <a:solidFill>
                  <a:srgbClr val="FFFFFF"/>
                </a:solidFill>
              </a:rPr>
              <a:t>Step 2: Collect all tweets data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289B2609-79A8-4F89-B8A5-7FE2EBB98CAD}"/>
              </a:ext>
            </a:extLst>
          </p:cNvPr>
          <p:cNvSpPr txBox="1">
            <a:spLocks/>
          </p:cNvSpPr>
          <p:nvPr/>
        </p:nvSpPr>
        <p:spPr>
          <a:xfrm>
            <a:off x="460950" y="2157279"/>
            <a:ext cx="8222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b="1" dirty="0">
                <a:solidFill>
                  <a:srgbClr val="000000"/>
                </a:solidFill>
              </a:rPr>
              <a:t>Twitter Standard API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Use </a:t>
            </a:r>
            <a:r>
              <a:rPr lang="en-US" altLang="zh-TW" sz="1400" dirty="0" err="1">
                <a:solidFill>
                  <a:srgbClr val="000000"/>
                </a:solidFill>
              </a:rPr>
              <a:t>api.statuses_lookup</a:t>
            </a:r>
            <a:r>
              <a:rPr lang="en-US" altLang="zh-TW" sz="1400" dirty="0">
                <a:solidFill>
                  <a:srgbClr val="000000"/>
                </a:solidFill>
              </a:rPr>
              <a:t> method to gather all tweets data for the ids.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sym typeface="Montserrat"/>
              </a:rPr>
              <a:t>Output a csv file contains all tweets data , </a:t>
            </a:r>
            <a:r>
              <a:rPr lang="en-US" altLang="zh-TW" sz="1400" dirty="0">
                <a:solidFill>
                  <a:srgbClr val="000000"/>
                </a:solidFill>
              </a:rPr>
              <a:t>user(twitter account screen name) , </a:t>
            </a:r>
            <a:r>
              <a:rPr lang="en-US" altLang="zh-TW" sz="1400" dirty="0" err="1">
                <a:solidFill>
                  <a:srgbClr val="000000"/>
                </a:solidFill>
              </a:rPr>
              <a:t>created_at</a:t>
            </a:r>
            <a:r>
              <a:rPr lang="en-US" altLang="zh-TW" sz="1400" dirty="0">
                <a:solidFill>
                  <a:srgbClr val="000000"/>
                </a:solidFill>
              </a:rPr>
              <a:t> (the tweets creation date), text(the raw text)</a:t>
            </a:r>
            <a:endParaRPr lang="en-US" sz="1400" dirty="0">
              <a:solidFill>
                <a:srgbClr val="000000"/>
              </a:solidFill>
              <a:sym typeface="Montserra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1681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158323" y="939175"/>
            <a:ext cx="4817100" cy="38391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3076902" y="503100"/>
            <a:ext cx="2979983" cy="2374802"/>
            <a:chOff x="3611776" y="414352"/>
            <a:chExt cx="2166000" cy="2166000"/>
          </a:xfrm>
        </p:grpSpPr>
        <p:sp>
          <p:nvSpPr>
            <p:cNvPr id="78" name="Google Shape;78;p14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967553" y="812102"/>
              <a:ext cx="1496100" cy="106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TOP 50 market shares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S&amp;P 500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CEO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TWEETS </a:t>
              </a:r>
              <a:r>
                <a:rPr kumimoji="0" lang="e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kumimoji="0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384576" y="2277637"/>
            <a:ext cx="2979983" cy="2374802"/>
            <a:chOff x="4562258" y="2032864"/>
            <a:chExt cx="2166000" cy="2166000"/>
          </a:xfrm>
        </p:grpSpPr>
        <p:sp>
          <p:nvSpPr>
            <p:cNvPr id="81" name="Google Shape;81;p14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156367" y="2580350"/>
              <a:ext cx="1455000" cy="13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Number of Tweets in data file: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160,873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1826438" y="2277637"/>
            <a:ext cx="2979983" cy="2374802"/>
            <a:chOff x="2702876" y="2032864"/>
            <a:chExt cx="2166000" cy="2166000"/>
          </a:xfrm>
        </p:grpSpPr>
        <p:sp>
          <p:nvSpPr>
            <p:cNvPr id="84" name="Google Shape;84;p1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770682" y="2367745"/>
              <a:ext cx="1580700" cy="17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Duration: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From Jan 01,2015 to Jan 01, 2017 </a:t>
              </a: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3727567" y="2182684"/>
            <a:ext cx="1686600" cy="1344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Dataset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8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1900" y="4026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 b="1" dirty="0">
                <a:solidFill>
                  <a:srgbClr val="FFFFFF"/>
                </a:solidFill>
              </a:rPr>
              <a:t>Unrelated Data</a:t>
            </a:r>
            <a:endParaRPr sz="3000" b="1" dirty="0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EBD11-7601-496D-89EA-E99C4AA4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5" y="2420853"/>
            <a:ext cx="8683050" cy="16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459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937</Words>
  <Application>Microsoft Office PowerPoint</Application>
  <PresentationFormat>全屏显示(16:9)</PresentationFormat>
  <Paragraphs>122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Roboto</vt:lpstr>
      <vt:lpstr>Montserrat</vt:lpstr>
      <vt:lpstr>Material</vt:lpstr>
      <vt:lpstr>1_Material</vt:lpstr>
      <vt:lpstr>Twitter Search Engine   (Group-3) Topic 5</vt:lpstr>
      <vt:lpstr>Why needed?</vt:lpstr>
      <vt:lpstr>Limitation  (Twitter Standard API)</vt:lpstr>
      <vt:lpstr>    Solutions</vt:lpstr>
      <vt:lpstr>Implement Twitter Search Engine</vt:lpstr>
      <vt:lpstr>Step 1: Get all tweets ids</vt:lpstr>
      <vt:lpstr>Step 2: Collect all tweets data</vt:lpstr>
      <vt:lpstr>PowerPoint 演示文稿</vt:lpstr>
      <vt:lpstr>Unrelated Data</vt:lpstr>
      <vt:lpstr>Step 3: Data filtering</vt:lpstr>
      <vt:lpstr>Advantages </vt:lpstr>
      <vt:lpstr>PowerPoint 演示文稿</vt:lpstr>
      <vt:lpstr>Tasks Performed in this Data Processing</vt:lpstr>
      <vt:lpstr>Task 1: Cleaning Data</vt:lpstr>
      <vt:lpstr>What we Cleaned in Data.. </vt:lpstr>
      <vt:lpstr>Task 2: Visualization on the Dataset</vt:lpstr>
      <vt:lpstr>Wordcloud</vt:lpstr>
      <vt:lpstr>Task 3: Sentimental Analysis</vt:lpstr>
      <vt:lpstr> Sentimental Analysis Bar Plot</vt:lpstr>
      <vt:lpstr>S&amp;P 500</vt:lpstr>
      <vt:lpstr>Sentimental Analysis Over Time  </vt:lpstr>
      <vt:lpstr>Sentimental Analysis During the Year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Search Engine   (Group-3) Topic 5</dc:title>
  <cp:lastModifiedBy>chenli-jung</cp:lastModifiedBy>
  <cp:revision>26</cp:revision>
  <dcterms:modified xsi:type="dcterms:W3CDTF">2018-12-06T07:43:14Z</dcterms:modified>
</cp:coreProperties>
</file>