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5" r:id="rId7"/>
    <p:sldId id="265" r:id="rId8"/>
    <p:sldId id="266" r:id="rId9"/>
    <p:sldId id="259" r:id="rId10"/>
    <p:sldId id="258" r:id="rId11"/>
    <p:sldId id="260" r:id="rId12"/>
    <p:sldId id="261" r:id="rId13"/>
    <p:sldId id="262" r:id="rId14"/>
    <p:sldId id="263" r:id="rId15"/>
    <p:sldId id="264" r:id="rId16"/>
    <p:sldId id="267" r:id="rId17"/>
    <p:sldId id="268" r:id="rId18"/>
    <p:sldId id="269" r:id="rId19"/>
    <p:sldId id="270" r:id="rId20"/>
    <p:sldId id="271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178AA-94F3-4687-BD30-4B1689217966}" v="26" dt="2025-04-09T08:25:39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11" autoAdjust="0"/>
  </p:normalViewPr>
  <p:slideViewPr>
    <p:cSldViewPr snapToGrid="0">
      <p:cViewPr varScale="1">
        <p:scale>
          <a:sx n="77" d="100"/>
          <a:sy n="77" d="100"/>
        </p:scale>
        <p:origin x="86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A29BE99-671B-CD80-284F-748AA78363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8D9C04-45E8-3AE1-7B81-3A77A45F42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5AA-55B9-41BC-9F54-A794897EFF3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4DF6B9-A052-E68B-F6A9-BF9D65FC56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5CDA0F-775D-4595-202C-7424BD6A94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CB680-1997-4EE4-B319-27BBEFDF3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56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79A3F-243F-422C-9B8E-AD4833E1EB47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1FDE-B346-474C-BE74-4462BED4AE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4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10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446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90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6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35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3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48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260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0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726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402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61FDE-B346-474C-BE74-4462BED4AE4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06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2926" y="3391863"/>
            <a:ext cx="8624887" cy="1914853"/>
          </a:xfrm>
        </p:spPr>
        <p:txBody>
          <a:bodyPr anchor="b">
            <a:noAutofit/>
          </a:bodyPr>
          <a:lstStyle>
            <a:lvl1pPr algn="l">
              <a:defRPr sz="3600" cap="all" spc="113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2926" y="5306716"/>
            <a:ext cx="8624887" cy="67683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1" y="67995"/>
            <a:ext cx="7561780" cy="4028080"/>
          </a:xfrm>
          <a:prstGeom prst="rect">
            <a:avLst/>
          </a:prstGeom>
        </p:spPr>
      </p:pic>
      <p:pic>
        <p:nvPicPr>
          <p:cNvPr id="4" name="圖片 1">
            <a:extLst>
              <a:ext uri="{FF2B5EF4-FFF2-40B4-BE49-F238E27FC236}">
                <a16:creationId xmlns:a16="http://schemas.microsoft.com/office/drawing/2014/main" id="{46227CD8-7B86-A59C-C470-A592602522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3" t="42329" r="28406" b="42076"/>
          <a:stretch/>
        </p:blipFill>
        <p:spPr>
          <a:xfrm>
            <a:off x="9355328" y="6236680"/>
            <a:ext cx="2836672" cy="618237"/>
          </a:xfrm>
          <a:prstGeom prst="rect">
            <a:avLst/>
          </a:prstGeom>
        </p:spPr>
      </p:pic>
      <p:pic>
        <p:nvPicPr>
          <p:cNvPr id="5" name="Picture 6" descr="http://www.csie.ncku.edu.tw/gallery/2006/slides/24.jpg">
            <a:extLst>
              <a:ext uri="{FF2B5EF4-FFF2-40B4-BE49-F238E27FC236}">
                <a16:creationId xmlns:a16="http://schemas.microsoft.com/office/drawing/2014/main" id="{E2BCBB70-1CCE-41C2-E1F4-798504AD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17" y="197027"/>
            <a:ext cx="1472241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csie.ncku.edu.tw/gallery/2006/slides/07.jpg">
            <a:extLst>
              <a:ext uri="{FF2B5EF4-FFF2-40B4-BE49-F238E27FC236}">
                <a16:creationId xmlns:a16="http://schemas.microsoft.com/office/drawing/2014/main" id="{BA37680E-B487-01EF-BD1A-9F6570715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8" r="17672"/>
          <a:stretch/>
        </p:blipFill>
        <p:spPr bwMode="auto">
          <a:xfrm>
            <a:off x="1603691" y="197027"/>
            <a:ext cx="1536171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farm4.static.flickr.com/3241/2405183789_595d0fdf20.jpg?v=0">
            <a:extLst>
              <a:ext uri="{FF2B5EF4-FFF2-40B4-BE49-F238E27FC236}">
                <a16:creationId xmlns:a16="http://schemas.microsoft.com/office/drawing/2014/main" id="{065B4733-3A12-F5A1-CE4D-0D0BFEB3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56" y="197027"/>
            <a:ext cx="13004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42DA1B2D-C639-58F5-4087-708F06BB6C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0803" y="5969146"/>
            <a:ext cx="982133" cy="736600"/>
          </a:xfrm>
          <a:prstGeom prst="rect">
            <a:avLst/>
          </a:prstGeom>
          <a:noFill/>
          <a:ln w="19050">
            <a:solidFill>
              <a:srgbClr val="F2F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03CC-A830-5916-70BB-7540469C72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2054" y="5124144"/>
            <a:ext cx="982133" cy="736600"/>
          </a:xfrm>
          <a:prstGeom prst="rect">
            <a:avLst/>
          </a:prstGeom>
          <a:noFill/>
          <a:ln w="19050">
            <a:solidFill>
              <a:srgbClr val="F2F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2426CD66-F6C4-2BA9-6251-7619DE997F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62635" y="5500079"/>
            <a:ext cx="982133" cy="736600"/>
          </a:xfrm>
          <a:prstGeom prst="rect">
            <a:avLst/>
          </a:prstGeom>
          <a:noFill/>
          <a:ln w="19050">
            <a:solidFill>
              <a:srgbClr val="F2F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E2C15BC-C99D-D766-980A-47991099EF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971" y="5592900"/>
            <a:ext cx="982133" cy="736600"/>
          </a:xfrm>
          <a:prstGeom prst="rect">
            <a:avLst/>
          </a:prstGeom>
          <a:noFill/>
          <a:ln w="19050">
            <a:solidFill>
              <a:srgbClr val="F2F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96460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49" y="2571237"/>
            <a:ext cx="4179571" cy="1715531"/>
          </a:xfrm>
        </p:spPr>
        <p:txBody>
          <a:bodyPr anchor="ctr">
            <a:noAutofit/>
          </a:bodyPr>
          <a:lstStyle>
            <a:lvl1pPr algn="l">
              <a:defRPr sz="2700" spc="11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anchor="t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DE9215-FD3F-E1AE-D6F0-CD07F37E1D9F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CB27-4F57-90C0-71CD-BACB5D68C6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811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100" kern="1200" cap="all" spc="113" baseline="0" dirty="0">
                <a:solidFill>
                  <a:schemeClr val="bg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6" y="2531837"/>
            <a:ext cx="2190751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6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3000" kern="1200" cap="all" spc="113" baseline="0" dirty="0" smtClean="0">
                <a:solidFill>
                  <a:schemeClr val="bg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9" y="4824190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9" y="5280765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2" y="4824190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2" y="5280765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1" y="4824190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500" cap="all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1" y="5280765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cap="none" spc="38" baseline="0">
                <a:solidFill>
                  <a:schemeClr val="bg1"/>
                </a:solidFill>
              </a:defRPr>
            </a:lvl1pPr>
            <a:lvl2pPr marL="3429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2pPr>
            <a:lvl3pPr marL="6858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3pPr>
            <a:lvl4pPr marL="10287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4pPr>
            <a:lvl5pPr marL="1371600" indent="0">
              <a:lnSpc>
                <a:spcPct val="100000"/>
              </a:lnSpc>
              <a:buNone/>
              <a:defRPr sz="1050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5BE3C8-0F2D-869B-F63B-F7355369D20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7E12B68-E938-0653-F99D-3560972309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128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3"/>
            <a:ext cx="5431971" cy="846301"/>
          </a:xfrm>
        </p:spPr>
        <p:txBody>
          <a:bodyPr anchor="t"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246951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466910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E03AB-1FDB-6E9A-8EAD-9FF7E79F22D9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D390D0-5CF2-5EA3-6F8C-EE26724C7A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95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50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1" y="2286002"/>
            <a:ext cx="6094271" cy="3542143"/>
          </a:xfrm>
        </p:spPr>
        <p:txBody>
          <a:bodyPr/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6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050" cap="all" spc="113" baseline="0">
                <a:solidFill>
                  <a:schemeClr val="tx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6" y="2779715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685800" indent="0">
              <a:buNone/>
              <a:defRPr sz="788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28700" indent="0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371600" indent="0">
              <a:buNone/>
              <a:defRPr sz="7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0A9EB-7846-C2E5-57FA-05664BE067C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0A4797-EB05-C88B-EEBE-6E5ABB120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734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3057683"/>
            <a:ext cx="12191999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SF UI  Text Med" panose="00000600000000000000" pitchFamily="50" charset="0"/>
              <a:cs typeface="SF UI  Text Med" panose="00000600000000000000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050" b="1">
                <a:solidFill>
                  <a:schemeClr val="tx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050" b="1">
                <a:solidFill>
                  <a:schemeClr val="tx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1B1752E7-E45F-86E8-E449-7BED3505635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BB2F9C3C-C99B-2E4A-CA52-06D3191B46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222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2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9" y="5084526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2" y="546411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5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9" y="5099208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4" y="5478798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3" y="5099208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8" y="5478798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9" y="2886076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6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334250" y="0"/>
            <a:ext cx="4857751" cy="1050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28944" y="0"/>
            <a:ext cx="2363056" cy="172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69AC1B7-33E3-C330-29A1-A6D783EEBD13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CFE02C-4125-3F06-2A1F-0A073A023F7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155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4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1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3" y="3669062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5" y="379672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5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>
                <a:solidFill>
                  <a:schemeClr val="bg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2pPr>
          </a:lstStyle>
          <a:p>
            <a:pPr lv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7" y="3669062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2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5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7" y="365438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4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1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3" y="552789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5" y="565555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5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>
                <a:solidFill>
                  <a:schemeClr val="bg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</a:defRPr>
            </a:lvl2pPr>
          </a:lstStyle>
          <a:p>
            <a:pPr lv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7" y="552789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9" y="565555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5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75">
                <a:solidFill>
                  <a:schemeClr val="bg1"/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7" y="551321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788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675" kern="1200" spc="113" baseline="0" dirty="0" smtClean="0">
                <a:solidFill>
                  <a:schemeClr val="accent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05484"/>
            <a:ext cx="2392601" cy="191629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6781" y="5180889"/>
            <a:ext cx="1865220" cy="1492176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10FEC3A-948C-0836-9482-9ABDD6D5CE1B}"/>
              </a:ext>
            </a:extLst>
          </p:cNvPr>
          <p:cNvSpPr>
            <a:spLocks noGrp="1"/>
          </p:cNvSpPr>
          <p:nvPr>
            <p:ph type="dt" sz="half" idx="37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EC89F6-F481-FB27-774E-FD2C3BCF8E7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7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"/>
            <a:ext cx="1238251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" y="2"/>
            <a:ext cx="3790951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1" y="3788814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1" y="4464812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5120724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6" y="3788814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6" y="4464812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6" y="5120724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10" y="3788814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10" y="4464812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10" y="5120724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9"/>
            <a:ext cx="2330727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40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6"/>
            <a:ext cx="2330727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050" kern="1200" spc="113" baseline="0" dirty="0" smtClean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8"/>
            <a:ext cx="2330727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050" spc="38" baseline="0"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16FA0F9-EDBA-86FC-67D6-E1E8D1F5391B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BF542D0-7208-1DE0-8350-B949931473D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311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B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1" y="876302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6" y="2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8B73C71E-54F5-4AAF-FD3A-F90310268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3626" y="356547"/>
            <a:ext cx="5818348" cy="1328415"/>
          </a:xfrm>
        </p:spPr>
        <p:txBody>
          <a:bodyPr anchor="b">
            <a:normAutofit/>
          </a:bodyPr>
          <a:lstStyle>
            <a:lvl1pPr>
              <a:defRPr lang="en-US" sz="33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4C4E60-3DB1-DF47-452E-F17EF0DE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234" y="1946214"/>
            <a:ext cx="5790004" cy="4434039"/>
          </a:xfrm>
        </p:spPr>
        <p:txBody>
          <a:bodyPr anchor="t">
            <a:normAutofit/>
          </a:bodyPr>
          <a:lstStyle>
            <a:lvl1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400" spc="38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DA72582-4C10-B48F-CFBB-5C662749F44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5944AC4-611E-2F5B-5FCC-FE905A3224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696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3600" kern="1200" cap="none" spc="113" baseline="0" dirty="0">
                <a:solidFill>
                  <a:schemeClr val="tx1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  <a:cs typeface="SF UI  Text Med" panose="0000060000000000000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1"/>
            <a:ext cx="3506912" cy="1139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027416" cy="1952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9894075-74D7-F967-9566-C8ECE996A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E3AE3F-49A0-4B6B-7CB4-7DC789D2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FC0E16-7713-7139-7ADF-E41CFB7C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ea typeface="Yu Mincho Demibold" panose="02020600000000000000" pitchFamily="18" charset="-128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ea typeface="Yu Mincho Demibold" panose="02020600000000000000" pitchFamily="18" charset="-128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ea typeface="Yu Mincho Demibold" panose="02020600000000000000" pitchFamily="18" charset="-128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ea typeface="Yu Mincho Demibold" panose="02020600000000000000" pitchFamily="18" charset="-128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ea typeface="Yu Mincho Demibold" panose="02020600000000000000" pitchFamily="18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9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8"/>
            <a:ext cx="4179571" cy="1524735"/>
          </a:xfrm>
        </p:spPr>
        <p:txBody>
          <a:bodyPr anchor="b">
            <a:noAutofit/>
          </a:bodyPr>
          <a:lstStyle>
            <a:lvl1pPr algn="l">
              <a:defRPr sz="2400" spc="11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5"/>
            <a:ext cx="4179571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050" spc="38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9" cy="68580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82E437-3251-7452-6E2B-C35B4FADC98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7F1EFD2-46ED-C219-729E-D3456B0AEE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02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24FC73-3174-1DE5-D2FC-A4707570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"/>
            <a:ext cx="1238251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0F43C7-FD79-0E2A-028A-29D13701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" y="2"/>
            <a:ext cx="3790951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CF27BF2-3B1D-379E-7771-16C491C7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086282-5A1E-9C04-3FAD-AA709752B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756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9"/>
            <a:ext cx="11027833" cy="24796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5" y="3757614"/>
            <a:ext cx="11027833" cy="24796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7761C-9088-4068-24C0-ECC4078BF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2"/>
            <a:ext cx="1238251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A78FB4-0FCE-AA7A-8F24-B18DFF966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" y="2"/>
            <a:ext cx="3790951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720B172-D8B3-584F-A3F5-56837DD6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B97E2F-10F3-1CF2-0A98-1C690908C8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17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3300" kern="1200" cap="none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5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5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6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6" y="3834608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1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cap="all" spc="113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8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F9F3F57-7195-6A49-B250-46E6D6D1851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B18B1-81F3-33A1-538B-0CFC585F35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146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ut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0" y="644223"/>
            <a:ext cx="7009045" cy="1204912"/>
          </a:xfrm>
        </p:spPr>
        <p:txBody>
          <a:bodyPr anchor="b">
            <a:normAutofit/>
          </a:bodyPr>
          <a:lstStyle>
            <a:lvl1pPr>
              <a:defRPr lang="en-US" sz="28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2145336"/>
            <a:ext cx="7009045" cy="38188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38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7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1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9E353A1-F329-0F5C-2A01-456265E2D6C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019FE8-6A3B-65DD-3812-DFC4291444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兩個內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9"/>
            <a:ext cx="8421688" cy="1325563"/>
          </a:xfrm>
        </p:spPr>
        <p:txBody>
          <a:bodyPr>
            <a:normAutofit/>
          </a:bodyPr>
          <a:lstStyle>
            <a:lvl1pPr>
              <a:defRPr lang="en-US" sz="21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1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SF UI Display Med" panose="00000600000000000000" pitchFamily="50" charset="0"/>
                <a:ea typeface="+mj-ea"/>
                <a:cs typeface="SF UI Display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1" y="3834608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1500" kern="1200" spc="113" baseline="0" dirty="0" smtClean="0">
                <a:solidFill>
                  <a:schemeClr val="tx1"/>
                </a:solidFill>
                <a:latin typeface="SF UI Display Med" panose="00000600000000000000" pitchFamily="50" charset="0"/>
                <a:ea typeface="+mj-ea"/>
                <a:cs typeface="SF UI Display Med" panose="00000600000000000000" pitchFamily="50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8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050" spc="38" baseline="0"/>
            </a:lvl1pPr>
            <a:lvl2pPr marL="342900" indent="0">
              <a:lnSpc>
                <a:spcPct val="100000"/>
              </a:lnSpc>
              <a:buNone/>
              <a:defRPr sz="1050" spc="38" baseline="0"/>
            </a:lvl2pPr>
            <a:lvl3pPr marL="685800" indent="0">
              <a:lnSpc>
                <a:spcPct val="100000"/>
              </a:lnSpc>
              <a:buNone/>
              <a:defRPr sz="1050" spc="38" baseline="0"/>
            </a:lvl3pPr>
            <a:lvl4pPr marL="1028700" indent="0">
              <a:lnSpc>
                <a:spcPct val="100000"/>
              </a:lnSpc>
              <a:buNone/>
              <a:defRPr sz="1050" spc="38" baseline="0"/>
            </a:lvl4pPr>
            <a:lvl5pPr marL="1371600" indent="0">
              <a:lnSpc>
                <a:spcPct val="100000"/>
              </a:lnSpc>
              <a:buNone/>
              <a:defRPr sz="1050" spc="38" baseline="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6" y="0"/>
            <a:ext cx="4368031" cy="3912394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8386BD-5E05-DB53-3855-B14C7D62898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D0BE8C-8B4E-182F-45C8-82B23380AC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13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5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319" y="783718"/>
            <a:ext cx="4082143" cy="585788"/>
          </a:xfrm>
        </p:spPr>
        <p:txBody>
          <a:bodyPr>
            <a:normAutofit/>
          </a:bodyPr>
          <a:lstStyle>
            <a:lvl1pPr>
              <a:defRPr lang="en-US" sz="2100" kern="1200" cap="all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9" y="1823346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899671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1" y="3975996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1" y="50523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200" cap="all" spc="11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7" y="1936686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30" y="3015536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4097602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1" y="516663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050" spc="38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6" y="536614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4290659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3214894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4" y="213829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17C3D4-512D-4BD4-72B3-734DBCA1B975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09F1-E112-D936-DBC9-1771B9C28FC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7" y="0"/>
            <a:ext cx="6703185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7DFE1A-C4B3-BCEC-7E54-021DDC9B5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8871" y="326941"/>
            <a:ext cx="6767696" cy="1325563"/>
          </a:xfrm>
        </p:spPr>
        <p:txBody>
          <a:bodyPr anchor="b">
            <a:normAutofit/>
          </a:bodyPr>
          <a:lstStyle>
            <a:lvl1pPr>
              <a:defRPr sz="3300" spc="11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3A590A-CA98-7DA1-2168-6290C295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71" y="1828801"/>
            <a:ext cx="6767696" cy="443329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75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342900" indent="0">
              <a:lnSpc>
                <a:spcPct val="120000"/>
              </a:lnSpc>
              <a:spcBef>
                <a:spcPts val="750"/>
              </a:spcBef>
              <a:buNone/>
              <a:defRPr sz="2400" baseline="0">
                <a:solidFill>
                  <a:schemeClr val="bg1"/>
                </a:solidFill>
              </a:defRPr>
            </a:lvl2pPr>
            <a:lvl3pPr marL="685800" indent="0">
              <a:lnSpc>
                <a:spcPct val="120000"/>
              </a:lnSpc>
              <a:spcBef>
                <a:spcPts val="750"/>
              </a:spcBef>
              <a:buNone/>
              <a:defRPr sz="2400" baseline="0">
                <a:solidFill>
                  <a:schemeClr val="bg1"/>
                </a:solidFill>
              </a:defRPr>
            </a:lvl3pPr>
            <a:lvl4pPr marL="1028700" indent="0">
              <a:lnSpc>
                <a:spcPct val="120000"/>
              </a:lnSpc>
              <a:spcBef>
                <a:spcPts val="750"/>
              </a:spcBef>
              <a:buNone/>
              <a:defRPr sz="2400" baseline="0">
                <a:solidFill>
                  <a:schemeClr val="bg1"/>
                </a:solidFill>
              </a:defRPr>
            </a:lvl4pPr>
            <a:lvl5pPr marL="1371600" indent="0">
              <a:lnSpc>
                <a:spcPct val="120000"/>
              </a:lnSpc>
              <a:spcBef>
                <a:spcPts val="750"/>
              </a:spcBef>
              <a:buNone/>
              <a:defRPr sz="2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5DFEBEA-29FF-BE68-7ACF-A1F808CC1ED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F81BCA-AAEB-65C9-593D-1BB43191BD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91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9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100" kern="1200" spc="113" baseline="0" dirty="0">
                <a:solidFill>
                  <a:schemeClr val="bg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1" y="2563125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SF UI Display Med" panose="00000600000000000000" pitchFamily="50" charset="0"/>
                <a:ea typeface="+mj-ea"/>
                <a:cs typeface="SF UI Display Med" panose="00000600000000000000" pitchFamily="50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5" y="3070348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5" y="2563125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SF UI Display Med" panose="00000600000000000000" pitchFamily="50" charset="0"/>
                <a:ea typeface="+mj-ea"/>
                <a:cs typeface="SF UI Display Med" panose="00000600000000000000" pitchFamily="50" charset="0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901" y="431943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SF UI Display Med" panose="00000600000000000000" pitchFamily="50" charset="0"/>
                <a:ea typeface="+mj-ea"/>
                <a:cs typeface="SF UI Display Med" panose="00000600000000000000" pitchFamily="50" charset="0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3" y="4826656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2" y="431943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1500" kern="1200" spc="113" baseline="0" dirty="0">
                <a:solidFill>
                  <a:schemeClr val="bg1"/>
                </a:solidFill>
                <a:latin typeface="SF UI Display Med" panose="00000600000000000000" pitchFamily="50" charset="0"/>
                <a:ea typeface="+mj-ea"/>
                <a:cs typeface="SF UI Display Med" panose="00000600000000000000" pitchFamily="50" charset="0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1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9" y="2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5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4ED5BF6-C855-0229-A755-560462300A69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F56C15-99DC-0A45-1FF0-1F61976A3C7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06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7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1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5" y="153063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9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5" y="2630433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9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5" y="3730229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9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7" y="4830026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1500" kern="1200" spc="113" baseline="0" dirty="0">
                <a:solidFill>
                  <a:schemeClr val="tx1"/>
                </a:solidFill>
                <a:latin typeface="SF UI  Text Med" panose="00000600000000000000" pitchFamily="50" charset="0"/>
                <a:ea typeface="+mj-ea"/>
                <a:cs typeface="SF UI  Text Med" panose="00000600000000000000" pitchFamily="50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1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312E-B402-0472-6B47-3EF952196986}"/>
              </a:ext>
            </a:extLst>
          </p:cNvPr>
          <p:cNvSpPr>
            <a:spLocks noGrp="1"/>
          </p:cNvSpPr>
          <p:nvPr>
            <p:ph type="dt" sz="half" idx="29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4D351-9444-B3BC-A5A5-8B4C4EF9C0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94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fld id="{7165CFF4-F268-42EC-933B-E0CD6487AA8C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5690" y="6492876"/>
            <a:ext cx="48631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SF UI  Text Med" panose="00000600000000000000" pitchFamily="50" charset="0"/>
                <a:cs typeface="SF UI  Text Med" panose="00000600000000000000" pitchFamily="50" charset="0"/>
              </a:defRPr>
            </a:lvl1pPr>
          </a:lstStyle>
          <a:p>
            <a:fld id="{04F3B1EF-BEE0-4F54-ADDC-C435B818946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852B02-8979-DE9B-17B5-42A631FD573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" y="6337989"/>
            <a:ext cx="753439" cy="520011"/>
          </a:xfrm>
          <a:prstGeom prst="rect">
            <a:avLst/>
          </a:prstGeom>
        </p:spPr>
      </p:pic>
      <p:pic>
        <p:nvPicPr>
          <p:cNvPr id="8" name="Picture 2" descr="http://www.csie.ncku.edu.tw/gallery/2007/slides/22.JPG">
            <a:extLst>
              <a:ext uri="{FF2B5EF4-FFF2-40B4-BE49-F238E27FC236}">
                <a16:creationId xmlns:a16="http://schemas.microsoft.com/office/drawing/2014/main" id="{12D8F077-D909-B398-CEE4-EB4B8FCF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43" y="74899"/>
            <a:ext cx="1301159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87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300" kern="1200" cap="none" normalizeH="0" baseline="0" dirty="0">
          <a:solidFill>
            <a:schemeClr val="tx1"/>
          </a:solidFill>
          <a:latin typeface="SF UI  Text Med" panose="00000600000000000000" pitchFamily="50" charset="0"/>
          <a:ea typeface="+mj-ea"/>
          <a:cs typeface="SF UI  Text Med" panose="00000600000000000000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u Mincho Demibold" panose="02020600000000000000" pitchFamily="18" charset="-128"/>
          <a:ea typeface="Yu Mincho Demibold" panose="02020600000000000000" pitchFamily="18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Yu Mincho Demibold" panose="02020600000000000000" pitchFamily="18" charset="-128"/>
          <a:ea typeface="Yu Mincho Demibold" panose="02020600000000000000" pitchFamily="18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600" kern="1200">
          <a:solidFill>
            <a:schemeClr val="tx1"/>
          </a:solidFill>
          <a:latin typeface="Yu Mincho Demibold" panose="02020600000000000000" pitchFamily="18" charset="-128"/>
          <a:ea typeface="Yu Mincho Demibold" panose="02020600000000000000" pitchFamily="18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Linux Libertine" panose="02000503000000000000" pitchFamily="2" charset="0"/>
        <a:buChar char="‒"/>
        <a:defRPr sz="1400" kern="1200">
          <a:solidFill>
            <a:schemeClr val="tx1"/>
          </a:solidFill>
          <a:latin typeface="Yu Mincho Demibold" panose="02020600000000000000" pitchFamily="18" charset="-128"/>
          <a:ea typeface="Yu Mincho Demibold" panose="02020600000000000000" pitchFamily="18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Yu Mincho Demibold" panose="02020600000000000000" pitchFamily="18" charset="-128"/>
          <a:ea typeface="Yu Mincho Demibold" panose="02020600000000000000" pitchFamily="18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58C02-4272-3CFB-862F-8B2D41299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197" y="2471573"/>
            <a:ext cx="7325606" cy="1914853"/>
          </a:xfrm>
        </p:spPr>
        <p:txBody>
          <a:bodyPr anchor="ctr"/>
          <a:lstStyle/>
          <a:p>
            <a:pPr algn="ctr"/>
            <a:r>
              <a:rPr lang="en-US" altLang="zh-TW" sz="4000" cap="none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Computer Organization 2025</a:t>
            </a:r>
            <a:br>
              <a:rPr lang="en-US" altLang="zh-TW" sz="4000" cap="none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</a:br>
            <a:r>
              <a:rPr lang="en-US" altLang="zh-TW" sz="4000" cap="none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Assignment II</a:t>
            </a:r>
            <a:endParaRPr lang="zh-TW" altLang="en-US" sz="4000" cap="none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0F0C2D-B894-1FBF-C023-5E707E4D8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1668" y="4551707"/>
            <a:ext cx="6468665" cy="676835"/>
          </a:xfrm>
        </p:spPr>
        <p:txBody>
          <a:bodyPr anchor="ctr"/>
          <a:lstStyle/>
          <a:p>
            <a:pPr algn="ctr"/>
            <a:r>
              <a:rPr lang="en-US" altLang="zh-TW" dirty="0"/>
              <a:t>Due Date: 23:59, May 14, 2025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902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E0C82-D502-4CF8-7E47-B7111CD2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2-2 (Array Multiplication with V extension, 22%)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BEA87-4169-B13D-4D6C-E866518C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874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Input: Reads two arrays with </a:t>
            </a:r>
            <a:r>
              <a:rPr lang="en-US" altLang="zh-TW" i="1" dirty="0" err="1"/>
              <a:t>arr_size</a:t>
            </a:r>
            <a:r>
              <a:rPr lang="en-US" altLang="zh-TW" dirty="0"/>
              <a:t> elements from the </a:t>
            </a:r>
            <a:r>
              <a:rPr lang="en-US" altLang="zh-TW" i="1" dirty="0"/>
              <a:t>arraymul_input.txt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Data Type: Single floating-point numbers between 0.0 and 100.0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Output: The calculated result and performance data. 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Calculates the total cycle count, the CPU time.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Compared the speedup achieved by the vectorized version over the serial version (exercise 2-1), and the </a:t>
            </a:r>
            <a:r>
              <a:rPr lang="en-US" altLang="zh-TW" i="1" dirty="0" err="1"/>
              <a:t>arr_size</a:t>
            </a:r>
            <a:r>
              <a:rPr lang="en-US" altLang="zh-TW" dirty="0"/>
              <a:t> must be the same with exercise 2-1.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6A8B14-3A65-F72D-1C4A-3A33853AE8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45"/>
          <a:stretch/>
        </p:blipFill>
        <p:spPr>
          <a:xfrm>
            <a:off x="205042" y="4974756"/>
            <a:ext cx="6121950" cy="44773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504DD67-9EC5-CDC2-AB64-856BCBABC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2" y="5422493"/>
            <a:ext cx="4647604" cy="640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A95668-C061-431F-0E6E-80E78AEBD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274" y="4716172"/>
            <a:ext cx="5090346" cy="205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4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FCA96-4090-B9D4-64B9-D21553F7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3-1 (Single Floating-point Multiplication, 16%)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916FDA-BCA7-BD17-A865-CE4E92D0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435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Input: Reads two arrays with </a:t>
            </a:r>
            <a:r>
              <a:rPr lang="en-US" altLang="zh-TW" i="1" dirty="0" err="1"/>
              <a:t>arr_size</a:t>
            </a:r>
            <a:r>
              <a:rPr lang="en-US" altLang="zh-TW" dirty="0"/>
              <a:t> elements from the </a:t>
            </a:r>
            <a:r>
              <a:rPr lang="en-US" altLang="zh-TW" i="1" dirty="0"/>
              <a:t>arraymul_input2.txt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Data Type: </a:t>
            </a:r>
            <a:r>
              <a:rPr lang="en-US" altLang="zh-TW" dirty="0">
                <a:solidFill>
                  <a:srgbClr val="C00000"/>
                </a:solidFill>
              </a:rPr>
              <a:t>Single</a:t>
            </a:r>
            <a:r>
              <a:rPr lang="en-US" altLang="zh-TW" dirty="0"/>
              <a:t> floating-point numbers between 0.0 and 10.0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Output: The calculated result and performance data.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Calculates the total cycle count, the CPU time.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94A005-2FDB-22CA-44D4-D6201BA3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0" y="4744220"/>
            <a:ext cx="6853496" cy="4034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B88BB9-8357-4294-25C4-BA01494F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11" y="5147711"/>
            <a:ext cx="2761847" cy="63406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64ACE6C-9B59-8F80-A39F-FF00ADD6A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316" y="4157155"/>
            <a:ext cx="2650537" cy="214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2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A8821-3D01-D7F2-608A-35112411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3-2 (Double Floating-point Multiplication, 24%)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2E27B-6491-491D-0BC5-8B9BD729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612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Input: Reads two arrays with </a:t>
            </a:r>
            <a:r>
              <a:rPr lang="en-US" altLang="zh-TW" i="1" dirty="0" err="1"/>
              <a:t>arr_size</a:t>
            </a:r>
            <a:r>
              <a:rPr lang="en-US" altLang="zh-TW" i="1" dirty="0"/>
              <a:t> </a:t>
            </a:r>
            <a:r>
              <a:rPr lang="en-US" altLang="zh-TW" dirty="0"/>
              <a:t>elements from the </a:t>
            </a:r>
            <a:r>
              <a:rPr lang="en-US" altLang="zh-TW" i="1" dirty="0"/>
              <a:t>arraymul_input2.txt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Data Type: </a:t>
            </a:r>
            <a:r>
              <a:rPr lang="en-US" altLang="zh-TW" dirty="0">
                <a:solidFill>
                  <a:srgbClr val="C00000"/>
                </a:solidFill>
              </a:rPr>
              <a:t>Double</a:t>
            </a:r>
            <a:r>
              <a:rPr lang="en-US" altLang="zh-TW" dirty="0"/>
              <a:t> floating-point numbers between 0.0 and 10.0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Output: The calculated result and performance data. 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Calculates the total cycle count, the CPU time.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Compared the slowdown and error caused by the double version over the float version, and the </a:t>
            </a:r>
            <a:r>
              <a:rPr lang="en-US" altLang="zh-TW" i="1" dirty="0" err="1"/>
              <a:t>arr_size</a:t>
            </a:r>
            <a:r>
              <a:rPr lang="en-US" altLang="zh-TW" dirty="0"/>
              <a:t> must be the same with exercise 3-1.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0D155D-E2A1-55DC-0E9E-561B3CEB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353" y="4848378"/>
            <a:ext cx="3096658" cy="193541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C0D673-0B43-85AF-DFB0-4AE80E122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72" y="5412593"/>
            <a:ext cx="6853496" cy="40349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D005F5-AC6B-8447-B14B-D79808B3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743" y="5816084"/>
            <a:ext cx="2761847" cy="6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0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0EAFA-9AFA-F702-7A07-3C64C920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Suggested Workflow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60D7E9-524B-294D-8241-AD02A8EF5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67" y="1829725"/>
            <a:ext cx="9795665" cy="4351338"/>
          </a:xfrm>
        </p:spPr>
      </p:pic>
    </p:spTree>
    <p:extLst>
      <p:ext uri="{BB962C8B-B14F-4D97-AF65-F5344CB8AC3E}">
        <p14:creationId xmlns:p14="http://schemas.microsoft.com/office/powerpoint/2010/main" val="282379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9C546-C88C-260C-8E42-DE8276A6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56A5F-A895-D43C-49DB-A1DB6F63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Run “make </a:t>
            </a:r>
            <a:r>
              <a:rPr lang="en-US" altLang="zh-TW" dirty="0" err="1"/>
              <a:t>test_exercise</a:t>
            </a:r>
            <a:r>
              <a:rPr lang="en-US" altLang="zh-TW" dirty="0"/>
              <a:t>(number)” to test each exercise.</a:t>
            </a:r>
          </a:p>
          <a:p>
            <a:pPr lvl="1"/>
            <a:r>
              <a:rPr lang="en-US" altLang="zh-TW" dirty="0"/>
              <a:t>For example, enter </a:t>
            </a:r>
            <a:r>
              <a:rPr lang="en-US" altLang="zh-TW" dirty="0">
                <a:highlight>
                  <a:srgbClr val="C0C0C0"/>
                </a:highlight>
                <a:latin typeface="Consolas" panose="020B0609020204030204" pitchFamily="49" charset="0"/>
              </a:rPr>
              <a:t>make test_exercise1</a:t>
            </a:r>
            <a:r>
              <a:rPr lang="en-US" altLang="zh-TW" dirty="0"/>
              <a:t> in the terminal under the </a:t>
            </a:r>
            <a:r>
              <a:rPr lang="en-US" altLang="zh-TW" i="1" dirty="0"/>
              <a:t>CO_StudentID_HW2 </a:t>
            </a:r>
            <a:r>
              <a:rPr lang="en-US" altLang="zh-TW" dirty="0"/>
              <a:t>folder to test exercise 1.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1988B8-160A-81DE-A6CE-198DF15C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533" y="3850321"/>
            <a:ext cx="3428490" cy="25956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1298E0C-7BCA-9FC7-3313-97F51A363BFB}"/>
              </a:ext>
            </a:extLst>
          </p:cNvPr>
          <p:cNvSpPr txBox="1"/>
          <p:nvPr/>
        </p:nvSpPr>
        <p:spPr>
          <a:xfrm>
            <a:off x="1105533" y="3480989"/>
            <a:ext cx="7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06189E-D3EB-6C2C-4429-6967B48E7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800" y="3850321"/>
            <a:ext cx="3360481" cy="25956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0864B5C-CD97-57AC-C7A9-9F7EF730C62D}"/>
              </a:ext>
            </a:extLst>
          </p:cNvPr>
          <p:cNvSpPr txBox="1"/>
          <p:nvPr/>
        </p:nvSpPr>
        <p:spPr>
          <a:xfrm>
            <a:off x="7178800" y="3480989"/>
            <a:ext cx="70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2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FDEFD-A416-125D-D4B3-1BE739F1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of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6113B5-0083-CFDF-4B32-B1A28A18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your source files into a zip file.</a:t>
            </a:r>
          </a:p>
          <a:p>
            <a:r>
              <a:rPr lang="en-US" altLang="zh-TW" dirty="0"/>
              <a:t>Submit your assignment to NCKU Moodle.</a:t>
            </a:r>
          </a:p>
          <a:p>
            <a:r>
              <a:rPr lang="en-US" altLang="zh-TW" dirty="0"/>
              <a:t>NOTE: </a:t>
            </a:r>
            <a:r>
              <a:rPr lang="en-US" altLang="zh-TW" b="1" dirty="0"/>
              <a:t>Change all </a:t>
            </a:r>
            <a:r>
              <a:rPr lang="en-US" altLang="zh-TW" b="1" dirty="0" err="1"/>
              <a:t>CO_StudentID</a:t>
            </a:r>
            <a:r>
              <a:rPr lang="en-US" altLang="zh-TW" b="1" dirty="0"/>
              <a:t> to your student ID number, e.g., F12345678.zip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zip file should contain these files: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FF69AE-6404-9CCF-5E74-8105F38F4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466" y="3429000"/>
            <a:ext cx="2693256" cy="34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CD550-27A0-50B2-2FF1-18076069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E82E2-77EF-0C4A-5194-CEBE2CEC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9713" cy="4351338"/>
          </a:xfrm>
        </p:spPr>
        <p:txBody>
          <a:bodyPr/>
          <a:lstStyle/>
          <a:p>
            <a:r>
              <a:rPr lang="en-US" altLang="zh-TW" dirty="0"/>
              <a:t>Total: 120 points</a:t>
            </a:r>
          </a:p>
          <a:p>
            <a:r>
              <a:rPr lang="en-US" altLang="zh-TW" dirty="0"/>
              <a:t>Exercise 1: 1 public test cases (24 pts) + 2 hidden test cases (16 pts)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b="1" dirty="0">
                <a:ea typeface="標楷體" panose="03000509000000000000" pitchFamily="65" charset="-120"/>
              </a:rPr>
              <a:t>40</a:t>
            </a:r>
            <a:r>
              <a:rPr lang="en-US" altLang="zh-TW" dirty="0">
                <a:ea typeface="標楷體" panose="03000509000000000000" pitchFamily="65" charset="-120"/>
              </a:rPr>
              <a:t> pts</a:t>
            </a:r>
          </a:p>
          <a:p>
            <a:r>
              <a:rPr lang="en-US" altLang="zh-TW" dirty="0"/>
              <a:t>Exercise 2-1: 1 public (10.8 pts) + 2 hidden test cases (7.2 pts)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b="1" dirty="0">
                <a:ea typeface="標楷體" panose="03000509000000000000" pitchFamily="65" charset="-120"/>
              </a:rPr>
              <a:t>18</a:t>
            </a:r>
            <a:r>
              <a:rPr lang="en-US" altLang="zh-TW" dirty="0">
                <a:ea typeface="標楷體" panose="03000509000000000000" pitchFamily="65" charset="-120"/>
              </a:rPr>
              <a:t> pts</a:t>
            </a:r>
            <a:endParaRPr lang="zh-TW" altLang="en-US" dirty="0"/>
          </a:p>
          <a:p>
            <a:r>
              <a:rPr lang="en-US" altLang="zh-TW" dirty="0"/>
              <a:t>Exercise 2-2: 1 public (13.2 pts) + 2 hidden test cases (8.8 pts)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b="1" dirty="0">
                <a:ea typeface="標楷體" panose="03000509000000000000" pitchFamily="65" charset="-120"/>
              </a:rPr>
              <a:t>22</a:t>
            </a:r>
            <a:r>
              <a:rPr lang="en-US" altLang="zh-TW" dirty="0">
                <a:ea typeface="標楷體" panose="03000509000000000000" pitchFamily="65" charset="-120"/>
              </a:rPr>
              <a:t> pts</a:t>
            </a:r>
            <a:endParaRPr lang="zh-TW" altLang="en-US" dirty="0"/>
          </a:p>
          <a:p>
            <a:r>
              <a:rPr lang="en-US" altLang="zh-TW" dirty="0"/>
              <a:t>Exercise 3-1: 1 public (9.6 pts) + 2 hidden test cases (4.4 pts)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b="1" dirty="0">
                <a:ea typeface="標楷體" panose="03000509000000000000" pitchFamily="65" charset="-120"/>
              </a:rPr>
              <a:t>16</a:t>
            </a:r>
            <a:r>
              <a:rPr lang="en-US" altLang="zh-TW" dirty="0">
                <a:ea typeface="標楷體" panose="03000509000000000000" pitchFamily="65" charset="-120"/>
              </a:rPr>
              <a:t> pts</a:t>
            </a:r>
            <a:endParaRPr lang="zh-TW" altLang="en-US" dirty="0"/>
          </a:p>
          <a:p>
            <a:r>
              <a:rPr lang="en-US" altLang="zh-TW" dirty="0"/>
              <a:t>Exercise 3-2: 1 public (14.4 pts) + 2 hidden test cases (9.6 pts)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b="1" dirty="0">
                <a:ea typeface="標楷體" panose="03000509000000000000" pitchFamily="65" charset="-120"/>
              </a:rPr>
              <a:t>24</a:t>
            </a:r>
            <a:r>
              <a:rPr lang="en-US" altLang="zh-TW" dirty="0">
                <a:ea typeface="標楷體" panose="03000509000000000000" pitchFamily="65" charset="-120"/>
              </a:rPr>
              <a:t> pts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 public test cases account for </a:t>
            </a:r>
            <a:r>
              <a:rPr lang="en-US" altLang="zh-TW" dirty="0">
                <a:solidFill>
                  <a:srgbClr val="C00000"/>
                </a:solidFill>
              </a:rPr>
              <a:t>60%</a:t>
            </a:r>
            <a:r>
              <a:rPr lang="en-US" altLang="zh-TW" dirty="0"/>
              <a:t> and the hidden test cases account for </a:t>
            </a:r>
            <a:r>
              <a:rPr lang="en-US" altLang="zh-TW" dirty="0">
                <a:solidFill>
                  <a:srgbClr val="C00000"/>
                </a:solidFill>
              </a:rPr>
              <a:t>40%</a:t>
            </a:r>
            <a:r>
              <a:rPr lang="en-US" altLang="zh-TW" dirty="0"/>
              <a:t>.</a:t>
            </a:r>
          </a:p>
          <a:p>
            <a:endParaRPr lang="en-US" altLang="zh-TW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23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0FBF1-5FC7-6AEC-E1C1-FB2F7659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Criteria – About README.md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D59CA-3D3F-561C-221D-C63AFC78D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README.md is </a:t>
            </a:r>
            <a:r>
              <a:rPr lang="en-US" altLang="zh-TW" b="1" dirty="0"/>
              <a:t>mandatory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Although it does not contribute to your score, failing to submit </a:t>
            </a:r>
            <a:r>
              <a:rPr lang="en-US" altLang="zh-TW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README.md </a:t>
            </a:r>
            <a:r>
              <a:rPr lang="en-US" altLang="zh-TW" dirty="0"/>
              <a:t>will result in a score of </a:t>
            </a:r>
            <a:r>
              <a:rPr lang="en-US" altLang="zh-TW" b="1" u="sng" dirty="0">
                <a:solidFill>
                  <a:srgbClr val="C00000"/>
                </a:solidFill>
              </a:rPr>
              <a:t>zero</a:t>
            </a:r>
            <a:r>
              <a:rPr lang="en-US" altLang="zh-TW" dirty="0"/>
              <a:t> for this assignment.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829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F6434-D560-4D4C-183F-C7B125FD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Important 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B042F-58C2-5679-B6B8-61E653EE3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Penalty for </a:t>
            </a:r>
            <a:r>
              <a:rPr lang="en-US" altLang="zh-TW" dirty="0">
                <a:solidFill>
                  <a:srgbClr val="C00000"/>
                </a:solidFill>
              </a:rPr>
              <a:t>late upload</a:t>
            </a:r>
          </a:p>
          <a:p>
            <a:pPr lvl="1"/>
            <a:r>
              <a:rPr lang="en-US" altLang="zh-TW" dirty="0"/>
              <a:t>30% discount</a:t>
            </a:r>
          </a:p>
          <a:p>
            <a:pPr lvl="1"/>
            <a:r>
              <a:rPr lang="en-US" altLang="zh-TW" dirty="0"/>
              <a:t>Within seven days of the given deadline.</a:t>
            </a:r>
          </a:p>
          <a:p>
            <a:pPr>
              <a:buClr>
                <a:schemeClr val="tx1"/>
              </a:buClr>
            </a:pPr>
            <a:r>
              <a:rPr lang="en-US" altLang="zh-TW" dirty="0">
                <a:solidFill>
                  <a:srgbClr val="C00000"/>
                </a:solidFill>
              </a:rPr>
              <a:t>Incorrect format </a:t>
            </a:r>
            <a:r>
              <a:rPr lang="en-US" altLang="zh-TW" dirty="0"/>
              <a:t>will lose 10 points.</a:t>
            </a:r>
          </a:p>
          <a:p>
            <a:r>
              <a:rPr lang="en-US" altLang="zh-TW" dirty="0"/>
              <a:t>A high similarity score between your code and someone else’s will result in a score of </a:t>
            </a:r>
            <a:r>
              <a:rPr lang="en-US" altLang="zh-TW" b="1" dirty="0"/>
              <a:t>zero</a:t>
            </a:r>
            <a:r>
              <a:rPr lang="en-US" altLang="zh-TW" dirty="0"/>
              <a:t> for this assignment.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C3BA2CF-A5B3-0CF8-B881-11E3F951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90" y="4458878"/>
            <a:ext cx="9740220" cy="21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5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AD85-E2C2-209D-D4A0-FEF330EE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0A6D7-0F10-2A1B-8BFC-CDCABC26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105" y="2471573"/>
            <a:ext cx="7169789" cy="1914853"/>
          </a:xfrm>
        </p:spPr>
        <p:txBody>
          <a:bodyPr anchor="ctr"/>
          <a:lstStyle/>
          <a:p>
            <a:pPr algn="ctr"/>
            <a:r>
              <a:rPr lang="en-US" altLang="zh-TW" cap="none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Thank you for listening.</a:t>
            </a:r>
            <a:br>
              <a:rPr lang="en-US" altLang="zh-TW" cap="none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</a:br>
            <a:r>
              <a:rPr lang="en-US" altLang="zh-TW" cap="none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The quiz will start at </a:t>
            </a:r>
            <a:r>
              <a:rPr lang="en-US" altLang="zh-TW" cap="none" dirty="0">
                <a:solidFill>
                  <a:srgbClr val="C00000"/>
                </a:solidFill>
                <a:latin typeface="Yu Mincho Demibold" panose="02020600000000000000" pitchFamily="18" charset="-128"/>
                <a:ea typeface="Yu Mincho Demibold" panose="02020600000000000000" pitchFamily="18" charset="-128"/>
              </a:rPr>
              <a:t>9:50 AM</a:t>
            </a:r>
            <a:r>
              <a:rPr lang="en-US" altLang="zh-TW" cap="none" dirty="0">
                <a:latin typeface="Yu Mincho Demibold" panose="02020600000000000000" pitchFamily="18" charset="-128"/>
                <a:ea typeface="Yu Mincho Demibold" panose="02020600000000000000" pitchFamily="18" charset="-128"/>
              </a:rPr>
              <a:t>.</a:t>
            </a:r>
            <a:endParaRPr lang="zh-TW" altLang="en-US" cap="none" dirty="0">
              <a:latin typeface="Yu Mincho Demibold" panose="02020600000000000000" pitchFamily="18" charset="-128"/>
              <a:ea typeface="Yu Mincho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295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20C4D-5FC8-DBE8-68A7-7DF0E233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BF5C7-D68A-1CB1-3C46-61CBAD63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assignment includes five exercises.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goal is to use the collected data to profile the program and compares the performance differences under different designs.</a:t>
            </a:r>
          </a:p>
          <a:p>
            <a:pPr lvl="1"/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You will do the following steps to finish this assignment: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Write inline assembly code, run it on the RISC-V Spike simulator to get results.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Insert performance probes to collect the performance data in every exercise.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Complete the formulas of performance calculations.</a:t>
            </a:r>
          </a:p>
          <a:p>
            <a:pPr lvl="2">
              <a:lnSpc>
                <a:spcPct val="10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52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273D7-AB8A-1AFE-0912-427DE7C5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Modeling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C414FE-7C23-6D29-736E-5BAE57A8D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five-stage processor</a:t>
            </a:r>
            <a:endParaRPr lang="zh-TW" alt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42F76F2-54CC-5000-23A7-EA985373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2" y="2531535"/>
            <a:ext cx="7558815" cy="427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0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B6533-1E52-E18C-4BA5-8C55AD6D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Modeling</a:t>
            </a:r>
            <a:r>
              <a:rPr lang="zh-TW" altLang="en-US" dirty="0"/>
              <a:t> </a:t>
            </a:r>
            <a:r>
              <a:rPr lang="en-US" altLang="zh-TW" dirty="0"/>
              <a:t>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BCD89-D6FE-CEFE-4384-2F1B9EA7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several variables used to count the number of Integer, Memory access and Floating-point operations.</a:t>
            </a:r>
          </a:p>
          <a:p>
            <a:r>
              <a:rPr lang="en-US" altLang="zh-TW" dirty="0"/>
              <a:t>Uses fixed CPI numbers to summarize the delivered performance of RISC-V instructions executed on the target RISC-V processor.</a:t>
            </a:r>
          </a:p>
          <a:p>
            <a:r>
              <a:rPr lang="en-US" altLang="zh-TW" dirty="0"/>
              <a:t>The derived performance data should be stored in some variables, such as </a:t>
            </a:r>
            <a:r>
              <a:rPr lang="en-US" altLang="zh-TW" i="1" dirty="0" err="1"/>
              <a:t>fft_cycle_count</a:t>
            </a:r>
            <a:r>
              <a:rPr lang="en-US" altLang="zh-TW" i="1" dirty="0"/>
              <a:t> </a:t>
            </a:r>
            <a:r>
              <a:rPr lang="en-US" altLang="zh-TW" dirty="0"/>
              <a:t>for the total cycle count calculated in the first exercise.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96DE98-22DA-49F5-BFE0-DF597EA32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39436"/>
              </p:ext>
            </p:extLst>
          </p:nvPr>
        </p:nvGraphicFramePr>
        <p:xfrm>
          <a:off x="838200" y="4704692"/>
          <a:ext cx="509515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7575">
                  <a:extLst>
                    <a:ext uri="{9D8B030D-6E8A-4147-A177-3AD203B41FA5}">
                      <a16:colId xmlns:a16="http://schemas.microsoft.com/office/drawing/2014/main" val="2574697313"/>
                    </a:ext>
                  </a:extLst>
                </a:gridCol>
                <a:gridCol w="2547575">
                  <a:extLst>
                    <a:ext uri="{9D8B030D-6E8A-4147-A177-3AD203B41FA5}">
                      <a16:colId xmlns:a16="http://schemas.microsoft.com/office/drawing/2014/main" val="1798564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Variables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99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add_cnt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Used to count 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add{</a:t>
                      </a:r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}, </a:t>
                      </a:r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vadd.vv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instructions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fadd_cnt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Used to count </a:t>
                      </a:r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fadd.s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vfadd.vf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vfadd.vv</a:t>
                      </a:r>
                      <a:r>
                        <a:rPr lang="en-US" altLang="zh-TW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instructions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4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dlw_cnt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Used to count </a:t>
                      </a:r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fld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 instruction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621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438E52-BAAD-97FB-2299-72D5E1D65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69811"/>
              </p:ext>
            </p:extLst>
          </p:nvPr>
        </p:nvGraphicFramePr>
        <p:xfrm>
          <a:off x="6729953" y="4704692"/>
          <a:ext cx="4404910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943">
                  <a:extLst>
                    <a:ext uri="{9D8B030D-6E8A-4147-A177-3AD203B41FA5}">
                      <a16:colId xmlns:a16="http://schemas.microsoft.com/office/drawing/2014/main" val="2574697313"/>
                    </a:ext>
                  </a:extLst>
                </a:gridCol>
                <a:gridCol w="2204967">
                  <a:extLst>
                    <a:ext uri="{9D8B030D-6E8A-4147-A177-3AD203B41FA5}">
                      <a16:colId xmlns:a16="http://schemas.microsoft.com/office/drawing/2014/main" val="1798564274"/>
                    </a:ext>
                  </a:extLst>
                </a:gridCol>
              </a:tblGrid>
              <a:tr h="2644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Constants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Definition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998282"/>
                  </a:ext>
                </a:extLst>
              </a:tr>
              <a:tr h="4405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add_CPI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CPI of instructions listed in </a:t>
                      </a:r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add_cnt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61425"/>
                  </a:ext>
                </a:extLst>
              </a:tr>
              <a:tr h="4405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fadd_CPI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CPI of instructions listed in </a:t>
                      </a:r>
                      <a:r>
                        <a:rPr lang="en-US" altLang="zh-TW" i="1" dirty="0" err="1">
                          <a:solidFill>
                            <a:schemeClr val="tx1"/>
                          </a:solidFill>
                        </a:rPr>
                        <a:t>fadd_cnt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246490"/>
                  </a:ext>
                </a:extLst>
              </a:tr>
              <a:tr h="4405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dlw_CPI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CPI of instructions listed in </a:t>
                      </a:r>
                      <a:r>
                        <a:rPr lang="en-US" altLang="zh-TW" i="1" dirty="0" err="1"/>
                        <a:t>dlw_cnt</a:t>
                      </a:r>
                      <a:endParaRPr lang="zh-TW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6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42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1E462-4394-34CE-A89B-1B51CA78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Characterization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6B568D8-3067-8BBC-2A89-DB022A2F5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the context of program performance analysis, the terms “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CPU-bound</a:t>
                </a:r>
                <a:r>
                  <a:rPr lang="en-US" altLang="zh-TW" dirty="0"/>
                  <a:t>” and “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Memory-bound</a:t>
                </a:r>
                <a:r>
                  <a:rPr lang="en-US" altLang="zh-TW" dirty="0"/>
                  <a:t>” indicate to where the bottleneck in a program’s execution might be.</a:t>
                </a:r>
              </a:p>
              <a:p>
                <a:pPr lvl="1"/>
                <a:r>
                  <a:rPr lang="en-US" altLang="zh-TW" dirty="0"/>
                  <a:t>CPU-bound: The execution of a task or program is highly dependent on the CPU (CPU core for calculations).</a:t>
                </a:r>
              </a:p>
              <a:p>
                <a:pPr lvl="1"/>
                <a:r>
                  <a:rPr lang="en-US" altLang="zh-TW" dirty="0"/>
                  <a:t>Memory-bound: The execution time of a task is slowed down due to memory related operations.</a:t>
                </a:r>
              </a:p>
              <a:p>
                <a:pPr lvl="1"/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𝑅𝑎𝑡𝑖𝑜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𝑐𝑙𝑜𝑐𝑘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𝑐𝑦𝑐𝑙𝑒𝑠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𝑖𝑛𝑠𝑡𝑟𝑢𝑐𝑡𝑖𝑜𝑛𝑠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𝑜𝑡h𝑒𝑟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𝑡h𝑎𝑛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𝑠𝑡𝑜𝑟𝑒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𝑖𝑛𝑠𝑡𝑟𝑢𝑐𝑡𝑖𝑜𝑛𝑠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𝑐𝑙𝑜𝑐𝑘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𝑐𝑦𝑐𝑙𝑒𝑠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𝑖𝑛𝑠𝑡𝑟𝑢𝑐𝑡𝑖𝑜𝑛𝑠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6B568D8-3067-8BBC-2A89-DB022A2F5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980" r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0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5D5AC-3639-9DDB-6E1F-848AE35E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Data Collection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8E0BA-4D3C-D853-02FA-5ADC371C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done by the source-level code instrumentation, which means you have to insert the performance probes into your written assembly code.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You need to complete the formula of the total cycle count and the CPU execution time for every exercise.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You also need to complete the formula of the ratio of the time spent on CPU/Memory.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16BE94-8D3D-C652-C6EB-3B18F6C4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001" y="4794863"/>
            <a:ext cx="6085997" cy="20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72447-1630-2B70-CE70-6B308294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Assignment – 5 exercises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2EA7B-54F2-5C1E-AD57-E30F126D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Exercise 1 (40%): Fast Fourier Transform (FFT) calculation and profile the execution performance.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Exercise 2-1 (18%): Single floating-point array multiplication </a:t>
            </a:r>
            <a:r>
              <a:rPr lang="en-US" altLang="zh-TW" dirty="0">
                <a:solidFill>
                  <a:srgbClr val="C00000"/>
                </a:solidFill>
              </a:rPr>
              <a:t>without V extension</a:t>
            </a:r>
            <a:r>
              <a:rPr lang="en-US" altLang="zh-TW" dirty="0"/>
              <a:t> and profile the execution performance.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Exercise 2-2 (22%): Single floating-point array multiplication </a:t>
            </a:r>
            <a:r>
              <a:rPr lang="en-US" altLang="zh-TW" dirty="0">
                <a:solidFill>
                  <a:srgbClr val="C00000"/>
                </a:solidFill>
              </a:rPr>
              <a:t>with V extension</a:t>
            </a:r>
            <a:r>
              <a:rPr lang="en-US" altLang="zh-TW" dirty="0"/>
              <a:t> and compare the performance with exercise 2-1.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Exercise 3-1 (16%): </a:t>
            </a:r>
            <a:r>
              <a:rPr lang="en-US" altLang="zh-TW" dirty="0">
                <a:solidFill>
                  <a:srgbClr val="C00000"/>
                </a:solidFill>
              </a:rPr>
              <a:t>Single</a:t>
            </a:r>
            <a:r>
              <a:rPr lang="en-US" altLang="zh-TW" dirty="0"/>
              <a:t> floating-point multiplication and profile the execution performance.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Exercise 3-2 (24%): </a:t>
            </a:r>
            <a:r>
              <a:rPr lang="en-US" altLang="zh-TW" dirty="0">
                <a:solidFill>
                  <a:srgbClr val="C00000"/>
                </a:solidFill>
              </a:rPr>
              <a:t>Double</a:t>
            </a:r>
            <a:r>
              <a:rPr lang="en-US" altLang="zh-TW" dirty="0"/>
              <a:t> floating-point multiplication and compare the performance with exercise 3-1.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80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E0A19-9688-9601-B887-5972BE5C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1 (FFT Calculation,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BE9F7-9BD2-B9A1-6E33-3303B90A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Input:</a:t>
            </a:r>
            <a:r>
              <a:rPr lang="zh-TW" altLang="en-US" dirty="0"/>
              <a:t> </a:t>
            </a:r>
            <a:r>
              <a:rPr lang="en-US" altLang="zh-TW" dirty="0"/>
              <a:t>Takes input from the file </a:t>
            </a:r>
            <a:r>
              <a:rPr lang="en-US" altLang="zh-TW" i="1" dirty="0"/>
              <a:t>fft_input.txt</a:t>
            </a:r>
            <a:r>
              <a:rPr lang="en-US" altLang="zh-TW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Each two numbers represent the real and imaginary parts of a complex element.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It must be </a:t>
            </a:r>
            <a:r>
              <a:rPr lang="en-US" altLang="zh-TW" dirty="0">
                <a:solidFill>
                  <a:srgbClr val="C00000"/>
                </a:solidFill>
              </a:rPr>
              <a:t>eight pairs of single floating-point numbers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between -10.0~10.0</a:t>
            </a:r>
            <a:r>
              <a:rPr lang="en-US" altLang="zh-TW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Output: The calculated result and performance data.</a:t>
            </a:r>
          </a:p>
          <a:p>
            <a:r>
              <a:rPr lang="en-US" altLang="zh-TW" dirty="0"/>
              <a:t>Calculates the total cycle count, the CPU time, and determine whether the program is CPU-bound or Memory-bound by instruction ratio.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809E42-BCAE-272E-B52D-6D95170F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58" y="4496620"/>
            <a:ext cx="5733025" cy="550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A95266-5E88-7342-4B3B-6376E06D6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695" y="5047201"/>
            <a:ext cx="2059522" cy="15203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6EFEE93-98E5-6DED-6BEF-A09A41E2B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000" y="4299582"/>
            <a:ext cx="2079084" cy="24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6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9F30F-233F-6448-6A8C-BFC0DCEB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 2-1 (Array Multiplication without V extension, 18%)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D5668-3CCD-ED0F-591E-8C68C407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Input: Reads two arrays with </a:t>
            </a:r>
            <a:r>
              <a:rPr lang="en-US" altLang="zh-TW" i="1" dirty="0" err="1"/>
              <a:t>arr_size</a:t>
            </a:r>
            <a:r>
              <a:rPr lang="en-US" altLang="zh-TW" dirty="0"/>
              <a:t> elements from the </a:t>
            </a:r>
            <a:r>
              <a:rPr lang="en-US" altLang="zh-TW" i="1" dirty="0"/>
              <a:t>arraymul_input.txt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Data Type: Single floating-point numbers between 0.0 and 100.0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Output: The calculated result and performance data.</a:t>
            </a:r>
          </a:p>
          <a:p>
            <a:r>
              <a:rPr lang="en-US" altLang="zh-TW" dirty="0"/>
              <a:t>Calculates the total cycle count, the CPU time.</a:t>
            </a:r>
          </a:p>
          <a:p>
            <a:r>
              <a:rPr lang="en-US" altLang="zh-TW" dirty="0"/>
              <a:t>Determine whether the program is CPU-bound or Memory-bound by instruction ratio.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7C14A3-6194-B338-CD0A-4F8019BA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45"/>
          <a:stretch/>
        </p:blipFill>
        <p:spPr>
          <a:xfrm>
            <a:off x="237846" y="4699102"/>
            <a:ext cx="6121950" cy="447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21BB4D-36AA-B7F5-53FF-E9A6D7B34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46" y="5146839"/>
            <a:ext cx="4647604" cy="6408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B5AC1A7-2DB7-CE9C-6C18-C67817EB8E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29"/>
          <a:stretch/>
        </p:blipFill>
        <p:spPr>
          <a:xfrm>
            <a:off x="6591226" y="4213785"/>
            <a:ext cx="5250868" cy="20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37628"/>
      </p:ext>
    </p:extLst>
  </p:cSld>
  <p:clrMapOvr>
    <a:masterClrMapping/>
  </p:clrMapOvr>
</p:sld>
</file>

<file path=ppt/theme/theme1.xml><?xml version="1.0" encoding="utf-8"?>
<a:theme xmlns:a="http://schemas.openxmlformats.org/drawingml/2006/main" name="CO_templat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_template" id="{CC3B72FE-B1FF-441D-8FA6-B883815E5B79}" vid="{9BF42CA5-109B-4941-8E7A-D55AEB6ACB7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86a594-0276-4fb6-8035-737c715d7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430F0913434C54F8D26F9DACD72D976" ma:contentTypeVersion="5" ma:contentTypeDescription="建立新的文件。" ma:contentTypeScope="" ma:versionID="66aa7fd605cb665533367cc21a5365a0">
  <xsd:schema xmlns:xsd="http://www.w3.org/2001/XMLSchema" xmlns:xs="http://www.w3.org/2001/XMLSchema" xmlns:p="http://schemas.microsoft.com/office/2006/metadata/properties" xmlns:ns3="9486a594-0276-4fb6-8035-737c715d72a5" targetNamespace="http://schemas.microsoft.com/office/2006/metadata/properties" ma:root="true" ma:fieldsID="119b7099980277ad190271913f08823f" ns3:_="">
    <xsd:import namespace="9486a594-0276-4fb6-8035-737c715d72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6a594-0276-4fb6-8035-737c715d7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6E220C-864C-46DE-88CD-25BC48090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95A04D-198B-4E62-8F59-5423233AD852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9486a594-0276-4fb6-8035-737c715d72a5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74FADF5-441A-46AA-B35F-457733888E4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486a594-0276-4fb6-8035-737c715d72a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CO_template</Template>
  <TotalTime>826</TotalTime>
  <Words>1182</Words>
  <Application>Microsoft Office PowerPoint</Application>
  <PresentationFormat>寬螢幕</PresentationFormat>
  <Paragraphs>122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2" baseType="lpstr">
      <vt:lpstr>Linux Libertine</vt:lpstr>
      <vt:lpstr>SF UI  Text Med</vt:lpstr>
      <vt:lpstr>SF UI Display Med</vt:lpstr>
      <vt:lpstr>Yu Mincho Demibold</vt:lpstr>
      <vt:lpstr>標楷體</vt:lpstr>
      <vt:lpstr>Aptos</vt:lpstr>
      <vt:lpstr>Arial</vt:lpstr>
      <vt:lpstr>Calibri</vt:lpstr>
      <vt:lpstr>Cambria Math</vt:lpstr>
      <vt:lpstr>Consolas</vt:lpstr>
      <vt:lpstr>Tenorite</vt:lpstr>
      <vt:lpstr>Wingdings</vt:lpstr>
      <vt:lpstr>CO_template</vt:lpstr>
      <vt:lpstr>Computer Organization 2025 Assignment II</vt:lpstr>
      <vt:lpstr>Overview</vt:lpstr>
      <vt:lpstr>Performance Modeling</vt:lpstr>
      <vt:lpstr>Performance Modeling (Cont’d)</vt:lpstr>
      <vt:lpstr>Performance Characterization</vt:lpstr>
      <vt:lpstr>Performance Data Collection</vt:lpstr>
      <vt:lpstr>Assignment – 5 exercises</vt:lpstr>
      <vt:lpstr>Exercise 1 (FFT Calculation, 40%)</vt:lpstr>
      <vt:lpstr>Exercise 2-1 (Array Multiplication without V extension, 18%)</vt:lpstr>
      <vt:lpstr>Exercise 2-2 (Array Multiplication with V extension, 22%)</vt:lpstr>
      <vt:lpstr>Exercise 3-1 (Single Floating-point Multiplication, 16%)</vt:lpstr>
      <vt:lpstr>Exercise 3-2 (Double Floating-point Multiplication, 24%)</vt:lpstr>
      <vt:lpstr>Suggested Workflow</vt:lpstr>
      <vt:lpstr>Test Your Assignment</vt:lpstr>
      <vt:lpstr>Submission of Your Assignment</vt:lpstr>
      <vt:lpstr>Scoring Criteria</vt:lpstr>
      <vt:lpstr>Scoring Criteria – About README.md</vt:lpstr>
      <vt:lpstr>Important Note</vt:lpstr>
      <vt:lpstr>Thank you for listening. The quiz will start at 9:50 AM.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2025 Assignment II</dc:title>
  <dc:creator>蔡雅彤 TSAI,YA-TONG</dc:creator>
  <cp:lastModifiedBy>蔡雅彤 TSAI,YA-TONG</cp:lastModifiedBy>
  <cp:revision>11</cp:revision>
  <dcterms:created xsi:type="dcterms:W3CDTF">2025-04-02T12:32:21Z</dcterms:created>
  <dcterms:modified xsi:type="dcterms:W3CDTF">2025-04-10T06:49:19Z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0x0101002430F0913434C54F8D26F9DACD72D976</vt:lpwstr>
  </property>
</Properties>
</file>