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0" r:id="rId13"/>
    <p:sldId id="308" r:id="rId14"/>
    <p:sldId id="317" r:id="rId15"/>
    <p:sldId id="309" r:id="rId16"/>
    <p:sldId id="307" r:id="rId17"/>
    <p:sldId id="310" r:id="rId18"/>
    <p:sldId id="318" r:id="rId19"/>
    <p:sldId id="311" r:id="rId20"/>
    <p:sldId id="314" r:id="rId21"/>
    <p:sldId id="312" r:id="rId22"/>
    <p:sldId id="319" r:id="rId23"/>
    <p:sldId id="315" r:id="rId24"/>
    <p:sldId id="31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7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43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3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A81A-B7F2-425A-B1A7-F7CF623EE6D1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4428-8D72-4908-BB3E-DFFADFF8E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0685" y="226397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Localization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Bluetooth Low Energy Beacons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0685" y="4937621"/>
            <a:ext cx="9144000" cy="1655762"/>
          </a:xfrm>
        </p:spPr>
        <p:txBody>
          <a:bodyPr/>
          <a:lstStyle/>
          <a:p>
            <a:pPr algn="l"/>
            <a:r>
              <a:rPr lang="en-US" altLang="zh-TW" dirty="0"/>
              <a:t>Rohan </a:t>
            </a:r>
            <a:r>
              <a:rPr lang="en-US" altLang="zh-TW" dirty="0" smtClean="0"/>
              <a:t>Gupta</a:t>
            </a:r>
          </a:p>
          <a:p>
            <a:pPr algn="l"/>
            <a:r>
              <a:rPr lang="en-US" altLang="zh-TW" dirty="0" smtClean="0"/>
              <a:t>Yi-Sung Chiu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65512" y="4787987"/>
            <a:ext cx="112609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05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 smtClean="0"/>
                  <a:t>Beacons and receiver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sz="2600" dirty="0"/>
                  <a:t>Nordic nRF51 Development Kit board (PCA10028) v1.1.0</a:t>
                </a:r>
                <a:endParaRPr lang="zh-TW" altLang="en-US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TW" sz="2600" dirty="0" smtClean="0"/>
                  <a:t>Nordic </a:t>
                </a:r>
                <a:r>
                  <a:rPr lang="en-US" altLang="zh-TW" sz="2600" dirty="0"/>
                  <a:t>nRF52 Development Kit board (PCA10040) </a:t>
                </a:r>
                <a:r>
                  <a:rPr lang="en-US" altLang="zh-TW" sz="2600" dirty="0" smtClean="0"/>
                  <a:t>v1.1.1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Embedded development environment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600" dirty="0" err="1" smtClean="0"/>
                  <a:t>Keil</a:t>
                </a:r>
                <a:r>
                  <a:rPr lang="en-US" altLang="zh-TW" sz="2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60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TW" sz="2600" dirty="0" smtClean="0"/>
                  <a:t>Vision5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Laptops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Portable chargers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6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051"/>
                <a:ext cx="10515600" cy="4351338"/>
              </a:xfrm>
              <a:blipFill rotWithShape="0">
                <a:blip r:embed="rId2"/>
                <a:stretch>
                  <a:fillRect l="-1043" t="-1403" b="-9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55" b="37890"/>
          <a:stretch/>
        </p:blipFill>
        <p:spPr>
          <a:xfrm>
            <a:off x="5000910" y="4099282"/>
            <a:ext cx="3501047" cy="23329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57" y="4099282"/>
            <a:ext cx="3152662" cy="11588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35" y="5411039"/>
            <a:ext cx="3180323" cy="1012533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9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40" y="1463999"/>
            <a:ext cx="3830090" cy="51067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999"/>
            <a:ext cx="3830090" cy="5106786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12" idx="0"/>
          </p:cNvCxnSpPr>
          <p:nvPr/>
        </p:nvCxnSpPr>
        <p:spPr>
          <a:xfrm flipH="1" flipV="1">
            <a:off x="1913315" y="2284524"/>
            <a:ext cx="7650" cy="405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99407" y="2689752"/>
            <a:ext cx="22431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Portable Charger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>
            <a:stCxn id="27" idx="0"/>
          </p:cNvCxnSpPr>
          <p:nvPr/>
        </p:nvCxnSpPr>
        <p:spPr>
          <a:xfrm flipV="1">
            <a:off x="1615600" y="5719156"/>
            <a:ext cx="614291" cy="248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73528" y="5968061"/>
            <a:ext cx="10841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Beacon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6141176" y="5145742"/>
            <a:ext cx="940835" cy="935800"/>
            <a:chOff x="6439999" y="4876802"/>
            <a:chExt cx="940835" cy="935800"/>
          </a:xfrm>
        </p:grpSpPr>
        <p:cxnSp>
          <p:nvCxnSpPr>
            <p:cNvPr id="31" name="直線單箭頭接點 30"/>
            <p:cNvCxnSpPr>
              <a:stCxn id="32" idx="0"/>
            </p:cNvCxnSpPr>
            <p:nvPr/>
          </p:nvCxnSpPr>
          <p:spPr>
            <a:xfrm flipH="1" flipV="1">
              <a:off x="6521632" y="4876802"/>
              <a:ext cx="388785" cy="4895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角矩形 32"/>
            <p:cNvSpPr/>
            <p:nvPr/>
          </p:nvSpPr>
          <p:spPr>
            <a:xfrm>
              <a:off x="6442349" y="5366326"/>
              <a:ext cx="922030" cy="438567"/>
            </a:xfrm>
            <a:prstGeom prst="roundRect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39999" y="5366326"/>
              <a:ext cx="94083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300" b="1" dirty="0" smtClean="0">
                  <a:solidFill>
                    <a:srgbClr val="FF0000"/>
                  </a:solidFill>
                </a:rPr>
                <a:t>Target</a:t>
              </a:r>
              <a:endParaRPr lang="zh-TW" altLang="en-US" sz="23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405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RSSI samples can have variations in noisy environment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Filter type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Average filter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Median filter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Filter frame size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5, 10, 20 and 100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8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r="1199" b="6209"/>
          <a:stretch/>
        </p:blipFill>
        <p:spPr>
          <a:xfrm>
            <a:off x="-354626" y="1113252"/>
            <a:ext cx="11626684" cy="54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54626" y="1021976"/>
            <a:ext cx="11721873" cy="5629836"/>
          </a:xfrm>
          <a:prstGeom prst="rect">
            <a:avLst/>
          </a:prstGeom>
          <a:blipFill dpi="0" rotWithShape="1">
            <a:blip r:embed="rId2">
              <a:alphaModFix amt="49000"/>
            </a:blip>
            <a:srcRect/>
            <a:stretch>
              <a:fillRect l="1" t="-4541" r="-400" b="-59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7" t="48173" r="35483" b="17569"/>
          <a:stretch/>
        </p:blipFill>
        <p:spPr>
          <a:xfrm>
            <a:off x="5026430" y="3762895"/>
            <a:ext cx="2211185" cy="2139140"/>
          </a:xfrm>
          <a:custGeom>
            <a:avLst/>
            <a:gdLst>
              <a:gd name="connsiteX0" fmla="*/ 0 w 2211185"/>
              <a:gd name="connsiteY0" fmla="*/ 0 h 2139140"/>
              <a:gd name="connsiteX1" fmla="*/ 2211185 w 2211185"/>
              <a:gd name="connsiteY1" fmla="*/ 0 h 2139140"/>
              <a:gd name="connsiteX2" fmla="*/ 2211185 w 2211185"/>
              <a:gd name="connsiteY2" fmla="*/ 2139140 h 2139140"/>
              <a:gd name="connsiteX3" fmla="*/ 0 w 2211185"/>
              <a:gd name="connsiteY3" fmla="*/ 2139140 h 21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185" h="2139140">
                <a:moveTo>
                  <a:pt x="0" y="0"/>
                </a:moveTo>
                <a:lnTo>
                  <a:pt x="2211185" y="0"/>
                </a:lnTo>
                <a:lnTo>
                  <a:pt x="2211185" y="2139140"/>
                </a:lnTo>
                <a:lnTo>
                  <a:pt x="0" y="2139140"/>
                </a:lnTo>
                <a:close/>
              </a:path>
            </a:pathLst>
          </a:custGeom>
        </p:spPr>
      </p:pic>
      <p:sp>
        <p:nvSpPr>
          <p:cNvPr id="18" name="矩形 17"/>
          <p:cNvSpPr/>
          <p:nvPr/>
        </p:nvSpPr>
        <p:spPr>
          <a:xfrm>
            <a:off x="5026429" y="3762895"/>
            <a:ext cx="2211185" cy="2139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951316" y="2856110"/>
            <a:ext cx="409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Median filter is less susceptible to dramatic variation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Frame 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內容版面配置區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0" r="511" b="6273"/>
          <a:stretch/>
        </p:blipFill>
        <p:spPr>
          <a:xfrm>
            <a:off x="-354626" y="1390996"/>
            <a:ext cx="11718672" cy="524419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4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40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Three beacon </a:t>
            </a:r>
            <a:r>
              <a:rPr lang="en-US" altLang="zh-TW" dirty="0"/>
              <a:t>and one receiver at </a:t>
            </a:r>
            <a:r>
              <a:rPr lang="en-US" altLang="zh-TW" dirty="0" smtClean="0"/>
              <a:t>known distance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Calibrate with the receiver at difference position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Beacon broadcasts advertisement in an interval of 100ms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Receiver measures RSSI values with filter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Sample three times at each position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5.googleusercontent.com/pE0Vz8pFSHX6XKfSZd0UXGE7zvgslPfsO8LqqUYo9hoqvegB8MAGjv4RXmOsq5BEOeRuP-riceiCNFROmoVKNRDbPBEdCPFEARgecLxzmuHYCYxswu7LCddsqHHR4-zrawAUYac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9" t="33836" r="9385" b="17285"/>
          <a:stretch/>
        </p:blipFill>
        <p:spPr bwMode="auto">
          <a:xfrm>
            <a:off x="375020" y="1338259"/>
            <a:ext cx="9926302" cy="53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lh4.googleusercontent.com/jJTbfVWsH1Jq6D4evafBeeiPgL5GoLejWaGfYPKfiEVZPfy605yRhWT4l0mFKUG49jVCtP4PkeRirnDL48Z5yI--4m-OVN02S0KHd6euzrwtpv0JSerqqg9omBSdcg5XEhbb74wm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7" t="34426" r="10605" b="21077"/>
          <a:stretch/>
        </p:blipFill>
        <p:spPr bwMode="auto">
          <a:xfrm>
            <a:off x="338413" y="1265309"/>
            <a:ext cx="9514940" cy="54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405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Three </a:t>
            </a:r>
            <a:r>
              <a:rPr lang="en-US" altLang="zh-TW" dirty="0" smtClean="0"/>
              <a:t>beacons and </a:t>
            </a:r>
            <a:r>
              <a:rPr lang="en-US" altLang="zh-TW" dirty="0"/>
              <a:t>one </a:t>
            </a:r>
            <a:r>
              <a:rPr lang="en-US" altLang="zh-TW" dirty="0" smtClean="0"/>
              <a:t>target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Beacons broadcast </a:t>
            </a:r>
            <a:r>
              <a:rPr lang="en-US" altLang="zh-TW" dirty="0"/>
              <a:t>advertisement </a:t>
            </a:r>
            <a:r>
              <a:rPr lang="en-US" altLang="zh-TW" dirty="0" smtClean="0"/>
              <a:t>with their own identity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Target measures </a:t>
            </a:r>
            <a:r>
              <a:rPr lang="en-US" altLang="zh-TW" dirty="0"/>
              <a:t>RSSI values with </a:t>
            </a:r>
            <a:r>
              <a:rPr lang="en-US" altLang="zh-TW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Target estimates distance to each beacons and performs trilateration to locate itself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Target performs this localization procedure periodically in 1 seconds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7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Quick Review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Implementation Setup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Calibration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Localization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Performance Evaluation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Demonstration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8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26" y="978895"/>
            <a:ext cx="11776313" cy="57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05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Estimated position compared to actual position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of target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Localization error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𝑒𝑠𝑡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𝑎𝑐𝑡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𝑒𝑠𝑡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𝑎𝑐𝑡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TW" sz="2500" dirty="0" smtClean="0"/>
                  <a:t>,</a:t>
                </a:r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TW" sz="2500" dirty="0" smtClean="0"/>
                  <a:t>: Estimated coordinate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altLang="zh-TW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altLang="zh-TW" sz="2500" dirty="0" smtClean="0"/>
                  <a:t>: Actual coordinate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Our localization in one dimension has average error of 10 inches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051"/>
                <a:ext cx="10515600" cy="4351338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7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667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985" y="978895"/>
            <a:ext cx="11776312" cy="57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40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Implement RSSI-based localization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Perform filter to reduce interference of noise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Median filter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Frame size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Experimental result shows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 localization accuracy at 1D can be 10 inches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9923452" y="365125"/>
            <a:ext cx="1810237" cy="2202662"/>
            <a:chOff x="9929239" y="379149"/>
            <a:chExt cx="1810237" cy="2202662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6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100" b="1" dirty="0" smtClean="0"/>
              <a:t>Demo</a:t>
            </a:r>
            <a:endParaRPr lang="zh-TW" altLang="en-US" sz="7100" b="1" dirty="0"/>
          </a:p>
        </p:txBody>
      </p:sp>
    </p:spTree>
    <p:extLst>
      <p:ext uri="{BB962C8B-B14F-4D97-AF65-F5344CB8AC3E}">
        <p14:creationId xmlns:p14="http://schemas.microsoft.com/office/powerpoint/2010/main" val="24667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Review: Localization Schemes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290881" y="2890665"/>
            <a:ext cx="3045048" cy="1113758"/>
            <a:chOff x="3557848" y="1690687"/>
            <a:chExt cx="1873135" cy="9139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圓角矩形 3"/>
            <p:cNvSpPr/>
            <p:nvPr/>
          </p:nvSpPr>
          <p:spPr>
            <a:xfrm>
              <a:off x="3557848" y="1690687"/>
              <a:ext cx="1873135" cy="913967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46666" y="1792671"/>
              <a:ext cx="1695494" cy="70718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500" dirty="0" smtClean="0">
                  <a:solidFill>
                    <a:srgbClr val="FF0000"/>
                  </a:solidFill>
                </a:rPr>
                <a:t>Phase One</a:t>
              </a:r>
            </a:p>
            <a:p>
              <a:pPr algn="ctr"/>
              <a:r>
                <a:rPr lang="en-US" altLang="zh-TW" sz="2500" dirty="0" smtClean="0"/>
                <a:t>Distance Estimation</a:t>
              </a:r>
              <a:endParaRPr lang="zh-TW" altLang="en-US" sz="25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855795" y="2890665"/>
            <a:ext cx="3045600" cy="1113758"/>
            <a:chOff x="3557847" y="1690687"/>
            <a:chExt cx="1873135" cy="9139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圓角矩形 7"/>
            <p:cNvSpPr/>
            <p:nvPr/>
          </p:nvSpPr>
          <p:spPr>
            <a:xfrm>
              <a:off x="3557847" y="1690687"/>
              <a:ext cx="1873135" cy="913967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668670" y="1792671"/>
              <a:ext cx="1651492" cy="70718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500" dirty="0" smtClean="0">
                  <a:solidFill>
                    <a:srgbClr val="FF0000"/>
                  </a:solidFill>
                </a:rPr>
                <a:t>Phase Two</a:t>
              </a:r>
            </a:p>
            <a:p>
              <a:pPr algn="ctr"/>
              <a:r>
                <a:rPr lang="en-US" altLang="zh-TW" sz="2500" dirty="0" smtClean="0"/>
                <a:t>Position Estimation</a:t>
              </a:r>
              <a:endParaRPr lang="zh-TW" altLang="en-US" sz="2500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954702" y="1607496"/>
            <a:ext cx="2282596" cy="656833"/>
            <a:chOff x="3557847" y="1690687"/>
            <a:chExt cx="1873135" cy="9139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圓角矩形 10"/>
            <p:cNvSpPr/>
            <p:nvPr/>
          </p:nvSpPr>
          <p:spPr>
            <a:xfrm>
              <a:off x="3557847" y="1690687"/>
              <a:ext cx="1873135" cy="913967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91728" y="1792671"/>
              <a:ext cx="1405375" cy="39147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500" dirty="0" smtClean="0"/>
                <a:t>Localization</a:t>
              </a:r>
              <a:endParaRPr lang="zh-TW" altLang="en-US" sz="25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43565" y="4434060"/>
            <a:ext cx="1539676" cy="1875474"/>
            <a:chOff x="3557847" y="1690687"/>
            <a:chExt cx="1873135" cy="15390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圓角矩形 13"/>
            <p:cNvSpPr/>
            <p:nvPr/>
          </p:nvSpPr>
          <p:spPr>
            <a:xfrm>
              <a:off x="3557847" y="1690687"/>
              <a:ext cx="1873135" cy="153904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952069" y="1792671"/>
              <a:ext cx="1084689" cy="13386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500" dirty="0" smtClean="0"/>
                <a:t>RSSI</a:t>
              </a:r>
            </a:p>
            <a:p>
              <a:pPr algn="ctr"/>
              <a:r>
                <a:rPr lang="en-US" altLang="zh-TW" sz="2500" dirty="0" err="1" smtClean="0"/>
                <a:t>AoA</a:t>
              </a:r>
              <a:endParaRPr lang="en-US" altLang="zh-TW" sz="2500" dirty="0" smtClean="0"/>
            </a:p>
            <a:p>
              <a:pPr algn="ctr"/>
              <a:r>
                <a:rPr lang="en-US" altLang="zh-TW" sz="2500" dirty="0" err="1" smtClean="0"/>
                <a:t>ToA</a:t>
              </a:r>
              <a:endParaRPr lang="en-US" altLang="zh-TW" sz="2500" dirty="0" smtClean="0"/>
            </a:p>
            <a:p>
              <a:pPr algn="ctr"/>
              <a:r>
                <a:rPr lang="en-US" altLang="zh-TW" sz="2500" dirty="0" err="1" smtClean="0"/>
                <a:t>TDoA</a:t>
              </a:r>
              <a:endParaRPr lang="zh-TW" altLang="en-US" sz="25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173092" y="4434060"/>
            <a:ext cx="2411007" cy="1485190"/>
            <a:chOff x="3557847" y="1690687"/>
            <a:chExt cx="1873135" cy="15390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圓角矩形 16"/>
            <p:cNvSpPr/>
            <p:nvPr/>
          </p:nvSpPr>
          <p:spPr>
            <a:xfrm>
              <a:off x="3557847" y="1690687"/>
              <a:ext cx="1873135" cy="153904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661105" y="1792669"/>
              <a:ext cx="1666629" cy="129169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500" dirty="0" smtClean="0"/>
                <a:t>Trilateration</a:t>
              </a:r>
            </a:p>
            <a:p>
              <a:pPr algn="ctr"/>
              <a:r>
                <a:rPr lang="en-US" altLang="zh-TW" sz="2500" dirty="0" smtClean="0"/>
                <a:t>Triangulation</a:t>
              </a:r>
            </a:p>
            <a:p>
              <a:pPr algn="ctr"/>
              <a:r>
                <a:rPr lang="en-US" altLang="zh-TW" sz="2500" dirty="0" err="1" smtClean="0"/>
                <a:t>Multilateration</a:t>
              </a:r>
              <a:endParaRPr lang="zh-TW" altLang="en-US" sz="2500" dirty="0"/>
            </a:p>
          </p:txBody>
        </p:sp>
      </p:grpSp>
      <p:cxnSp>
        <p:nvCxnSpPr>
          <p:cNvPr id="20" name="直線接點 19"/>
          <p:cNvCxnSpPr>
            <a:stCxn id="11" idx="2"/>
          </p:cNvCxnSpPr>
          <p:nvPr/>
        </p:nvCxnSpPr>
        <p:spPr>
          <a:xfrm>
            <a:off x="6096000" y="2264329"/>
            <a:ext cx="0" cy="337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813402" y="2602055"/>
            <a:ext cx="45651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" idx="0"/>
          </p:cNvCxnSpPr>
          <p:nvPr/>
        </p:nvCxnSpPr>
        <p:spPr>
          <a:xfrm>
            <a:off x="3813402" y="2602055"/>
            <a:ext cx="3" cy="28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8" idx="0"/>
          </p:cNvCxnSpPr>
          <p:nvPr/>
        </p:nvCxnSpPr>
        <p:spPr>
          <a:xfrm>
            <a:off x="8378595" y="2615267"/>
            <a:ext cx="0" cy="27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2"/>
            <a:endCxn id="17" idx="0"/>
          </p:cNvCxnSpPr>
          <p:nvPr/>
        </p:nvCxnSpPr>
        <p:spPr>
          <a:xfrm>
            <a:off x="8378595" y="4004423"/>
            <a:ext cx="1" cy="429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4" idx="2"/>
            <a:endCxn id="14" idx="0"/>
          </p:cNvCxnSpPr>
          <p:nvPr/>
        </p:nvCxnSpPr>
        <p:spPr>
          <a:xfrm flipH="1">
            <a:off x="3813403" y="4004423"/>
            <a:ext cx="2" cy="429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71" name="文字方塊 70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Review: RSSI-based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Distance Estimation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𝑅𝑆𝑆𝐼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dirty="0"/>
                        <m:t>path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loss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exponent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2400" dirty="0"/>
                        <m:t>environmental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constant</m:t>
                      </m:r>
                    </m:oMath>
                  </m:oMathPara>
                </a14:m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Position Estimation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600" dirty="0" smtClean="0"/>
                  <a:t>Trilateration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600" dirty="0" smtClean="0"/>
                  <a:t>Least Square Approximation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51" y="3331026"/>
            <a:ext cx="3216549" cy="2845937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3" name="文字方塊 22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Review: RSSI-based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Characteristics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Low accuracy	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Low complexity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Power saving</a:t>
            </a:r>
          </a:p>
          <a:p>
            <a:pPr lvl="1">
              <a:lnSpc>
                <a:spcPct val="150000"/>
              </a:lnSpc>
            </a:pPr>
            <a:r>
              <a:rPr lang="en-US" altLang="zh-TW" sz="2600" dirty="0" smtClean="0"/>
              <a:t>No time synchronization</a:t>
            </a:r>
            <a:endParaRPr lang="zh-TW" altLang="en-US" sz="2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06" y="2676568"/>
            <a:ext cx="473783" cy="473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91" y="4031024"/>
            <a:ext cx="473783" cy="4737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2" y="4657192"/>
            <a:ext cx="473783" cy="4737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90" y="3353796"/>
            <a:ext cx="473783" cy="473783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6" name="文字方塊 25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4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0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301 23"/>
          <p:cNvSpPr txBox="1"/>
          <p:nvPr/>
        </p:nvSpPr>
        <p:spPr>
          <a:xfrm>
            <a:off x="1170395" y="1690688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Stage 1</a:t>
            </a:r>
            <a:endParaRPr lang="zh-TW" altLang="en-US" sz="2600" b="1" dirty="0">
              <a:solidFill>
                <a:schemeClr val="accent2"/>
              </a:solidFill>
            </a:endParaRPr>
          </a:p>
        </p:txBody>
      </p:sp>
      <p:sp>
        <p:nvSpPr>
          <p:cNvPr id="24" name="TextBox 301 24"/>
          <p:cNvSpPr txBox="1"/>
          <p:nvPr/>
        </p:nvSpPr>
        <p:spPr>
          <a:xfrm>
            <a:off x="5615705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301 25"/>
          <p:cNvSpPr txBox="1"/>
          <p:nvPr/>
        </p:nvSpPr>
        <p:spPr>
          <a:xfrm>
            <a:off x="7930052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301 26"/>
          <p:cNvSpPr txBox="1"/>
          <p:nvPr/>
        </p:nvSpPr>
        <p:spPr>
          <a:xfrm>
            <a:off x="3402411" y="1690689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9" name="文字方塊 2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1165554" y="2740563"/>
            <a:ext cx="22368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Fix beacons at known distance</a:t>
            </a:r>
          </a:p>
          <a:p>
            <a:endParaRPr lang="en-US" altLang="zh-TW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Measure </a:t>
            </a:r>
            <a:r>
              <a:rPr lang="en-US" altLang="zh-TW" sz="2500" dirty="0"/>
              <a:t>RSSI at </a:t>
            </a:r>
            <a:r>
              <a:rPr lang="en-US" altLang="zh-TW" sz="2500" dirty="0" smtClean="0"/>
              <a:t>receiver</a:t>
            </a:r>
            <a:endParaRPr lang="zh-TW" altLang="en-US" sz="25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1030146" y="1653225"/>
            <a:ext cx="0" cy="4719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0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301 23"/>
          <p:cNvSpPr txBox="1"/>
          <p:nvPr/>
        </p:nvSpPr>
        <p:spPr>
          <a:xfrm>
            <a:off x="1170395" y="1690688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301 24"/>
          <p:cNvSpPr txBox="1"/>
          <p:nvPr/>
        </p:nvSpPr>
        <p:spPr>
          <a:xfrm>
            <a:off x="5615705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301 25"/>
          <p:cNvSpPr txBox="1"/>
          <p:nvPr/>
        </p:nvSpPr>
        <p:spPr>
          <a:xfrm>
            <a:off x="7930052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301 26"/>
          <p:cNvSpPr txBox="1"/>
          <p:nvPr/>
        </p:nvSpPr>
        <p:spPr>
          <a:xfrm>
            <a:off x="3402411" y="1690689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Stage 2</a:t>
            </a:r>
            <a:endParaRPr lang="zh-TW" altLang="en-US" sz="2600" b="1" dirty="0">
              <a:solidFill>
                <a:schemeClr val="accent2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9" name="文字方塊 2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402411" y="2740563"/>
                <a:ext cx="221329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500" dirty="0" smtClean="0"/>
                  <a:t>Filter RSSI</a:t>
                </a:r>
                <a:endParaRPr lang="en-US" altLang="zh-TW" sz="1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15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500" dirty="0" smtClean="0"/>
                  <a:t>Find the best fit curve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TW" sz="2500" dirty="0" smtClean="0"/>
              </a:p>
              <a:p>
                <a:endParaRPr lang="en-US" altLang="zh-TW" sz="15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5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500" dirty="0" smtClean="0"/>
                  <a:t> </a:t>
                </a:r>
                <a:r>
                  <a:rPr lang="en-US" altLang="zh-TW" sz="25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5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1" y="2740563"/>
                <a:ext cx="221329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3857" t="-1706" r="-7438" b="-4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/>
          <p:cNvCxnSpPr/>
          <p:nvPr/>
        </p:nvCxnSpPr>
        <p:spPr>
          <a:xfrm>
            <a:off x="3267003" y="1653226"/>
            <a:ext cx="0" cy="47191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0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301 23"/>
          <p:cNvSpPr txBox="1"/>
          <p:nvPr/>
        </p:nvSpPr>
        <p:spPr>
          <a:xfrm>
            <a:off x="1170395" y="1690688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301 24"/>
          <p:cNvSpPr txBox="1"/>
          <p:nvPr/>
        </p:nvSpPr>
        <p:spPr>
          <a:xfrm>
            <a:off x="5615705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Stage 1</a:t>
            </a:r>
            <a:endParaRPr lang="zh-TW" altLang="en-US" sz="2600" b="1" dirty="0">
              <a:solidFill>
                <a:schemeClr val="accent2"/>
              </a:solidFill>
            </a:endParaRPr>
          </a:p>
        </p:txBody>
      </p:sp>
      <p:sp>
        <p:nvSpPr>
          <p:cNvPr id="25" name="TextBox 301 25"/>
          <p:cNvSpPr txBox="1"/>
          <p:nvPr/>
        </p:nvSpPr>
        <p:spPr>
          <a:xfrm>
            <a:off x="7930052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301 26"/>
          <p:cNvSpPr txBox="1"/>
          <p:nvPr/>
        </p:nvSpPr>
        <p:spPr>
          <a:xfrm>
            <a:off x="3402411" y="1690689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9" name="文字方塊 2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5615705" y="2740563"/>
            <a:ext cx="2314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Measure RSSI of target</a:t>
            </a:r>
          </a:p>
          <a:p>
            <a:endParaRPr lang="en-US" altLang="zh-TW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Estimate distance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with model</a:t>
            </a:r>
            <a:endParaRPr lang="en-US" altLang="zh-TW" sz="1500" dirty="0" smtClean="0"/>
          </a:p>
        </p:txBody>
      </p:sp>
      <p:cxnSp>
        <p:nvCxnSpPr>
          <p:cNvPr id="39" name="直線接點 38"/>
          <p:cNvCxnSpPr/>
          <p:nvPr/>
        </p:nvCxnSpPr>
        <p:spPr>
          <a:xfrm>
            <a:off x="5480297" y="1653226"/>
            <a:ext cx="0" cy="47191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0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301 23"/>
          <p:cNvSpPr txBox="1"/>
          <p:nvPr/>
        </p:nvSpPr>
        <p:spPr>
          <a:xfrm>
            <a:off x="1170395" y="1690688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301 24"/>
          <p:cNvSpPr txBox="1"/>
          <p:nvPr/>
        </p:nvSpPr>
        <p:spPr>
          <a:xfrm>
            <a:off x="5615705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1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301 25"/>
          <p:cNvSpPr txBox="1"/>
          <p:nvPr/>
        </p:nvSpPr>
        <p:spPr>
          <a:xfrm>
            <a:off x="7930052" y="1690688"/>
            <a:ext cx="18185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Localization</a:t>
            </a:r>
          </a:p>
          <a:p>
            <a:pPr algn="ctr"/>
            <a:r>
              <a:rPr lang="en-US" altLang="zh-TW" sz="2600" b="1" dirty="0" smtClean="0">
                <a:solidFill>
                  <a:schemeClr val="accent2"/>
                </a:solidFill>
              </a:rPr>
              <a:t>Stage 2</a:t>
            </a:r>
            <a:endParaRPr lang="zh-TW" altLang="en-US" sz="2600" b="1" dirty="0">
              <a:solidFill>
                <a:schemeClr val="accent2"/>
              </a:solidFill>
            </a:endParaRPr>
          </a:p>
        </p:txBody>
      </p:sp>
      <p:sp>
        <p:nvSpPr>
          <p:cNvPr id="26" name="TextBox 301 26"/>
          <p:cNvSpPr txBox="1"/>
          <p:nvPr/>
        </p:nvSpPr>
        <p:spPr>
          <a:xfrm>
            <a:off x="3402411" y="1690689"/>
            <a:ext cx="16987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Calibration</a:t>
            </a:r>
          </a:p>
          <a:p>
            <a:pPr algn="ctr"/>
            <a:r>
              <a:rPr lang="en-US" altLang="zh-TW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Stage 2</a:t>
            </a:r>
            <a:endParaRPr lang="zh-TW" altLang="en-US" sz="2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9929239" y="379149"/>
            <a:ext cx="1810237" cy="2202662"/>
            <a:chOff x="9929239" y="379149"/>
            <a:chExt cx="1810237" cy="2202662"/>
          </a:xfrm>
        </p:grpSpPr>
        <p:sp>
          <p:nvSpPr>
            <p:cNvPr id="29" name="文字方塊 28"/>
            <p:cNvSpPr txBox="1"/>
            <p:nvPr/>
          </p:nvSpPr>
          <p:spPr>
            <a:xfrm>
              <a:off x="10176040" y="379149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Quick Review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929239" y="729896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accent1">
                      <a:lumMod val="75000"/>
                    </a:schemeClr>
                  </a:solidFill>
                </a:rPr>
                <a:t>Implementation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415913" y="1094667"/>
              <a:ext cx="122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Calibration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344353" y="146856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Localization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469643" y="1824209"/>
              <a:ext cx="118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Evaluation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6813" y="221247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b="1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zh-TW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1739476" y="421031"/>
              <a:ext cx="0" cy="21322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7930052" y="2740563"/>
            <a:ext cx="2117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Heuristics</a:t>
            </a:r>
            <a:endParaRPr lang="en-US" altLang="zh-TW" sz="2800" dirty="0"/>
          </a:p>
          <a:p>
            <a:endParaRPr lang="en-US" altLang="zh-TW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500" dirty="0" smtClean="0"/>
              <a:t>Trilateration</a:t>
            </a:r>
          </a:p>
        </p:txBody>
      </p:sp>
      <p:cxnSp>
        <p:nvCxnSpPr>
          <p:cNvPr id="39" name="直線接點 38"/>
          <p:cNvCxnSpPr/>
          <p:nvPr/>
        </p:nvCxnSpPr>
        <p:spPr>
          <a:xfrm>
            <a:off x="7794644" y="1653226"/>
            <a:ext cx="0" cy="47191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495</Words>
  <Application>Microsoft Office PowerPoint</Application>
  <PresentationFormat>寬螢幕</PresentationFormat>
  <Paragraphs>269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Indoor Localization with Bluetooth Low Energy Beacons</vt:lpstr>
      <vt:lpstr>Outline</vt:lpstr>
      <vt:lpstr>Review: Localization Schemes</vt:lpstr>
      <vt:lpstr>Review: RSSI-based Localization</vt:lpstr>
      <vt:lpstr>Review: RSSI-based Localization</vt:lpstr>
      <vt:lpstr>Implementation Setup</vt:lpstr>
      <vt:lpstr>Implementation Setup</vt:lpstr>
      <vt:lpstr>Implementation Setup</vt:lpstr>
      <vt:lpstr>Implementation Setup</vt:lpstr>
      <vt:lpstr>Implementation Setup</vt:lpstr>
      <vt:lpstr>Implementation Setup</vt:lpstr>
      <vt:lpstr>Filter</vt:lpstr>
      <vt:lpstr>Filter Type</vt:lpstr>
      <vt:lpstr>Filter Type</vt:lpstr>
      <vt:lpstr>Filter Frame Size</vt:lpstr>
      <vt:lpstr>Calibration</vt:lpstr>
      <vt:lpstr>Calibration</vt:lpstr>
      <vt:lpstr>Calibration</vt:lpstr>
      <vt:lpstr>Localization</vt:lpstr>
      <vt:lpstr>Performance Evaluation</vt:lpstr>
      <vt:lpstr>Performance Evaluation</vt:lpstr>
      <vt:lpstr>Performance Evaluation</vt:lpstr>
      <vt:lpstr>Conclusion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Localization</dc:title>
  <dc:creator>Yisung Chiu</dc:creator>
  <cp:lastModifiedBy>Yisung Chiu</cp:lastModifiedBy>
  <cp:revision>108</cp:revision>
  <dcterms:created xsi:type="dcterms:W3CDTF">2017-11-01T09:09:47Z</dcterms:created>
  <dcterms:modified xsi:type="dcterms:W3CDTF">2017-12-14T23:44:36Z</dcterms:modified>
</cp:coreProperties>
</file>