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1" r:id="rId5"/>
    <p:sldId id="259" r:id="rId6"/>
    <p:sldId id="260" r:id="rId7"/>
    <p:sldId id="268" r:id="rId8"/>
    <p:sldId id="267" r:id="rId9"/>
    <p:sldId id="264" r:id="rId10"/>
    <p:sldId id="266" r:id="rId11"/>
    <p:sldId id="271" r:id="rId12"/>
    <p:sldId id="272" r:id="rId13"/>
    <p:sldId id="265" r:id="rId14"/>
    <p:sldId id="257" r:id="rId15"/>
    <p:sldId id="270" r:id="rId16"/>
    <p:sldId id="269" r:id="rId17"/>
    <p:sldId id="262" r:id="rId18"/>
    <p:sldId id="273" r:id="rId19"/>
    <p:sldId id="27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37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63E3-D693-4DEE-9B1D-17E211C0CE0D}" type="datetimeFigureOut">
              <a:rPr lang="zh-TW" altLang="en-US" smtClean="0"/>
              <a:t>2018/8/2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0CEE-A452-460E-9592-66FE2AC23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20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63E3-D693-4DEE-9B1D-17E211C0CE0D}" type="datetimeFigureOut">
              <a:rPr lang="zh-TW" altLang="en-US" smtClean="0"/>
              <a:t>2018/8/2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0CEE-A452-460E-9592-66FE2AC23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34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63E3-D693-4DEE-9B1D-17E211C0CE0D}" type="datetimeFigureOut">
              <a:rPr lang="zh-TW" altLang="en-US" smtClean="0"/>
              <a:t>2018/8/2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0CEE-A452-460E-9592-66FE2AC23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02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63E3-D693-4DEE-9B1D-17E211C0CE0D}" type="datetimeFigureOut">
              <a:rPr lang="zh-TW" altLang="en-US" smtClean="0"/>
              <a:t>2018/8/2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0CEE-A452-460E-9592-66FE2AC23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21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63E3-D693-4DEE-9B1D-17E211C0CE0D}" type="datetimeFigureOut">
              <a:rPr lang="zh-TW" altLang="en-US" smtClean="0"/>
              <a:t>2018/8/2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0CEE-A452-460E-9592-66FE2AC23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60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63E3-D693-4DEE-9B1D-17E211C0CE0D}" type="datetimeFigureOut">
              <a:rPr lang="zh-TW" altLang="en-US" smtClean="0"/>
              <a:t>2018/8/2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0CEE-A452-460E-9592-66FE2AC23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07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63E3-D693-4DEE-9B1D-17E211C0CE0D}" type="datetimeFigureOut">
              <a:rPr lang="zh-TW" altLang="en-US" smtClean="0"/>
              <a:t>2018/8/2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0CEE-A452-460E-9592-66FE2AC23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88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63E3-D693-4DEE-9B1D-17E211C0CE0D}" type="datetimeFigureOut">
              <a:rPr lang="zh-TW" altLang="en-US" smtClean="0"/>
              <a:t>2018/8/2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0CEE-A452-460E-9592-66FE2AC23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80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63E3-D693-4DEE-9B1D-17E211C0CE0D}" type="datetimeFigureOut">
              <a:rPr lang="zh-TW" altLang="en-US" smtClean="0"/>
              <a:t>2018/8/2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0CEE-A452-460E-9592-66FE2AC23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29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63E3-D693-4DEE-9B1D-17E211C0CE0D}" type="datetimeFigureOut">
              <a:rPr lang="zh-TW" altLang="en-US" smtClean="0"/>
              <a:t>2018/8/2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0CEE-A452-460E-9592-66FE2AC23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40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63E3-D693-4DEE-9B1D-17E211C0CE0D}" type="datetimeFigureOut">
              <a:rPr lang="zh-TW" altLang="en-US" smtClean="0"/>
              <a:t>2018/8/2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0CEE-A452-460E-9592-66FE2AC23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46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A63E3-D693-4DEE-9B1D-17E211C0CE0D}" type="datetimeFigureOut">
              <a:rPr lang="zh-TW" altLang="en-US" smtClean="0"/>
              <a:t>2018/8/2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50CEE-A452-460E-9592-66FE2AC23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92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/>
              <a:t>ECMP</a:t>
            </a:r>
            <a:r>
              <a:rPr lang="zh-TW" altLang="en-US" sz="4800" dirty="0" smtClean="0"/>
              <a:t> </a:t>
            </a:r>
            <a:r>
              <a:rPr lang="en-US" altLang="zh-TW" sz="4800" dirty="0"/>
              <a:t>B</a:t>
            </a:r>
            <a:r>
              <a:rPr lang="en-US" altLang="zh-TW" sz="4800" dirty="0" smtClean="0"/>
              <a:t>ased on Traffic Monitoring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ea typeface="標楷體" panose="03000509000000000000" pitchFamily="65" charset="-120"/>
              </a:rPr>
              <a:t>Yi-Sung Chiu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40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 Flow Chart (I)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9509760" y="404147"/>
            <a:ext cx="2610197" cy="1496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Introduction to ECMP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Inherent Problems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&gt; Architecture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Experiment Settings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Demonstration</a:t>
            </a:r>
          </a:p>
        </p:txBody>
      </p:sp>
      <p:sp>
        <p:nvSpPr>
          <p:cNvPr id="6" name="流程圖: 決策 5"/>
          <p:cNvSpPr/>
          <p:nvPr/>
        </p:nvSpPr>
        <p:spPr>
          <a:xfrm>
            <a:off x="4882340" y="2765802"/>
            <a:ext cx="2427318" cy="116889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Any multipath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流程圖: 結束點 6"/>
          <p:cNvSpPr/>
          <p:nvPr/>
        </p:nvSpPr>
        <p:spPr>
          <a:xfrm>
            <a:off x="5177443" y="1690688"/>
            <a:ext cx="1832958" cy="567625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Packet-In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>
            <a:stCxn id="7" idx="2"/>
            <a:endCxn id="6" idx="0"/>
          </p:cNvCxnSpPr>
          <p:nvPr/>
        </p:nvCxnSpPr>
        <p:spPr>
          <a:xfrm>
            <a:off x="6093922" y="2258313"/>
            <a:ext cx="2077" cy="50748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6" idx="1"/>
          </p:cNvCxnSpPr>
          <p:nvPr/>
        </p:nvCxnSpPr>
        <p:spPr>
          <a:xfrm flipH="1">
            <a:off x="4190197" y="3350247"/>
            <a:ext cx="69214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endCxn id="22" idx="0"/>
          </p:cNvCxnSpPr>
          <p:nvPr/>
        </p:nvCxnSpPr>
        <p:spPr>
          <a:xfrm>
            <a:off x="4190197" y="3347258"/>
            <a:ext cx="0" cy="61470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498054" y="3961966"/>
            <a:ext cx="1384286" cy="11083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Learning Bridge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5" name="直線接點 24"/>
          <p:cNvCxnSpPr>
            <a:endCxn id="6" idx="3"/>
          </p:cNvCxnSpPr>
          <p:nvPr/>
        </p:nvCxnSpPr>
        <p:spPr>
          <a:xfrm flipH="1">
            <a:off x="7309658" y="3350247"/>
            <a:ext cx="69214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8001801" y="3347258"/>
            <a:ext cx="0" cy="61470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399408" y="2979421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YES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302906" y="300819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7755578" y="3965680"/>
                <a:ext cx="492443" cy="61334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578" y="3965680"/>
                <a:ext cx="492443" cy="6133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7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 Flow </a:t>
            </a:r>
            <a:r>
              <a:rPr lang="en-US" altLang="zh-TW" dirty="0"/>
              <a:t>Chart (</a:t>
            </a:r>
            <a:r>
              <a:rPr lang="en-US" altLang="zh-TW" dirty="0" smtClean="0"/>
              <a:t>II)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9509760" y="404147"/>
            <a:ext cx="2610197" cy="1496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Introduction to ECMP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Inherent Problems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&gt; Architecture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Experiment Settings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Demonstration</a:t>
            </a:r>
          </a:p>
        </p:txBody>
      </p:sp>
      <p:sp>
        <p:nvSpPr>
          <p:cNvPr id="6" name="流程圖: 決策 5"/>
          <p:cNvSpPr/>
          <p:nvPr/>
        </p:nvSpPr>
        <p:spPr>
          <a:xfrm>
            <a:off x="4882340" y="2765802"/>
            <a:ext cx="2427318" cy="116889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Any Multipath for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Dst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流程圖: 結束點 6"/>
          <p:cNvSpPr/>
          <p:nvPr/>
        </p:nvSpPr>
        <p:spPr>
          <a:xfrm>
            <a:off x="5072149" y="1690688"/>
            <a:ext cx="2043546" cy="567625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Multipath exist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>
            <a:stCxn id="7" idx="2"/>
            <a:endCxn id="6" idx="0"/>
          </p:cNvCxnSpPr>
          <p:nvPr/>
        </p:nvCxnSpPr>
        <p:spPr>
          <a:xfrm>
            <a:off x="6093922" y="2258313"/>
            <a:ext cx="2077" cy="50748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6" idx="1"/>
          </p:cNvCxnSpPr>
          <p:nvPr/>
        </p:nvCxnSpPr>
        <p:spPr>
          <a:xfrm flipH="1">
            <a:off x="4190197" y="3350247"/>
            <a:ext cx="69214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4190197" y="3347258"/>
            <a:ext cx="0" cy="61470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endCxn id="6" idx="3"/>
          </p:cNvCxnSpPr>
          <p:nvPr/>
        </p:nvCxnSpPr>
        <p:spPr>
          <a:xfrm flipH="1">
            <a:off x="7309658" y="3350247"/>
            <a:ext cx="69214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8001801" y="3347258"/>
            <a:ext cx="0" cy="61470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302906" y="300819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412970" y="300819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Yes</a:t>
            </a:r>
            <a:endParaRPr lang="zh-TW" altLang="en-US" dirty="0"/>
          </a:p>
        </p:txBody>
      </p:sp>
      <p:sp>
        <p:nvSpPr>
          <p:cNvPr id="19" name="流程圖: 決策 18"/>
          <p:cNvSpPr/>
          <p:nvPr/>
        </p:nvSpPr>
        <p:spPr>
          <a:xfrm>
            <a:off x="2976538" y="3961966"/>
            <a:ext cx="2427318" cy="116889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Any MAC to port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3" name="直線接點 22"/>
          <p:cNvCxnSpPr/>
          <p:nvPr/>
        </p:nvCxnSpPr>
        <p:spPr>
          <a:xfrm flipH="1">
            <a:off x="2281040" y="4550050"/>
            <a:ext cx="69214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2281040" y="4547061"/>
            <a:ext cx="0" cy="61470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2393749" y="420799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</a:t>
            </a:r>
            <a:endParaRPr lang="zh-TW" altLang="en-US" dirty="0"/>
          </a:p>
        </p:txBody>
      </p:sp>
      <p:cxnSp>
        <p:nvCxnSpPr>
          <p:cNvPr id="27" name="直線接點 26"/>
          <p:cNvCxnSpPr/>
          <p:nvPr/>
        </p:nvCxnSpPr>
        <p:spPr>
          <a:xfrm flipH="1">
            <a:off x="5401779" y="4550050"/>
            <a:ext cx="69214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6093922" y="4547061"/>
            <a:ext cx="0" cy="61470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5505091" y="420799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Yes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588897" y="5164758"/>
            <a:ext cx="1384286" cy="11083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Limit flooding</a:t>
            </a:r>
          </a:p>
        </p:txBody>
      </p:sp>
      <p:sp>
        <p:nvSpPr>
          <p:cNvPr id="32" name="矩形 31"/>
          <p:cNvSpPr/>
          <p:nvPr/>
        </p:nvSpPr>
        <p:spPr>
          <a:xfrm>
            <a:off x="5401778" y="5164758"/>
            <a:ext cx="1384286" cy="11083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Flow-Mod/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Packet-Out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7755578" y="3961154"/>
                <a:ext cx="492443" cy="61334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578" y="3961154"/>
                <a:ext cx="492443" cy="6133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19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 Flow </a:t>
            </a:r>
            <a:r>
              <a:rPr lang="en-US" altLang="zh-TW" dirty="0"/>
              <a:t>Chart (</a:t>
            </a:r>
            <a:r>
              <a:rPr lang="en-US" altLang="zh-TW" dirty="0" smtClean="0"/>
              <a:t>III)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9509760" y="404147"/>
            <a:ext cx="2610197" cy="1496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Introduction to ECMP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Inherent Problems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&gt; Architecture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Experiment Settings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Demonstration</a:t>
            </a:r>
          </a:p>
        </p:txBody>
      </p:sp>
      <p:sp>
        <p:nvSpPr>
          <p:cNvPr id="6" name="流程圖: 決策 5"/>
          <p:cNvSpPr/>
          <p:nvPr/>
        </p:nvSpPr>
        <p:spPr>
          <a:xfrm>
            <a:off x="4882340" y="4166625"/>
            <a:ext cx="2427318" cy="116889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Is TCP/UDP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流程圖: 結束點 6"/>
          <p:cNvSpPr/>
          <p:nvPr/>
        </p:nvSpPr>
        <p:spPr>
          <a:xfrm>
            <a:off x="4878186" y="1690688"/>
            <a:ext cx="2431472" cy="567625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solidFill>
                  <a:schemeClr val="tx1"/>
                </a:solidFill>
              </a:rPr>
              <a:t>Dst</a:t>
            </a:r>
            <a:r>
              <a:rPr lang="en-US" altLang="zh-TW" sz="2000" dirty="0" smtClean="0">
                <a:solidFill>
                  <a:schemeClr val="tx1"/>
                </a:solidFill>
              </a:rPr>
              <a:t> exist multipath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0" name="直線接點 19"/>
          <p:cNvCxnSpPr>
            <a:stCxn id="6" idx="1"/>
          </p:cNvCxnSpPr>
          <p:nvPr/>
        </p:nvCxnSpPr>
        <p:spPr>
          <a:xfrm flipH="1">
            <a:off x="4190197" y="4751070"/>
            <a:ext cx="69214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399702" y="2658287"/>
            <a:ext cx="1384286" cy="11083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Learn MAC to port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5" name="直線接點 24"/>
          <p:cNvCxnSpPr>
            <a:endCxn id="6" idx="3"/>
          </p:cNvCxnSpPr>
          <p:nvPr/>
        </p:nvCxnSpPr>
        <p:spPr>
          <a:xfrm flipH="1">
            <a:off x="7309658" y="4751070"/>
            <a:ext cx="69214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2" idx="2"/>
            <a:endCxn id="6" idx="0"/>
          </p:cNvCxnSpPr>
          <p:nvPr/>
        </p:nvCxnSpPr>
        <p:spPr>
          <a:xfrm>
            <a:off x="6091845" y="3766651"/>
            <a:ext cx="4154" cy="39997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387930" y="4383232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YES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291428" y="441200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</a:t>
            </a:r>
            <a:endParaRPr lang="zh-TW" altLang="en-US" dirty="0"/>
          </a:p>
        </p:txBody>
      </p:sp>
      <p:cxnSp>
        <p:nvCxnSpPr>
          <p:cNvPr id="23" name="直線單箭頭接點 22"/>
          <p:cNvCxnSpPr>
            <a:stCxn id="7" idx="2"/>
            <a:endCxn id="22" idx="0"/>
          </p:cNvCxnSpPr>
          <p:nvPr/>
        </p:nvCxnSpPr>
        <p:spPr>
          <a:xfrm flipH="1">
            <a:off x="6091845" y="2258313"/>
            <a:ext cx="2077" cy="39997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4193661" y="4751070"/>
            <a:ext cx="0" cy="61470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8001800" y="4745528"/>
            <a:ext cx="0" cy="61470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498054" y="5360236"/>
            <a:ext cx="1384286" cy="11083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Select group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309658" y="5360236"/>
            <a:ext cx="1384286" cy="11083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Assign flow to least-load port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26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Ryu</a:t>
            </a:r>
            <a:r>
              <a:rPr lang="en-US" altLang="zh-TW" dirty="0" smtClean="0"/>
              <a:t> controller</a:t>
            </a:r>
          </a:p>
          <a:p>
            <a:r>
              <a:rPr lang="en-US" altLang="zh-TW" dirty="0" err="1" smtClean="0"/>
              <a:t>Mininet</a:t>
            </a:r>
            <a:endParaRPr lang="en-US" altLang="zh-TW" dirty="0" smtClean="0"/>
          </a:p>
          <a:p>
            <a:r>
              <a:rPr lang="en-US" altLang="zh-TW" dirty="0" smtClean="0"/>
              <a:t>2x2 leaf-spine topology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9509760" y="404147"/>
            <a:ext cx="2610197" cy="1496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Introduction to ECMP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Inherent Problems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Architecture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&gt; Experiment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62324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2x2 Leaf-Spine Topology</a:t>
            </a:r>
            <a:endParaRPr lang="zh-TW" altLang="en-US" dirty="0"/>
          </a:p>
        </p:txBody>
      </p:sp>
      <p:grpSp>
        <p:nvGrpSpPr>
          <p:cNvPr id="111" name="群組 110"/>
          <p:cNvGrpSpPr/>
          <p:nvPr/>
        </p:nvGrpSpPr>
        <p:grpSpPr>
          <a:xfrm>
            <a:off x="3810313" y="1828204"/>
            <a:ext cx="7087875" cy="3942456"/>
            <a:chOff x="3576380" y="2083474"/>
            <a:chExt cx="7087875" cy="3942456"/>
          </a:xfrm>
        </p:grpSpPr>
        <p:sp>
          <p:nvSpPr>
            <p:cNvPr id="4" name="矩形 3"/>
            <p:cNvSpPr/>
            <p:nvPr/>
          </p:nvSpPr>
          <p:spPr>
            <a:xfrm>
              <a:off x="4366705" y="2185988"/>
              <a:ext cx="462729" cy="4627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900470" y="2185988"/>
              <a:ext cx="462729" cy="4627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366705" y="4020526"/>
              <a:ext cx="462729" cy="4627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900470" y="4020526"/>
              <a:ext cx="462729" cy="4627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3576380" y="5563201"/>
              <a:ext cx="462729" cy="4627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5157031" y="5563201"/>
              <a:ext cx="462729" cy="4627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7110145" y="5563201"/>
              <a:ext cx="462729" cy="4627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8690796" y="5563201"/>
              <a:ext cx="462729" cy="4627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接點 15"/>
            <p:cNvCxnSpPr>
              <a:stCxn id="6" idx="2"/>
              <a:endCxn id="6" idx="2"/>
            </p:cNvCxnSpPr>
            <p:nvPr/>
          </p:nvCxnSpPr>
          <p:spPr>
            <a:xfrm>
              <a:off x="4598070" y="4483255"/>
              <a:ext cx="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6" idx="2"/>
              <a:endCxn id="8" idx="7"/>
            </p:cNvCxnSpPr>
            <p:nvPr/>
          </p:nvCxnSpPr>
          <p:spPr>
            <a:xfrm flipH="1">
              <a:off x="3971344" y="4483255"/>
              <a:ext cx="626726" cy="11477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7" idx="2"/>
              <a:endCxn id="13" idx="7"/>
            </p:cNvCxnSpPr>
            <p:nvPr/>
          </p:nvCxnSpPr>
          <p:spPr>
            <a:xfrm flipH="1">
              <a:off x="7505109" y="4483255"/>
              <a:ext cx="626726" cy="11477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7" idx="2"/>
              <a:endCxn id="14" idx="1"/>
            </p:cNvCxnSpPr>
            <p:nvPr/>
          </p:nvCxnSpPr>
          <p:spPr>
            <a:xfrm>
              <a:off x="8131835" y="4483255"/>
              <a:ext cx="626726" cy="11477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6" idx="2"/>
              <a:endCxn id="9" idx="1"/>
            </p:cNvCxnSpPr>
            <p:nvPr/>
          </p:nvCxnSpPr>
          <p:spPr>
            <a:xfrm>
              <a:off x="4598070" y="4483255"/>
              <a:ext cx="626726" cy="11477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4" idx="2"/>
              <a:endCxn id="6" idx="0"/>
            </p:cNvCxnSpPr>
            <p:nvPr/>
          </p:nvCxnSpPr>
          <p:spPr>
            <a:xfrm>
              <a:off x="4598070" y="2648717"/>
              <a:ext cx="0" cy="13718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>
              <a:stCxn id="4" idx="2"/>
              <a:endCxn id="7" idx="0"/>
            </p:cNvCxnSpPr>
            <p:nvPr/>
          </p:nvCxnSpPr>
          <p:spPr>
            <a:xfrm>
              <a:off x="4598070" y="2648717"/>
              <a:ext cx="3533765" cy="13718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>
              <a:stCxn id="6" idx="0"/>
              <a:endCxn id="5" idx="2"/>
            </p:cNvCxnSpPr>
            <p:nvPr/>
          </p:nvCxnSpPr>
          <p:spPr>
            <a:xfrm flipV="1">
              <a:off x="4598070" y="2648717"/>
              <a:ext cx="3533765" cy="13718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5" idx="2"/>
              <a:endCxn id="7" idx="0"/>
            </p:cNvCxnSpPr>
            <p:nvPr/>
          </p:nvCxnSpPr>
          <p:spPr>
            <a:xfrm>
              <a:off x="8131835" y="2648717"/>
              <a:ext cx="0" cy="13718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群組 50"/>
            <p:cNvGrpSpPr/>
            <p:nvPr/>
          </p:nvGrpSpPr>
          <p:grpSpPr>
            <a:xfrm>
              <a:off x="4401512" y="2247711"/>
              <a:ext cx="393115" cy="362403"/>
              <a:chOff x="4962525" y="2312855"/>
              <a:chExt cx="365760" cy="337185"/>
            </a:xfrm>
          </p:grpSpPr>
          <p:grpSp>
            <p:nvGrpSpPr>
              <p:cNvPr id="50" name="群組 49"/>
              <p:cNvGrpSpPr/>
              <p:nvPr/>
            </p:nvGrpSpPr>
            <p:grpSpPr>
              <a:xfrm>
                <a:off x="4962525" y="2312855"/>
                <a:ext cx="182880" cy="266700"/>
                <a:chOff x="4962525" y="2312855"/>
                <a:chExt cx="182880" cy="266700"/>
              </a:xfrm>
            </p:grpSpPr>
            <p:sp>
              <p:nvSpPr>
                <p:cNvPr id="45" name="向左箭號 44"/>
                <p:cNvSpPr/>
                <p:nvPr/>
              </p:nvSpPr>
              <p:spPr>
                <a:xfrm>
                  <a:off x="4962525" y="2312855"/>
                  <a:ext cx="182880" cy="133350"/>
                </a:xfrm>
                <a:prstGeom prst="leftArrow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" name="向左箭號 45"/>
                <p:cNvSpPr/>
                <p:nvPr/>
              </p:nvSpPr>
              <p:spPr>
                <a:xfrm>
                  <a:off x="4962525" y="2446205"/>
                  <a:ext cx="182880" cy="133350"/>
                </a:xfrm>
                <a:prstGeom prst="leftArrow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49" name="群組 48"/>
              <p:cNvGrpSpPr/>
              <p:nvPr/>
            </p:nvGrpSpPr>
            <p:grpSpPr>
              <a:xfrm flipH="1">
                <a:off x="5145405" y="2383340"/>
                <a:ext cx="182880" cy="266700"/>
                <a:chOff x="5114925" y="2465255"/>
                <a:chExt cx="182880" cy="266700"/>
              </a:xfrm>
            </p:grpSpPr>
            <p:sp>
              <p:nvSpPr>
                <p:cNvPr id="47" name="向左箭號 46"/>
                <p:cNvSpPr/>
                <p:nvPr/>
              </p:nvSpPr>
              <p:spPr>
                <a:xfrm>
                  <a:off x="5114925" y="2465255"/>
                  <a:ext cx="182880" cy="133350"/>
                </a:xfrm>
                <a:prstGeom prst="leftArrow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" name="向左箭號 47"/>
                <p:cNvSpPr/>
                <p:nvPr/>
              </p:nvSpPr>
              <p:spPr>
                <a:xfrm>
                  <a:off x="5114925" y="2598605"/>
                  <a:ext cx="182880" cy="133350"/>
                </a:xfrm>
                <a:prstGeom prst="leftArrow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52" name="群組 51"/>
            <p:cNvGrpSpPr/>
            <p:nvPr/>
          </p:nvGrpSpPr>
          <p:grpSpPr>
            <a:xfrm>
              <a:off x="7935278" y="2250683"/>
              <a:ext cx="393115" cy="362403"/>
              <a:chOff x="4962525" y="2312855"/>
              <a:chExt cx="365760" cy="337185"/>
            </a:xfrm>
          </p:grpSpPr>
          <p:grpSp>
            <p:nvGrpSpPr>
              <p:cNvPr id="53" name="群組 52"/>
              <p:cNvGrpSpPr/>
              <p:nvPr/>
            </p:nvGrpSpPr>
            <p:grpSpPr>
              <a:xfrm>
                <a:off x="4962525" y="2312855"/>
                <a:ext cx="182880" cy="266700"/>
                <a:chOff x="4962525" y="2312855"/>
                <a:chExt cx="182880" cy="266700"/>
              </a:xfrm>
            </p:grpSpPr>
            <p:sp>
              <p:nvSpPr>
                <p:cNvPr id="57" name="向左箭號 56"/>
                <p:cNvSpPr/>
                <p:nvPr/>
              </p:nvSpPr>
              <p:spPr>
                <a:xfrm>
                  <a:off x="4962525" y="2312855"/>
                  <a:ext cx="182880" cy="133350"/>
                </a:xfrm>
                <a:prstGeom prst="leftArrow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8" name="向左箭號 57"/>
                <p:cNvSpPr/>
                <p:nvPr/>
              </p:nvSpPr>
              <p:spPr>
                <a:xfrm>
                  <a:off x="4962525" y="2446205"/>
                  <a:ext cx="182880" cy="133350"/>
                </a:xfrm>
                <a:prstGeom prst="leftArrow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54" name="群組 53"/>
              <p:cNvGrpSpPr/>
              <p:nvPr/>
            </p:nvGrpSpPr>
            <p:grpSpPr>
              <a:xfrm flipH="1">
                <a:off x="5145405" y="2383340"/>
                <a:ext cx="182880" cy="266700"/>
                <a:chOff x="5114925" y="2465255"/>
                <a:chExt cx="182880" cy="266700"/>
              </a:xfrm>
            </p:grpSpPr>
            <p:sp>
              <p:nvSpPr>
                <p:cNvPr id="55" name="向左箭號 54"/>
                <p:cNvSpPr/>
                <p:nvPr/>
              </p:nvSpPr>
              <p:spPr>
                <a:xfrm>
                  <a:off x="5114925" y="2465255"/>
                  <a:ext cx="182880" cy="133350"/>
                </a:xfrm>
                <a:prstGeom prst="leftArrow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6" name="向左箭號 55"/>
                <p:cNvSpPr/>
                <p:nvPr/>
              </p:nvSpPr>
              <p:spPr>
                <a:xfrm>
                  <a:off x="5114925" y="2598605"/>
                  <a:ext cx="182880" cy="133350"/>
                </a:xfrm>
                <a:prstGeom prst="leftArrow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59" name="群組 58"/>
            <p:cNvGrpSpPr/>
            <p:nvPr/>
          </p:nvGrpSpPr>
          <p:grpSpPr>
            <a:xfrm>
              <a:off x="7935278" y="4071911"/>
              <a:ext cx="393115" cy="362403"/>
              <a:chOff x="4962525" y="2312855"/>
              <a:chExt cx="365760" cy="337185"/>
            </a:xfrm>
          </p:grpSpPr>
          <p:grpSp>
            <p:nvGrpSpPr>
              <p:cNvPr id="60" name="群組 59"/>
              <p:cNvGrpSpPr/>
              <p:nvPr/>
            </p:nvGrpSpPr>
            <p:grpSpPr>
              <a:xfrm>
                <a:off x="4962525" y="2312855"/>
                <a:ext cx="182880" cy="266700"/>
                <a:chOff x="4962525" y="2312855"/>
                <a:chExt cx="182880" cy="266700"/>
              </a:xfrm>
            </p:grpSpPr>
            <p:sp>
              <p:nvSpPr>
                <p:cNvPr id="64" name="向左箭號 63"/>
                <p:cNvSpPr/>
                <p:nvPr/>
              </p:nvSpPr>
              <p:spPr>
                <a:xfrm>
                  <a:off x="4962525" y="2312855"/>
                  <a:ext cx="182880" cy="133350"/>
                </a:xfrm>
                <a:prstGeom prst="leftArrow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5" name="向左箭號 64"/>
                <p:cNvSpPr/>
                <p:nvPr/>
              </p:nvSpPr>
              <p:spPr>
                <a:xfrm>
                  <a:off x="4962525" y="2446205"/>
                  <a:ext cx="182880" cy="133350"/>
                </a:xfrm>
                <a:prstGeom prst="leftArrow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61" name="群組 60"/>
              <p:cNvGrpSpPr/>
              <p:nvPr/>
            </p:nvGrpSpPr>
            <p:grpSpPr>
              <a:xfrm flipH="1">
                <a:off x="5145405" y="2383340"/>
                <a:ext cx="182880" cy="266700"/>
                <a:chOff x="5114925" y="2465255"/>
                <a:chExt cx="182880" cy="266700"/>
              </a:xfrm>
            </p:grpSpPr>
            <p:sp>
              <p:nvSpPr>
                <p:cNvPr id="62" name="向左箭號 61"/>
                <p:cNvSpPr/>
                <p:nvPr/>
              </p:nvSpPr>
              <p:spPr>
                <a:xfrm>
                  <a:off x="5114925" y="2465255"/>
                  <a:ext cx="182880" cy="133350"/>
                </a:xfrm>
                <a:prstGeom prst="leftArrow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3" name="向左箭號 62"/>
                <p:cNvSpPr/>
                <p:nvPr/>
              </p:nvSpPr>
              <p:spPr>
                <a:xfrm>
                  <a:off x="5114925" y="2598605"/>
                  <a:ext cx="182880" cy="133350"/>
                </a:xfrm>
                <a:prstGeom prst="leftArrow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66" name="群組 65"/>
            <p:cNvGrpSpPr/>
            <p:nvPr/>
          </p:nvGrpSpPr>
          <p:grpSpPr>
            <a:xfrm>
              <a:off x="4401512" y="4071911"/>
              <a:ext cx="393115" cy="362403"/>
              <a:chOff x="4962525" y="2312855"/>
              <a:chExt cx="365760" cy="337185"/>
            </a:xfrm>
          </p:grpSpPr>
          <p:grpSp>
            <p:nvGrpSpPr>
              <p:cNvPr id="67" name="群組 66"/>
              <p:cNvGrpSpPr/>
              <p:nvPr/>
            </p:nvGrpSpPr>
            <p:grpSpPr>
              <a:xfrm>
                <a:off x="4962525" y="2312855"/>
                <a:ext cx="182880" cy="266700"/>
                <a:chOff x="4962525" y="2312855"/>
                <a:chExt cx="182880" cy="266700"/>
              </a:xfrm>
            </p:grpSpPr>
            <p:sp>
              <p:nvSpPr>
                <p:cNvPr id="71" name="向左箭號 70"/>
                <p:cNvSpPr/>
                <p:nvPr/>
              </p:nvSpPr>
              <p:spPr>
                <a:xfrm>
                  <a:off x="4962525" y="2312855"/>
                  <a:ext cx="182880" cy="133350"/>
                </a:xfrm>
                <a:prstGeom prst="leftArrow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2" name="向左箭號 71"/>
                <p:cNvSpPr/>
                <p:nvPr/>
              </p:nvSpPr>
              <p:spPr>
                <a:xfrm>
                  <a:off x="4962525" y="2446205"/>
                  <a:ext cx="182880" cy="133350"/>
                </a:xfrm>
                <a:prstGeom prst="leftArrow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68" name="群組 67"/>
              <p:cNvGrpSpPr/>
              <p:nvPr/>
            </p:nvGrpSpPr>
            <p:grpSpPr>
              <a:xfrm flipH="1">
                <a:off x="5145405" y="2383340"/>
                <a:ext cx="182880" cy="266700"/>
                <a:chOff x="5114925" y="2465255"/>
                <a:chExt cx="182880" cy="266700"/>
              </a:xfrm>
            </p:grpSpPr>
            <p:sp>
              <p:nvSpPr>
                <p:cNvPr id="69" name="向左箭號 68"/>
                <p:cNvSpPr/>
                <p:nvPr/>
              </p:nvSpPr>
              <p:spPr>
                <a:xfrm>
                  <a:off x="5114925" y="2465255"/>
                  <a:ext cx="182880" cy="133350"/>
                </a:xfrm>
                <a:prstGeom prst="leftArrow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0" name="向左箭號 69"/>
                <p:cNvSpPr/>
                <p:nvPr/>
              </p:nvSpPr>
              <p:spPr>
                <a:xfrm>
                  <a:off x="5114925" y="2598605"/>
                  <a:ext cx="182880" cy="133350"/>
                </a:xfrm>
                <a:prstGeom prst="leftArrow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74" name="文字方塊 73"/>
            <p:cNvSpPr txBox="1"/>
            <p:nvPr/>
          </p:nvSpPr>
          <p:spPr>
            <a:xfrm>
              <a:off x="4818640" y="2090823"/>
              <a:ext cx="2311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of:0000000000000101</a:t>
              </a:r>
              <a:endParaRPr lang="zh-TW" altLang="en-US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8352404" y="2083474"/>
              <a:ext cx="2311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of:0000000000000102</a:t>
              </a:r>
              <a:endParaRPr lang="zh-TW" altLang="en-US" dirty="0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4818640" y="3925361"/>
              <a:ext cx="2311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of:0000000000000201</a:t>
              </a:r>
              <a:endParaRPr lang="zh-TW" altLang="en-US" dirty="0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8352404" y="3921659"/>
              <a:ext cx="2311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of:0000000000000202</a:t>
              </a:r>
              <a:endParaRPr lang="zh-TW" altLang="en-US" dirty="0"/>
            </a:p>
          </p:txBody>
        </p:sp>
        <p:sp>
          <p:nvSpPr>
            <p:cNvPr id="78" name="矩形 77"/>
            <p:cNvSpPr/>
            <p:nvPr/>
          </p:nvSpPr>
          <p:spPr>
            <a:xfrm>
              <a:off x="4499791" y="3621986"/>
              <a:ext cx="186690" cy="262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799391" y="3728863"/>
              <a:ext cx="186690" cy="262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7748588" y="3728863"/>
              <a:ext cx="186690" cy="262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799391" y="2668452"/>
              <a:ext cx="186690" cy="262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7753351" y="2668452"/>
              <a:ext cx="186690" cy="262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4499791" y="2784367"/>
              <a:ext cx="186690" cy="262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043425" y="2784367"/>
              <a:ext cx="186690" cy="262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8043425" y="3609297"/>
              <a:ext cx="186690" cy="262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345344" y="4605172"/>
              <a:ext cx="186690" cy="262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4670054" y="4605172"/>
              <a:ext cx="186690" cy="262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7881280" y="4605172"/>
              <a:ext cx="186690" cy="262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8205990" y="4605172"/>
              <a:ext cx="186690" cy="262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3" name="文字方塊 92"/>
          <p:cNvSpPr txBox="1"/>
          <p:nvPr/>
        </p:nvSpPr>
        <p:spPr>
          <a:xfrm>
            <a:off x="1341289" y="1985512"/>
            <a:ext cx="2148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>Spine Switch</a:t>
            </a:r>
            <a:endParaRPr lang="zh-TW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1360866" y="3775298"/>
            <a:ext cx="2148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>Leaf Switch</a:t>
            </a:r>
            <a:endParaRPr lang="zh-TW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1341289" y="5354629"/>
            <a:ext cx="2148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Host</a:t>
            </a:r>
            <a:endParaRPr lang="zh-TW" alt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字方塊 95"/>
              <p:cNvSpPr txBox="1"/>
              <p:nvPr/>
            </p:nvSpPr>
            <p:spPr>
              <a:xfrm>
                <a:off x="1072133" y="2884149"/>
                <a:ext cx="299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− − − − − − − −</m:t>
                    </m:r>
                  </m:oMath>
                </a14:m>
                <a:r>
                  <a:rPr lang="zh-TW" altLang="en-US" dirty="0" smtClean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96" name="文字方塊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133" y="2884149"/>
                <a:ext cx="2994731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/>
              <p:cNvSpPr txBox="1"/>
              <p:nvPr/>
            </p:nvSpPr>
            <p:spPr>
              <a:xfrm>
                <a:off x="1072133" y="4612792"/>
                <a:ext cx="2943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− − − − − − − −</m:t>
                    </m:r>
                  </m:oMath>
                </a14:m>
                <a:r>
                  <a:rPr lang="zh-TW" altLang="en-US" dirty="0" smtClean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133" y="4612792"/>
                <a:ext cx="294343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內容版面配置區 2"/>
          <p:cNvSpPr txBox="1">
            <a:spLocks/>
          </p:cNvSpPr>
          <p:nvPr/>
        </p:nvSpPr>
        <p:spPr>
          <a:xfrm>
            <a:off x="9509760" y="404147"/>
            <a:ext cx="2610197" cy="1496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Introduction to ECMP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Inherent Problems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Architecture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&gt; Experiment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8304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</a:t>
            </a:r>
            <a:r>
              <a:rPr lang="en-US" altLang="zh-TW" dirty="0" smtClean="0"/>
              <a:t>er-switch load balancing on ports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Use statistics from traffic monitoring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Achieve more accurate load balancing for links</a:t>
            </a:r>
          </a:p>
          <a:p>
            <a:pPr lvl="1"/>
            <a:r>
              <a:rPr lang="en-US" altLang="zh-TW" dirty="0" smtClean="0"/>
              <a:t>In extreme case of elephant flow existing, this method is much more efficient.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9509760" y="404147"/>
            <a:ext cx="2610197" cy="1496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Introduction to ECMP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Inherent Problems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Architecture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&gt; Experiment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4835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/>
              <a:t>Demonstration</a:t>
            </a:r>
            <a:endParaRPr lang="zh-TW" altLang="en-US" dirty="0"/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9509760" y="404147"/>
            <a:ext cx="2610197" cy="1496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Introduction to ECMP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Inherent Problems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Architecture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Experiment Settings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>
                <a:solidFill>
                  <a:srgbClr val="0070C0"/>
                </a:solidFill>
                <a:cs typeface="Times New Roman" panose="02020603050405020304" pitchFamily="18" charset="0"/>
              </a:rPr>
              <a:t>&gt;</a:t>
            </a:r>
            <a:r>
              <a:rPr lang="en-US" altLang="zh-TW" sz="1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14447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(</a:t>
            </a:r>
            <a:r>
              <a:rPr lang="en-US" altLang="zh-TW" dirty="0" smtClean="0"/>
              <a:t>I) </a:t>
            </a:r>
            <a:r>
              <a:rPr lang="en-US" altLang="zh-TW" dirty="0"/>
              <a:t>- Defect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raffic engineering (TE) could give a more flexible method for load balancing and ECMP.</a:t>
            </a:r>
          </a:p>
          <a:p>
            <a:r>
              <a:rPr lang="en-US" altLang="zh-TW" dirty="0" smtClean="0"/>
              <a:t>It is probably not such efficient and necessary in reality.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079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(</a:t>
            </a:r>
            <a:r>
              <a:rPr lang="en-US" altLang="zh-TW" dirty="0" smtClean="0"/>
              <a:t>II</a:t>
            </a:r>
            <a:r>
              <a:rPr lang="en-US" altLang="zh-TW" dirty="0"/>
              <a:t>) - </a:t>
            </a:r>
            <a:r>
              <a:rPr lang="en-US" altLang="zh-TW" dirty="0" smtClean="0"/>
              <a:t>Flow Match Rule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467753"/>
              </p:ext>
            </p:extLst>
          </p:nvPr>
        </p:nvGraphicFramePr>
        <p:xfrm>
          <a:off x="1384530" y="2026920"/>
          <a:ext cx="9422940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4588"/>
                <a:gridCol w="1607681"/>
                <a:gridCol w="1019695"/>
                <a:gridCol w="3026388"/>
                <a:gridCol w="1884588"/>
              </a:tblGrid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Flow Rule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Hard Timeout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Priority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Match</a:t>
                      </a:r>
                      <a:r>
                        <a:rPr lang="en-US" altLang="zh-TW" sz="2000" baseline="0" dirty="0" smtClean="0"/>
                        <a:t> Field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Actions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Learning Bridge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in_port</a:t>
                      </a:r>
                      <a:r>
                        <a:rPr lang="en-US" altLang="zh-TW" sz="2000" dirty="0" smtClean="0"/>
                        <a:t>, </a:t>
                      </a:r>
                      <a:r>
                        <a:rPr lang="en-US" altLang="zh-TW" sz="2000" dirty="0" err="1" smtClean="0"/>
                        <a:t>eth_dst</a:t>
                      </a:r>
                      <a:r>
                        <a:rPr lang="en-US" altLang="zh-TW" sz="2000" dirty="0" smtClean="0"/>
                        <a:t>,</a:t>
                      </a:r>
                      <a:r>
                        <a:rPr lang="en-US" altLang="zh-TW" sz="2000" baseline="0" dirty="0" smtClean="0"/>
                        <a:t> </a:t>
                      </a:r>
                      <a:r>
                        <a:rPr lang="en-US" altLang="zh-TW" sz="2000" baseline="0" dirty="0" err="1" smtClean="0"/>
                        <a:t>eth_src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Output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Select</a:t>
                      </a:r>
                      <a:r>
                        <a:rPr lang="en-US" altLang="zh-TW" sz="2000" baseline="0" dirty="0" smtClean="0"/>
                        <a:t> Group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1000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in_port</a:t>
                      </a:r>
                      <a:r>
                        <a:rPr lang="en-US" altLang="zh-TW" sz="2000" dirty="0" smtClean="0"/>
                        <a:t>, </a:t>
                      </a:r>
                      <a:r>
                        <a:rPr lang="en-US" altLang="zh-TW" sz="2000" dirty="0" err="1" smtClean="0"/>
                        <a:t>ethertype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Group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TCP/UDP Load Balancing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1000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ethertype</a:t>
                      </a:r>
                      <a:r>
                        <a:rPr lang="en-US" altLang="zh-TW" sz="2000" dirty="0" smtClean="0"/>
                        <a:t>, ipv4_dst, </a:t>
                      </a:r>
                      <a:r>
                        <a:rPr lang="en-US" altLang="zh-TW" sz="2000" dirty="0" err="1" smtClean="0"/>
                        <a:t>ip_proto</a:t>
                      </a:r>
                      <a:r>
                        <a:rPr lang="en-US" altLang="zh-TW" sz="2000" dirty="0" smtClean="0"/>
                        <a:t>,</a:t>
                      </a:r>
                      <a:r>
                        <a:rPr lang="en-US" altLang="zh-TW" sz="2000" baseline="0" dirty="0" smtClean="0"/>
                        <a:t> </a:t>
                      </a:r>
                      <a:r>
                        <a:rPr lang="en-US" altLang="zh-TW" sz="2000" baseline="0" dirty="0" err="1" smtClean="0"/>
                        <a:t>tcp_dst</a:t>
                      </a:r>
                      <a:r>
                        <a:rPr lang="en-US" altLang="zh-TW" sz="2000" baseline="0" dirty="0" smtClean="0"/>
                        <a:t>/</a:t>
                      </a:r>
                      <a:r>
                        <a:rPr lang="en-US" altLang="zh-TW" sz="2000" baseline="0" dirty="0" err="1" smtClean="0"/>
                        <a:t>udp_dst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Output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71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Appendix (III) - Future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Consider more argument for next-hop selection</a:t>
            </a:r>
          </a:p>
          <a:p>
            <a:pPr lvl="1"/>
            <a:r>
              <a:rPr lang="en-US" altLang="zh-TW" dirty="0" smtClean="0"/>
              <a:t>Such as link </a:t>
            </a:r>
            <a:r>
              <a:rPr lang="en-US" altLang="zh-TW" dirty="0" err="1" smtClean="0"/>
              <a:t>QoS</a:t>
            </a:r>
            <a:r>
              <a:rPr lang="en-US" altLang="zh-TW" dirty="0" smtClean="0"/>
              <a:t>, cost, delay and so on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A formal configuration path, rather than hard-coded</a:t>
            </a:r>
          </a:p>
          <a:p>
            <a:pPr lvl="1"/>
            <a:r>
              <a:rPr lang="en-US" altLang="zh-TW" dirty="0" smtClean="0"/>
              <a:t>A further aim is to implement a topology manager, providing multipath information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168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 to ECMP</a:t>
            </a:r>
          </a:p>
          <a:p>
            <a:r>
              <a:rPr lang="en-US" altLang="zh-TW" dirty="0" smtClean="0"/>
              <a:t>Inherent Problems</a:t>
            </a:r>
          </a:p>
          <a:p>
            <a:r>
              <a:rPr lang="en-US" altLang="zh-TW" dirty="0" smtClean="0"/>
              <a:t>Architecture</a:t>
            </a:r>
            <a:endParaRPr lang="en-US" altLang="zh-TW" dirty="0"/>
          </a:p>
          <a:p>
            <a:r>
              <a:rPr lang="en-US" altLang="zh-TW" dirty="0" smtClean="0"/>
              <a:t>Experiment</a:t>
            </a:r>
          </a:p>
          <a:p>
            <a:r>
              <a:rPr lang="en-US" altLang="zh-TW" dirty="0" smtClean="0"/>
              <a:t>Demonstration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532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Equal-Cost Multi-Path (ECMP)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3334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Distribute flows to multiple paths</a:t>
            </a:r>
          </a:p>
          <a:p>
            <a:r>
              <a:rPr lang="en-US" altLang="zh-TW" dirty="0" smtClean="0"/>
              <a:t>Load balancing</a:t>
            </a:r>
            <a:endParaRPr lang="zh-TW" altLang="en-US" dirty="0"/>
          </a:p>
        </p:txBody>
      </p:sp>
      <p:grpSp>
        <p:nvGrpSpPr>
          <p:cNvPr id="122" name="群組 121"/>
          <p:cNvGrpSpPr/>
          <p:nvPr/>
        </p:nvGrpSpPr>
        <p:grpSpPr>
          <a:xfrm>
            <a:off x="2812002" y="3442783"/>
            <a:ext cx="6540285" cy="2392987"/>
            <a:chOff x="4145548" y="3520368"/>
            <a:chExt cx="6540285" cy="2392987"/>
          </a:xfrm>
        </p:grpSpPr>
        <p:grpSp>
          <p:nvGrpSpPr>
            <p:cNvPr id="69" name="群組 68"/>
            <p:cNvGrpSpPr/>
            <p:nvPr/>
          </p:nvGrpSpPr>
          <p:grpSpPr>
            <a:xfrm>
              <a:off x="5259185" y="4485496"/>
              <a:ext cx="462729" cy="462729"/>
              <a:chOff x="8655337" y="2628987"/>
              <a:chExt cx="462729" cy="462729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8655337" y="2628987"/>
                <a:ext cx="462729" cy="46272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4" name="群組 23"/>
              <p:cNvGrpSpPr/>
              <p:nvPr/>
            </p:nvGrpSpPr>
            <p:grpSpPr>
              <a:xfrm>
                <a:off x="8690145" y="2693682"/>
                <a:ext cx="393115" cy="362403"/>
                <a:chOff x="4962525" y="2312855"/>
                <a:chExt cx="365760" cy="337185"/>
              </a:xfrm>
            </p:grpSpPr>
            <p:grpSp>
              <p:nvGrpSpPr>
                <p:cNvPr id="55" name="群組 54"/>
                <p:cNvGrpSpPr/>
                <p:nvPr/>
              </p:nvGrpSpPr>
              <p:grpSpPr>
                <a:xfrm>
                  <a:off x="4962525" y="2312855"/>
                  <a:ext cx="182880" cy="266700"/>
                  <a:chOff x="4962525" y="2312855"/>
                  <a:chExt cx="182880" cy="266700"/>
                </a:xfrm>
              </p:grpSpPr>
              <p:sp>
                <p:nvSpPr>
                  <p:cNvPr id="59" name="向左箭號 58"/>
                  <p:cNvSpPr/>
                  <p:nvPr/>
                </p:nvSpPr>
                <p:spPr>
                  <a:xfrm>
                    <a:off x="4962525" y="2312855"/>
                    <a:ext cx="182880" cy="133350"/>
                  </a:xfrm>
                  <a:prstGeom prst="leftArrow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0" name="向左箭號 59"/>
                  <p:cNvSpPr/>
                  <p:nvPr/>
                </p:nvSpPr>
                <p:spPr>
                  <a:xfrm>
                    <a:off x="4962525" y="2446205"/>
                    <a:ext cx="182880" cy="133350"/>
                  </a:xfrm>
                  <a:prstGeom prst="leftArrow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56" name="群組 55"/>
                <p:cNvGrpSpPr/>
                <p:nvPr/>
              </p:nvGrpSpPr>
              <p:grpSpPr>
                <a:xfrm flipH="1">
                  <a:off x="5145405" y="2383340"/>
                  <a:ext cx="182880" cy="266700"/>
                  <a:chOff x="5114925" y="2465255"/>
                  <a:chExt cx="182880" cy="266700"/>
                </a:xfrm>
              </p:grpSpPr>
              <p:sp>
                <p:nvSpPr>
                  <p:cNvPr id="57" name="向左箭號 56"/>
                  <p:cNvSpPr/>
                  <p:nvPr/>
                </p:nvSpPr>
                <p:spPr>
                  <a:xfrm>
                    <a:off x="5114925" y="2465255"/>
                    <a:ext cx="182880" cy="133350"/>
                  </a:xfrm>
                  <a:prstGeom prst="leftArrow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8" name="向左箭號 57"/>
                  <p:cNvSpPr/>
                  <p:nvPr/>
                </p:nvSpPr>
                <p:spPr>
                  <a:xfrm>
                    <a:off x="5114925" y="2598605"/>
                    <a:ext cx="182880" cy="133350"/>
                  </a:xfrm>
                  <a:prstGeom prst="leftArrow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</p:grpSp>
        <p:grpSp>
          <p:nvGrpSpPr>
            <p:cNvPr id="70" name="群組 69"/>
            <p:cNvGrpSpPr/>
            <p:nvPr/>
          </p:nvGrpSpPr>
          <p:grpSpPr>
            <a:xfrm>
              <a:off x="7162799" y="5450626"/>
              <a:ext cx="462729" cy="462729"/>
              <a:chOff x="8655337" y="2628987"/>
              <a:chExt cx="462729" cy="462729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8655337" y="2628987"/>
                <a:ext cx="462729" cy="46272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72" name="群組 71"/>
              <p:cNvGrpSpPr/>
              <p:nvPr/>
            </p:nvGrpSpPr>
            <p:grpSpPr>
              <a:xfrm>
                <a:off x="8690145" y="2693682"/>
                <a:ext cx="393115" cy="362403"/>
                <a:chOff x="4962525" y="2312855"/>
                <a:chExt cx="365760" cy="337185"/>
              </a:xfrm>
            </p:grpSpPr>
            <p:grpSp>
              <p:nvGrpSpPr>
                <p:cNvPr id="73" name="群組 72"/>
                <p:cNvGrpSpPr/>
                <p:nvPr/>
              </p:nvGrpSpPr>
              <p:grpSpPr>
                <a:xfrm>
                  <a:off x="4962525" y="2312855"/>
                  <a:ext cx="182880" cy="266700"/>
                  <a:chOff x="4962525" y="2312855"/>
                  <a:chExt cx="182880" cy="266700"/>
                </a:xfrm>
              </p:grpSpPr>
              <p:sp>
                <p:nvSpPr>
                  <p:cNvPr id="77" name="向左箭號 76"/>
                  <p:cNvSpPr/>
                  <p:nvPr/>
                </p:nvSpPr>
                <p:spPr>
                  <a:xfrm>
                    <a:off x="4962525" y="2312855"/>
                    <a:ext cx="182880" cy="133350"/>
                  </a:xfrm>
                  <a:prstGeom prst="leftArrow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78" name="向左箭號 77"/>
                  <p:cNvSpPr/>
                  <p:nvPr/>
                </p:nvSpPr>
                <p:spPr>
                  <a:xfrm>
                    <a:off x="4962525" y="2446205"/>
                    <a:ext cx="182880" cy="133350"/>
                  </a:xfrm>
                  <a:prstGeom prst="leftArrow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74" name="群組 73"/>
                <p:cNvGrpSpPr/>
                <p:nvPr/>
              </p:nvGrpSpPr>
              <p:grpSpPr>
                <a:xfrm flipH="1">
                  <a:off x="5145405" y="2383340"/>
                  <a:ext cx="182880" cy="266700"/>
                  <a:chOff x="5114925" y="2465255"/>
                  <a:chExt cx="182880" cy="266700"/>
                </a:xfrm>
              </p:grpSpPr>
              <p:sp>
                <p:nvSpPr>
                  <p:cNvPr id="75" name="向左箭號 74"/>
                  <p:cNvSpPr/>
                  <p:nvPr/>
                </p:nvSpPr>
                <p:spPr>
                  <a:xfrm>
                    <a:off x="5114925" y="2465255"/>
                    <a:ext cx="182880" cy="133350"/>
                  </a:xfrm>
                  <a:prstGeom prst="leftArrow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76" name="向左箭號 75"/>
                  <p:cNvSpPr/>
                  <p:nvPr/>
                </p:nvSpPr>
                <p:spPr>
                  <a:xfrm>
                    <a:off x="5114925" y="2598605"/>
                    <a:ext cx="182880" cy="133350"/>
                  </a:xfrm>
                  <a:prstGeom prst="leftArrow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</p:grpSp>
        <p:grpSp>
          <p:nvGrpSpPr>
            <p:cNvPr id="79" name="群組 78"/>
            <p:cNvGrpSpPr/>
            <p:nvPr/>
          </p:nvGrpSpPr>
          <p:grpSpPr>
            <a:xfrm>
              <a:off x="7162800" y="3520368"/>
              <a:ext cx="462729" cy="462729"/>
              <a:chOff x="8655337" y="2628987"/>
              <a:chExt cx="462729" cy="462729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8655337" y="2628987"/>
                <a:ext cx="462729" cy="46272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81" name="群組 80"/>
              <p:cNvGrpSpPr/>
              <p:nvPr/>
            </p:nvGrpSpPr>
            <p:grpSpPr>
              <a:xfrm>
                <a:off x="8690145" y="2693682"/>
                <a:ext cx="393115" cy="362403"/>
                <a:chOff x="4962525" y="2312855"/>
                <a:chExt cx="365760" cy="337185"/>
              </a:xfrm>
            </p:grpSpPr>
            <p:grpSp>
              <p:nvGrpSpPr>
                <p:cNvPr id="82" name="群組 81"/>
                <p:cNvGrpSpPr/>
                <p:nvPr/>
              </p:nvGrpSpPr>
              <p:grpSpPr>
                <a:xfrm>
                  <a:off x="4962525" y="2312855"/>
                  <a:ext cx="182880" cy="266700"/>
                  <a:chOff x="4962525" y="2312855"/>
                  <a:chExt cx="182880" cy="266700"/>
                </a:xfrm>
              </p:grpSpPr>
              <p:sp>
                <p:nvSpPr>
                  <p:cNvPr id="86" name="向左箭號 85"/>
                  <p:cNvSpPr/>
                  <p:nvPr/>
                </p:nvSpPr>
                <p:spPr>
                  <a:xfrm>
                    <a:off x="4962525" y="2312855"/>
                    <a:ext cx="182880" cy="133350"/>
                  </a:xfrm>
                  <a:prstGeom prst="leftArrow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7" name="向左箭號 86"/>
                  <p:cNvSpPr/>
                  <p:nvPr/>
                </p:nvSpPr>
                <p:spPr>
                  <a:xfrm>
                    <a:off x="4962525" y="2446205"/>
                    <a:ext cx="182880" cy="133350"/>
                  </a:xfrm>
                  <a:prstGeom prst="leftArrow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83" name="群組 82"/>
                <p:cNvGrpSpPr/>
                <p:nvPr/>
              </p:nvGrpSpPr>
              <p:grpSpPr>
                <a:xfrm flipH="1">
                  <a:off x="5145405" y="2383340"/>
                  <a:ext cx="182880" cy="266700"/>
                  <a:chOff x="5114925" y="2465255"/>
                  <a:chExt cx="182880" cy="266700"/>
                </a:xfrm>
              </p:grpSpPr>
              <p:sp>
                <p:nvSpPr>
                  <p:cNvPr id="84" name="向左箭號 83"/>
                  <p:cNvSpPr/>
                  <p:nvPr/>
                </p:nvSpPr>
                <p:spPr>
                  <a:xfrm>
                    <a:off x="5114925" y="2465255"/>
                    <a:ext cx="182880" cy="133350"/>
                  </a:xfrm>
                  <a:prstGeom prst="leftArrow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5" name="向左箭號 84"/>
                  <p:cNvSpPr/>
                  <p:nvPr/>
                </p:nvSpPr>
                <p:spPr>
                  <a:xfrm>
                    <a:off x="5114925" y="2598605"/>
                    <a:ext cx="182880" cy="133350"/>
                  </a:xfrm>
                  <a:prstGeom prst="leftArrow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</p:grpSp>
        <p:grpSp>
          <p:nvGrpSpPr>
            <p:cNvPr id="88" name="群組 87"/>
            <p:cNvGrpSpPr/>
            <p:nvPr/>
          </p:nvGrpSpPr>
          <p:grpSpPr>
            <a:xfrm>
              <a:off x="9110749" y="4485496"/>
              <a:ext cx="462729" cy="462729"/>
              <a:chOff x="8655337" y="2628987"/>
              <a:chExt cx="462729" cy="462729"/>
            </a:xfrm>
          </p:grpSpPr>
          <p:sp>
            <p:nvSpPr>
              <p:cNvPr id="89" name="矩形 88"/>
              <p:cNvSpPr/>
              <p:nvPr/>
            </p:nvSpPr>
            <p:spPr>
              <a:xfrm>
                <a:off x="8655337" y="2628987"/>
                <a:ext cx="462729" cy="46272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90" name="群組 89"/>
              <p:cNvGrpSpPr/>
              <p:nvPr/>
            </p:nvGrpSpPr>
            <p:grpSpPr>
              <a:xfrm>
                <a:off x="8690145" y="2693682"/>
                <a:ext cx="393115" cy="362403"/>
                <a:chOff x="4962525" y="2312855"/>
                <a:chExt cx="365760" cy="337185"/>
              </a:xfrm>
            </p:grpSpPr>
            <p:grpSp>
              <p:nvGrpSpPr>
                <p:cNvPr id="91" name="群組 90"/>
                <p:cNvGrpSpPr/>
                <p:nvPr/>
              </p:nvGrpSpPr>
              <p:grpSpPr>
                <a:xfrm>
                  <a:off x="4962525" y="2312855"/>
                  <a:ext cx="182880" cy="266700"/>
                  <a:chOff x="4962525" y="2312855"/>
                  <a:chExt cx="182880" cy="266700"/>
                </a:xfrm>
              </p:grpSpPr>
              <p:sp>
                <p:nvSpPr>
                  <p:cNvPr id="95" name="向左箭號 94"/>
                  <p:cNvSpPr/>
                  <p:nvPr/>
                </p:nvSpPr>
                <p:spPr>
                  <a:xfrm>
                    <a:off x="4962525" y="2312855"/>
                    <a:ext cx="182880" cy="133350"/>
                  </a:xfrm>
                  <a:prstGeom prst="leftArrow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6" name="向左箭號 95"/>
                  <p:cNvSpPr/>
                  <p:nvPr/>
                </p:nvSpPr>
                <p:spPr>
                  <a:xfrm>
                    <a:off x="4962525" y="2446205"/>
                    <a:ext cx="182880" cy="133350"/>
                  </a:xfrm>
                  <a:prstGeom prst="leftArrow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92" name="群組 91"/>
                <p:cNvGrpSpPr/>
                <p:nvPr/>
              </p:nvGrpSpPr>
              <p:grpSpPr>
                <a:xfrm flipH="1">
                  <a:off x="5145405" y="2383340"/>
                  <a:ext cx="182880" cy="266700"/>
                  <a:chOff x="5114925" y="2465255"/>
                  <a:chExt cx="182880" cy="266700"/>
                </a:xfrm>
              </p:grpSpPr>
              <p:sp>
                <p:nvSpPr>
                  <p:cNvPr id="93" name="向左箭號 92"/>
                  <p:cNvSpPr/>
                  <p:nvPr/>
                </p:nvSpPr>
                <p:spPr>
                  <a:xfrm>
                    <a:off x="5114925" y="2465255"/>
                    <a:ext cx="182880" cy="133350"/>
                  </a:xfrm>
                  <a:prstGeom prst="leftArrow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4" name="向左箭號 93"/>
                  <p:cNvSpPr/>
                  <p:nvPr/>
                </p:nvSpPr>
                <p:spPr>
                  <a:xfrm>
                    <a:off x="5114925" y="2598605"/>
                    <a:ext cx="182880" cy="133350"/>
                  </a:xfrm>
                  <a:prstGeom prst="leftArrow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</p:grpSp>
        <p:cxnSp>
          <p:nvCxnSpPr>
            <p:cNvPr id="98" name="直線接點 97"/>
            <p:cNvCxnSpPr>
              <a:stCxn id="7" idx="3"/>
              <a:endCxn id="80" idx="1"/>
            </p:cNvCxnSpPr>
            <p:nvPr/>
          </p:nvCxnSpPr>
          <p:spPr>
            <a:xfrm flipV="1">
              <a:off x="5721914" y="3751733"/>
              <a:ext cx="1440886" cy="9651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>
              <a:stCxn id="7" idx="3"/>
              <a:endCxn id="71" idx="1"/>
            </p:cNvCxnSpPr>
            <p:nvPr/>
          </p:nvCxnSpPr>
          <p:spPr>
            <a:xfrm>
              <a:off x="5721914" y="4716861"/>
              <a:ext cx="1440885" cy="9651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>
              <a:stCxn id="80" idx="3"/>
              <a:endCxn id="89" idx="1"/>
            </p:cNvCxnSpPr>
            <p:nvPr/>
          </p:nvCxnSpPr>
          <p:spPr>
            <a:xfrm>
              <a:off x="7625529" y="3751733"/>
              <a:ext cx="1485220" cy="9651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>
              <a:stCxn id="89" idx="1"/>
              <a:endCxn id="71" idx="3"/>
            </p:cNvCxnSpPr>
            <p:nvPr/>
          </p:nvCxnSpPr>
          <p:spPr>
            <a:xfrm flipH="1">
              <a:off x="7625528" y="4716861"/>
              <a:ext cx="1485221" cy="9651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>
              <a:stCxn id="115" idx="6"/>
              <a:endCxn id="7" idx="1"/>
            </p:cNvCxnSpPr>
            <p:nvPr/>
          </p:nvCxnSpPr>
          <p:spPr>
            <a:xfrm>
              <a:off x="4608277" y="4716861"/>
              <a:ext cx="6509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/>
            <p:cNvCxnSpPr>
              <a:stCxn id="89" idx="3"/>
              <a:endCxn id="116" idx="2"/>
            </p:cNvCxnSpPr>
            <p:nvPr/>
          </p:nvCxnSpPr>
          <p:spPr>
            <a:xfrm>
              <a:off x="9573478" y="4716861"/>
              <a:ext cx="6496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橢圓 114"/>
            <p:cNvSpPr/>
            <p:nvPr/>
          </p:nvSpPr>
          <p:spPr>
            <a:xfrm>
              <a:off x="4145548" y="4485496"/>
              <a:ext cx="462729" cy="4627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橢圓 115"/>
            <p:cNvSpPr/>
            <p:nvPr/>
          </p:nvSpPr>
          <p:spPr>
            <a:xfrm>
              <a:off x="10223104" y="4485496"/>
              <a:ext cx="462729" cy="4627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24" name="直線單箭頭接點 123"/>
          <p:cNvCxnSpPr/>
          <p:nvPr/>
        </p:nvCxnSpPr>
        <p:spPr>
          <a:xfrm>
            <a:off x="3274731" y="4615929"/>
            <a:ext cx="650908" cy="0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>
            <a:stCxn id="7" idx="3"/>
            <a:endCxn id="80" idx="1"/>
          </p:cNvCxnSpPr>
          <p:nvPr/>
        </p:nvCxnSpPr>
        <p:spPr>
          <a:xfrm flipV="1">
            <a:off x="4388368" y="3674148"/>
            <a:ext cx="1440886" cy="965128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/>
          <p:nvPr/>
        </p:nvCxnSpPr>
        <p:spPr>
          <a:xfrm>
            <a:off x="3274731" y="4675337"/>
            <a:ext cx="650908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7" idx="3"/>
            <a:endCxn id="71" idx="1"/>
          </p:cNvCxnSpPr>
          <p:nvPr/>
        </p:nvCxnSpPr>
        <p:spPr>
          <a:xfrm>
            <a:off x="4388368" y="4639276"/>
            <a:ext cx="1440885" cy="96513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>
            <a:stCxn id="71" idx="3"/>
            <a:endCxn id="89" idx="1"/>
          </p:cNvCxnSpPr>
          <p:nvPr/>
        </p:nvCxnSpPr>
        <p:spPr>
          <a:xfrm flipV="1">
            <a:off x="6291982" y="4639276"/>
            <a:ext cx="1485221" cy="96513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134"/>
          <p:cNvCxnSpPr>
            <a:stCxn id="80" idx="3"/>
            <a:endCxn id="89" idx="1"/>
          </p:cNvCxnSpPr>
          <p:nvPr/>
        </p:nvCxnSpPr>
        <p:spPr>
          <a:xfrm>
            <a:off x="6291983" y="3674148"/>
            <a:ext cx="1485220" cy="965128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/>
          <p:nvPr/>
        </p:nvCxnSpPr>
        <p:spPr>
          <a:xfrm>
            <a:off x="8239932" y="4615929"/>
            <a:ext cx="650908" cy="0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/>
          <p:nvPr/>
        </p:nvCxnSpPr>
        <p:spPr>
          <a:xfrm>
            <a:off x="8239932" y="4675337"/>
            <a:ext cx="650908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內容版面配置區 2"/>
          <p:cNvSpPr txBox="1">
            <a:spLocks/>
          </p:cNvSpPr>
          <p:nvPr/>
        </p:nvSpPr>
        <p:spPr>
          <a:xfrm>
            <a:off x="8972203" y="149224"/>
            <a:ext cx="3143596" cy="1496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&gt;</a:t>
            </a:r>
            <a:r>
              <a:rPr lang="zh-TW" altLang="en-US" sz="1800" dirty="0" smtClean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Introduction to ECMP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Inherent Problems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Architecture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Experiment Settings</a:t>
            </a:r>
          </a:p>
          <a:p>
            <a:pPr>
              <a:lnSpc>
                <a:spcPts val="1000"/>
              </a:lnSpc>
              <a:buFontTx/>
              <a:buChar char="-"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4697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Simple Path Selection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Base on packet categories</a:t>
            </a:r>
          </a:p>
          <a:p>
            <a:pPr lvl="1"/>
            <a:r>
              <a:rPr lang="en-US" altLang="zh-TW" dirty="0" smtClean="0"/>
              <a:t>Split TCP and UDP packets by layer 4 protocols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Base on destination IP address</a:t>
            </a:r>
          </a:p>
          <a:p>
            <a:pPr lvl="1"/>
            <a:r>
              <a:rPr lang="en-US" altLang="zh-TW" dirty="0" smtClean="0"/>
              <a:t>Split packets sent to 140.113.1.0/24 and to 140.113.2.0/24 by subnets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9509760" y="404147"/>
            <a:ext cx="2610197" cy="1496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&gt;</a:t>
            </a:r>
            <a:r>
              <a:rPr lang="zh-TW" altLang="en-US" sz="1800" dirty="0" smtClean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Introduction to ECMP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Inherent Problems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Architecture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Experiment Settings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Demonstration</a:t>
            </a:r>
          </a:p>
        </p:txBody>
      </p:sp>
    </p:spTree>
    <p:extLst>
      <p:ext uri="{BB962C8B-B14F-4D97-AF65-F5344CB8AC3E}">
        <p14:creationId xmlns:p14="http://schemas.microsoft.com/office/powerpoint/2010/main" val="80060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Next-Hop Selection (RFC2991)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Module-N Hash</a:t>
            </a:r>
          </a:p>
          <a:p>
            <a:pPr lvl="1"/>
            <a:r>
              <a:rPr lang="en-US" altLang="zh-TW" dirty="0" smtClean="0"/>
              <a:t>Module-N hash over packet header fields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Hash-Threshold</a:t>
            </a:r>
          </a:p>
          <a:p>
            <a:pPr lvl="1"/>
            <a:r>
              <a:rPr lang="en-US" altLang="zh-TW" dirty="0" smtClean="0"/>
              <a:t>Assign a unique range of hash output space to</a:t>
            </a:r>
            <a:r>
              <a:rPr lang="en-US" altLang="zh-TW" dirty="0"/>
              <a:t> N next-hops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Highest Random Weight (HRW)</a:t>
            </a:r>
          </a:p>
          <a:p>
            <a:pPr lvl="1"/>
            <a:r>
              <a:rPr lang="en-US" altLang="zh-TW" dirty="0" smtClean="0"/>
              <a:t>A key for each next-hop by hash over header and address of next-hop</a:t>
            </a:r>
          </a:p>
          <a:p>
            <a:pPr lvl="1"/>
            <a:r>
              <a:rPr lang="en-US" altLang="zh-TW" dirty="0" smtClean="0"/>
              <a:t>Choose the largest key</a:t>
            </a:r>
            <a:endParaRPr lang="en-US" altLang="zh-TW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9509760" y="404147"/>
            <a:ext cx="2610197" cy="1496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&gt;</a:t>
            </a:r>
            <a:r>
              <a:rPr lang="zh-TW" altLang="en-US" sz="1800" dirty="0" smtClean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Introduction to ECMP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Inherent Problems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Architecture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Experiment Settings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43631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Inherent Problems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Collision is inevitable</a:t>
            </a:r>
          </a:p>
          <a:p>
            <a:pPr lvl="1"/>
            <a:r>
              <a:rPr lang="en-US" altLang="zh-TW" dirty="0" smtClean="0"/>
              <a:t>Especially with few paths but relatively more flows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Elephant flow occupies the link</a:t>
            </a:r>
          </a:p>
          <a:p>
            <a:pPr lvl="1"/>
            <a:r>
              <a:rPr lang="en-US" altLang="zh-TW" dirty="0" smtClean="0"/>
              <a:t>Other flows colliding with it will result in imbalance loading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9509760" y="404147"/>
            <a:ext cx="2610197" cy="1496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Introduction to ECMP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&gt; Inherent Problems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Architecture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Experiment Settings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54817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Next-Hop Selection on TM (I)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Monitor port statistics of packets/bytes</a:t>
            </a:r>
            <a:r>
              <a:rPr lang="en-US" altLang="zh-TW" dirty="0"/>
              <a:t> </a:t>
            </a:r>
            <a:r>
              <a:rPr lang="en-US" altLang="zh-TW" dirty="0" smtClean="0"/>
              <a:t>transmission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Select next-hops by the least link usage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9509760" y="404147"/>
            <a:ext cx="2610197" cy="1496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Introduction to ECMP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Inherent Problems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&gt; Architecture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Experiment Settings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Demonstration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018415" y="1207913"/>
            <a:ext cx="22317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solidFill>
                  <a:schemeClr val="bg1">
                    <a:lumMod val="50000"/>
                  </a:schemeClr>
                </a:solidFill>
              </a:rPr>
              <a:t>Traffic Monitoring</a:t>
            </a:r>
            <a:endParaRPr lang="zh-TW" alt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12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Next-Hop Selection on </a:t>
            </a:r>
            <a:r>
              <a:rPr lang="en-US" altLang="zh-TW" dirty="0"/>
              <a:t>TM (</a:t>
            </a:r>
            <a:r>
              <a:rPr lang="en-US" altLang="zh-TW" dirty="0" smtClean="0"/>
              <a:t>II)</a:t>
            </a:r>
            <a:endParaRPr lang="zh-TW" altLang="en-US" dirty="0"/>
          </a:p>
        </p:txBody>
      </p:sp>
      <p:grpSp>
        <p:nvGrpSpPr>
          <p:cNvPr id="144" name="群組 143"/>
          <p:cNvGrpSpPr/>
          <p:nvPr/>
        </p:nvGrpSpPr>
        <p:grpSpPr>
          <a:xfrm>
            <a:off x="1559254" y="2855870"/>
            <a:ext cx="9073492" cy="3159546"/>
            <a:chOff x="2241196" y="2014094"/>
            <a:chExt cx="7709608" cy="2684618"/>
          </a:xfrm>
        </p:grpSpPr>
        <p:grpSp>
          <p:nvGrpSpPr>
            <p:cNvPr id="59" name="群組 58"/>
            <p:cNvGrpSpPr/>
            <p:nvPr/>
          </p:nvGrpSpPr>
          <p:grpSpPr>
            <a:xfrm>
              <a:off x="3354833" y="3262962"/>
              <a:ext cx="462729" cy="462729"/>
              <a:chOff x="8655337" y="2628987"/>
              <a:chExt cx="462729" cy="462729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8655337" y="2628987"/>
                <a:ext cx="462729" cy="46272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96" name="群組 95"/>
              <p:cNvGrpSpPr/>
              <p:nvPr/>
            </p:nvGrpSpPr>
            <p:grpSpPr>
              <a:xfrm>
                <a:off x="8690145" y="2693682"/>
                <a:ext cx="393115" cy="362403"/>
                <a:chOff x="4962525" y="2312855"/>
                <a:chExt cx="365760" cy="337185"/>
              </a:xfrm>
            </p:grpSpPr>
            <p:grpSp>
              <p:nvGrpSpPr>
                <p:cNvPr id="97" name="群組 96"/>
                <p:cNvGrpSpPr/>
                <p:nvPr/>
              </p:nvGrpSpPr>
              <p:grpSpPr>
                <a:xfrm>
                  <a:off x="4962525" y="2312855"/>
                  <a:ext cx="182880" cy="266700"/>
                  <a:chOff x="4962525" y="2312855"/>
                  <a:chExt cx="182880" cy="266700"/>
                </a:xfrm>
              </p:grpSpPr>
              <p:sp>
                <p:nvSpPr>
                  <p:cNvPr id="101" name="向左箭號 100"/>
                  <p:cNvSpPr/>
                  <p:nvPr/>
                </p:nvSpPr>
                <p:spPr>
                  <a:xfrm>
                    <a:off x="4962525" y="2312855"/>
                    <a:ext cx="182880" cy="133350"/>
                  </a:xfrm>
                  <a:prstGeom prst="leftArrow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02" name="向左箭號 101"/>
                  <p:cNvSpPr/>
                  <p:nvPr/>
                </p:nvSpPr>
                <p:spPr>
                  <a:xfrm>
                    <a:off x="4962525" y="2446205"/>
                    <a:ext cx="182880" cy="133350"/>
                  </a:xfrm>
                  <a:prstGeom prst="leftArrow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98" name="群組 97"/>
                <p:cNvGrpSpPr/>
                <p:nvPr/>
              </p:nvGrpSpPr>
              <p:grpSpPr>
                <a:xfrm flipH="1">
                  <a:off x="5145405" y="2383340"/>
                  <a:ext cx="182880" cy="266700"/>
                  <a:chOff x="5114925" y="2465255"/>
                  <a:chExt cx="182880" cy="266700"/>
                </a:xfrm>
              </p:grpSpPr>
              <p:sp>
                <p:nvSpPr>
                  <p:cNvPr id="99" name="向左箭號 98"/>
                  <p:cNvSpPr/>
                  <p:nvPr/>
                </p:nvSpPr>
                <p:spPr>
                  <a:xfrm>
                    <a:off x="5114925" y="2465255"/>
                    <a:ext cx="182880" cy="133350"/>
                  </a:xfrm>
                  <a:prstGeom prst="leftArrow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00" name="向左箭號 99"/>
                  <p:cNvSpPr/>
                  <p:nvPr/>
                </p:nvSpPr>
                <p:spPr>
                  <a:xfrm>
                    <a:off x="5114925" y="2598605"/>
                    <a:ext cx="182880" cy="133350"/>
                  </a:xfrm>
                  <a:prstGeom prst="leftArrow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</p:grpSp>
        <p:grpSp>
          <p:nvGrpSpPr>
            <p:cNvPr id="60" name="群組 59"/>
            <p:cNvGrpSpPr/>
            <p:nvPr/>
          </p:nvGrpSpPr>
          <p:grpSpPr>
            <a:xfrm>
              <a:off x="5924205" y="4235983"/>
              <a:ext cx="462729" cy="462729"/>
              <a:chOff x="8655337" y="2628987"/>
              <a:chExt cx="462729" cy="462729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8655337" y="2628987"/>
                <a:ext cx="462729" cy="46272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88" name="群組 87"/>
              <p:cNvGrpSpPr/>
              <p:nvPr/>
            </p:nvGrpSpPr>
            <p:grpSpPr>
              <a:xfrm>
                <a:off x="8690145" y="2693682"/>
                <a:ext cx="393115" cy="362403"/>
                <a:chOff x="4962525" y="2312855"/>
                <a:chExt cx="365760" cy="337185"/>
              </a:xfrm>
            </p:grpSpPr>
            <p:grpSp>
              <p:nvGrpSpPr>
                <p:cNvPr id="89" name="群組 88"/>
                <p:cNvGrpSpPr/>
                <p:nvPr/>
              </p:nvGrpSpPr>
              <p:grpSpPr>
                <a:xfrm>
                  <a:off x="4962525" y="2312855"/>
                  <a:ext cx="182880" cy="266700"/>
                  <a:chOff x="4962525" y="2312855"/>
                  <a:chExt cx="182880" cy="266700"/>
                </a:xfrm>
              </p:grpSpPr>
              <p:sp>
                <p:nvSpPr>
                  <p:cNvPr id="93" name="向左箭號 92"/>
                  <p:cNvSpPr/>
                  <p:nvPr/>
                </p:nvSpPr>
                <p:spPr>
                  <a:xfrm>
                    <a:off x="4962525" y="2312855"/>
                    <a:ext cx="182880" cy="133350"/>
                  </a:xfrm>
                  <a:prstGeom prst="leftArrow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4" name="向左箭號 93"/>
                  <p:cNvSpPr/>
                  <p:nvPr/>
                </p:nvSpPr>
                <p:spPr>
                  <a:xfrm>
                    <a:off x="4962525" y="2446205"/>
                    <a:ext cx="182880" cy="133350"/>
                  </a:xfrm>
                  <a:prstGeom prst="leftArrow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90" name="群組 89"/>
                <p:cNvGrpSpPr/>
                <p:nvPr/>
              </p:nvGrpSpPr>
              <p:grpSpPr>
                <a:xfrm flipH="1">
                  <a:off x="5145405" y="2383340"/>
                  <a:ext cx="182880" cy="266700"/>
                  <a:chOff x="5114925" y="2465255"/>
                  <a:chExt cx="182880" cy="266700"/>
                </a:xfrm>
              </p:grpSpPr>
              <p:sp>
                <p:nvSpPr>
                  <p:cNvPr id="91" name="向左箭號 90"/>
                  <p:cNvSpPr/>
                  <p:nvPr/>
                </p:nvSpPr>
                <p:spPr>
                  <a:xfrm>
                    <a:off x="5114925" y="2465255"/>
                    <a:ext cx="182880" cy="133350"/>
                  </a:xfrm>
                  <a:prstGeom prst="leftArrow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2" name="向左箭號 91"/>
                  <p:cNvSpPr/>
                  <p:nvPr/>
                </p:nvSpPr>
                <p:spPr>
                  <a:xfrm>
                    <a:off x="5114925" y="2598605"/>
                    <a:ext cx="182880" cy="133350"/>
                  </a:xfrm>
                  <a:prstGeom prst="leftArrow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</p:grpSp>
        <p:grpSp>
          <p:nvGrpSpPr>
            <p:cNvPr id="61" name="群組 60"/>
            <p:cNvGrpSpPr/>
            <p:nvPr/>
          </p:nvGrpSpPr>
          <p:grpSpPr>
            <a:xfrm>
              <a:off x="4952439" y="2014095"/>
              <a:ext cx="462729" cy="462729"/>
              <a:chOff x="8655337" y="2628987"/>
              <a:chExt cx="462729" cy="462729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8655337" y="2628987"/>
                <a:ext cx="462729" cy="46272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80" name="群組 79"/>
              <p:cNvGrpSpPr/>
              <p:nvPr/>
            </p:nvGrpSpPr>
            <p:grpSpPr>
              <a:xfrm>
                <a:off x="8690145" y="2693682"/>
                <a:ext cx="393115" cy="362403"/>
                <a:chOff x="4962525" y="2312855"/>
                <a:chExt cx="365760" cy="337185"/>
              </a:xfrm>
            </p:grpSpPr>
            <p:grpSp>
              <p:nvGrpSpPr>
                <p:cNvPr id="81" name="群組 80"/>
                <p:cNvGrpSpPr/>
                <p:nvPr/>
              </p:nvGrpSpPr>
              <p:grpSpPr>
                <a:xfrm>
                  <a:off x="4962525" y="2312855"/>
                  <a:ext cx="182880" cy="266700"/>
                  <a:chOff x="4962525" y="2312855"/>
                  <a:chExt cx="182880" cy="266700"/>
                </a:xfrm>
              </p:grpSpPr>
              <p:sp>
                <p:nvSpPr>
                  <p:cNvPr id="85" name="向左箭號 84"/>
                  <p:cNvSpPr/>
                  <p:nvPr/>
                </p:nvSpPr>
                <p:spPr>
                  <a:xfrm>
                    <a:off x="4962525" y="2312855"/>
                    <a:ext cx="182880" cy="133350"/>
                  </a:xfrm>
                  <a:prstGeom prst="leftArrow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6" name="向左箭號 85"/>
                  <p:cNvSpPr/>
                  <p:nvPr/>
                </p:nvSpPr>
                <p:spPr>
                  <a:xfrm>
                    <a:off x="4962525" y="2446205"/>
                    <a:ext cx="182880" cy="133350"/>
                  </a:xfrm>
                  <a:prstGeom prst="leftArrow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82" name="群組 81"/>
                <p:cNvGrpSpPr/>
                <p:nvPr/>
              </p:nvGrpSpPr>
              <p:grpSpPr>
                <a:xfrm flipH="1">
                  <a:off x="5145405" y="2383340"/>
                  <a:ext cx="182880" cy="266700"/>
                  <a:chOff x="5114925" y="2465255"/>
                  <a:chExt cx="182880" cy="266700"/>
                </a:xfrm>
              </p:grpSpPr>
              <p:sp>
                <p:nvSpPr>
                  <p:cNvPr id="83" name="向左箭號 82"/>
                  <p:cNvSpPr/>
                  <p:nvPr/>
                </p:nvSpPr>
                <p:spPr>
                  <a:xfrm>
                    <a:off x="5114925" y="2465255"/>
                    <a:ext cx="182880" cy="133350"/>
                  </a:xfrm>
                  <a:prstGeom prst="leftArrow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4" name="向左箭號 83"/>
                  <p:cNvSpPr/>
                  <p:nvPr/>
                </p:nvSpPr>
                <p:spPr>
                  <a:xfrm>
                    <a:off x="5114925" y="2598605"/>
                    <a:ext cx="182880" cy="133350"/>
                  </a:xfrm>
                  <a:prstGeom prst="leftArrow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</p:grpSp>
        <p:grpSp>
          <p:nvGrpSpPr>
            <p:cNvPr id="62" name="群組 61"/>
            <p:cNvGrpSpPr/>
            <p:nvPr/>
          </p:nvGrpSpPr>
          <p:grpSpPr>
            <a:xfrm>
              <a:off x="8375720" y="3262962"/>
              <a:ext cx="462729" cy="462729"/>
              <a:chOff x="8655337" y="2628987"/>
              <a:chExt cx="462729" cy="462729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8655337" y="2628987"/>
                <a:ext cx="462729" cy="46272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72" name="群組 71"/>
              <p:cNvGrpSpPr/>
              <p:nvPr/>
            </p:nvGrpSpPr>
            <p:grpSpPr>
              <a:xfrm>
                <a:off x="8690145" y="2693682"/>
                <a:ext cx="393115" cy="362403"/>
                <a:chOff x="4962525" y="2312855"/>
                <a:chExt cx="365760" cy="337185"/>
              </a:xfrm>
            </p:grpSpPr>
            <p:grpSp>
              <p:nvGrpSpPr>
                <p:cNvPr id="73" name="群組 72"/>
                <p:cNvGrpSpPr/>
                <p:nvPr/>
              </p:nvGrpSpPr>
              <p:grpSpPr>
                <a:xfrm>
                  <a:off x="4962525" y="2312855"/>
                  <a:ext cx="182880" cy="266700"/>
                  <a:chOff x="4962525" y="2312855"/>
                  <a:chExt cx="182880" cy="266700"/>
                </a:xfrm>
              </p:grpSpPr>
              <p:sp>
                <p:nvSpPr>
                  <p:cNvPr id="77" name="向左箭號 76"/>
                  <p:cNvSpPr/>
                  <p:nvPr/>
                </p:nvSpPr>
                <p:spPr>
                  <a:xfrm>
                    <a:off x="4962525" y="2312855"/>
                    <a:ext cx="182880" cy="133350"/>
                  </a:xfrm>
                  <a:prstGeom prst="leftArrow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78" name="向左箭號 77"/>
                  <p:cNvSpPr/>
                  <p:nvPr/>
                </p:nvSpPr>
                <p:spPr>
                  <a:xfrm>
                    <a:off x="4962525" y="2446205"/>
                    <a:ext cx="182880" cy="133350"/>
                  </a:xfrm>
                  <a:prstGeom prst="leftArrow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74" name="群組 73"/>
                <p:cNvGrpSpPr/>
                <p:nvPr/>
              </p:nvGrpSpPr>
              <p:grpSpPr>
                <a:xfrm flipH="1">
                  <a:off x="5145405" y="2383340"/>
                  <a:ext cx="182880" cy="266700"/>
                  <a:chOff x="5114925" y="2465255"/>
                  <a:chExt cx="182880" cy="266700"/>
                </a:xfrm>
              </p:grpSpPr>
              <p:sp>
                <p:nvSpPr>
                  <p:cNvPr id="75" name="向左箭號 74"/>
                  <p:cNvSpPr/>
                  <p:nvPr/>
                </p:nvSpPr>
                <p:spPr>
                  <a:xfrm>
                    <a:off x="5114925" y="2465255"/>
                    <a:ext cx="182880" cy="133350"/>
                  </a:xfrm>
                  <a:prstGeom prst="leftArrow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76" name="向左箭號 75"/>
                  <p:cNvSpPr/>
                  <p:nvPr/>
                </p:nvSpPr>
                <p:spPr>
                  <a:xfrm>
                    <a:off x="5114925" y="2598605"/>
                    <a:ext cx="182880" cy="133350"/>
                  </a:xfrm>
                  <a:prstGeom prst="leftArrow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</p:grpSp>
        <p:cxnSp>
          <p:nvCxnSpPr>
            <p:cNvPr id="63" name="直線接點 62"/>
            <p:cNvCxnSpPr>
              <a:stCxn id="95" idx="3"/>
              <a:endCxn id="79" idx="1"/>
            </p:cNvCxnSpPr>
            <p:nvPr/>
          </p:nvCxnSpPr>
          <p:spPr>
            <a:xfrm flipV="1">
              <a:off x="3817562" y="2245460"/>
              <a:ext cx="1134877" cy="12488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>
              <a:stCxn id="95" idx="3"/>
              <a:endCxn id="87" idx="1"/>
            </p:cNvCxnSpPr>
            <p:nvPr/>
          </p:nvCxnSpPr>
          <p:spPr>
            <a:xfrm>
              <a:off x="3817562" y="3494327"/>
              <a:ext cx="2106643" cy="9730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>
              <a:stCxn id="104" idx="3"/>
              <a:endCxn id="71" idx="1"/>
            </p:cNvCxnSpPr>
            <p:nvPr/>
          </p:nvCxnSpPr>
          <p:spPr>
            <a:xfrm>
              <a:off x="7234448" y="2245459"/>
              <a:ext cx="1141272" cy="12488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>
              <a:stCxn id="71" idx="1"/>
              <a:endCxn id="87" idx="3"/>
            </p:cNvCxnSpPr>
            <p:nvPr/>
          </p:nvCxnSpPr>
          <p:spPr>
            <a:xfrm flipH="1">
              <a:off x="6386934" y="3494327"/>
              <a:ext cx="1988786" cy="9730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>
              <a:stCxn id="69" idx="6"/>
              <a:endCxn id="95" idx="1"/>
            </p:cNvCxnSpPr>
            <p:nvPr/>
          </p:nvCxnSpPr>
          <p:spPr>
            <a:xfrm>
              <a:off x="2703925" y="3494327"/>
              <a:ext cx="6509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>
              <a:stCxn id="71" idx="3"/>
              <a:endCxn id="70" idx="2"/>
            </p:cNvCxnSpPr>
            <p:nvPr/>
          </p:nvCxnSpPr>
          <p:spPr>
            <a:xfrm>
              <a:off x="8838449" y="3494327"/>
              <a:ext cx="6496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橢圓 68"/>
            <p:cNvSpPr/>
            <p:nvPr/>
          </p:nvSpPr>
          <p:spPr>
            <a:xfrm>
              <a:off x="2241196" y="3262962"/>
              <a:ext cx="462729" cy="4627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/>
            <p:cNvSpPr/>
            <p:nvPr/>
          </p:nvSpPr>
          <p:spPr>
            <a:xfrm>
              <a:off x="9488075" y="3262962"/>
              <a:ext cx="462729" cy="4627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3" name="群組 102"/>
            <p:cNvGrpSpPr/>
            <p:nvPr/>
          </p:nvGrpSpPr>
          <p:grpSpPr>
            <a:xfrm>
              <a:off x="6771719" y="2014094"/>
              <a:ext cx="462729" cy="462729"/>
              <a:chOff x="8655337" y="2628987"/>
              <a:chExt cx="462729" cy="462729"/>
            </a:xfrm>
          </p:grpSpPr>
          <p:sp>
            <p:nvSpPr>
              <p:cNvPr id="104" name="矩形 103"/>
              <p:cNvSpPr/>
              <p:nvPr/>
            </p:nvSpPr>
            <p:spPr>
              <a:xfrm>
                <a:off x="8655337" y="2628987"/>
                <a:ext cx="462729" cy="46272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05" name="群組 104"/>
              <p:cNvGrpSpPr/>
              <p:nvPr/>
            </p:nvGrpSpPr>
            <p:grpSpPr>
              <a:xfrm>
                <a:off x="8690145" y="2693682"/>
                <a:ext cx="393115" cy="362403"/>
                <a:chOff x="4962525" y="2312855"/>
                <a:chExt cx="365760" cy="337185"/>
              </a:xfrm>
            </p:grpSpPr>
            <p:grpSp>
              <p:nvGrpSpPr>
                <p:cNvPr id="106" name="群組 105"/>
                <p:cNvGrpSpPr/>
                <p:nvPr/>
              </p:nvGrpSpPr>
              <p:grpSpPr>
                <a:xfrm>
                  <a:off x="4962525" y="2312855"/>
                  <a:ext cx="182880" cy="266700"/>
                  <a:chOff x="4962525" y="2312855"/>
                  <a:chExt cx="182880" cy="266700"/>
                </a:xfrm>
              </p:grpSpPr>
              <p:sp>
                <p:nvSpPr>
                  <p:cNvPr id="110" name="向左箭號 109"/>
                  <p:cNvSpPr/>
                  <p:nvPr/>
                </p:nvSpPr>
                <p:spPr>
                  <a:xfrm>
                    <a:off x="4962525" y="2312855"/>
                    <a:ext cx="182880" cy="133350"/>
                  </a:xfrm>
                  <a:prstGeom prst="leftArrow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11" name="向左箭號 110"/>
                  <p:cNvSpPr/>
                  <p:nvPr/>
                </p:nvSpPr>
                <p:spPr>
                  <a:xfrm>
                    <a:off x="4962525" y="2446205"/>
                    <a:ext cx="182880" cy="133350"/>
                  </a:xfrm>
                  <a:prstGeom prst="leftArrow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107" name="群組 106"/>
                <p:cNvGrpSpPr/>
                <p:nvPr/>
              </p:nvGrpSpPr>
              <p:grpSpPr>
                <a:xfrm flipH="1">
                  <a:off x="5145405" y="2383340"/>
                  <a:ext cx="182880" cy="266700"/>
                  <a:chOff x="5114925" y="2465255"/>
                  <a:chExt cx="182880" cy="266700"/>
                </a:xfrm>
              </p:grpSpPr>
              <p:sp>
                <p:nvSpPr>
                  <p:cNvPr id="108" name="向左箭號 107"/>
                  <p:cNvSpPr/>
                  <p:nvPr/>
                </p:nvSpPr>
                <p:spPr>
                  <a:xfrm>
                    <a:off x="5114925" y="2465255"/>
                    <a:ext cx="182880" cy="133350"/>
                  </a:xfrm>
                  <a:prstGeom prst="leftArrow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09" name="向左箭號 108"/>
                  <p:cNvSpPr/>
                  <p:nvPr/>
                </p:nvSpPr>
                <p:spPr>
                  <a:xfrm>
                    <a:off x="5114925" y="2598605"/>
                    <a:ext cx="182880" cy="133350"/>
                  </a:xfrm>
                  <a:prstGeom prst="leftArrow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</p:grpSp>
        <p:cxnSp>
          <p:nvCxnSpPr>
            <p:cNvPr id="113" name="直線接點 112"/>
            <p:cNvCxnSpPr/>
            <p:nvPr/>
          </p:nvCxnSpPr>
          <p:spPr>
            <a:xfrm flipV="1">
              <a:off x="5421488" y="2133824"/>
              <a:ext cx="13565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/>
            <p:cNvCxnSpPr/>
            <p:nvPr/>
          </p:nvCxnSpPr>
          <p:spPr>
            <a:xfrm flipV="1">
              <a:off x="5409040" y="2346407"/>
              <a:ext cx="13565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單箭頭接點 117"/>
            <p:cNvCxnSpPr>
              <a:stCxn id="95" idx="3"/>
              <a:endCxn id="87" idx="1"/>
            </p:cNvCxnSpPr>
            <p:nvPr/>
          </p:nvCxnSpPr>
          <p:spPr>
            <a:xfrm>
              <a:off x="3817562" y="3494327"/>
              <a:ext cx="2106643" cy="973021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單箭頭接點 120"/>
            <p:cNvCxnSpPr>
              <a:stCxn id="87" idx="3"/>
              <a:endCxn id="71" idx="1"/>
            </p:cNvCxnSpPr>
            <p:nvPr/>
          </p:nvCxnSpPr>
          <p:spPr>
            <a:xfrm flipV="1">
              <a:off x="6386934" y="3494327"/>
              <a:ext cx="1988786" cy="973021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123"/>
            <p:cNvCxnSpPr/>
            <p:nvPr/>
          </p:nvCxnSpPr>
          <p:spPr>
            <a:xfrm>
              <a:off x="2703925" y="3542641"/>
              <a:ext cx="650908" cy="0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單箭頭接點 126"/>
            <p:cNvCxnSpPr/>
            <p:nvPr/>
          </p:nvCxnSpPr>
          <p:spPr>
            <a:xfrm>
              <a:off x="2703925" y="3447860"/>
              <a:ext cx="65090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單箭頭接點 127"/>
            <p:cNvCxnSpPr/>
            <p:nvPr/>
          </p:nvCxnSpPr>
          <p:spPr>
            <a:xfrm>
              <a:off x="8838449" y="3542641"/>
              <a:ext cx="650908" cy="0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單箭頭接點 128"/>
            <p:cNvCxnSpPr/>
            <p:nvPr/>
          </p:nvCxnSpPr>
          <p:spPr>
            <a:xfrm>
              <a:off x="8838449" y="3447860"/>
              <a:ext cx="65090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單箭頭接點 129"/>
            <p:cNvCxnSpPr>
              <a:stCxn id="95" idx="3"/>
              <a:endCxn id="79" idx="1"/>
            </p:cNvCxnSpPr>
            <p:nvPr/>
          </p:nvCxnSpPr>
          <p:spPr>
            <a:xfrm flipV="1">
              <a:off x="3817562" y="2245460"/>
              <a:ext cx="1134877" cy="124886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單箭頭接點 132"/>
            <p:cNvCxnSpPr/>
            <p:nvPr/>
          </p:nvCxnSpPr>
          <p:spPr>
            <a:xfrm>
              <a:off x="5421296" y="2132335"/>
              <a:ext cx="134410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單箭頭接點 137"/>
            <p:cNvCxnSpPr>
              <a:stCxn id="104" idx="3"/>
              <a:endCxn id="71" idx="1"/>
            </p:cNvCxnSpPr>
            <p:nvPr/>
          </p:nvCxnSpPr>
          <p:spPr>
            <a:xfrm>
              <a:off x="7234448" y="2245459"/>
              <a:ext cx="1141272" cy="1248868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群組 147"/>
          <p:cNvGrpSpPr/>
          <p:nvPr/>
        </p:nvGrpSpPr>
        <p:grpSpPr>
          <a:xfrm>
            <a:off x="1253505" y="1872540"/>
            <a:ext cx="1733852" cy="830997"/>
            <a:chOff x="1030778" y="2111433"/>
            <a:chExt cx="1733852" cy="830997"/>
          </a:xfrm>
        </p:grpSpPr>
        <p:sp>
          <p:nvSpPr>
            <p:cNvPr id="145" name="文字方塊 144"/>
            <p:cNvSpPr txBox="1"/>
            <p:nvPr/>
          </p:nvSpPr>
          <p:spPr>
            <a:xfrm>
              <a:off x="1030778" y="2111433"/>
              <a:ext cx="10009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FF0000"/>
                  </a:solidFill>
                </a:rPr>
                <a:t>Flow 1</a:t>
              </a:r>
            </a:p>
            <a:p>
              <a:r>
                <a:rPr lang="en-US" altLang="zh-TW" sz="2400" dirty="0" smtClean="0">
                  <a:solidFill>
                    <a:srgbClr val="00B050"/>
                  </a:solidFill>
                </a:rPr>
                <a:t>Flow 2</a:t>
              </a:r>
              <a:endParaRPr lang="zh-TW" alt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146" name="直線單箭頭接點 145"/>
            <p:cNvCxnSpPr/>
            <p:nvPr/>
          </p:nvCxnSpPr>
          <p:spPr>
            <a:xfrm>
              <a:off x="2108180" y="2338206"/>
              <a:ext cx="65090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單箭頭接點 146"/>
            <p:cNvCxnSpPr/>
            <p:nvPr/>
          </p:nvCxnSpPr>
          <p:spPr>
            <a:xfrm>
              <a:off x="2113722" y="2707374"/>
              <a:ext cx="650908" cy="0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群組 149"/>
          <p:cNvGrpSpPr/>
          <p:nvPr/>
        </p:nvGrpSpPr>
        <p:grpSpPr>
          <a:xfrm>
            <a:off x="838200" y="2616857"/>
            <a:ext cx="2149157" cy="461665"/>
            <a:chOff x="838200" y="2598031"/>
            <a:chExt cx="2149157" cy="461665"/>
          </a:xfrm>
        </p:grpSpPr>
        <p:cxnSp>
          <p:nvCxnSpPr>
            <p:cNvPr id="142" name="直線單箭頭接點 141"/>
            <p:cNvCxnSpPr/>
            <p:nvPr/>
          </p:nvCxnSpPr>
          <p:spPr>
            <a:xfrm>
              <a:off x="2336449" y="2837044"/>
              <a:ext cx="650908" cy="0"/>
            </a:xfrm>
            <a:prstGeom prst="straightConnector1">
              <a:avLst/>
            </a:prstGeom>
            <a:ln w="571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字方塊 148"/>
            <p:cNvSpPr txBox="1"/>
            <p:nvPr/>
          </p:nvSpPr>
          <p:spPr>
            <a:xfrm>
              <a:off x="838200" y="2598031"/>
              <a:ext cx="14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7030A0"/>
                  </a:solidFill>
                </a:rPr>
                <a:t>New Flow</a:t>
              </a:r>
              <a:endParaRPr lang="zh-TW" altLang="en-US" sz="2400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151" name="直線單箭頭接點 150"/>
          <p:cNvCxnSpPr>
            <a:stCxn id="69" idx="6"/>
            <a:endCxn id="95" idx="1"/>
          </p:cNvCxnSpPr>
          <p:nvPr/>
        </p:nvCxnSpPr>
        <p:spPr>
          <a:xfrm>
            <a:off x="2103843" y="4597967"/>
            <a:ext cx="766058" cy="0"/>
          </a:xfrm>
          <a:prstGeom prst="straightConnector1">
            <a:avLst/>
          </a:prstGeom>
          <a:ln w="571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/>
          <p:cNvCxnSpPr/>
          <p:nvPr/>
        </p:nvCxnSpPr>
        <p:spPr>
          <a:xfrm flipV="1">
            <a:off x="3414490" y="3211830"/>
            <a:ext cx="1335645" cy="1469801"/>
          </a:xfrm>
          <a:prstGeom prst="straightConnector1">
            <a:avLst/>
          </a:prstGeom>
          <a:ln w="571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/>
          <p:cNvCxnSpPr/>
          <p:nvPr/>
        </p:nvCxnSpPr>
        <p:spPr>
          <a:xfrm flipV="1">
            <a:off x="5302544" y="3240409"/>
            <a:ext cx="1597388" cy="10006"/>
          </a:xfrm>
          <a:prstGeom prst="straightConnector1">
            <a:avLst/>
          </a:prstGeom>
          <a:ln w="571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單箭頭接點 166"/>
          <p:cNvCxnSpPr/>
          <p:nvPr/>
        </p:nvCxnSpPr>
        <p:spPr>
          <a:xfrm>
            <a:off x="7435847" y="3205853"/>
            <a:ext cx="1343172" cy="1469802"/>
          </a:xfrm>
          <a:prstGeom prst="straightConnector1">
            <a:avLst/>
          </a:prstGeom>
          <a:ln w="571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單箭頭接點 169"/>
          <p:cNvCxnSpPr>
            <a:stCxn id="71" idx="3"/>
            <a:endCxn id="70" idx="2"/>
          </p:cNvCxnSpPr>
          <p:nvPr/>
        </p:nvCxnSpPr>
        <p:spPr>
          <a:xfrm>
            <a:off x="9323608" y="4597967"/>
            <a:ext cx="764549" cy="0"/>
          </a:xfrm>
          <a:prstGeom prst="straightConnector1">
            <a:avLst/>
          </a:prstGeom>
          <a:ln w="571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內容版面配置區 2"/>
          <p:cNvSpPr txBox="1">
            <a:spLocks/>
          </p:cNvSpPr>
          <p:nvPr/>
        </p:nvSpPr>
        <p:spPr>
          <a:xfrm>
            <a:off x="9509760" y="404147"/>
            <a:ext cx="2610197" cy="1496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Introduction to ECMP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Inherent Problems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&gt; Architecture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Experiment Settings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31063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9509760" y="404147"/>
            <a:ext cx="2610197" cy="1496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Introduction to ECMP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Inherent Problems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&gt; Architecture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Experiment Settings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-  Demonstration</a:t>
            </a:r>
          </a:p>
        </p:txBody>
      </p:sp>
      <p:grpSp>
        <p:nvGrpSpPr>
          <p:cNvPr id="123" name="群組 122"/>
          <p:cNvGrpSpPr/>
          <p:nvPr/>
        </p:nvGrpSpPr>
        <p:grpSpPr>
          <a:xfrm>
            <a:off x="1856317" y="1674630"/>
            <a:ext cx="7000165" cy="4687376"/>
            <a:chOff x="1856317" y="1674630"/>
            <a:chExt cx="7000165" cy="4687376"/>
          </a:xfrm>
        </p:grpSpPr>
        <p:grpSp>
          <p:nvGrpSpPr>
            <p:cNvPr id="76" name="群組 75"/>
            <p:cNvGrpSpPr/>
            <p:nvPr/>
          </p:nvGrpSpPr>
          <p:grpSpPr>
            <a:xfrm>
              <a:off x="3284571" y="1674630"/>
              <a:ext cx="4496142" cy="1958283"/>
              <a:chOff x="3266038" y="1701223"/>
              <a:chExt cx="4496142" cy="1958283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3266038" y="2142994"/>
                <a:ext cx="4496142" cy="151651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圓角矩形 5"/>
              <p:cNvSpPr/>
              <p:nvPr/>
            </p:nvSpPr>
            <p:spPr>
              <a:xfrm>
                <a:off x="3485335" y="2367501"/>
                <a:ext cx="1403018" cy="1096244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Traffic Monitor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>
                <a:off x="3266038" y="1701223"/>
                <a:ext cx="14384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Controller</a:t>
                </a:r>
                <a:endParaRPr lang="zh-TW" altLang="en-US" sz="2400" dirty="0"/>
              </a:p>
            </p:txBody>
          </p:sp>
          <p:sp>
            <p:nvSpPr>
              <p:cNvPr id="74" name="圓角矩形 73"/>
              <p:cNvSpPr/>
              <p:nvPr/>
            </p:nvSpPr>
            <p:spPr>
              <a:xfrm>
                <a:off x="6140335" y="2353127"/>
                <a:ext cx="1403018" cy="1096244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Flow Manager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7" name="群組 76"/>
            <p:cNvGrpSpPr/>
            <p:nvPr/>
          </p:nvGrpSpPr>
          <p:grpSpPr>
            <a:xfrm>
              <a:off x="5072800" y="5369803"/>
              <a:ext cx="2465252" cy="992203"/>
              <a:chOff x="5098473" y="5602560"/>
              <a:chExt cx="2216598" cy="892126"/>
            </a:xfrm>
          </p:grpSpPr>
          <p:grpSp>
            <p:nvGrpSpPr>
              <p:cNvPr id="10" name="群組 9"/>
              <p:cNvGrpSpPr/>
              <p:nvPr/>
            </p:nvGrpSpPr>
            <p:grpSpPr>
              <a:xfrm>
                <a:off x="5200436" y="5723633"/>
                <a:ext cx="771053" cy="771053"/>
                <a:chOff x="8655337" y="2628987"/>
                <a:chExt cx="462729" cy="462729"/>
              </a:xfrm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8655337" y="2628987"/>
                  <a:ext cx="462729" cy="46272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38" name="群組 37"/>
                <p:cNvGrpSpPr/>
                <p:nvPr/>
              </p:nvGrpSpPr>
              <p:grpSpPr>
                <a:xfrm>
                  <a:off x="8690145" y="2693682"/>
                  <a:ext cx="393115" cy="362403"/>
                  <a:chOff x="4962525" y="2312855"/>
                  <a:chExt cx="365760" cy="337185"/>
                </a:xfrm>
              </p:grpSpPr>
              <p:grpSp>
                <p:nvGrpSpPr>
                  <p:cNvPr id="39" name="群組 38"/>
                  <p:cNvGrpSpPr/>
                  <p:nvPr/>
                </p:nvGrpSpPr>
                <p:grpSpPr>
                  <a:xfrm>
                    <a:off x="4962525" y="2312855"/>
                    <a:ext cx="182880" cy="266700"/>
                    <a:chOff x="4962525" y="2312855"/>
                    <a:chExt cx="182880" cy="266700"/>
                  </a:xfrm>
                </p:grpSpPr>
                <p:sp>
                  <p:nvSpPr>
                    <p:cNvPr id="43" name="向左箭號 42"/>
                    <p:cNvSpPr/>
                    <p:nvPr/>
                  </p:nvSpPr>
                  <p:spPr>
                    <a:xfrm>
                      <a:off x="4962525" y="2312855"/>
                      <a:ext cx="182880" cy="133350"/>
                    </a:xfrm>
                    <a:prstGeom prst="leftArrow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44" name="向左箭號 43"/>
                    <p:cNvSpPr/>
                    <p:nvPr/>
                  </p:nvSpPr>
                  <p:spPr>
                    <a:xfrm>
                      <a:off x="4962525" y="2446205"/>
                      <a:ext cx="182880" cy="133350"/>
                    </a:xfrm>
                    <a:prstGeom prst="leftArrow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40" name="群組 39"/>
                  <p:cNvGrpSpPr/>
                  <p:nvPr/>
                </p:nvGrpSpPr>
                <p:grpSpPr>
                  <a:xfrm flipH="1">
                    <a:off x="5145405" y="2383340"/>
                    <a:ext cx="182880" cy="266700"/>
                    <a:chOff x="5114925" y="2465255"/>
                    <a:chExt cx="182880" cy="266700"/>
                  </a:xfrm>
                </p:grpSpPr>
                <p:sp>
                  <p:nvSpPr>
                    <p:cNvPr id="41" name="向左箭號 40"/>
                    <p:cNvSpPr/>
                    <p:nvPr/>
                  </p:nvSpPr>
                  <p:spPr>
                    <a:xfrm>
                      <a:off x="5114925" y="2465255"/>
                      <a:ext cx="182880" cy="133350"/>
                    </a:xfrm>
                    <a:prstGeom prst="leftArrow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42" name="向左箭號 41"/>
                    <p:cNvSpPr/>
                    <p:nvPr/>
                  </p:nvSpPr>
                  <p:spPr>
                    <a:xfrm>
                      <a:off x="5114925" y="2598605"/>
                      <a:ext cx="182880" cy="133350"/>
                    </a:xfrm>
                    <a:prstGeom prst="leftArrow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</p:grpSp>
          <p:grpSp>
            <p:nvGrpSpPr>
              <p:cNvPr id="54" name="群組 53"/>
              <p:cNvGrpSpPr/>
              <p:nvPr/>
            </p:nvGrpSpPr>
            <p:grpSpPr>
              <a:xfrm>
                <a:off x="5147980" y="5664260"/>
                <a:ext cx="771053" cy="771053"/>
                <a:chOff x="8655337" y="2628987"/>
                <a:chExt cx="462729" cy="462729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8655337" y="2628987"/>
                  <a:ext cx="462729" cy="46272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56" name="群組 55"/>
                <p:cNvGrpSpPr/>
                <p:nvPr/>
              </p:nvGrpSpPr>
              <p:grpSpPr>
                <a:xfrm>
                  <a:off x="8690145" y="2693682"/>
                  <a:ext cx="393115" cy="362403"/>
                  <a:chOff x="4962525" y="2312855"/>
                  <a:chExt cx="365760" cy="337185"/>
                </a:xfrm>
              </p:grpSpPr>
              <p:grpSp>
                <p:nvGrpSpPr>
                  <p:cNvPr id="57" name="群組 56"/>
                  <p:cNvGrpSpPr/>
                  <p:nvPr/>
                </p:nvGrpSpPr>
                <p:grpSpPr>
                  <a:xfrm>
                    <a:off x="4962525" y="2312855"/>
                    <a:ext cx="182880" cy="266700"/>
                    <a:chOff x="4962525" y="2312855"/>
                    <a:chExt cx="182880" cy="266700"/>
                  </a:xfrm>
                </p:grpSpPr>
                <p:sp>
                  <p:nvSpPr>
                    <p:cNvPr id="61" name="向左箭號 60"/>
                    <p:cNvSpPr/>
                    <p:nvPr/>
                  </p:nvSpPr>
                  <p:spPr>
                    <a:xfrm>
                      <a:off x="4962525" y="2312855"/>
                      <a:ext cx="182880" cy="133350"/>
                    </a:xfrm>
                    <a:prstGeom prst="leftArrow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62" name="向左箭號 61"/>
                    <p:cNvSpPr/>
                    <p:nvPr/>
                  </p:nvSpPr>
                  <p:spPr>
                    <a:xfrm>
                      <a:off x="4962525" y="2446205"/>
                      <a:ext cx="182880" cy="133350"/>
                    </a:xfrm>
                    <a:prstGeom prst="leftArrow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58" name="群組 57"/>
                  <p:cNvGrpSpPr/>
                  <p:nvPr/>
                </p:nvGrpSpPr>
                <p:grpSpPr>
                  <a:xfrm flipH="1">
                    <a:off x="5145405" y="2383340"/>
                    <a:ext cx="182880" cy="266700"/>
                    <a:chOff x="5114925" y="2465255"/>
                    <a:chExt cx="182880" cy="266700"/>
                  </a:xfrm>
                </p:grpSpPr>
                <p:sp>
                  <p:nvSpPr>
                    <p:cNvPr id="59" name="向左箭號 58"/>
                    <p:cNvSpPr/>
                    <p:nvPr/>
                  </p:nvSpPr>
                  <p:spPr>
                    <a:xfrm>
                      <a:off x="5114925" y="2465255"/>
                      <a:ext cx="182880" cy="133350"/>
                    </a:xfrm>
                    <a:prstGeom prst="leftArrow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60" name="向左箭號 59"/>
                    <p:cNvSpPr/>
                    <p:nvPr/>
                  </p:nvSpPr>
                  <p:spPr>
                    <a:xfrm>
                      <a:off x="5114925" y="2598605"/>
                      <a:ext cx="182880" cy="133350"/>
                    </a:xfrm>
                    <a:prstGeom prst="leftArrow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</p:grpSp>
          <p:grpSp>
            <p:nvGrpSpPr>
              <p:cNvPr id="63" name="群組 62"/>
              <p:cNvGrpSpPr/>
              <p:nvPr/>
            </p:nvGrpSpPr>
            <p:grpSpPr>
              <a:xfrm>
                <a:off x="5098473" y="5602560"/>
                <a:ext cx="771053" cy="771053"/>
                <a:chOff x="8655337" y="2628987"/>
                <a:chExt cx="462729" cy="462729"/>
              </a:xfrm>
            </p:grpSpPr>
            <p:sp>
              <p:nvSpPr>
                <p:cNvPr id="64" name="矩形 63"/>
                <p:cNvSpPr/>
                <p:nvPr/>
              </p:nvSpPr>
              <p:spPr>
                <a:xfrm>
                  <a:off x="8655337" y="2628987"/>
                  <a:ext cx="462729" cy="46272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65" name="群組 64"/>
                <p:cNvGrpSpPr/>
                <p:nvPr/>
              </p:nvGrpSpPr>
              <p:grpSpPr>
                <a:xfrm>
                  <a:off x="8690145" y="2693682"/>
                  <a:ext cx="393115" cy="362403"/>
                  <a:chOff x="4962525" y="2312855"/>
                  <a:chExt cx="365760" cy="337185"/>
                </a:xfrm>
              </p:grpSpPr>
              <p:grpSp>
                <p:nvGrpSpPr>
                  <p:cNvPr id="66" name="群組 65"/>
                  <p:cNvGrpSpPr/>
                  <p:nvPr/>
                </p:nvGrpSpPr>
                <p:grpSpPr>
                  <a:xfrm>
                    <a:off x="4962525" y="2312855"/>
                    <a:ext cx="182880" cy="266700"/>
                    <a:chOff x="4962525" y="2312855"/>
                    <a:chExt cx="182880" cy="266700"/>
                  </a:xfrm>
                </p:grpSpPr>
                <p:sp>
                  <p:nvSpPr>
                    <p:cNvPr id="70" name="向左箭號 69"/>
                    <p:cNvSpPr/>
                    <p:nvPr/>
                  </p:nvSpPr>
                  <p:spPr>
                    <a:xfrm>
                      <a:off x="4962525" y="2312855"/>
                      <a:ext cx="182880" cy="133350"/>
                    </a:xfrm>
                    <a:prstGeom prst="leftArrow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71" name="向左箭號 70"/>
                    <p:cNvSpPr/>
                    <p:nvPr/>
                  </p:nvSpPr>
                  <p:spPr>
                    <a:xfrm>
                      <a:off x="4962525" y="2446205"/>
                      <a:ext cx="182880" cy="133350"/>
                    </a:xfrm>
                    <a:prstGeom prst="leftArrow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67" name="群組 66"/>
                  <p:cNvGrpSpPr/>
                  <p:nvPr/>
                </p:nvGrpSpPr>
                <p:grpSpPr>
                  <a:xfrm flipH="1">
                    <a:off x="5145405" y="2383340"/>
                    <a:ext cx="182880" cy="266700"/>
                    <a:chOff x="5114925" y="2465255"/>
                    <a:chExt cx="182880" cy="266700"/>
                  </a:xfrm>
                </p:grpSpPr>
                <p:sp>
                  <p:nvSpPr>
                    <p:cNvPr id="68" name="向左箭號 67"/>
                    <p:cNvSpPr/>
                    <p:nvPr/>
                  </p:nvSpPr>
                  <p:spPr>
                    <a:xfrm>
                      <a:off x="5114925" y="2465255"/>
                      <a:ext cx="182880" cy="133350"/>
                    </a:xfrm>
                    <a:prstGeom prst="leftArrow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69" name="向左箭號 68"/>
                    <p:cNvSpPr/>
                    <p:nvPr/>
                  </p:nvSpPr>
                  <p:spPr>
                    <a:xfrm>
                      <a:off x="5114925" y="2598605"/>
                      <a:ext cx="182880" cy="133350"/>
                    </a:xfrm>
                    <a:prstGeom prst="leftArrow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</p:grpSp>
          <p:sp>
            <p:nvSpPr>
              <p:cNvPr id="75" name="文字方塊 74"/>
              <p:cNvSpPr txBox="1"/>
              <p:nvPr/>
            </p:nvSpPr>
            <p:spPr>
              <a:xfrm>
                <a:off x="6037092" y="5656373"/>
                <a:ext cx="12779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Switches</a:t>
                </a:r>
                <a:endParaRPr lang="zh-TW" altLang="en-US" sz="2400" dirty="0"/>
              </a:p>
            </p:txBody>
          </p:sp>
        </p:grpSp>
        <p:cxnSp>
          <p:nvCxnSpPr>
            <p:cNvPr id="82" name="直線單箭頭接點 81"/>
            <p:cNvCxnSpPr/>
            <p:nvPr/>
          </p:nvCxnSpPr>
          <p:spPr>
            <a:xfrm flipH="1" flipV="1">
              <a:off x="4084320" y="3438836"/>
              <a:ext cx="1063532" cy="193096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/>
            <p:nvPr/>
          </p:nvCxnSpPr>
          <p:spPr>
            <a:xfrm flipH="1" flipV="1">
              <a:off x="4331557" y="3440236"/>
              <a:ext cx="1063532" cy="19309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字方塊 94"/>
            <p:cNvSpPr txBox="1"/>
            <p:nvPr/>
          </p:nvSpPr>
          <p:spPr>
            <a:xfrm>
              <a:off x="2948973" y="4465377"/>
              <a:ext cx="17068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err="1" smtClean="0"/>
                <a:t>PortStatsReply</a:t>
              </a:r>
              <a:endParaRPr lang="zh-TW" altLang="en-US" sz="2000" dirty="0"/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1856317" y="3807150"/>
              <a:ext cx="19796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err="1" smtClean="0"/>
                <a:t>PortStatsRequest</a:t>
              </a:r>
              <a:endParaRPr lang="zh-TW" altLang="en-US" sz="2000" dirty="0"/>
            </a:p>
          </p:txBody>
        </p:sp>
        <p:cxnSp>
          <p:nvCxnSpPr>
            <p:cNvPr id="98" name="直線接點 97"/>
            <p:cNvCxnSpPr>
              <a:stCxn id="96" idx="3"/>
            </p:cNvCxnSpPr>
            <p:nvPr/>
          </p:nvCxnSpPr>
          <p:spPr>
            <a:xfrm flipV="1">
              <a:off x="3835961" y="3837527"/>
              <a:ext cx="715105" cy="169678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單箭頭接點 103"/>
            <p:cNvCxnSpPr/>
            <p:nvPr/>
          </p:nvCxnSpPr>
          <p:spPr>
            <a:xfrm flipV="1">
              <a:off x="5850380" y="3422779"/>
              <a:ext cx="1077462" cy="19470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單箭頭接點 105"/>
            <p:cNvCxnSpPr/>
            <p:nvPr/>
          </p:nvCxnSpPr>
          <p:spPr>
            <a:xfrm flipV="1">
              <a:off x="5619527" y="3424739"/>
              <a:ext cx="1057111" cy="193994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字方塊 109"/>
            <p:cNvSpPr txBox="1"/>
            <p:nvPr/>
          </p:nvSpPr>
          <p:spPr>
            <a:xfrm>
              <a:off x="6963666" y="3807150"/>
              <a:ext cx="11441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Packet-In</a:t>
              </a:r>
              <a:endParaRPr lang="zh-TW" altLang="en-US" sz="2000" dirty="0"/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6358811" y="4465377"/>
              <a:ext cx="24976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Packet-Out/</a:t>
              </a:r>
              <a:r>
                <a:rPr lang="en-US" altLang="zh-TW" sz="2000" dirty="0" err="1" smtClean="0"/>
                <a:t>FlowMod</a:t>
              </a:r>
              <a:endParaRPr lang="zh-TW" altLang="en-US" sz="2000" dirty="0"/>
            </a:p>
          </p:txBody>
        </p:sp>
        <p:cxnSp>
          <p:nvCxnSpPr>
            <p:cNvPr id="112" name="直線接點 111"/>
            <p:cNvCxnSpPr>
              <a:endCxn id="110" idx="1"/>
            </p:cNvCxnSpPr>
            <p:nvPr/>
          </p:nvCxnSpPr>
          <p:spPr>
            <a:xfrm>
              <a:off x="6491104" y="3802032"/>
              <a:ext cx="472562" cy="205173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116"/>
            <p:cNvCxnSpPr>
              <a:stCxn id="74" idx="1"/>
              <a:endCxn id="6" idx="3"/>
            </p:cNvCxnSpPr>
            <p:nvPr/>
          </p:nvCxnSpPr>
          <p:spPr>
            <a:xfrm flipH="1">
              <a:off x="4906886" y="2874656"/>
              <a:ext cx="1251982" cy="143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文字方塊 120"/>
            <p:cNvSpPr txBox="1"/>
            <p:nvPr/>
          </p:nvSpPr>
          <p:spPr>
            <a:xfrm>
              <a:off x="4934463" y="2481200"/>
              <a:ext cx="11342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err="1" smtClean="0"/>
                <a:t>PortStats</a:t>
              </a:r>
              <a:endParaRPr lang="zh-TW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783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634</Words>
  <Application>Microsoft Office PowerPoint</Application>
  <PresentationFormat>寬螢幕</PresentationFormat>
  <Paragraphs>212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ECMP Based on Traffic Monitoring</vt:lpstr>
      <vt:lpstr>Outline</vt:lpstr>
      <vt:lpstr>Equal-Cost Multi-Path (ECMP)</vt:lpstr>
      <vt:lpstr>Simple Path Selection</vt:lpstr>
      <vt:lpstr>Next-Hop Selection (RFC2991)</vt:lpstr>
      <vt:lpstr>Inherent Problems</vt:lpstr>
      <vt:lpstr>Next-Hop Selection on TM (I)</vt:lpstr>
      <vt:lpstr>Next-Hop Selection on TM (II)</vt:lpstr>
      <vt:lpstr>Architecture</vt:lpstr>
      <vt:lpstr>Algorithm Flow Chart (I)</vt:lpstr>
      <vt:lpstr>Algorithm Flow Chart (II)</vt:lpstr>
      <vt:lpstr>Algorithm Flow Chart (III)</vt:lpstr>
      <vt:lpstr>Experiment Environment</vt:lpstr>
      <vt:lpstr>2x2 Leaf-Spine Topology</vt:lpstr>
      <vt:lpstr>Evaluation</vt:lpstr>
      <vt:lpstr>PowerPoint 簡報</vt:lpstr>
      <vt:lpstr>Appendix (I) - Defect</vt:lpstr>
      <vt:lpstr>Appendix (II) - Flow Match Rule</vt:lpstr>
      <vt:lpstr>Appendix (III) - 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SDN/NFV Term Project</dc:title>
  <dc:creator>Yisung Chiu</dc:creator>
  <cp:lastModifiedBy>Yisung Chiu</cp:lastModifiedBy>
  <cp:revision>42</cp:revision>
  <dcterms:created xsi:type="dcterms:W3CDTF">2018-06-10T12:42:01Z</dcterms:created>
  <dcterms:modified xsi:type="dcterms:W3CDTF">2018-08-02T07:38:54Z</dcterms:modified>
</cp:coreProperties>
</file>