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00" r:id="rId1"/>
    <p:sldMasterId id="2147484912" r:id="rId2"/>
  </p:sldMasterIdLst>
  <p:notesMasterIdLst>
    <p:notesMasterId r:id="rId37"/>
  </p:notesMasterIdLst>
  <p:sldIdLst>
    <p:sldId id="256" r:id="rId3"/>
    <p:sldId id="306" r:id="rId4"/>
    <p:sldId id="259" r:id="rId5"/>
    <p:sldId id="273" r:id="rId6"/>
    <p:sldId id="311" r:id="rId7"/>
    <p:sldId id="267" r:id="rId8"/>
    <p:sldId id="270" r:id="rId9"/>
    <p:sldId id="271" r:id="rId10"/>
    <p:sldId id="279" r:id="rId11"/>
    <p:sldId id="281" r:id="rId12"/>
    <p:sldId id="282" r:id="rId13"/>
    <p:sldId id="284" r:id="rId14"/>
    <p:sldId id="280" r:id="rId15"/>
    <p:sldId id="283" r:id="rId16"/>
    <p:sldId id="312" r:id="rId17"/>
    <p:sldId id="288" r:id="rId18"/>
    <p:sldId id="289" r:id="rId19"/>
    <p:sldId id="290" r:id="rId20"/>
    <p:sldId id="291" r:id="rId21"/>
    <p:sldId id="292" r:id="rId22"/>
    <p:sldId id="293" r:id="rId23"/>
    <p:sldId id="294" r:id="rId24"/>
    <p:sldId id="295" r:id="rId25"/>
    <p:sldId id="296" r:id="rId26"/>
    <p:sldId id="297" r:id="rId27"/>
    <p:sldId id="310" r:id="rId28"/>
    <p:sldId id="307" r:id="rId29"/>
    <p:sldId id="308" r:id="rId30"/>
    <p:sldId id="313" r:id="rId31"/>
    <p:sldId id="301" r:id="rId32"/>
    <p:sldId id="302" r:id="rId33"/>
    <p:sldId id="303" r:id="rId34"/>
    <p:sldId id="304" r:id="rId35"/>
    <p:sldId id="305" r:id="rId36"/>
  </p:sldIdLst>
  <p:sldSz cx="9144000" cy="6858000" type="screen4x3"/>
  <p:notesSz cx="6896100" cy="9236075"/>
  <p:custDataLst>
    <p:tags r:id="rId38"/>
  </p:custDataLst>
  <p:defaultTextStyle>
    <a:defPPr>
      <a:defRPr lang="en-US"/>
    </a:defPPr>
    <a:lvl1pPr algn="l" rtl="0" fontAlgn="base">
      <a:spcBef>
        <a:spcPct val="0"/>
      </a:spcBef>
      <a:spcAft>
        <a:spcPct val="0"/>
      </a:spcAft>
      <a:defRPr sz="1600" kern="1200">
        <a:solidFill>
          <a:schemeClr val="tx1"/>
        </a:solidFill>
        <a:latin typeface="Verdana" pitchFamily="34" charset="0"/>
        <a:ea typeface="+mn-ea"/>
        <a:cs typeface="Arial" charset="0"/>
      </a:defRPr>
    </a:lvl1pPr>
    <a:lvl2pPr marL="457200" algn="l" rtl="0" fontAlgn="base">
      <a:spcBef>
        <a:spcPct val="0"/>
      </a:spcBef>
      <a:spcAft>
        <a:spcPct val="0"/>
      </a:spcAft>
      <a:defRPr sz="1600" kern="1200">
        <a:solidFill>
          <a:schemeClr val="tx1"/>
        </a:solidFill>
        <a:latin typeface="Verdana" pitchFamily="34" charset="0"/>
        <a:ea typeface="+mn-ea"/>
        <a:cs typeface="Arial" charset="0"/>
      </a:defRPr>
    </a:lvl2pPr>
    <a:lvl3pPr marL="914400" algn="l" rtl="0" fontAlgn="base">
      <a:spcBef>
        <a:spcPct val="0"/>
      </a:spcBef>
      <a:spcAft>
        <a:spcPct val="0"/>
      </a:spcAft>
      <a:defRPr sz="1600" kern="1200">
        <a:solidFill>
          <a:schemeClr val="tx1"/>
        </a:solidFill>
        <a:latin typeface="Verdana" pitchFamily="34" charset="0"/>
        <a:ea typeface="+mn-ea"/>
        <a:cs typeface="Arial" charset="0"/>
      </a:defRPr>
    </a:lvl3pPr>
    <a:lvl4pPr marL="1371600" algn="l" rtl="0" fontAlgn="base">
      <a:spcBef>
        <a:spcPct val="0"/>
      </a:spcBef>
      <a:spcAft>
        <a:spcPct val="0"/>
      </a:spcAft>
      <a:defRPr sz="1600" kern="1200">
        <a:solidFill>
          <a:schemeClr val="tx1"/>
        </a:solidFill>
        <a:latin typeface="Verdana" pitchFamily="34" charset="0"/>
        <a:ea typeface="+mn-ea"/>
        <a:cs typeface="Arial" charset="0"/>
      </a:defRPr>
    </a:lvl4pPr>
    <a:lvl5pPr marL="1828800" algn="l" rtl="0" fontAlgn="base">
      <a:spcBef>
        <a:spcPct val="0"/>
      </a:spcBef>
      <a:spcAft>
        <a:spcPct val="0"/>
      </a:spcAft>
      <a:defRPr sz="1600" kern="1200">
        <a:solidFill>
          <a:schemeClr val="tx1"/>
        </a:solidFill>
        <a:latin typeface="Verdana" pitchFamily="34" charset="0"/>
        <a:ea typeface="+mn-ea"/>
        <a:cs typeface="Arial" charset="0"/>
      </a:defRPr>
    </a:lvl5pPr>
    <a:lvl6pPr marL="2286000" algn="l" defTabSz="914400" rtl="0" eaLnBrk="1" latinLnBrk="0" hangingPunct="1">
      <a:defRPr sz="1600" kern="1200">
        <a:solidFill>
          <a:schemeClr val="tx1"/>
        </a:solidFill>
        <a:latin typeface="Verdana" pitchFamily="34" charset="0"/>
        <a:ea typeface="+mn-ea"/>
        <a:cs typeface="Arial" charset="0"/>
      </a:defRPr>
    </a:lvl6pPr>
    <a:lvl7pPr marL="2743200" algn="l" defTabSz="914400" rtl="0" eaLnBrk="1" latinLnBrk="0" hangingPunct="1">
      <a:defRPr sz="1600" kern="1200">
        <a:solidFill>
          <a:schemeClr val="tx1"/>
        </a:solidFill>
        <a:latin typeface="Verdana" pitchFamily="34" charset="0"/>
        <a:ea typeface="+mn-ea"/>
        <a:cs typeface="Arial" charset="0"/>
      </a:defRPr>
    </a:lvl7pPr>
    <a:lvl8pPr marL="3200400" algn="l" defTabSz="914400" rtl="0" eaLnBrk="1" latinLnBrk="0" hangingPunct="1">
      <a:defRPr sz="1600" kern="1200">
        <a:solidFill>
          <a:schemeClr val="tx1"/>
        </a:solidFill>
        <a:latin typeface="Verdana" pitchFamily="34" charset="0"/>
        <a:ea typeface="+mn-ea"/>
        <a:cs typeface="Arial" charset="0"/>
      </a:defRPr>
    </a:lvl8pPr>
    <a:lvl9pPr marL="3657600" algn="l" defTabSz="914400" rtl="0" eaLnBrk="1" latinLnBrk="0" hangingPunct="1">
      <a:defRPr sz="16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7"/>
    <a:srgbClr val="777777"/>
    <a:srgbClr val="969696"/>
    <a:srgbClr val="339966"/>
    <a:srgbClr val="FFFF99"/>
    <a:srgbClr val="CCCC00"/>
    <a:srgbClr val="E0DD98"/>
    <a:srgbClr val="B0551E"/>
    <a:srgbClr val="FFFFFF"/>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4718" autoAdjust="0"/>
  </p:normalViewPr>
  <p:slideViewPr>
    <p:cSldViewPr>
      <p:cViewPr varScale="1">
        <p:scale>
          <a:sx n="109" d="100"/>
          <a:sy n="109" d="100"/>
        </p:scale>
        <p:origin x="1880" y="84"/>
      </p:cViewPr>
      <p:guideLst>
        <p:guide orient="horz" pos="2160"/>
        <p:guide pos="2880"/>
      </p:guideLst>
    </p:cSldViewPr>
  </p:slid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1843BA-4B3C-417E-B7E4-17C47D340DE9}" type="doc">
      <dgm:prSet loTypeId="urn:microsoft.com/office/officeart/2005/8/layout/target2" loCatId="relationship" qsTypeId="urn:microsoft.com/office/officeart/2005/8/quickstyle/simple5" qsCatId="simple" csTypeId="urn:microsoft.com/office/officeart/2005/8/colors/colorful5" csCatId="colorful" phldr="1"/>
      <dgm:spPr/>
      <dgm:t>
        <a:bodyPr/>
        <a:lstStyle/>
        <a:p>
          <a:endParaRPr lang="en-US"/>
        </a:p>
      </dgm:t>
    </dgm:pt>
    <dgm:pt modelId="{43B13A51-0653-4BE3-A8BB-5DAF9FE0AFD0}">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800" dirty="0">
              <a:solidFill>
                <a:schemeClr val="bg1"/>
              </a:solidFill>
            </a:rPr>
            <a:t>Libraries</a:t>
          </a:r>
        </a:p>
      </dgm:t>
    </dgm:pt>
    <dgm:pt modelId="{11F9F6D4-E933-46C5-841B-F656852C16B2}" type="parTrans" cxnId="{2FEBE7CA-58BC-48DB-BF25-6AA6664A975A}">
      <dgm:prSet/>
      <dgm:spPr/>
      <dgm:t>
        <a:bodyPr/>
        <a:lstStyle/>
        <a:p>
          <a:endParaRPr lang="en-US"/>
        </a:p>
      </dgm:t>
    </dgm:pt>
    <dgm:pt modelId="{7D5D230E-F944-43A3-9C5A-00F6BC147FD2}" type="sibTrans" cxnId="{2FEBE7CA-58BC-48DB-BF25-6AA6664A975A}">
      <dgm:prSet/>
      <dgm:spPr/>
      <dgm:t>
        <a:bodyPr/>
        <a:lstStyle/>
        <a:p>
          <a:endParaRPr lang="en-US"/>
        </a:p>
      </dgm:t>
    </dgm:pt>
    <dgm:pt modelId="{90DDA68C-F4F8-4217-8BFA-1004C6BE3949}">
      <dgm:prSet phldrT="[Text]" custT="1"/>
      <dgm:spPr/>
      <dgm:t>
        <a:bodyPr/>
        <a:lstStyle/>
        <a:p>
          <a:r>
            <a:rPr lang="en-US" sz="1800" dirty="0"/>
            <a:t>CLR</a:t>
          </a:r>
          <a:endParaRPr lang="en-US" sz="3200" dirty="0"/>
        </a:p>
      </dgm:t>
    </dgm:pt>
    <dgm:pt modelId="{D2D2D173-E7DA-4638-A6C4-4C6FB0EB3634}" type="parTrans" cxnId="{4826C20B-D398-4D10-8850-5A0EDB69DF90}">
      <dgm:prSet/>
      <dgm:spPr/>
      <dgm:t>
        <a:bodyPr/>
        <a:lstStyle/>
        <a:p>
          <a:endParaRPr lang="en-US"/>
        </a:p>
      </dgm:t>
    </dgm:pt>
    <dgm:pt modelId="{6AB29691-B623-4BC1-8045-3C6A656FE1BD}" type="sibTrans" cxnId="{4826C20B-D398-4D10-8850-5A0EDB69DF90}">
      <dgm:prSet/>
      <dgm:spPr/>
      <dgm:t>
        <a:bodyPr/>
        <a:lstStyle/>
        <a:p>
          <a:endParaRPr lang="en-US"/>
        </a:p>
      </dgm:t>
    </dgm:pt>
    <dgm:pt modelId="{4FB7EE7D-6749-472C-900D-1644648D6118}">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a:solidFill>
                <a:schemeClr val="bg1"/>
              </a:solidFill>
            </a:rPr>
            <a:t>Security</a:t>
          </a:r>
        </a:p>
      </dgm:t>
    </dgm:pt>
    <dgm:pt modelId="{9D99FBC4-45B8-43BD-A1D3-A66BAFA2149E}" type="parTrans" cxnId="{E292E3E1-3514-4E51-AA75-757BB7F27111}">
      <dgm:prSet/>
      <dgm:spPr/>
      <dgm:t>
        <a:bodyPr/>
        <a:lstStyle/>
        <a:p>
          <a:endParaRPr lang="en-US"/>
        </a:p>
      </dgm:t>
    </dgm:pt>
    <dgm:pt modelId="{BE0A3E5D-7C68-4701-BD97-D577CC8DAF0B}" type="sibTrans" cxnId="{E292E3E1-3514-4E51-AA75-757BB7F27111}">
      <dgm:prSet/>
      <dgm:spPr/>
      <dgm:t>
        <a:bodyPr/>
        <a:lstStyle/>
        <a:p>
          <a:endParaRPr lang="en-US"/>
        </a:p>
      </dgm:t>
    </dgm:pt>
    <dgm:pt modelId="{B43E30D6-7BAE-4D2B-BAE8-EB7564491D2A}">
      <dgm:prSet phldrT="[Text]">
        <dgm:style>
          <a:lnRef idx="0">
            <a:schemeClr val="accent2"/>
          </a:lnRef>
          <a:fillRef idx="3">
            <a:schemeClr val="accent2"/>
          </a:fillRef>
          <a:effectRef idx="3">
            <a:schemeClr val="accent2"/>
          </a:effectRef>
          <a:fontRef idx="minor">
            <a:schemeClr val="lt1"/>
          </a:fontRef>
        </dgm:style>
      </dgm:prSet>
      <dgm:spPr/>
      <dgm:t>
        <a:bodyPr/>
        <a:lstStyle/>
        <a:p>
          <a:r>
            <a:rPr lang="en-US" dirty="0">
              <a:solidFill>
                <a:schemeClr val="bg1"/>
              </a:solidFill>
            </a:rPr>
            <a:t>Exception Handling</a:t>
          </a:r>
        </a:p>
      </dgm:t>
    </dgm:pt>
    <dgm:pt modelId="{84C6604C-DA70-4582-BE31-F5E3C6FCAF13}" type="parTrans" cxnId="{A2F5593C-AD98-4E9E-84AB-3E8058C0B804}">
      <dgm:prSet/>
      <dgm:spPr/>
      <dgm:t>
        <a:bodyPr/>
        <a:lstStyle/>
        <a:p>
          <a:endParaRPr lang="en-US"/>
        </a:p>
      </dgm:t>
    </dgm:pt>
    <dgm:pt modelId="{EE50F241-6312-4422-806F-3F5A87500152}" type="sibTrans" cxnId="{A2F5593C-AD98-4E9E-84AB-3E8058C0B804}">
      <dgm:prSet/>
      <dgm:spPr/>
      <dgm:t>
        <a:bodyPr/>
        <a:lstStyle/>
        <a:p>
          <a:endParaRPr lang="en-US"/>
        </a:p>
      </dgm:t>
    </dgm:pt>
    <dgm:pt modelId="{016DFBE8-1D67-4B5C-A0FB-6165F1201228}">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t>Memory Management</a:t>
          </a:r>
        </a:p>
      </dgm:t>
    </dgm:pt>
    <dgm:pt modelId="{FF57445E-C237-442E-B477-9F2107BC8A7E}" type="parTrans" cxnId="{4670F944-E808-4594-8E9B-87A3CFC887BE}">
      <dgm:prSet/>
      <dgm:spPr/>
      <dgm:t>
        <a:bodyPr/>
        <a:lstStyle/>
        <a:p>
          <a:endParaRPr lang="en-US"/>
        </a:p>
      </dgm:t>
    </dgm:pt>
    <dgm:pt modelId="{C8157D53-6A26-4B07-8C11-64CCAB43B144}" type="sibTrans" cxnId="{4670F944-E808-4594-8E9B-87A3CFC887BE}">
      <dgm:prSet/>
      <dgm:spPr/>
      <dgm:t>
        <a:bodyPr/>
        <a:lstStyle/>
        <a:p>
          <a:endParaRPr lang="en-US"/>
        </a:p>
      </dgm:t>
    </dgm:pt>
    <dgm:pt modelId="{EABBA8BC-97A6-458E-A485-1981FF92C4B7}">
      <dgm:prSet phldrT="[Text]"/>
      <dgm:spPr>
        <a:ln>
          <a:solidFill>
            <a:schemeClr val="tx1"/>
          </a:solidFill>
        </a:ln>
      </dgm:spPr>
      <dgm:t>
        <a:bodyPr/>
        <a:lstStyle/>
        <a:p>
          <a:r>
            <a:rPr lang="en-US" b="1" dirty="0"/>
            <a:t>Garbage Collector</a:t>
          </a:r>
        </a:p>
        <a:p>
          <a:r>
            <a:rPr lang="en-US" i="1" dirty="0"/>
            <a:t>Allocation and release of memory!</a:t>
          </a:r>
        </a:p>
      </dgm:t>
    </dgm:pt>
    <dgm:pt modelId="{8DFD819F-1D6F-4533-A1ED-9EE0D0680B29}" type="parTrans" cxnId="{A4C7F849-9ED4-461D-A387-98BE5A55451F}">
      <dgm:prSet/>
      <dgm:spPr/>
      <dgm:t>
        <a:bodyPr/>
        <a:lstStyle/>
        <a:p>
          <a:endParaRPr lang="en-US"/>
        </a:p>
      </dgm:t>
    </dgm:pt>
    <dgm:pt modelId="{41C21890-A31C-4AFE-B6D2-A81500B93E54}" type="sibTrans" cxnId="{A4C7F849-9ED4-461D-A387-98BE5A55451F}">
      <dgm:prSet/>
      <dgm:spPr/>
      <dgm:t>
        <a:bodyPr/>
        <a:lstStyle/>
        <a:p>
          <a:endParaRPr lang="en-US"/>
        </a:p>
      </dgm:t>
    </dgm:pt>
    <dgm:pt modelId="{1E4775F5-D24F-43AE-91D3-894EEE370B50}">
      <dgm:prSet custT="1"/>
      <dgm:spPr/>
      <dgm:t>
        <a:bodyPr/>
        <a:lstStyle/>
        <a:p>
          <a:r>
            <a:rPr lang="en-US" sz="2400" dirty="0"/>
            <a:t>.NET Framework</a:t>
          </a:r>
        </a:p>
      </dgm:t>
    </dgm:pt>
    <dgm:pt modelId="{398C2296-AFBC-44E2-A4EB-85F7F42D1DA7}" type="parTrans" cxnId="{B82EB4D3-BD5F-445D-8202-1F85E9DBEF13}">
      <dgm:prSet/>
      <dgm:spPr/>
      <dgm:t>
        <a:bodyPr/>
        <a:lstStyle/>
        <a:p>
          <a:endParaRPr lang="en-US"/>
        </a:p>
      </dgm:t>
    </dgm:pt>
    <dgm:pt modelId="{652E2D86-BF0A-444D-9CEF-5A54627BE1C7}" type="sibTrans" cxnId="{B82EB4D3-BD5F-445D-8202-1F85E9DBEF13}">
      <dgm:prSet/>
      <dgm:spPr/>
      <dgm:t>
        <a:bodyPr/>
        <a:lstStyle/>
        <a:p>
          <a:endParaRPr lang="en-US"/>
        </a:p>
      </dgm:t>
    </dgm:pt>
    <dgm:pt modelId="{A4E8E434-3FBB-4890-B391-098291908E80}" type="pres">
      <dgm:prSet presAssocID="{591843BA-4B3C-417E-B7E4-17C47D340DE9}" presName="Name0" presStyleCnt="0">
        <dgm:presLayoutVars>
          <dgm:chMax val="3"/>
          <dgm:chPref val="1"/>
          <dgm:dir/>
          <dgm:animLvl val="lvl"/>
          <dgm:resizeHandles/>
        </dgm:presLayoutVars>
      </dgm:prSet>
      <dgm:spPr/>
    </dgm:pt>
    <dgm:pt modelId="{395444A9-47C7-481A-B866-C9D5D9560552}" type="pres">
      <dgm:prSet presAssocID="{591843BA-4B3C-417E-B7E4-17C47D340DE9}" presName="outerBox" presStyleCnt="0"/>
      <dgm:spPr/>
    </dgm:pt>
    <dgm:pt modelId="{7537CFA7-79B7-45BD-AD37-2AB79D51CED7}" type="pres">
      <dgm:prSet presAssocID="{591843BA-4B3C-417E-B7E4-17C47D340DE9}" presName="outerBoxParent" presStyleLbl="node1" presStyleIdx="0" presStyleCnt="3"/>
      <dgm:spPr/>
    </dgm:pt>
    <dgm:pt modelId="{FF69DA24-0691-4619-9CBE-CA75B603D3EC}" type="pres">
      <dgm:prSet presAssocID="{591843BA-4B3C-417E-B7E4-17C47D340DE9}" presName="outerBoxChildren" presStyleCnt="0"/>
      <dgm:spPr/>
    </dgm:pt>
    <dgm:pt modelId="{9561B693-923E-41CD-9340-D767A75C84FA}" type="pres">
      <dgm:prSet presAssocID="{43B13A51-0653-4BE3-A8BB-5DAF9FE0AFD0}" presName="oChild" presStyleLbl="fgAcc1" presStyleIdx="0" presStyleCnt="4" custScaleX="633333" custScaleY="28572" custLinFactX="100000" custLinFactNeighborX="166667" custLinFactNeighborY="-11905">
        <dgm:presLayoutVars>
          <dgm:bulletEnabled val="1"/>
        </dgm:presLayoutVars>
      </dgm:prSet>
      <dgm:spPr/>
    </dgm:pt>
    <dgm:pt modelId="{83A8A586-B48C-430C-95A6-67D6255BB599}" type="pres">
      <dgm:prSet presAssocID="{591843BA-4B3C-417E-B7E4-17C47D340DE9}" presName="middleBox" presStyleCnt="0"/>
      <dgm:spPr/>
    </dgm:pt>
    <dgm:pt modelId="{F386F1D9-52B5-45D1-9FE1-4C8745916E25}" type="pres">
      <dgm:prSet presAssocID="{591843BA-4B3C-417E-B7E4-17C47D340DE9}" presName="middleBoxParent" presStyleLbl="node1" presStyleIdx="1" presStyleCnt="3" custScaleX="122581" custScaleY="81945" custLinFactNeighborX="-11290" custLinFactNeighborY="11491"/>
      <dgm:spPr/>
    </dgm:pt>
    <dgm:pt modelId="{F814906C-3DCE-499F-8926-56823BECDD11}" type="pres">
      <dgm:prSet presAssocID="{591843BA-4B3C-417E-B7E4-17C47D340DE9}" presName="middleBoxChildren" presStyleCnt="0"/>
      <dgm:spPr/>
    </dgm:pt>
    <dgm:pt modelId="{208F4BE1-5A41-4DEB-9BD2-AD8C5285DDF5}" type="pres">
      <dgm:prSet presAssocID="{4FB7EE7D-6749-472C-900D-1644648D6118}" presName="mChild" presStyleLbl="fgAcc1" presStyleIdx="1" presStyleCnt="4" custLinFactX="-1210" custLinFactY="14555" custLinFactNeighborX="-100000" custLinFactNeighborY="100000">
        <dgm:presLayoutVars>
          <dgm:bulletEnabled val="1"/>
        </dgm:presLayoutVars>
      </dgm:prSet>
      <dgm:spPr/>
    </dgm:pt>
    <dgm:pt modelId="{A9A23EF8-56F6-49E4-98E6-9BF137F5ADE3}" type="pres">
      <dgm:prSet presAssocID="{BE0A3E5D-7C68-4701-BD97-D577CC8DAF0B}" presName="middleSibTrans" presStyleCnt="0"/>
      <dgm:spPr/>
    </dgm:pt>
    <dgm:pt modelId="{5480B3BA-D511-493F-88AF-66DDF9A4BFFA}" type="pres">
      <dgm:prSet presAssocID="{B43E30D6-7BAE-4D2B-BAE8-EB7564491D2A}" presName="mChild" presStyleLbl="fgAcc1" presStyleIdx="2" presStyleCnt="4" custLinFactX="-1210" custLinFactY="14555" custLinFactNeighborX="-100000" custLinFactNeighborY="100000">
        <dgm:presLayoutVars>
          <dgm:bulletEnabled val="1"/>
        </dgm:presLayoutVars>
      </dgm:prSet>
      <dgm:spPr/>
    </dgm:pt>
    <dgm:pt modelId="{5C7324A5-950D-44B0-B6AE-ECD0C64EE94B}" type="pres">
      <dgm:prSet presAssocID="{591843BA-4B3C-417E-B7E4-17C47D340DE9}" presName="centerBox" presStyleCnt="0"/>
      <dgm:spPr/>
    </dgm:pt>
    <dgm:pt modelId="{A285063C-18EF-4423-9DBB-47875F9E31F5}" type="pres">
      <dgm:prSet presAssocID="{591843BA-4B3C-417E-B7E4-17C47D340DE9}" presName="centerBoxParent" presStyleLbl="node1" presStyleIdx="2" presStyleCnt="3" custScaleX="129729" custLinFactNeighborX="-14651" custLinFactNeighborY="8333"/>
      <dgm:spPr/>
    </dgm:pt>
    <dgm:pt modelId="{8771B1DE-BA01-49D2-8D59-5258936EA61A}" type="pres">
      <dgm:prSet presAssocID="{591843BA-4B3C-417E-B7E4-17C47D340DE9}" presName="centerBoxChildren" presStyleCnt="0"/>
      <dgm:spPr/>
    </dgm:pt>
    <dgm:pt modelId="{69AEB099-F7DA-474E-817B-DA02D4A8A206}" type="pres">
      <dgm:prSet presAssocID="{EABBA8BC-97A6-458E-A485-1981FF92C4B7}" presName="cChild" presStyleLbl="fgAcc1" presStyleIdx="3" presStyleCnt="4" custScaleX="357826" custScaleY="137036" custLinFactNeighborX="-56957" custLinFactNeighborY="1851">
        <dgm:presLayoutVars>
          <dgm:bulletEnabled val="1"/>
        </dgm:presLayoutVars>
      </dgm:prSet>
      <dgm:spPr/>
    </dgm:pt>
  </dgm:ptLst>
  <dgm:cxnLst>
    <dgm:cxn modelId="{4826C20B-D398-4D10-8850-5A0EDB69DF90}" srcId="{591843BA-4B3C-417E-B7E4-17C47D340DE9}" destId="{90DDA68C-F4F8-4217-8BFA-1004C6BE3949}" srcOrd="1" destOrd="0" parTransId="{D2D2D173-E7DA-4638-A6C4-4C6FB0EB3634}" sibTransId="{6AB29691-B623-4BC1-8045-3C6A656FE1BD}"/>
    <dgm:cxn modelId="{CBE41925-7405-4094-9501-4A73E5BD4227}" type="presOf" srcId="{4FB7EE7D-6749-472C-900D-1644648D6118}" destId="{208F4BE1-5A41-4DEB-9BD2-AD8C5285DDF5}" srcOrd="0" destOrd="0" presId="urn:microsoft.com/office/officeart/2005/8/layout/target2"/>
    <dgm:cxn modelId="{A2F5593C-AD98-4E9E-84AB-3E8058C0B804}" srcId="{90DDA68C-F4F8-4217-8BFA-1004C6BE3949}" destId="{B43E30D6-7BAE-4D2B-BAE8-EB7564491D2A}" srcOrd="1" destOrd="0" parTransId="{84C6604C-DA70-4582-BE31-F5E3C6FCAF13}" sibTransId="{EE50F241-6312-4422-806F-3F5A87500152}"/>
    <dgm:cxn modelId="{4670F944-E808-4594-8E9B-87A3CFC887BE}" srcId="{591843BA-4B3C-417E-B7E4-17C47D340DE9}" destId="{016DFBE8-1D67-4B5C-A0FB-6165F1201228}" srcOrd="2" destOrd="0" parTransId="{FF57445E-C237-442E-B477-9F2107BC8A7E}" sibTransId="{C8157D53-6A26-4B07-8C11-64CCAB43B144}"/>
    <dgm:cxn modelId="{A4C7F849-9ED4-461D-A387-98BE5A55451F}" srcId="{016DFBE8-1D67-4B5C-A0FB-6165F1201228}" destId="{EABBA8BC-97A6-458E-A485-1981FF92C4B7}" srcOrd="0" destOrd="0" parTransId="{8DFD819F-1D6F-4533-A1ED-9EE0D0680B29}" sibTransId="{41C21890-A31C-4AFE-B6D2-A81500B93E54}"/>
    <dgm:cxn modelId="{7604006C-59BE-44E2-A4CD-231DDB96554F}" type="presOf" srcId="{B43E30D6-7BAE-4D2B-BAE8-EB7564491D2A}" destId="{5480B3BA-D511-493F-88AF-66DDF9A4BFFA}" srcOrd="0" destOrd="0" presId="urn:microsoft.com/office/officeart/2005/8/layout/target2"/>
    <dgm:cxn modelId="{BEDABB4D-8330-4C71-B5C0-DFE4A5836EE1}" type="presOf" srcId="{016DFBE8-1D67-4B5C-A0FB-6165F1201228}" destId="{A285063C-18EF-4423-9DBB-47875F9E31F5}" srcOrd="0" destOrd="0" presId="urn:microsoft.com/office/officeart/2005/8/layout/target2"/>
    <dgm:cxn modelId="{13E42988-EDCD-42A3-8904-4B3C1722BAEE}" type="presOf" srcId="{EABBA8BC-97A6-458E-A485-1981FF92C4B7}" destId="{69AEB099-F7DA-474E-817B-DA02D4A8A206}" srcOrd="0" destOrd="0" presId="urn:microsoft.com/office/officeart/2005/8/layout/target2"/>
    <dgm:cxn modelId="{9C96009C-DF5D-4D21-93FD-65DB8DD5BB5A}" type="presOf" srcId="{90DDA68C-F4F8-4217-8BFA-1004C6BE3949}" destId="{F386F1D9-52B5-45D1-9FE1-4C8745916E25}" srcOrd="0" destOrd="0" presId="urn:microsoft.com/office/officeart/2005/8/layout/target2"/>
    <dgm:cxn modelId="{A2F3FCB8-0784-4CBB-873C-0A5D82DE01F9}" type="presOf" srcId="{591843BA-4B3C-417E-B7E4-17C47D340DE9}" destId="{A4E8E434-3FBB-4890-B391-098291908E80}" srcOrd="0" destOrd="0" presId="urn:microsoft.com/office/officeart/2005/8/layout/target2"/>
    <dgm:cxn modelId="{5E07F0BA-A5B7-457B-AC5D-0D15677B8AB6}" type="presOf" srcId="{1E4775F5-D24F-43AE-91D3-894EEE370B50}" destId="{7537CFA7-79B7-45BD-AD37-2AB79D51CED7}" srcOrd="0" destOrd="0" presId="urn:microsoft.com/office/officeart/2005/8/layout/target2"/>
    <dgm:cxn modelId="{2FEBE7CA-58BC-48DB-BF25-6AA6664A975A}" srcId="{1E4775F5-D24F-43AE-91D3-894EEE370B50}" destId="{43B13A51-0653-4BE3-A8BB-5DAF9FE0AFD0}" srcOrd="0" destOrd="0" parTransId="{11F9F6D4-E933-46C5-841B-F656852C16B2}" sibTransId="{7D5D230E-F944-43A3-9C5A-00F6BC147FD2}"/>
    <dgm:cxn modelId="{B82EB4D3-BD5F-445D-8202-1F85E9DBEF13}" srcId="{591843BA-4B3C-417E-B7E4-17C47D340DE9}" destId="{1E4775F5-D24F-43AE-91D3-894EEE370B50}" srcOrd="0" destOrd="0" parTransId="{398C2296-AFBC-44E2-A4EB-85F7F42D1DA7}" sibTransId="{652E2D86-BF0A-444D-9CEF-5A54627BE1C7}"/>
    <dgm:cxn modelId="{E292E3E1-3514-4E51-AA75-757BB7F27111}" srcId="{90DDA68C-F4F8-4217-8BFA-1004C6BE3949}" destId="{4FB7EE7D-6749-472C-900D-1644648D6118}" srcOrd="0" destOrd="0" parTransId="{9D99FBC4-45B8-43BD-A1D3-A66BAFA2149E}" sibTransId="{BE0A3E5D-7C68-4701-BD97-D577CC8DAF0B}"/>
    <dgm:cxn modelId="{BE3DB6F0-6988-487D-A80C-FFFEA51A01CF}" type="presOf" srcId="{43B13A51-0653-4BE3-A8BB-5DAF9FE0AFD0}" destId="{9561B693-923E-41CD-9340-D767A75C84FA}" srcOrd="0" destOrd="0" presId="urn:microsoft.com/office/officeart/2005/8/layout/target2"/>
    <dgm:cxn modelId="{39BC2360-A4FF-43F0-A2C6-550576D0416F}" type="presParOf" srcId="{A4E8E434-3FBB-4890-B391-098291908E80}" destId="{395444A9-47C7-481A-B866-C9D5D9560552}" srcOrd="0" destOrd="0" presId="urn:microsoft.com/office/officeart/2005/8/layout/target2"/>
    <dgm:cxn modelId="{49C8690F-60B1-4948-9333-AD7548BC9F8E}" type="presParOf" srcId="{395444A9-47C7-481A-B866-C9D5D9560552}" destId="{7537CFA7-79B7-45BD-AD37-2AB79D51CED7}" srcOrd="0" destOrd="0" presId="urn:microsoft.com/office/officeart/2005/8/layout/target2"/>
    <dgm:cxn modelId="{A204D747-515C-457D-82BE-D014187E5578}" type="presParOf" srcId="{395444A9-47C7-481A-B866-C9D5D9560552}" destId="{FF69DA24-0691-4619-9CBE-CA75B603D3EC}" srcOrd="1" destOrd="0" presId="urn:microsoft.com/office/officeart/2005/8/layout/target2"/>
    <dgm:cxn modelId="{5B27C05A-39C3-4E64-904E-CE45A12A4DF7}" type="presParOf" srcId="{FF69DA24-0691-4619-9CBE-CA75B603D3EC}" destId="{9561B693-923E-41CD-9340-D767A75C84FA}" srcOrd="0" destOrd="0" presId="urn:microsoft.com/office/officeart/2005/8/layout/target2"/>
    <dgm:cxn modelId="{8B6B678B-D0A3-4FA8-AC68-D4B3DA2A2FC6}" type="presParOf" srcId="{A4E8E434-3FBB-4890-B391-098291908E80}" destId="{83A8A586-B48C-430C-95A6-67D6255BB599}" srcOrd="1" destOrd="0" presId="urn:microsoft.com/office/officeart/2005/8/layout/target2"/>
    <dgm:cxn modelId="{3EDEBFE2-549C-4B18-AB94-4B471C2AD8CF}" type="presParOf" srcId="{83A8A586-B48C-430C-95A6-67D6255BB599}" destId="{F386F1D9-52B5-45D1-9FE1-4C8745916E25}" srcOrd="0" destOrd="0" presId="urn:microsoft.com/office/officeart/2005/8/layout/target2"/>
    <dgm:cxn modelId="{4B20AB4E-0401-4922-9753-2AD91E11DA05}" type="presParOf" srcId="{83A8A586-B48C-430C-95A6-67D6255BB599}" destId="{F814906C-3DCE-499F-8926-56823BECDD11}" srcOrd="1" destOrd="0" presId="urn:microsoft.com/office/officeart/2005/8/layout/target2"/>
    <dgm:cxn modelId="{72E372F7-9076-4E84-859E-BA674BE6FC9F}" type="presParOf" srcId="{F814906C-3DCE-499F-8926-56823BECDD11}" destId="{208F4BE1-5A41-4DEB-9BD2-AD8C5285DDF5}" srcOrd="0" destOrd="0" presId="urn:microsoft.com/office/officeart/2005/8/layout/target2"/>
    <dgm:cxn modelId="{07A5E6FB-E131-4732-AD54-FDEBD5A497F6}" type="presParOf" srcId="{F814906C-3DCE-499F-8926-56823BECDD11}" destId="{A9A23EF8-56F6-49E4-98E6-9BF137F5ADE3}" srcOrd="1" destOrd="0" presId="urn:microsoft.com/office/officeart/2005/8/layout/target2"/>
    <dgm:cxn modelId="{D7C83BD1-87C4-4D57-97CF-7A0FB19BD376}" type="presParOf" srcId="{F814906C-3DCE-499F-8926-56823BECDD11}" destId="{5480B3BA-D511-493F-88AF-66DDF9A4BFFA}" srcOrd="2" destOrd="0" presId="urn:microsoft.com/office/officeart/2005/8/layout/target2"/>
    <dgm:cxn modelId="{A196B5D4-DC57-4D8A-85F4-AAE2EE3F2156}" type="presParOf" srcId="{A4E8E434-3FBB-4890-B391-098291908E80}" destId="{5C7324A5-950D-44B0-B6AE-ECD0C64EE94B}" srcOrd="2" destOrd="0" presId="urn:microsoft.com/office/officeart/2005/8/layout/target2"/>
    <dgm:cxn modelId="{4C338E6D-7C14-4159-B37F-F601AA024EF7}" type="presParOf" srcId="{5C7324A5-950D-44B0-B6AE-ECD0C64EE94B}" destId="{A285063C-18EF-4423-9DBB-47875F9E31F5}" srcOrd="0" destOrd="0" presId="urn:microsoft.com/office/officeart/2005/8/layout/target2"/>
    <dgm:cxn modelId="{D8EFDDFD-5D3D-4892-BC6D-5E40DE3FB9BB}" type="presParOf" srcId="{5C7324A5-950D-44B0-B6AE-ECD0C64EE94B}" destId="{8771B1DE-BA01-49D2-8D59-5258936EA61A}" srcOrd="1" destOrd="0" presId="urn:microsoft.com/office/officeart/2005/8/layout/target2"/>
    <dgm:cxn modelId="{294FA931-FAC1-42B5-B435-E1395BFAACEA}" type="presParOf" srcId="{8771B1DE-BA01-49D2-8D59-5258936EA61A}" destId="{69AEB099-F7DA-474E-817B-DA02D4A8A206}"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D512C8-D081-45AC-8404-4149D3B1AC74}"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A65F3F20-8BB7-4490-83C0-2FC0281D8D0C}">
      <dgm:prSet phldrT="[Text]"/>
      <dgm:spPr/>
      <dgm:t>
        <a:bodyPr/>
        <a:lstStyle/>
        <a:p>
          <a:r>
            <a:rPr lang="en-US" dirty="0"/>
            <a:t>Code Heap</a:t>
          </a:r>
        </a:p>
      </dgm:t>
    </dgm:pt>
    <dgm:pt modelId="{8E0E4DE3-315F-4D18-AEE5-3D67B065DF73}" type="parTrans" cxnId="{4A8FBEA2-81E6-4F1E-A36D-19DB4C8B7B4A}">
      <dgm:prSet/>
      <dgm:spPr/>
      <dgm:t>
        <a:bodyPr/>
        <a:lstStyle/>
        <a:p>
          <a:endParaRPr lang="en-US"/>
        </a:p>
      </dgm:t>
    </dgm:pt>
    <dgm:pt modelId="{E512335E-0371-4F21-B0FD-3D6BC753C771}" type="sibTrans" cxnId="{4A8FBEA2-81E6-4F1E-A36D-19DB4C8B7B4A}">
      <dgm:prSet/>
      <dgm:spPr/>
      <dgm:t>
        <a:bodyPr/>
        <a:lstStyle/>
        <a:p>
          <a:endParaRPr lang="en-US"/>
        </a:p>
      </dgm:t>
    </dgm:pt>
    <dgm:pt modelId="{43BF96DB-FC4D-4D39-A57C-A4D4B01C40EC}">
      <dgm:prSet phldrT="[Text]"/>
      <dgm:spPr/>
      <dgm:t>
        <a:bodyPr/>
        <a:lstStyle/>
        <a:p>
          <a:r>
            <a:rPr lang="en-US" dirty="0"/>
            <a:t>Stores actual native code instructions after JIT compilation</a:t>
          </a:r>
        </a:p>
      </dgm:t>
    </dgm:pt>
    <dgm:pt modelId="{E9FF4F46-E301-421E-B511-462C97F118D7}" type="parTrans" cxnId="{4F2A0D03-A884-47D0-8B99-A0C63ACA8793}">
      <dgm:prSet/>
      <dgm:spPr/>
      <dgm:t>
        <a:bodyPr/>
        <a:lstStyle/>
        <a:p>
          <a:endParaRPr lang="en-US"/>
        </a:p>
      </dgm:t>
    </dgm:pt>
    <dgm:pt modelId="{BE85062C-A296-4A8C-B4AD-0EAF17E1B442}" type="sibTrans" cxnId="{4F2A0D03-A884-47D0-8B99-A0C63ACA8793}">
      <dgm:prSet/>
      <dgm:spPr/>
      <dgm:t>
        <a:bodyPr/>
        <a:lstStyle/>
        <a:p>
          <a:endParaRPr lang="en-US"/>
        </a:p>
      </dgm:t>
    </dgm:pt>
    <dgm:pt modelId="{BCAD5F87-B891-4E41-9549-92687B86BC07}">
      <dgm:prSet phldrT="[Text]"/>
      <dgm:spPr/>
      <dgm:t>
        <a:bodyPr/>
        <a:lstStyle/>
        <a:p>
          <a:r>
            <a:rPr lang="en-US" dirty="0"/>
            <a:t>Stores allocated objects that are less than 85K in size</a:t>
          </a:r>
        </a:p>
      </dgm:t>
    </dgm:pt>
    <dgm:pt modelId="{D2F386B4-4CC8-4A48-8C2B-C3C55AC1B03A}" type="parTrans" cxnId="{544162A5-5E0F-495C-AA07-DE390FDF02C3}">
      <dgm:prSet/>
      <dgm:spPr/>
      <dgm:t>
        <a:bodyPr/>
        <a:lstStyle/>
        <a:p>
          <a:endParaRPr lang="en-US"/>
        </a:p>
      </dgm:t>
    </dgm:pt>
    <dgm:pt modelId="{DEA0C9A9-5930-4447-9BF2-8B44046C617E}" type="sibTrans" cxnId="{544162A5-5E0F-495C-AA07-DE390FDF02C3}">
      <dgm:prSet/>
      <dgm:spPr/>
      <dgm:t>
        <a:bodyPr/>
        <a:lstStyle/>
        <a:p>
          <a:endParaRPr lang="en-US"/>
        </a:p>
      </dgm:t>
    </dgm:pt>
    <dgm:pt modelId="{D9645E6E-6EAB-46FB-97B2-ED841724A777}">
      <dgm:prSet phldrT="[Text]"/>
      <dgm:spPr/>
      <dgm:t>
        <a:bodyPr/>
        <a:lstStyle/>
        <a:p>
          <a:r>
            <a:rPr lang="en-US" dirty="0"/>
            <a:t>Large Object Heap (LOH)</a:t>
          </a:r>
        </a:p>
      </dgm:t>
    </dgm:pt>
    <dgm:pt modelId="{0F3B3D99-D0AD-4B17-BFA7-E1A2FDF2E0A3}" type="parTrans" cxnId="{94F6818D-CEEF-41EC-BE4C-2A180AEDCB27}">
      <dgm:prSet/>
      <dgm:spPr/>
      <dgm:t>
        <a:bodyPr/>
        <a:lstStyle/>
        <a:p>
          <a:endParaRPr lang="en-US"/>
        </a:p>
      </dgm:t>
    </dgm:pt>
    <dgm:pt modelId="{482764A5-179B-4EDF-9592-F0021E2B0CB0}" type="sibTrans" cxnId="{94F6818D-CEEF-41EC-BE4C-2A180AEDCB27}">
      <dgm:prSet/>
      <dgm:spPr/>
      <dgm:t>
        <a:bodyPr/>
        <a:lstStyle/>
        <a:p>
          <a:endParaRPr lang="en-US"/>
        </a:p>
      </dgm:t>
    </dgm:pt>
    <dgm:pt modelId="{0F75AC77-C03D-454E-AFC0-FBBFF0841F1E}">
      <dgm:prSet phldrT="[Text]"/>
      <dgm:spPr/>
      <dgm:t>
        <a:bodyPr/>
        <a:lstStyle/>
        <a:p>
          <a:r>
            <a:rPr lang="en-US" dirty="0"/>
            <a:t>Stores allocated objects that are greater than 85K in size</a:t>
          </a:r>
          <a:r>
            <a:rPr lang="en-US" baseline="30000" dirty="0"/>
            <a:t>*</a:t>
          </a:r>
        </a:p>
      </dgm:t>
    </dgm:pt>
    <dgm:pt modelId="{03AA409E-20CA-4A2E-ACB6-6F9FBE7FF516}" type="parTrans" cxnId="{02980E12-0F14-4AB2-BCE6-2CB11405E96A}">
      <dgm:prSet/>
      <dgm:spPr/>
      <dgm:t>
        <a:bodyPr/>
        <a:lstStyle/>
        <a:p>
          <a:endParaRPr lang="en-US"/>
        </a:p>
      </dgm:t>
    </dgm:pt>
    <dgm:pt modelId="{FB3E0ED4-7029-4739-9269-2CE3C4E5DC46}" type="sibTrans" cxnId="{02980E12-0F14-4AB2-BCE6-2CB11405E96A}">
      <dgm:prSet/>
      <dgm:spPr/>
      <dgm:t>
        <a:bodyPr/>
        <a:lstStyle/>
        <a:p>
          <a:endParaRPr lang="en-US"/>
        </a:p>
      </dgm:t>
    </dgm:pt>
    <dgm:pt modelId="{DB9591F0-13B9-4BEC-A5D9-0357583326A8}">
      <dgm:prSet phldrT="[Text]"/>
      <dgm:spPr/>
      <dgm:t>
        <a:bodyPr/>
        <a:lstStyle/>
        <a:p>
          <a:r>
            <a:rPr lang="en-US" dirty="0"/>
            <a:t>Small Object Heap (SOH)</a:t>
          </a:r>
        </a:p>
      </dgm:t>
    </dgm:pt>
    <dgm:pt modelId="{1354698C-4949-496C-ADC6-B33DACC0D676}" type="parTrans" cxnId="{31455AE8-0E1D-4CBF-B410-BF161A0B4D9A}">
      <dgm:prSet/>
      <dgm:spPr/>
      <dgm:t>
        <a:bodyPr/>
        <a:lstStyle/>
        <a:p>
          <a:endParaRPr lang="en-US"/>
        </a:p>
      </dgm:t>
    </dgm:pt>
    <dgm:pt modelId="{554A6AAE-4642-49F6-BD66-9814592E4840}" type="sibTrans" cxnId="{31455AE8-0E1D-4CBF-B410-BF161A0B4D9A}">
      <dgm:prSet/>
      <dgm:spPr/>
      <dgm:t>
        <a:bodyPr/>
        <a:lstStyle/>
        <a:p>
          <a:endParaRPr lang="en-US"/>
        </a:p>
      </dgm:t>
    </dgm:pt>
    <dgm:pt modelId="{09030952-2E5C-455D-8117-93C62AE913EF}">
      <dgm:prSet phldrT="[Text]"/>
      <dgm:spPr/>
      <dgm:t>
        <a:bodyPr/>
        <a:lstStyle/>
        <a:p>
          <a:r>
            <a:rPr lang="en-US" dirty="0"/>
            <a:t>Stack</a:t>
          </a:r>
        </a:p>
      </dgm:t>
    </dgm:pt>
    <dgm:pt modelId="{B5B70FA7-5BC6-4B34-B202-BA2B76C85938}" type="parTrans" cxnId="{0C55FBC9-C1D3-4A4D-BB2D-F689919EF9D0}">
      <dgm:prSet/>
      <dgm:spPr/>
      <dgm:t>
        <a:bodyPr/>
        <a:lstStyle/>
        <a:p>
          <a:endParaRPr lang="en-US"/>
        </a:p>
      </dgm:t>
    </dgm:pt>
    <dgm:pt modelId="{5B9EBFEA-0F77-4FAC-85BE-B4B73207EA5B}" type="sibTrans" cxnId="{0C55FBC9-C1D3-4A4D-BB2D-F689919EF9D0}">
      <dgm:prSet/>
      <dgm:spPr/>
      <dgm:t>
        <a:bodyPr/>
        <a:lstStyle/>
        <a:p>
          <a:endParaRPr lang="en-US"/>
        </a:p>
      </dgm:t>
    </dgm:pt>
    <dgm:pt modelId="{9D0F610F-A0F9-4FE5-A3F6-E9F2A2CBAE76}">
      <dgm:prSet phldrT="[Text]"/>
      <dgm:spPr/>
      <dgm:t>
        <a:bodyPr/>
        <a:lstStyle/>
        <a:p>
          <a:r>
            <a:rPr lang="en-US" dirty="0"/>
            <a:t>Keeps track of a method’s data from other method calls</a:t>
          </a:r>
        </a:p>
      </dgm:t>
    </dgm:pt>
    <dgm:pt modelId="{69142BF9-D5B1-45EF-9395-34F2FB01FB4F}" type="parTrans" cxnId="{12CC0485-5DCE-4E15-B067-7E7C49CDB93A}">
      <dgm:prSet/>
      <dgm:spPr/>
      <dgm:t>
        <a:bodyPr/>
        <a:lstStyle/>
        <a:p>
          <a:endParaRPr lang="en-US"/>
        </a:p>
      </dgm:t>
    </dgm:pt>
    <dgm:pt modelId="{C9566AAC-F6F1-4697-842F-4B0B25675B9A}" type="sibTrans" cxnId="{12CC0485-5DCE-4E15-B067-7E7C49CDB93A}">
      <dgm:prSet/>
      <dgm:spPr/>
      <dgm:t>
        <a:bodyPr/>
        <a:lstStyle/>
        <a:p>
          <a:endParaRPr lang="en-US"/>
        </a:p>
      </dgm:t>
    </dgm:pt>
    <dgm:pt modelId="{BD5BDBA1-9C99-42BB-A229-A2F8767B7F79}">
      <dgm:prSet phldrT="[Text]"/>
      <dgm:spPr/>
      <dgm:t>
        <a:bodyPr/>
        <a:lstStyle/>
        <a:p>
          <a:r>
            <a:rPr lang="en-US" dirty="0"/>
            <a:t>Stores value types, including </a:t>
          </a:r>
          <a:r>
            <a:rPr lang="en-US" dirty="0" err="1"/>
            <a:t>structs</a:t>
          </a:r>
          <a:endParaRPr lang="en-US" dirty="0"/>
        </a:p>
      </dgm:t>
    </dgm:pt>
    <dgm:pt modelId="{EAD3DC23-7D6F-4C79-98FF-D6FEAEDCBEB8}" type="parTrans" cxnId="{597AB6A1-EC9D-469C-B884-04A55EB05345}">
      <dgm:prSet/>
      <dgm:spPr/>
      <dgm:t>
        <a:bodyPr/>
        <a:lstStyle/>
        <a:p>
          <a:endParaRPr lang="en-US"/>
        </a:p>
      </dgm:t>
    </dgm:pt>
    <dgm:pt modelId="{F498A4DF-FAF5-4FDA-BCA3-8926E3296F6B}" type="sibTrans" cxnId="{597AB6A1-EC9D-469C-B884-04A55EB05345}">
      <dgm:prSet/>
      <dgm:spPr/>
      <dgm:t>
        <a:bodyPr/>
        <a:lstStyle/>
        <a:p>
          <a:endParaRPr lang="en-US"/>
        </a:p>
      </dgm:t>
    </dgm:pt>
    <dgm:pt modelId="{736A7DE2-C537-45D6-8216-7FC4221719BD}" type="pres">
      <dgm:prSet presAssocID="{F0D512C8-D081-45AC-8404-4149D3B1AC74}" presName="Name0" presStyleCnt="0">
        <dgm:presLayoutVars>
          <dgm:dir/>
          <dgm:animLvl val="lvl"/>
          <dgm:resizeHandles val="exact"/>
        </dgm:presLayoutVars>
      </dgm:prSet>
      <dgm:spPr/>
    </dgm:pt>
    <dgm:pt modelId="{E5D3E46A-05AC-49AB-8B66-833DDED4E2A0}" type="pres">
      <dgm:prSet presAssocID="{A65F3F20-8BB7-4490-83C0-2FC0281D8D0C}" presName="linNode" presStyleCnt="0"/>
      <dgm:spPr/>
    </dgm:pt>
    <dgm:pt modelId="{91BCC9FF-BA99-47FC-85D0-9C1926DE7A50}" type="pres">
      <dgm:prSet presAssocID="{A65F3F20-8BB7-4490-83C0-2FC0281D8D0C}" presName="parentText" presStyleLbl="node1" presStyleIdx="0" presStyleCnt="4" custScaleX="67206">
        <dgm:presLayoutVars>
          <dgm:chMax val="1"/>
          <dgm:bulletEnabled val="1"/>
        </dgm:presLayoutVars>
      </dgm:prSet>
      <dgm:spPr/>
    </dgm:pt>
    <dgm:pt modelId="{EFF9BE6A-0683-4FED-83FA-4FC6E8B642C3}" type="pres">
      <dgm:prSet presAssocID="{A65F3F20-8BB7-4490-83C0-2FC0281D8D0C}" presName="descendantText" presStyleLbl="alignAccFollowNode1" presStyleIdx="0" presStyleCnt="4" custScaleX="112379">
        <dgm:presLayoutVars>
          <dgm:bulletEnabled val="1"/>
        </dgm:presLayoutVars>
      </dgm:prSet>
      <dgm:spPr/>
    </dgm:pt>
    <dgm:pt modelId="{B7398304-DD8D-4AFE-90EA-16E19132D17A}" type="pres">
      <dgm:prSet presAssocID="{E512335E-0371-4F21-B0FD-3D6BC753C771}" presName="sp" presStyleCnt="0"/>
      <dgm:spPr/>
    </dgm:pt>
    <dgm:pt modelId="{F71B5AD1-E473-4722-8DE7-EFE13948C45E}" type="pres">
      <dgm:prSet presAssocID="{DB9591F0-13B9-4BEC-A5D9-0357583326A8}" presName="linNode" presStyleCnt="0"/>
      <dgm:spPr/>
    </dgm:pt>
    <dgm:pt modelId="{BC1FEE4E-1F82-4BD0-B793-A3EAEFC9A40A}" type="pres">
      <dgm:prSet presAssocID="{DB9591F0-13B9-4BEC-A5D9-0357583326A8}" presName="parentText" presStyleLbl="node1" presStyleIdx="1" presStyleCnt="4" custScaleX="67206">
        <dgm:presLayoutVars>
          <dgm:chMax val="1"/>
          <dgm:bulletEnabled val="1"/>
        </dgm:presLayoutVars>
      </dgm:prSet>
      <dgm:spPr/>
    </dgm:pt>
    <dgm:pt modelId="{2343B754-4CDC-442F-9430-6EE4129BBAB5}" type="pres">
      <dgm:prSet presAssocID="{DB9591F0-13B9-4BEC-A5D9-0357583326A8}" presName="descendantText" presStyleLbl="alignAccFollowNode1" presStyleIdx="1" presStyleCnt="4" custScaleX="112379">
        <dgm:presLayoutVars>
          <dgm:bulletEnabled val="1"/>
        </dgm:presLayoutVars>
      </dgm:prSet>
      <dgm:spPr/>
    </dgm:pt>
    <dgm:pt modelId="{394DC50D-0CB3-470A-8688-FC6F03051A1B}" type="pres">
      <dgm:prSet presAssocID="{554A6AAE-4642-49F6-BD66-9814592E4840}" presName="sp" presStyleCnt="0"/>
      <dgm:spPr/>
    </dgm:pt>
    <dgm:pt modelId="{C366FE7E-3603-48A3-A5E3-A7D36151D880}" type="pres">
      <dgm:prSet presAssocID="{D9645E6E-6EAB-46FB-97B2-ED841724A777}" presName="linNode" presStyleCnt="0"/>
      <dgm:spPr/>
    </dgm:pt>
    <dgm:pt modelId="{72976939-4124-45C6-B0A3-6BF8FD2342C3}" type="pres">
      <dgm:prSet presAssocID="{D9645E6E-6EAB-46FB-97B2-ED841724A777}" presName="parentText" presStyleLbl="node1" presStyleIdx="2" presStyleCnt="4" custScaleX="67206">
        <dgm:presLayoutVars>
          <dgm:chMax val="1"/>
          <dgm:bulletEnabled val="1"/>
        </dgm:presLayoutVars>
      </dgm:prSet>
      <dgm:spPr/>
    </dgm:pt>
    <dgm:pt modelId="{6AC15C40-EDEC-43E9-A631-BBF827539B1A}" type="pres">
      <dgm:prSet presAssocID="{D9645E6E-6EAB-46FB-97B2-ED841724A777}" presName="descendantText" presStyleLbl="alignAccFollowNode1" presStyleIdx="2" presStyleCnt="4" custScaleX="112379">
        <dgm:presLayoutVars>
          <dgm:bulletEnabled val="1"/>
        </dgm:presLayoutVars>
      </dgm:prSet>
      <dgm:spPr/>
    </dgm:pt>
    <dgm:pt modelId="{9368E897-32C2-411B-AA54-D5714B9462E4}" type="pres">
      <dgm:prSet presAssocID="{482764A5-179B-4EDF-9592-F0021E2B0CB0}" presName="sp" presStyleCnt="0"/>
      <dgm:spPr/>
    </dgm:pt>
    <dgm:pt modelId="{FFE823C1-8F24-461E-B708-C681B12A5DF3}" type="pres">
      <dgm:prSet presAssocID="{09030952-2E5C-455D-8117-93C62AE913EF}" presName="linNode" presStyleCnt="0"/>
      <dgm:spPr/>
    </dgm:pt>
    <dgm:pt modelId="{EEB1CEE0-6A93-41C9-ACC9-ADD02933DB3C}" type="pres">
      <dgm:prSet presAssocID="{09030952-2E5C-455D-8117-93C62AE913EF}" presName="parentText" presStyleLbl="node1" presStyleIdx="3" presStyleCnt="4" custScaleX="67206">
        <dgm:presLayoutVars>
          <dgm:chMax val="1"/>
          <dgm:bulletEnabled val="1"/>
        </dgm:presLayoutVars>
      </dgm:prSet>
      <dgm:spPr/>
    </dgm:pt>
    <dgm:pt modelId="{0EB809FE-E929-4D1E-B83D-FD3E3564FAD0}" type="pres">
      <dgm:prSet presAssocID="{09030952-2E5C-455D-8117-93C62AE913EF}" presName="descendantText" presStyleLbl="alignAccFollowNode1" presStyleIdx="3" presStyleCnt="4" custScaleX="112379">
        <dgm:presLayoutVars>
          <dgm:bulletEnabled val="1"/>
        </dgm:presLayoutVars>
      </dgm:prSet>
      <dgm:spPr/>
    </dgm:pt>
  </dgm:ptLst>
  <dgm:cxnLst>
    <dgm:cxn modelId="{4F2A0D03-A884-47D0-8B99-A0C63ACA8793}" srcId="{A65F3F20-8BB7-4490-83C0-2FC0281D8D0C}" destId="{43BF96DB-FC4D-4D39-A57C-A4D4B01C40EC}" srcOrd="0" destOrd="0" parTransId="{E9FF4F46-E301-421E-B511-462C97F118D7}" sibTransId="{BE85062C-A296-4A8C-B4AD-0EAF17E1B442}"/>
    <dgm:cxn modelId="{02980E12-0F14-4AB2-BCE6-2CB11405E96A}" srcId="{D9645E6E-6EAB-46FB-97B2-ED841724A777}" destId="{0F75AC77-C03D-454E-AFC0-FBBFF0841F1E}" srcOrd="0" destOrd="0" parTransId="{03AA409E-20CA-4A2E-ACB6-6F9FBE7FF516}" sibTransId="{FB3E0ED4-7029-4739-9269-2CE3C4E5DC46}"/>
    <dgm:cxn modelId="{8C771F20-BF4E-4D21-8679-019BFFC0CD7B}" type="presOf" srcId="{0F75AC77-C03D-454E-AFC0-FBBFF0841F1E}" destId="{6AC15C40-EDEC-43E9-A631-BBF827539B1A}" srcOrd="0" destOrd="0" presId="urn:microsoft.com/office/officeart/2005/8/layout/vList5"/>
    <dgm:cxn modelId="{DEF17E2B-398A-457E-9B7A-E9EC7A7AB6A0}" type="presOf" srcId="{9D0F610F-A0F9-4FE5-A3F6-E9F2A2CBAE76}" destId="{0EB809FE-E929-4D1E-B83D-FD3E3564FAD0}" srcOrd="0" destOrd="0" presId="urn:microsoft.com/office/officeart/2005/8/layout/vList5"/>
    <dgm:cxn modelId="{E476DA2C-1286-45E6-8D6C-9C74B090E3F4}" type="presOf" srcId="{09030952-2E5C-455D-8117-93C62AE913EF}" destId="{EEB1CEE0-6A93-41C9-ACC9-ADD02933DB3C}" srcOrd="0" destOrd="0" presId="urn:microsoft.com/office/officeart/2005/8/layout/vList5"/>
    <dgm:cxn modelId="{FA1FA130-F3A4-4613-8B38-425AB52B10DB}" type="presOf" srcId="{A65F3F20-8BB7-4490-83C0-2FC0281D8D0C}" destId="{91BCC9FF-BA99-47FC-85D0-9C1926DE7A50}" srcOrd="0" destOrd="0" presId="urn:microsoft.com/office/officeart/2005/8/layout/vList5"/>
    <dgm:cxn modelId="{0C7E3D38-2A75-4C83-9D6D-4E950A08B3D8}" type="presOf" srcId="{BD5BDBA1-9C99-42BB-A229-A2F8767B7F79}" destId="{0EB809FE-E929-4D1E-B83D-FD3E3564FAD0}" srcOrd="0" destOrd="1" presId="urn:microsoft.com/office/officeart/2005/8/layout/vList5"/>
    <dgm:cxn modelId="{26870B4C-00F8-4286-A776-F896301AF924}" type="presOf" srcId="{43BF96DB-FC4D-4D39-A57C-A4D4B01C40EC}" destId="{EFF9BE6A-0683-4FED-83FA-4FC6E8B642C3}" srcOrd="0" destOrd="0" presId="urn:microsoft.com/office/officeart/2005/8/layout/vList5"/>
    <dgm:cxn modelId="{DC735E50-E4A1-4216-84AB-7481A588AAA3}" type="presOf" srcId="{F0D512C8-D081-45AC-8404-4149D3B1AC74}" destId="{736A7DE2-C537-45D6-8216-7FC4221719BD}" srcOrd="0" destOrd="0" presId="urn:microsoft.com/office/officeart/2005/8/layout/vList5"/>
    <dgm:cxn modelId="{D954225A-3352-4C25-9458-C54A0BA949AD}" type="presOf" srcId="{DB9591F0-13B9-4BEC-A5D9-0357583326A8}" destId="{BC1FEE4E-1F82-4BD0-B793-A3EAEFC9A40A}" srcOrd="0" destOrd="0" presId="urn:microsoft.com/office/officeart/2005/8/layout/vList5"/>
    <dgm:cxn modelId="{12CC0485-5DCE-4E15-B067-7E7C49CDB93A}" srcId="{09030952-2E5C-455D-8117-93C62AE913EF}" destId="{9D0F610F-A0F9-4FE5-A3F6-E9F2A2CBAE76}" srcOrd="0" destOrd="0" parTransId="{69142BF9-D5B1-45EF-9395-34F2FB01FB4F}" sibTransId="{C9566AAC-F6F1-4697-842F-4B0B25675B9A}"/>
    <dgm:cxn modelId="{32DF9C88-85FC-40EB-B1CE-0998ED52D4D3}" type="presOf" srcId="{D9645E6E-6EAB-46FB-97B2-ED841724A777}" destId="{72976939-4124-45C6-B0A3-6BF8FD2342C3}" srcOrd="0" destOrd="0" presId="urn:microsoft.com/office/officeart/2005/8/layout/vList5"/>
    <dgm:cxn modelId="{94F6818D-CEEF-41EC-BE4C-2A180AEDCB27}" srcId="{F0D512C8-D081-45AC-8404-4149D3B1AC74}" destId="{D9645E6E-6EAB-46FB-97B2-ED841724A777}" srcOrd="2" destOrd="0" parTransId="{0F3B3D99-D0AD-4B17-BFA7-E1A2FDF2E0A3}" sibTransId="{482764A5-179B-4EDF-9592-F0021E2B0CB0}"/>
    <dgm:cxn modelId="{597AB6A1-EC9D-469C-B884-04A55EB05345}" srcId="{09030952-2E5C-455D-8117-93C62AE913EF}" destId="{BD5BDBA1-9C99-42BB-A229-A2F8767B7F79}" srcOrd="1" destOrd="0" parTransId="{EAD3DC23-7D6F-4C79-98FF-D6FEAEDCBEB8}" sibTransId="{F498A4DF-FAF5-4FDA-BCA3-8926E3296F6B}"/>
    <dgm:cxn modelId="{4A8FBEA2-81E6-4F1E-A36D-19DB4C8B7B4A}" srcId="{F0D512C8-D081-45AC-8404-4149D3B1AC74}" destId="{A65F3F20-8BB7-4490-83C0-2FC0281D8D0C}" srcOrd="0" destOrd="0" parTransId="{8E0E4DE3-315F-4D18-AEE5-3D67B065DF73}" sibTransId="{E512335E-0371-4F21-B0FD-3D6BC753C771}"/>
    <dgm:cxn modelId="{544162A5-5E0F-495C-AA07-DE390FDF02C3}" srcId="{DB9591F0-13B9-4BEC-A5D9-0357583326A8}" destId="{BCAD5F87-B891-4E41-9549-92687B86BC07}" srcOrd="0" destOrd="0" parTransId="{D2F386B4-4CC8-4A48-8C2B-C3C55AC1B03A}" sibTransId="{DEA0C9A9-5930-4447-9BF2-8B44046C617E}"/>
    <dgm:cxn modelId="{0C55FBC9-C1D3-4A4D-BB2D-F689919EF9D0}" srcId="{F0D512C8-D081-45AC-8404-4149D3B1AC74}" destId="{09030952-2E5C-455D-8117-93C62AE913EF}" srcOrd="3" destOrd="0" parTransId="{B5B70FA7-5BC6-4B34-B202-BA2B76C85938}" sibTransId="{5B9EBFEA-0F77-4FAC-85BE-B4B73207EA5B}"/>
    <dgm:cxn modelId="{11C28CD2-91CE-4D1F-AB6C-74ADE3A5779E}" type="presOf" srcId="{BCAD5F87-B891-4E41-9549-92687B86BC07}" destId="{2343B754-4CDC-442F-9430-6EE4129BBAB5}" srcOrd="0" destOrd="0" presId="urn:microsoft.com/office/officeart/2005/8/layout/vList5"/>
    <dgm:cxn modelId="{31455AE8-0E1D-4CBF-B410-BF161A0B4D9A}" srcId="{F0D512C8-D081-45AC-8404-4149D3B1AC74}" destId="{DB9591F0-13B9-4BEC-A5D9-0357583326A8}" srcOrd="1" destOrd="0" parTransId="{1354698C-4949-496C-ADC6-B33DACC0D676}" sibTransId="{554A6AAE-4642-49F6-BD66-9814592E4840}"/>
    <dgm:cxn modelId="{3917C999-878E-4E68-B9C9-27A9EC57E730}" type="presParOf" srcId="{736A7DE2-C537-45D6-8216-7FC4221719BD}" destId="{E5D3E46A-05AC-49AB-8B66-833DDED4E2A0}" srcOrd="0" destOrd="0" presId="urn:microsoft.com/office/officeart/2005/8/layout/vList5"/>
    <dgm:cxn modelId="{8B691D2C-1F45-4560-BC96-687CDC4A6205}" type="presParOf" srcId="{E5D3E46A-05AC-49AB-8B66-833DDED4E2A0}" destId="{91BCC9FF-BA99-47FC-85D0-9C1926DE7A50}" srcOrd="0" destOrd="0" presId="urn:microsoft.com/office/officeart/2005/8/layout/vList5"/>
    <dgm:cxn modelId="{D781B9C4-A4D2-4219-9205-2F19F2E97ECD}" type="presParOf" srcId="{E5D3E46A-05AC-49AB-8B66-833DDED4E2A0}" destId="{EFF9BE6A-0683-4FED-83FA-4FC6E8B642C3}" srcOrd="1" destOrd="0" presId="urn:microsoft.com/office/officeart/2005/8/layout/vList5"/>
    <dgm:cxn modelId="{4BFEAFD0-99AE-47D8-9797-2B93846E56BA}" type="presParOf" srcId="{736A7DE2-C537-45D6-8216-7FC4221719BD}" destId="{B7398304-DD8D-4AFE-90EA-16E19132D17A}" srcOrd="1" destOrd="0" presId="urn:microsoft.com/office/officeart/2005/8/layout/vList5"/>
    <dgm:cxn modelId="{4A70C7AB-7294-45E1-8C7E-3CFEBD9456A0}" type="presParOf" srcId="{736A7DE2-C537-45D6-8216-7FC4221719BD}" destId="{F71B5AD1-E473-4722-8DE7-EFE13948C45E}" srcOrd="2" destOrd="0" presId="urn:microsoft.com/office/officeart/2005/8/layout/vList5"/>
    <dgm:cxn modelId="{6FFB9958-9A29-4F70-A0D5-2D29F8B3958D}" type="presParOf" srcId="{F71B5AD1-E473-4722-8DE7-EFE13948C45E}" destId="{BC1FEE4E-1F82-4BD0-B793-A3EAEFC9A40A}" srcOrd="0" destOrd="0" presId="urn:microsoft.com/office/officeart/2005/8/layout/vList5"/>
    <dgm:cxn modelId="{1CD3DBAB-2B96-4409-8C04-913181159B98}" type="presParOf" srcId="{F71B5AD1-E473-4722-8DE7-EFE13948C45E}" destId="{2343B754-4CDC-442F-9430-6EE4129BBAB5}" srcOrd="1" destOrd="0" presId="urn:microsoft.com/office/officeart/2005/8/layout/vList5"/>
    <dgm:cxn modelId="{AB2422E9-2F16-4127-B73E-EC035861C5A8}" type="presParOf" srcId="{736A7DE2-C537-45D6-8216-7FC4221719BD}" destId="{394DC50D-0CB3-470A-8688-FC6F03051A1B}" srcOrd="3" destOrd="0" presId="urn:microsoft.com/office/officeart/2005/8/layout/vList5"/>
    <dgm:cxn modelId="{762821FD-5015-4357-9F2D-21C6522647CB}" type="presParOf" srcId="{736A7DE2-C537-45D6-8216-7FC4221719BD}" destId="{C366FE7E-3603-48A3-A5E3-A7D36151D880}" srcOrd="4" destOrd="0" presId="urn:microsoft.com/office/officeart/2005/8/layout/vList5"/>
    <dgm:cxn modelId="{93A30F19-28FB-41E8-B210-C20E3C4EBC84}" type="presParOf" srcId="{C366FE7E-3603-48A3-A5E3-A7D36151D880}" destId="{72976939-4124-45C6-B0A3-6BF8FD2342C3}" srcOrd="0" destOrd="0" presId="urn:microsoft.com/office/officeart/2005/8/layout/vList5"/>
    <dgm:cxn modelId="{E4C40762-6B23-4D6E-B8B6-01CA80858D15}" type="presParOf" srcId="{C366FE7E-3603-48A3-A5E3-A7D36151D880}" destId="{6AC15C40-EDEC-43E9-A631-BBF827539B1A}" srcOrd="1" destOrd="0" presId="urn:microsoft.com/office/officeart/2005/8/layout/vList5"/>
    <dgm:cxn modelId="{E1248C65-7C45-4742-9F25-A48633FCD567}" type="presParOf" srcId="{736A7DE2-C537-45D6-8216-7FC4221719BD}" destId="{9368E897-32C2-411B-AA54-D5714B9462E4}" srcOrd="5" destOrd="0" presId="urn:microsoft.com/office/officeart/2005/8/layout/vList5"/>
    <dgm:cxn modelId="{167583D1-DB91-455C-9B58-32C4AD09886F}" type="presParOf" srcId="{736A7DE2-C537-45D6-8216-7FC4221719BD}" destId="{FFE823C1-8F24-461E-B708-C681B12A5DF3}" srcOrd="6" destOrd="0" presId="urn:microsoft.com/office/officeart/2005/8/layout/vList5"/>
    <dgm:cxn modelId="{F49DC3C0-DDC1-495D-840B-3C0CD85EA94A}" type="presParOf" srcId="{FFE823C1-8F24-461E-B708-C681B12A5DF3}" destId="{EEB1CEE0-6A93-41C9-ACC9-ADD02933DB3C}" srcOrd="0" destOrd="0" presId="urn:microsoft.com/office/officeart/2005/8/layout/vList5"/>
    <dgm:cxn modelId="{876A4907-D43F-40FE-84D2-4965AEE62AB9}" type="presParOf" srcId="{FFE823C1-8F24-461E-B708-C681B12A5DF3}" destId="{0EB809FE-E929-4D1E-B83D-FD3E3564FAD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D512C8-D081-45AC-8404-4149D3B1AC74}"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A65F3F20-8BB7-4490-83C0-2FC0281D8D0C}">
      <dgm:prSet phldrT="[Text]"/>
      <dgm:spPr/>
      <dgm:t>
        <a:bodyPr/>
        <a:lstStyle/>
        <a:p>
          <a:r>
            <a:rPr lang="en-US" dirty="0"/>
            <a:t>Code Heap</a:t>
          </a:r>
        </a:p>
      </dgm:t>
    </dgm:pt>
    <dgm:pt modelId="{8E0E4DE3-315F-4D18-AEE5-3D67B065DF73}" type="parTrans" cxnId="{4A8FBEA2-81E6-4F1E-A36D-19DB4C8B7B4A}">
      <dgm:prSet/>
      <dgm:spPr/>
      <dgm:t>
        <a:bodyPr/>
        <a:lstStyle/>
        <a:p>
          <a:endParaRPr lang="en-US"/>
        </a:p>
      </dgm:t>
    </dgm:pt>
    <dgm:pt modelId="{E512335E-0371-4F21-B0FD-3D6BC753C771}" type="sibTrans" cxnId="{4A8FBEA2-81E6-4F1E-A36D-19DB4C8B7B4A}">
      <dgm:prSet/>
      <dgm:spPr/>
      <dgm:t>
        <a:bodyPr/>
        <a:lstStyle/>
        <a:p>
          <a:endParaRPr lang="en-US"/>
        </a:p>
      </dgm:t>
    </dgm:pt>
    <dgm:pt modelId="{43BF96DB-FC4D-4D39-A57C-A4D4B01C40EC}">
      <dgm:prSet phldrT="[Text]"/>
      <dgm:spPr/>
      <dgm:t>
        <a:bodyPr/>
        <a:lstStyle/>
        <a:p>
          <a:r>
            <a:rPr lang="en-US" dirty="0"/>
            <a:t>Stores actual native code instructions after </a:t>
          </a:r>
          <a:r>
            <a:rPr lang="en-US"/>
            <a:t>JIT compilation</a:t>
          </a:r>
          <a:endParaRPr lang="en-US" dirty="0"/>
        </a:p>
      </dgm:t>
    </dgm:pt>
    <dgm:pt modelId="{E9FF4F46-E301-421E-B511-462C97F118D7}" type="parTrans" cxnId="{4F2A0D03-A884-47D0-8B99-A0C63ACA8793}">
      <dgm:prSet/>
      <dgm:spPr/>
      <dgm:t>
        <a:bodyPr/>
        <a:lstStyle/>
        <a:p>
          <a:endParaRPr lang="en-US"/>
        </a:p>
      </dgm:t>
    </dgm:pt>
    <dgm:pt modelId="{BE85062C-A296-4A8C-B4AD-0EAF17E1B442}" type="sibTrans" cxnId="{4F2A0D03-A884-47D0-8B99-A0C63ACA8793}">
      <dgm:prSet/>
      <dgm:spPr/>
      <dgm:t>
        <a:bodyPr/>
        <a:lstStyle/>
        <a:p>
          <a:endParaRPr lang="en-US"/>
        </a:p>
      </dgm:t>
    </dgm:pt>
    <dgm:pt modelId="{BCAD5F87-B891-4E41-9549-92687B86BC07}">
      <dgm:prSet phldrT="[Text]"/>
      <dgm:spPr/>
      <dgm:t>
        <a:bodyPr/>
        <a:lstStyle/>
        <a:p>
          <a:r>
            <a:rPr lang="en-US" dirty="0"/>
            <a:t>Stores allocated objects that are less than 85K in size</a:t>
          </a:r>
        </a:p>
      </dgm:t>
    </dgm:pt>
    <dgm:pt modelId="{D2F386B4-4CC8-4A48-8C2B-C3C55AC1B03A}" type="parTrans" cxnId="{544162A5-5E0F-495C-AA07-DE390FDF02C3}">
      <dgm:prSet/>
      <dgm:spPr/>
      <dgm:t>
        <a:bodyPr/>
        <a:lstStyle/>
        <a:p>
          <a:endParaRPr lang="en-US"/>
        </a:p>
      </dgm:t>
    </dgm:pt>
    <dgm:pt modelId="{DEA0C9A9-5930-4447-9BF2-8B44046C617E}" type="sibTrans" cxnId="{544162A5-5E0F-495C-AA07-DE390FDF02C3}">
      <dgm:prSet/>
      <dgm:spPr/>
      <dgm:t>
        <a:bodyPr/>
        <a:lstStyle/>
        <a:p>
          <a:endParaRPr lang="en-US"/>
        </a:p>
      </dgm:t>
    </dgm:pt>
    <dgm:pt modelId="{D9645E6E-6EAB-46FB-97B2-ED841724A777}">
      <dgm:prSet phldrT="[Text]"/>
      <dgm:spPr/>
      <dgm:t>
        <a:bodyPr/>
        <a:lstStyle/>
        <a:p>
          <a:r>
            <a:rPr lang="en-US" dirty="0"/>
            <a:t>Large Object Heap (LOH)</a:t>
          </a:r>
        </a:p>
      </dgm:t>
    </dgm:pt>
    <dgm:pt modelId="{0F3B3D99-D0AD-4B17-BFA7-E1A2FDF2E0A3}" type="parTrans" cxnId="{94F6818D-CEEF-41EC-BE4C-2A180AEDCB27}">
      <dgm:prSet/>
      <dgm:spPr/>
      <dgm:t>
        <a:bodyPr/>
        <a:lstStyle/>
        <a:p>
          <a:endParaRPr lang="en-US"/>
        </a:p>
      </dgm:t>
    </dgm:pt>
    <dgm:pt modelId="{482764A5-179B-4EDF-9592-F0021E2B0CB0}" type="sibTrans" cxnId="{94F6818D-CEEF-41EC-BE4C-2A180AEDCB27}">
      <dgm:prSet/>
      <dgm:spPr/>
      <dgm:t>
        <a:bodyPr/>
        <a:lstStyle/>
        <a:p>
          <a:endParaRPr lang="en-US"/>
        </a:p>
      </dgm:t>
    </dgm:pt>
    <dgm:pt modelId="{0F75AC77-C03D-454E-AFC0-FBBFF0841F1E}">
      <dgm:prSet phldrT="[Text]"/>
      <dgm:spPr/>
      <dgm:t>
        <a:bodyPr/>
        <a:lstStyle/>
        <a:p>
          <a:r>
            <a:rPr lang="en-US" dirty="0"/>
            <a:t>Stores allocated objects that are greater than 85K in size</a:t>
          </a:r>
          <a:r>
            <a:rPr lang="en-US" baseline="30000" dirty="0"/>
            <a:t>*</a:t>
          </a:r>
        </a:p>
      </dgm:t>
    </dgm:pt>
    <dgm:pt modelId="{03AA409E-20CA-4A2E-ACB6-6F9FBE7FF516}" type="parTrans" cxnId="{02980E12-0F14-4AB2-BCE6-2CB11405E96A}">
      <dgm:prSet/>
      <dgm:spPr/>
      <dgm:t>
        <a:bodyPr/>
        <a:lstStyle/>
        <a:p>
          <a:endParaRPr lang="en-US"/>
        </a:p>
      </dgm:t>
    </dgm:pt>
    <dgm:pt modelId="{FB3E0ED4-7029-4739-9269-2CE3C4E5DC46}" type="sibTrans" cxnId="{02980E12-0F14-4AB2-BCE6-2CB11405E96A}">
      <dgm:prSet/>
      <dgm:spPr/>
      <dgm:t>
        <a:bodyPr/>
        <a:lstStyle/>
        <a:p>
          <a:endParaRPr lang="en-US"/>
        </a:p>
      </dgm:t>
    </dgm:pt>
    <dgm:pt modelId="{DB9591F0-13B9-4BEC-A5D9-0357583326A8}">
      <dgm:prSet phldrT="[Text]"/>
      <dgm:spPr/>
      <dgm:t>
        <a:bodyPr/>
        <a:lstStyle/>
        <a:p>
          <a:r>
            <a:rPr lang="en-US" dirty="0"/>
            <a:t>Small Object Heap (SOH)</a:t>
          </a:r>
        </a:p>
      </dgm:t>
    </dgm:pt>
    <dgm:pt modelId="{1354698C-4949-496C-ADC6-B33DACC0D676}" type="parTrans" cxnId="{31455AE8-0E1D-4CBF-B410-BF161A0B4D9A}">
      <dgm:prSet/>
      <dgm:spPr/>
      <dgm:t>
        <a:bodyPr/>
        <a:lstStyle/>
        <a:p>
          <a:endParaRPr lang="en-US"/>
        </a:p>
      </dgm:t>
    </dgm:pt>
    <dgm:pt modelId="{554A6AAE-4642-49F6-BD66-9814592E4840}" type="sibTrans" cxnId="{31455AE8-0E1D-4CBF-B410-BF161A0B4D9A}">
      <dgm:prSet/>
      <dgm:spPr/>
      <dgm:t>
        <a:bodyPr/>
        <a:lstStyle/>
        <a:p>
          <a:endParaRPr lang="en-US"/>
        </a:p>
      </dgm:t>
    </dgm:pt>
    <dgm:pt modelId="{09030952-2E5C-455D-8117-93C62AE913EF}">
      <dgm:prSet phldrT="[Text]"/>
      <dgm:spPr/>
      <dgm:t>
        <a:bodyPr/>
        <a:lstStyle/>
        <a:p>
          <a:r>
            <a:rPr lang="en-US" dirty="0"/>
            <a:t>Stack</a:t>
          </a:r>
        </a:p>
      </dgm:t>
    </dgm:pt>
    <dgm:pt modelId="{B5B70FA7-5BC6-4B34-B202-BA2B76C85938}" type="parTrans" cxnId="{0C55FBC9-C1D3-4A4D-BB2D-F689919EF9D0}">
      <dgm:prSet/>
      <dgm:spPr/>
      <dgm:t>
        <a:bodyPr/>
        <a:lstStyle/>
        <a:p>
          <a:endParaRPr lang="en-US"/>
        </a:p>
      </dgm:t>
    </dgm:pt>
    <dgm:pt modelId="{5B9EBFEA-0F77-4FAC-85BE-B4B73207EA5B}" type="sibTrans" cxnId="{0C55FBC9-C1D3-4A4D-BB2D-F689919EF9D0}">
      <dgm:prSet/>
      <dgm:spPr/>
      <dgm:t>
        <a:bodyPr/>
        <a:lstStyle/>
        <a:p>
          <a:endParaRPr lang="en-US"/>
        </a:p>
      </dgm:t>
    </dgm:pt>
    <dgm:pt modelId="{9D0F610F-A0F9-4FE5-A3F6-E9F2A2CBAE76}">
      <dgm:prSet phldrT="[Text]"/>
      <dgm:spPr/>
      <dgm:t>
        <a:bodyPr/>
        <a:lstStyle/>
        <a:p>
          <a:r>
            <a:rPr lang="en-US" dirty="0"/>
            <a:t>Keeps track of a method’s data from other method calls</a:t>
          </a:r>
        </a:p>
      </dgm:t>
    </dgm:pt>
    <dgm:pt modelId="{69142BF9-D5B1-45EF-9395-34F2FB01FB4F}" type="parTrans" cxnId="{12CC0485-5DCE-4E15-B067-7E7C49CDB93A}">
      <dgm:prSet/>
      <dgm:spPr/>
      <dgm:t>
        <a:bodyPr/>
        <a:lstStyle/>
        <a:p>
          <a:endParaRPr lang="en-US"/>
        </a:p>
      </dgm:t>
    </dgm:pt>
    <dgm:pt modelId="{C9566AAC-F6F1-4697-842F-4B0B25675B9A}" type="sibTrans" cxnId="{12CC0485-5DCE-4E15-B067-7E7C49CDB93A}">
      <dgm:prSet/>
      <dgm:spPr/>
      <dgm:t>
        <a:bodyPr/>
        <a:lstStyle/>
        <a:p>
          <a:endParaRPr lang="en-US"/>
        </a:p>
      </dgm:t>
    </dgm:pt>
    <dgm:pt modelId="{BD5BDBA1-9C99-42BB-A229-A2F8767B7F79}">
      <dgm:prSet phldrT="[Text]"/>
      <dgm:spPr/>
      <dgm:t>
        <a:bodyPr/>
        <a:lstStyle/>
        <a:p>
          <a:r>
            <a:rPr lang="en-US" dirty="0"/>
            <a:t>Stores value types, including </a:t>
          </a:r>
          <a:r>
            <a:rPr lang="en-US" dirty="0" err="1"/>
            <a:t>structs</a:t>
          </a:r>
          <a:endParaRPr lang="en-US" dirty="0"/>
        </a:p>
      </dgm:t>
    </dgm:pt>
    <dgm:pt modelId="{EAD3DC23-7D6F-4C79-98FF-D6FEAEDCBEB8}" type="parTrans" cxnId="{597AB6A1-EC9D-469C-B884-04A55EB05345}">
      <dgm:prSet/>
      <dgm:spPr/>
      <dgm:t>
        <a:bodyPr/>
        <a:lstStyle/>
        <a:p>
          <a:endParaRPr lang="en-US"/>
        </a:p>
      </dgm:t>
    </dgm:pt>
    <dgm:pt modelId="{F498A4DF-FAF5-4FDA-BCA3-8926E3296F6B}" type="sibTrans" cxnId="{597AB6A1-EC9D-469C-B884-04A55EB05345}">
      <dgm:prSet/>
      <dgm:spPr/>
      <dgm:t>
        <a:bodyPr/>
        <a:lstStyle/>
        <a:p>
          <a:endParaRPr lang="en-US"/>
        </a:p>
      </dgm:t>
    </dgm:pt>
    <dgm:pt modelId="{736A7DE2-C537-45D6-8216-7FC4221719BD}" type="pres">
      <dgm:prSet presAssocID="{F0D512C8-D081-45AC-8404-4149D3B1AC74}" presName="Name0" presStyleCnt="0">
        <dgm:presLayoutVars>
          <dgm:dir/>
          <dgm:animLvl val="lvl"/>
          <dgm:resizeHandles val="exact"/>
        </dgm:presLayoutVars>
      </dgm:prSet>
      <dgm:spPr/>
    </dgm:pt>
    <dgm:pt modelId="{E5D3E46A-05AC-49AB-8B66-833DDED4E2A0}" type="pres">
      <dgm:prSet presAssocID="{A65F3F20-8BB7-4490-83C0-2FC0281D8D0C}" presName="linNode" presStyleCnt="0"/>
      <dgm:spPr/>
    </dgm:pt>
    <dgm:pt modelId="{91BCC9FF-BA99-47FC-85D0-9C1926DE7A50}" type="pres">
      <dgm:prSet presAssocID="{A65F3F20-8BB7-4490-83C0-2FC0281D8D0C}" presName="parentText" presStyleLbl="node1" presStyleIdx="0" presStyleCnt="4" custScaleX="67206">
        <dgm:presLayoutVars>
          <dgm:chMax val="1"/>
          <dgm:bulletEnabled val="1"/>
        </dgm:presLayoutVars>
      </dgm:prSet>
      <dgm:spPr/>
    </dgm:pt>
    <dgm:pt modelId="{EFF9BE6A-0683-4FED-83FA-4FC6E8B642C3}" type="pres">
      <dgm:prSet presAssocID="{A65F3F20-8BB7-4490-83C0-2FC0281D8D0C}" presName="descendantText" presStyleLbl="alignAccFollowNode1" presStyleIdx="0" presStyleCnt="4" custScaleX="112379">
        <dgm:presLayoutVars>
          <dgm:bulletEnabled val="1"/>
        </dgm:presLayoutVars>
      </dgm:prSet>
      <dgm:spPr/>
    </dgm:pt>
    <dgm:pt modelId="{B7398304-DD8D-4AFE-90EA-16E19132D17A}" type="pres">
      <dgm:prSet presAssocID="{E512335E-0371-4F21-B0FD-3D6BC753C771}" presName="sp" presStyleCnt="0"/>
      <dgm:spPr/>
    </dgm:pt>
    <dgm:pt modelId="{F71B5AD1-E473-4722-8DE7-EFE13948C45E}" type="pres">
      <dgm:prSet presAssocID="{DB9591F0-13B9-4BEC-A5D9-0357583326A8}" presName="linNode" presStyleCnt="0"/>
      <dgm:spPr/>
    </dgm:pt>
    <dgm:pt modelId="{BC1FEE4E-1F82-4BD0-B793-A3EAEFC9A40A}" type="pres">
      <dgm:prSet presAssocID="{DB9591F0-13B9-4BEC-A5D9-0357583326A8}" presName="parentText" presStyleLbl="node1" presStyleIdx="1" presStyleCnt="4" custScaleX="67206">
        <dgm:presLayoutVars>
          <dgm:chMax val="1"/>
          <dgm:bulletEnabled val="1"/>
        </dgm:presLayoutVars>
      </dgm:prSet>
      <dgm:spPr/>
    </dgm:pt>
    <dgm:pt modelId="{2343B754-4CDC-442F-9430-6EE4129BBAB5}" type="pres">
      <dgm:prSet presAssocID="{DB9591F0-13B9-4BEC-A5D9-0357583326A8}" presName="descendantText" presStyleLbl="alignAccFollowNode1" presStyleIdx="1" presStyleCnt="4" custScaleX="112379">
        <dgm:presLayoutVars>
          <dgm:bulletEnabled val="1"/>
        </dgm:presLayoutVars>
      </dgm:prSet>
      <dgm:spPr/>
    </dgm:pt>
    <dgm:pt modelId="{394DC50D-0CB3-470A-8688-FC6F03051A1B}" type="pres">
      <dgm:prSet presAssocID="{554A6AAE-4642-49F6-BD66-9814592E4840}" presName="sp" presStyleCnt="0"/>
      <dgm:spPr/>
    </dgm:pt>
    <dgm:pt modelId="{C366FE7E-3603-48A3-A5E3-A7D36151D880}" type="pres">
      <dgm:prSet presAssocID="{D9645E6E-6EAB-46FB-97B2-ED841724A777}" presName="linNode" presStyleCnt="0"/>
      <dgm:spPr/>
    </dgm:pt>
    <dgm:pt modelId="{72976939-4124-45C6-B0A3-6BF8FD2342C3}" type="pres">
      <dgm:prSet presAssocID="{D9645E6E-6EAB-46FB-97B2-ED841724A777}" presName="parentText" presStyleLbl="node1" presStyleIdx="2" presStyleCnt="4" custScaleX="67206">
        <dgm:presLayoutVars>
          <dgm:chMax val="1"/>
          <dgm:bulletEnabled val="1"/>
        </dgm:presLayoutVars>
      </dgm:prSet>
      <dgm:spPr/>
    </dgm:pt>
    <dgm:pt modelId="{6AC15C40-EDEC-43E9-A631-BBF827539B1A}" type="pres">
      <dgm:prSet presAssocID="{D9645E6E-6EAB-46FB-97B2-ED841724A777}" presName="descendantText" presStyleLbl="alignAccFollowNode1" presStyleIdx="2" presStyleCnt="4" custScaleX="112379">
        <dgm:presLayoutVars>
          <dgm:bulletEnabled val="1"/>
        </dgm:presLayoutVars>
      </dgm:prSet>
      <dgm:spPr/>
    </dgm:pt>
    <dgm:pt modelId="{9368E897-32C2-411B-AA54-D5714B9462E4}" type="pres">
      <dgm:prSet presAssocID="{482764A5-179B-4EDF-9592-F0021E2B0CB0}" presName="sp" presStyleCnt="0"/>
      <dgm:spPr/>
    </dgm:pt>
    <dgm:pt modelId="{FFE823C1-8F24-461E-B708-C681B12A5DF3}" type="pres">
      <dgm:prSet presAssocID="{09030952-2E5C-455D-8117-93C62AE913EF}" presName="linNode" presStyleCnt="0"/>
      <dgm:spPr/>
    </dgm:pt>
    <dgm:pt modelId="{EEB1CEE0-6A93-41C9-ACC9-ADD02933DB3C}" type="pres">
      <dgm:prSet presAssocID="{09030952-2E5C-455D-8117-93C62AE913EF}" presName="parentText" presStyleLbl="node1" presStyleIdx="3" presStyleCnt="4" custScaleX="67206">
        <dgm:presLayoutVars>
          <dgm:chMax val="1"/>
          <dgm:bulletEnabled val="1"/>
        </dgm:presLayoutVars>
      </dgm:prSet>
      <dgm:spPr/>
    </dgm:pt>
    <dgm:pt modelId="{0EB809FE-E929-4D1E-B83D-FD3E3564FAD0}" type="pres">
      <dgm:prSet presAssocID="{09030952-2E5C-455D-8117-93C62AE913EF}" presName="descendantText" presStyleLbl="alignAccFollowNode1" presStyleIdx="3" presStyleCnt="4" custScaleX="112379">
        <dgm:presLayoutVars>
          <dgm:bulletEnabled val="1"/>
        </dgm:presLayoutVars>
      </dgm:prSet>
      <dgm:spPr/>
    </dgm:pt>
  </dgm:ptLst>
  <dgm:cxnLst>
    <dgm:cxn modelId="{0F546F02-AFE9-4879-A1E5-B7203B6FED3A}" type="presOf" srcId="{BCAD5F87-B891-4E41-9549-92687B86BC07}" destId="{2343B754-4CDC-442F-9430-6EE4129BBAB5}" srcOrd="0" destOrd="0" presId="urn:microsoft.com/office/officeart/2005/8/layout/vList5"/>
    <dgm:cxn modelId="{4F2A0D03-A884-47D0-8B99-A0C63ACA8793}" srcId="{A65F3F20-8BB7-4490-83C0-2FC0281D8D0C}" destId="{43BF96DB-FC4D-4D39-A57C-A4D4B01C40EC}" srcOrd="0" destOrd="0" parTransId="{E9FF4F46-E301-421E-B511-462C97F118D7}" sibTransId="{BE85062C-A296-4A8C-B4AD-0EAF17E1B442}"/>
    <dgm:cxn modelId="{54C38807-81E5-46AA-AB57-0F1CA5E64B4A}" type="presOf" srcId="{43BF96DB-FC4D-4D39-A57C-A4D4B01C40EC}" destId="{EFF9BE6A-0683-4FED-83FA-4FC6E8B642C3}" srcOrd="0" destOrd="0" presId="urn:microsoft.com/office/officeart/2005/8/layout/vList5"/>
    <dgm:cxn modelId="{619BCF0D-84C4-4514-86D7-8D469232AEE6}" type="presOf" srcId="{A65F3F20-8BB7-4490-83C0-2FC0281D8D0C}" destId="{91BCC9FF-BA99-47FC-85D0-9C1926DE7A50}" srcOrd="0" destOrd="0" presId="urn:microsoft.com/office/officeart/2005/8/layout/vList5"/>
    <dgm:cxn modelId="{02980E12-0F14-4AB2-BCE6-2CB11405E96A}" srcId="{D9645E6E-6EAB-46FB-97B2-ED841724A777}" destId="{0F75AC77-C03D-454E-AFC0-FBBFF0841F1E}" srcOrd="0" destOrd="0" parTransId="{03AA409E-20CA-4A2E-ACB6-6F9FBE7FF516}" sibTransId="{FB3E0ED4-7029-4739-9269-2CE3C4E5DC46}"/>
    <dgm:cxn modelId="{F7C3A412-8BA5-4D96-A302-80C60DB0CED4}" type="presOf" srcId="{D9645E6E-6EAB-46FB-97B2-ED841724A777}" destId="{72976939-4124-45C6-B0A3-6BF8FD2342C3}" srcOrd="0" destOrd="0" presId="urn:microsoft.com/office/officeart/2005/8/layout/vList5"/>
    <dgm:cxn modelId="{87D15134-0B37-4E83-A206-CFD1FBD0750F}" type="presOf" srcId="{F0D512C8-D081-45AC-8404-4149D3B1AC74}" destId="{736A7DE2-C537-45D6-8216-7FC4221719BD}" srcOrd="0" destOrd="0" presId="urn:microsoft.com/office/officeart/2005/8/layout/vList5"/>
    <dgm:cxn modelId="{662C773E-2EE9-44CB-8DA5-9C37CBDD7D53}" type="presOf" srcId="{DB9591F0-13B9-4BEC-A5D9-0357583326A8}" destId="{BC1FEE4E-1F82-4BD0-B793-A3EAEFC9A40A}" srcOrd="0" destOrd="0" presId="urn:microsoft.com/office/officeart/2005/8/layout/vList5"/>
    <dgm:cxn modelId="{DFBE7453-FAD0-4C75-AE75-61EF12095E8B}" type="presOf" srcId="{09030952-2E5C-455D-8117-93C62AE913EF}" destId="{EEB1CEE0-6A93-41C9-ACC9-ADD02933DB3C}" srcOrd="0" destOrd="0" presId="urn:microsoft.com/office/officeart/2005/8/layout/vList5"/>
    <dgm:cxn modelId="{12CC0485-5DCE-4E15-B067-7E7C49CDB93A}" srcId="{09030952-2E5C-455D-8117-93C62AE913EF}" destId="{9D0F610F-A0F9-4FE5-A3F6-E9F2A2CBAE76}" srcOrd="0" destOrd="0" parTransId="{69142BF9-D5B1-45EF-9395-34F2FB01FB4F}" sibTransId="{C9566AAC-F6F1-4697-842F-4B0B25675B9A}"/>
    <dgm:cxn modelId="{94F6818D-CEEF-41EC-BE4C-2A180AEDCB27}" srcId="{F0D512C8-D081-45AC-8404-4149D3B1AC74}" destId="{D9645E6E-6EAB-46FB-97B2-ED841724A777}" srcOrd="2" destOrd="0" parTransId="{0F3B3D99-D0AD-4B17-BFA7-E1A2FDF2E0A3}" sibTransId="{482764A5-179B-4EDF-9592-F0021E2B0CB0}"/>
    <dgm:cxn modelId="{597AB6A1-EC9D-469C-B884-04A55EB05345}" srcId="{09030952-2E5C-455D-8117-93C62AE913EF}" destId="{BD5BDBA1-9C99-42BB-A229-A2F8767B7F79}" srcOrd="1" destOrd="0" parTransId="{EAD3DC23-7D6F-4C79-98FF-D6FEAEDCBEB8}" sibTransId="{F498A4DF-FAF5-4FDA-BCA3-8926E3296F6B}"/>
    <dgm:cxn modelId="{4A8FBEA2-81E6-4F1E-A36D-19DB4C8B7B4A}" srcId="{F0D512C8-D081-45AC-8404-4149D3B1AC74}" destId="{A65F3F20-8BB7-4490-83C0-2FC0281D8D0C}" srcOrd="0" destOrd="0" parTransId="{8E0E4DE3-315F-4D18-AEE5-3D67B065DF73}" sibTransId="{E512335E-0371-4F21-B0FD-3D6BC753C771}"/>
    <dgm:cxn modelId="{27B473A4-E739-458F-BD89-2F3C55252AB5}" type="presOf" srcId="{0F75AC77-C03D-454E-AFC0-FBBFF0841F1E}" destId="{6AC15C40-EDEC-43E9-A631-BBF827539B1A}" srcOrd="0" destOrd="0" presId="urn:microsoft.com/office/officeart/2005/8/layout/vList5"/>
    <dgm:cxn modelId="{544162A5-5E0F-495C-AA07-DE390FDF02C3}" srcId="{DB9591F0-13B9-4BEC-A5D9-0357583326A8}" destId="{BCAD5F87-B891-4E41-9549-92687B86BC07}" srcOrd="0" destOrd="0" parTransId="{D2F386B4-4CC8-4A48-8C2B-C3C55AC1B03A}" sibTransId="{DEA0C9A9-5930-4447-9BF2-8B44046C617E}"/>
    <dgm:cxn modelId="{FD3D34C5-71A6-437B-B610-301EC771D3B7}" type="presOf" srcId="{BD5BDBA1-9C99-42BB-A229-A2F8767B7F79}" destId="{0EB809FE-E929-4D1E-B83D-FD3E3564FAD0}" srcOrd="0" destOrd="1" presId="urn:microsoft.com/office/officeart/2005/8/layout/vList5"/>
    <dgm:cxn modelId="{0C55FBC9-C1D3-4A4D-BB2D-F689919EF9D0}" srcId="{F0D512C8-D081-45AC-8404-4149D3B1AC74}" destId="{09030952-2E5C-455D-8117-93C62AE913EF}" srcOrd="3" destOrd="0" parTransId="{B5B70FA7-5BC6-4B34-B202-BA2B76C85938}" sibTransId="{5B9EBFEA-0F77-4FAC-85BE-B4B73207EA5B}"/>
    <dgm:cxn modelId="{20DFDCDC-F6BC-4C0C-989D-FED5412C4476}" type="presOf" srcId="{9D0F610F-A0F9-4FE5-A3F6-E9F2A2CBAE76}" destId="{0EB809FE-E929-4D1E-B83D-FD3E3564FAD0}" srcOrd="0" destOrd="0" presId="urn:microsoft.com/office/officeart/2005/8/layout/vList5"/>
    <dgm:cxn modelId="{31455AE8-0E1D-4CBF-B410-BF161A0B4D9A}" srcId="{F0D512C8-D081-45AC-8404-4149D3B1AC74}" destId="{DB9591F0-13B9-4BEC-A5D9-0357583326A8}" srcOrd="1" destOrd="0" parTransId="{1354698C-4949-496C-ADC6-B33DACC0D676}" sibTransId="{554A6AAE-4642-49F6-BD66-9814592E4840}"/>
    <dgm:cxn modelId="{F9FF7BE9-8BA4-4793-9FCD-954FE5AA65F8}" type="presParOf" srcId="{736A7DE2-C537-45D6-8216-7FC4221719BD}" destId="{E5D3E46A-05AC-49AB-8B66-833DDED4E2A0}" srcOrd="0" destOrd="0" presId="urn:microsoft.com/office/officeart/2005/8/layout/vList5"/>
    <dgm:cxn modelId="{3166FA53-2B08-40CB-9914-E25CD9729CE2}" type="presParOf" srcId="{E5D3E46A-05AC-49AB-8B66-833DDED4E2A0}" destId="{91BCC9FF-BA99-47FC-85D0-9C1926DE7A50}" srcOrd="0" destOrd="0" presId="urn:microsoft.com/office/officeart/2005/8/layout/vList5"/>
    <dgm:cxn modelId="{C1405519-95DE-4560-895A-0B2BD641F3E2}" type="presParOf" srcId="{E5D3E46A-05AC-49AB-8B66-833DDED4E2A0}" destId="{EFF9BE6A-0683-4FED-83FA-4FC6E8B642C3}" srcOrd="1" destOrd="0" presId="urn:microsoft.com/office/officeart/2005/8/layout/vList5"/>
    <dgm:cxn modelId="{3E958CD6-0A2F-41CF-8880-70EBC825517A}" type="presParOf" srcId="{736A7DE2-C537-45D6-8216-7FC4221719BD}" destId="{B7398304-DD8D-4AFE-90EA-16E19132D17A}" srcOrd="1" destOrd="0" presId="urn:microsoft.com/office/officeart/2005/8/layout/vList5"/>
    <dgm:cxn modelId="{248C9183-671D-4A16-8F89-F48BE4D8E6E7}" type="presParOf" srcId="{736A7DE2-C537-45D6-8216-7FC4221719BD}" destId="{F71B5AD1-E473-4722-8DE7-EFE13948C45E}" srcOrd="2" destOrd="0" presId="urn:microsoft.com/office/officeart/2005/8/layout/vList5"/>
    <dgm:cxn modelId="{01BCF26F-A94D-449E-951F-B535688CBA08}" type="presParOf" srcId="{F71B5AD1-E473-4722-8DE7-EFE13948C45E}" destId="{BC1FEE4E-1F82-4BD0-B793-A3EAEFC9A40A}" srcOrd="0" destOrd="0" presId="urn:microsoft.com/office/officeart/2005/8/layout/vList5"/>
    <dgm:cxn modelId="{E63E819C-E4BD-49D1-AC19-B99793C2DF00}" type="presParOf" srcId="{F71B5AD1-E473-4722-8DE7-EFE13948C45E}" destId="{2343B754-4CDC-442F-9430-6EE4129BBAB5}" srcOrd="1" destOrd="0" presId="urn:microsoft.com/office/officeart/2005/8/layout/vList5"/>
    <dgm:cxn modelId="{F7DF55D1-4231-4669-B752-1FB7AEED0D5E}" type="presParOf" srcId="{736A7DE2-C537-45D6-8216-7FC4221719BD}" destId="{394DC50D-0CB3-470A-8688-FC6F03051A1B}" srcOrd="3" destOrd="0" presId="urn:microsoft.com/office/officeart/2005/8/layout/vList5"/>
    <dgm:cxn modelId="{0C39D10A-C22C-4269-8273-CFB354F0A5CE}" type="presParOf" srcId="{736A7DE2-C537-45D6-8216-7FC4221719BD}" destId="{C366FE7E-3603-48A3-A5E3-A7D36151D880}" srcOrd="4" destOrd="0" presId="urn:microsoft.com/office/officeart/2005/8/layout/vList5"/>
    <dgm:cxn modelId="{1EDD832C-BA1D-4DB0-B9E1-D86EA6D5C5D0}" type="presParOf" srcId="{C366FE7E-3603-48A3-A5E3-A7D36151D880}" destId="{72976939-4124-45C6-B0A3-6BF8FD2342C3}" srcOrd="0" destOrd="0" presId="urn:microsoft.com/office/officeart/2005/8/layout/vList5"/>
    <dgm:cxn modelId="{800358A6-C271-4FF5-8CDE-27A1FB6EB945}" type="presParOf" srcId="{C366FE7E-3603-48A3-A5E3-A7D36151D880}" destId="{6AC15C40-EDEC-43E9-A631-BBF827539B1A}" srcOrd="1" destOrd="0" presId="urn:microsoft.com/office/officeart/2005/8/layout/vList5"/>
    <dgm:cxn modelId="{4673CC30-76EB-4C0F-98A8-09ACD07BC1C0}" type="presParOf" srcId="{736A7DE2-C537-45D6-8216-7FC4221719BD}" destId="{9368E897-32C2-411B-AA54-D5714B9462E4}" srcOrd="5" destOrd="0" presId="urn:microsoft.com/office/officeart/2005/8/layout/vList5"/>
    <dgm:cxn modelId="{DF101953-A67E-4073-A7A0-A73E100834B0}" type="presParOf" srcId="{736A7DE2-C537-45D6-8216-7FC4221719BD}" destId="{FFE823C1-8F24-461E-B708-C681B12A5DF3}" srcOrd="6" destOrd="0" presId="urn:microsoft.com/office/officeart/2005/8/layout/vList5"/>
    <dgm:cxn modelId="{C9FA2208-B5CC-48A7-B504-1A0482DC0595}" type="presParOf" srcId="{FFE823C1-8F24-461E-B708-C681B12A5DF3}" destId="{EEB1CEE0-6A93-41C9-ACC9-ADD02933DB3C}" srcOrd="0" destOrd="0" presId="urn:microsoft.com/office/officeart/2005/8/layout/vList5"/>
    <dgm:cxn modelId="{54668A5A-AA27-439A-B184-1DC2224B4E15}" type="presParOf" srcId="{FFE823C1-8F24-461E-B708-C681B12A5DF3}" destId="{0EB809FE-E929-4D1E-B83D-FD3E3564FAD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7CFA7-79B7-45BD-AD37-2AB79D51CED7}">
      <dsp:nvSpPr>
        <dsp:cNvPr id="0" name=""/>
        <dsp:cNvSpPr/>
      </dsp:nvSpPr>
      <dsp:spPr>
        <a:xfrm>
          <a:off x="0" y="0"/>
          <a:ext cx="6096000" cy="4572000"/>
        </a:xfrm>
        <a:prstGeom prst="roundRect">
          <a:avLst>
            <a:gd name="adj" fmla="val 850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3548380" numCol="1" spcCol="1270" anchor="t" anchorCtr="0">
          <a:noAutofit/>
        </a:bodyPr>
        <a:lstStyle/>
        <a:p>
          <a:pPr marL="0" lvl="0" indent="0" algn="l" defTabSz="1066800">
            <a:lnSpc>
              <a:spcPct val="90000"/>
            </a:lnSpc>
            <a:spcBef>
              <a:spcPct val="0"/>
            </a:spcBef>
            <a:spcAft>
              <a:spcPct val="35000"/>
            </a:spcAft>
            <a:buNone/>
          </a:pPr>
          <a:r>
            <a:rPr lang="en-US" sz="2400" kern="1200" dirty="0"/>
            <a:t>.NET Framework</a:t>
          </a:r>
        </a:p>
      </dsp:txBody>
      <dsp:txXfrm>
        <a:off x="113823" y="113823"/>
        <a:ext cx="5868354" cy="4344354"/>
      </dsp:txXfrm>
    </dsp:sp>
    <dsp:sp modelId="{9561B693-923E-41CD-9340-D767A75C84FA}">
      <dsp:nvSpPr>
        <dsp:cNvPr id="0" name=""/>
        <dsp:cNvSpPr/>
      </dsp:nvSpPr>
      <dsp:spPr>
        <a:xfrm>
          <a:off x="152404" y="761992"/>
          <a:ext cx="5791196" cy="914418"/>
        </a:xfrm>
        <a:prstGeom prst="roundRect">
          <a:avLst>
            <a:gd name="adj" fmla="val 105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Libraries</a:t>
          </a:r>
        </a:p>
      </dsp:txBody>
      <dsp:txXfrm>
        <a:off x="180526" y="790114"/>
        <a:ext cx="5734952" cy="858174"/>
      </dsp:txXfrm>
    </dsp:sp>
    <dsp:sp modelId="{F386F1D9-52B5-45D1-9FE1-4C8745916E25}">
      <dsp:nvSpPr>
        <dsp:cNvPr id="0" name=""/>
        <dsp:cNvSpPr/>
      </dsp:nvSpPr>
      <dsp:spPr>
        <a:xfrm>
          <a:off x="152406" y="1799674"/>
          <a:ext cx="5791216" cy="2622567"/>
        </a:xfrm>
        <a:prstGeom prst="roundRect">
          <a:avLst>
            <a:gd name="adj" fmla="val 10500"/>
          </a:avLst>
        </a:prstGeom>
        <a:gradFill rotWithShape="0">
          <a:gsLst>
            <a:gs pos="0">
              <a:schemeClr val="accent5">
                <a:hueOff val="-6490031"/>
                <a:satOff val="3463"/>
                <a:lumOff val="-15098"/>
                <a:alphaOff val="0"/>
                <a:shade val="51000"/>
                <a:satMod val="130000"/>
              </a:schemeClr>
            </a:gs>
            <a:gs pos="80000">
              <a:schemeClr val="accent5">
                <a:hueOff val="-6490031"/>
                <a:satOff val="3463"/>
                <a:lumOff val="-15098"/>
                <a:alphaOff val="0"/>
                <a:shade val="93000"/>
                <a:satMod val="130000"/>
              </a:schemeClr>
            </a:gs>
            <a:gs pos="100000">
              <a:schemeClr val="accent5">
                <a:hueOff val="-6490031"/>
                <a:satOff val="3463"/>
                <a:lumOff val="-150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2032254" numCol="1" spcCol="1270" anchor="t" anchorCtr="0">
          <a:noAutofit/>
        </a:bodyPr>
        <a:lstStyle/>
        <a:p>
          <a:pPr marL="0" lvl="0" indent="0" algn="l" defTabSz="800100">
            <a:lnSpc>
              <a:spcPct val="90000"/>
            </a:lnSpc>
            <a:spcBef>
              <a:spcPct val="0"/>
            </a:spcBef>
            <a:spcAft>
              <a:spcPct val="35000"/>
            </a:spcAft>
            <a:buNone/>
          </a:pPr>
          <a:r>
            <a:rPr lang="en-US" sz="1800" kern="1200" dirty="0"/>
            <a:t>CLR</a:t>
          </a:r>
          <a:endParaRPr lang="en-US" sz="3200" kern="1200" dirty="0"/>
        </a:p>
      </dsp:txBody>
      <dsp:txXfrm>
        <a:off x="233059" y="1880327"/>
        <a:ext cx="5629910" cy="2461261"/>
      </dsp:txXfrm>
    </dsp:sp>
    <dsp:sp modelId="{208F4BE1-5A41-4DEB-9BD2-AD8C5285DDF5}">
      <dsp:nvSpPr>
        <dsp:cNvPr id="0" name=""/>
        <dsp:cNvSpPr/>
      </dsp:nvSpPr>
      <dsp:spPr>
        <a:xfrm>
          <a:off x="380996" y="2438396"/>
          <a:ext cx="944880" cy="897651"/>
        </a:xfrm>
        <a:prstGeom prst="roundRect">
          <a:avLst>
            <a:gd name="adj" fmla="val 105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Security</a:t>
          </a:r>
        </a:p>
      </dsp:txBody>
      <dsp:txXfrm>
        <a:off x="408602" y="2466002"/>
        <a:ext cx="889668" cy="842439"/>
      </dsp:txXfrm>
    </dsp:sp>
    <dsp:sp modelId="{5480B3BA-D511-493F-88AF-66DDF9A4BFFA}">
      <dsp:nvSpPr>
        <dsp:cNvPr id="0" name=""/>
        <dsp:cNvSpPr/>
      </dsp:nvSpPr>
      <dsp:spPr>
        <a:xfrm>
          <a:off x="380996" y="3380651"/>
          <a:ext cx="944880" cy="897651"/>
        </a:xfrm>
        <a:prstGeom prst="roundRect">
          <a:avLst>
            <a:gd name="adj" fmla="val 105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rPr>
            <a:t>Exception Handling</a:t>
          </a:r>
        </a:p>
      </dsp:txBody>
      <dsp:txXfrm>
        <a:off x="408602" y="3408257"/>
        <a:ext cx="889668" cy="842439"/>
      </dsp:txXfrm>
    </dsp:sp>
    <dsp:sp modelId="{A285063C-18EF-4423-9DBB-47875F9E31F5}">
      <dsp:nvSpPr>
        <dsp:cNvPr id="0" name=""/>
        <dsp:cNvSpPr/>
      </dsp:nvSpPr>
      <dsp:spPr>
        <a:xfrm>
          <a:off x="1409327" y="2438393"/>
          <a:ext cx="4389095" cy="1828800"/>
        </a:xfrm>
        <a:prstGeom prst="roundRect">
          <a:avLst>
            <a:gd name="adj" fmla="val 10500"/>
          </a:avLst>
        </a:prstGeom>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68580" tIns="68580" rIns="68580" bIns="1032256" numCol="1" spcCol="1270" anchor="t" anchorCtr="0">
          <a:noAutofit/>
        </a:bodyPr>
        <a:lstStyle/>
        <a:p>
          <a:pPr marL="0" lvl="0" indent="0" algn="l" defTabSz="800100">
            <a:lnSpc>
              <a:spcPct val="90000"/>
            </a:lnSpc>
            <a:spcBef>
              <a:spcPct val="0"/>
            </a:spcBef>
            <a:spcAft>
              <a:spcPct val="35000"/>
            </a:spcAft>
            <a:buNone/>
          </a:pPr>
          <a:r>
            <a:rPr lang="en-US" sz="1800" kern="1200" dirty="0"/>
            <a:t>Memory Management</a:t>
          </a:r>
        </a:p>
      </dsp:txBody>
      <dsp:txXfrm>
        <a:off x="1465569" y="2494635"/>
        <a:ext cx="4276611" cy="1716316"/>
      </dsp:txXfrm>
    </dsp:sp>
    <dsp:sp modelId="{69AEB099-F7DA-474E-817B-DA02D4A8A206}">
      <dsp:nvSpPr>
        <dsp:cNvPr id="0" name=""/>
        <dsp:cNvSpPr/>
      </dsp:nvSpPr>
      <dsp:spPr>
        <a:xfrm>
          <a:off x="1981203" y="2971797"/>
          <a:ext cx="3212177" cy="1127751"/>
        </a:xfrm>
        <a:prstGeom prst="roundRect">
          <a:avLst>
            <a:gd name="adj" fmla="val 10500"/>
          </a:avLst>
        </a:prstGeom>
        <a:solidFill>
          <a:schemeClr val="lt1">
            <a:alpha val="90000"/>
            <a:hueOff val="0"/>
            <a:satOff val="0"/>
            <a:lumOff val="0"/>
            <a:alphaOff val="0"/>
          </a:schemeClr>
        </a:solidFill>
        <a:ln w="9525" cap="flat" cmpd="sng" algn="ctr">
          <a:solidFill>
            <a:schemeClr val="tx1"/>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Garbage Collector</a:t>
          </a:r>
        </a:p>
        <a:p>
          <a:pPr marL="0" lvl="0" indent="0" algn="ctr" defTabSz="533400">
            <a:lnSpc>
              <a:spcPct val="90000"/>
            </a:lnSpc>
            <a:spcBef>
              <a:spcPct val="0"/>
            </a:spcBef>
            <a:spcAft>
              <a:spcPct val="35000"/>
            </a:spcAft>
            <a:buNone/>
          </a:pPr>
          <a:r>
            <a:rPr lang="en-US" sz="1200" i="1" kern="1200" dirty="0"/>
            <a:t>Allocation and release of memory!</a:t>
          </a:r>
        </a:p>
      </dsp:txBody>
      <dsp:txXfrm>
        <a:off x="2015885" y="3006479"/>
        <a:ext cx="3142813" cy="1058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9BE6A-0683-4FED-83FA-4FC6E8B642C3}">
      <dsp:nvSpPr>
        <dsp:cNvPr id="0" name=""/>
        <dsp:cNvSpPr/>
      </dsp:nvSpPr>
      <dsp:spPr>
        <a:xfrm rot="5400000">
          <a:off x="4482432" y="-2331274"/>
          <a:ext cx="782637" cy="5644914"/>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Stores actual native code instructions after JIT compilation</a:t>
          </a:r>
        </a:p>
      </dsp:txBody>
      <dsp:txXfrm rot="-5400000">
        <a:off x="2051294" y="138069"/>
        <a:ext cx="5606709" cy="706227"/>
      </dsp:txXfrm>
    </dsp:sp>
    <dsp:sp modelId="{91BCC9FF-BA99-47FC-85D0-9C1926DE7A50}">
      <dsp:nvSpPr>
        <dsp:cNvPr id="0" name=""/>
        <dsp:cNvSpPr/>
      </dsp:nvSpPr>
      <dsp:spPr>
        <a:xfrm>
          <a:off x="152391" y="2033"/>
          <a:ext cx="1898902" cy="97829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Code Heap</a:t>
          </a:r>
        </a:p>
      </dsp:txBody>
      <dsp:txXfrm>
        <a:off x="200147" y="49789"/>
        <a:ext cx="1803390" cy="882784"/>
      </dsp:txXfrm>
    </dsp:sp>
    <dsp:sp modelId="{2343B754-4CDC-442F-9430-6EE4129BBAB5}">
      <dsp:nvSpPr>
        <dsp:cNvPr id="0" name=""/>
        <dsp:cNvSpPr/>
      </dsp:nvSpPr>
      <dsp:spPr>
        <a:xfrm rot="5400000">
          <a:off x="4482432" y="-1304062"/>
          <a:ext cx="782637" cy="5644914"/>
        </a:xfrm>
        <a:prstGeom prst="round2SameRect">
          <a:avLst/>
        </a:prstGeom>
        <a:solidFill>
          <a:schemeClr val="accent5">
            <a:tint val="40000"/>
            <a:alpha val="90000"/>
            <a:hueOff val="-4369814"/>
            <a:satOff val="-2030"/>
            <a:lumOff val="-2328"/>
            <a:alphaOff val="0"/>
          </a:schemeClr>
        </a:solidFill>
        <a:ln w="9525" cap="flat" cmpd="sng" algn="ctr">
          <a:solidFill>
            <a:schemeClr val="accent5">
              <a:tint val="40000"/>
              <a:alpha val="90000"/>
              <a:hueOff val="-4369814"/>
              <a:satOff val="-2030"/>
              <a:lumOff val="-232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Stores allocated objects that are less than 85K in size</a:t>
          </a:r>
        </a:p>
      </dsp:txBody>
      <dsp:txXfrm rot="-5400000">
        <a:off x="2051294" y="1165281"/>
        <a:ext cx="5606709" cy="706227"/>
      </dsp:txXfrm>
    </dsp:sp>
    <dsp:sp modelId="{BC1FEE4E-1F82-4BD0-B793-A3EAEFC9A40A}">
      <dsp:nvSpPr>
        <dsp:cNvPr id="0" name=""/>
        <dsp:cNvSpPr/>
      </dsp:nvSpPr>
      <dsp:spPr>
        <a:xfrm>
          <a:off x="152391" y="1029245"/>
          <a:ext cx="1898902" cy="978296"/>
        </a:xfrm>
        <a:prstGeom prst="roundRect">
          <a:avLst/>
        </a:prstGeom>
        <a:gradFill rotWithShape="0">
          <a:gsLst>
            <a:gs pos="0">
              <a:schemeClr val="accent5">
                <a:hueOff val="-4326688"/>
                <a:satOff val="2309"/>
                <a:lumOff val="-10065"/>
                <a:alphaOff val="0"/>
                <a:shade val="51000"/>
                <a:satMod val="130000"/>
              </a:schemeClr>
            </a:gs>
            <a:gs pos="80000">
              <a:schemeClr val="accent5">
                <a:hueOff val="-4326688"/>
                <a:satOff val="2309"/>
                <a:lumOff val="-10065"/>
                <a:alphaOff val="0"/>
                <a:shade val="93000"/>
                <a:satMod val="130000"/>
              </a:schemeClr>
            </a:gs>
            <a:gs pos="100000">
              <a:schemeClr val="accent5">
                <a:hueOff val="-4326688"/>
                <a:satOff val="2309"/>
                <a:lumOff val="-1006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Small Object Heap (SOH)</a:t>
          </a:r>
        </a:p>
      </dsp:txBody>
      <dsp:txXfrm>
        <a:off x="200147" y="1077001"/>
        <a:ext cx="1803390" cy="882784"/>
      </dsp:txXfrm>
    </dsp:sp>
    <dsp:sp modelId="{6AC15C40-EDEC-43E9-A631-BBF827539B1A}">
      <dsp:nvSpPr>
        <dsp:cNvPr id="0" name=""/>
        <dsp:cNvSpPr/>
      </dsp:nvSpPr>
      <dsp:spPr>
        <a:xfrm rot="5400000">
          <a:off x="4482432" y="-276851"/>
          <a:ext cx="782637" cy="5644914"/>
        </a:xfrm>
        <a:prstGeom prst="round2SameRect">
          <a:avLst/>
        </a:prstGeom>
        <a:solidFill>
          <a:schemeClr val="accent5">
            <a:tint val="40000"/>
            <a:alpha val="90000"/>
            <a:hueOff val="-8739628"/>
            <a:satOff val="-4060"/>
            <a:lumOff val="-4655"/>
            <a:alphaOff val="0"/>
          </a:schemeClr>
        </a:solidFill>
        <a:ln w="9525" cap="flat" cmpd="sng" algn="ctr">
          <a:solidFill>
            <a:schemeClr val="accent5">
              <a:tint val="40000"/>
              <a:alpha val="90000"/>
              <a:hueOff val="-8739628"/>
              <a:satOff val="-4060"/>
              <a:lumOff val="-465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Stores allocated objects that are greater than 85K in size</a:t>
          </a:r>
          <a:r>
            <a:rPr lang="en-US" sz="1500" kern="1200" baseline="30000" dirty="0"/>
            <a:t>*</a:t>
          </a:r>
        </a:p>
      </dsp:txBody>
      <dsp:txXfrm rot="-5400000">
        <a:off x="2051294" y="2192492"/>
        <a:ext cx="5606709" cy="706227"/>
      </dsp:txXfrm>
    </dsp:sp>
    <dsp:sp modelId="{72976939-4124-45C6-B0A3-6BF8FD2342C3}">
      <dsp:nvSpPr>
        <dsp:cNvPr id="0" name=""/>
        <dsp:cNvSpPr/>
      </dsp:nvSpPr>
      <dsp:spPr>
        <a:xfrm>
          <a:off x="152391" y="2056457"/>
          <a:ext cx="1898902" cy="978296"/>
        </a:xfrm>
        <a:prstGeom prst="roundRect">
          <a:avLst/>
        </a:prstGeom>
        <a:gradFill rotWithShape="0">
          <a:gsLst>
            <a:gs pos="0">
              <a:schemeClr val="accent5">
                <a:hueOff val="-8653376"/>
                <a:satOff val="4617"/>
                <a:lumOff val="-20131"/>
                <a:alphaOff val="0"/>
                <a:shade val="51000"/>
                <a:satMod val="130000"/>
              </a:schemeClr>
            </a:gs>
            <a:gs pos="80000">
              <a:schemeClr val="accent5">
                <a:hueOff val="-8653376"/>
                <a:satOff val="4617"/>
                <a:lumOff val="-20131"/>
                <a:alphaOff val="0"/>
                <a:shade val="93000"/>
                <a:satMod val="130000"/>
              </a:schemeClr>
            </a:gs>
            <a:gs pos="100000">
              <a:schemeClr val="accent5">
                <a:hueOff val="-8653376"/>
                <a:satOff val="4617"/>
                <a:lumOff val="-201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Large Object Heap (LOH)</a:t>
          </a:r>
        </a:p>
      </dsp:txBody>
      <dsp:txXfrm>
        <a:off x="200147" y="2104213"/>
        <a:ext cx="1803390" cy="882784"/>
      </dsp:txXfrm>
    </dsp:sp>
    <dsp:sp modelId="{0EB809FE-E929-4D1E-B83D-FD3E3564FAD0}">
      <dsp:nvSpPr>
        <dsp:cNvPr id="0" name=""/>
        <dsp:cNvSpPr/>
      </dsp:nvSpPr>
      <dsp:spPr>
        <a:xfrm rot="5400000">
          <a:off x="4482432" y="750360"/>
          <a:ext cx="782637" cy="5644914"/>
        </a:xfrm>
        <a:prstGeom prst="round2SameRect">
          <a:avLst/>
        </a:prstGeom>
        <a:solidFill>
          <a:schemeClr val="accent5">
            <a:tint val="40000"/>
            <a:alpha val="90000"/>
            <a:hueOff val="-13109442"/>
            <a:satOff val="-6090"/>
            <a:lumOff val="-6983"/>
            <a:alphaOff val="0"/>
          </a:schemeClr>
        </a:solidFill>
        <a:ln w="9525" cap="flat" cmpd="sng" algn="ctr">
          <a:solidFill>
            <a:schemeClr val="accent5">
              <a:tint val="40000"/>
              <a:alpha val="90000"/>
              <a:hueOff val="-13109442"/>
              <a:satOff val="-6090"/>
              <a:lumOff val="-698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Keeps track of a method’s data from other method calls</a:t>
          </a:r>
        </a:p>
        <a:p>
          <a:pPr marL="114300" lvl="1" indent="-114300" algn="l" defTabSz="666750">
            <a:lnSpc>
              <a:spcPct val="90000"/>
            </a:lnSpc>
            <a:spcBef>
              <a:spcPct val="0"/>
            </a:spcBef>
            <a:spcAft>
              <a:spcPct val="15000"/>
            </a:spcAft>
            <a:buChar char="•"/>
          </a:pPr>
          <a:r>
            <a:rPr lang="en-US" sz="1500" kern="1200" dirty="0"/>
            <a:t>Stores value types, including </a:t>
          </a:r>
          <a:r>
            <a:rPr lang="en-US" sz="1500" kern="1200" dirty="0" err="1"/>
            <a:t>structs</a:t>
          </a:r>
          <a:endParaRPr lang="en-US" sz="1500" kern="1200" dirty="0"/>
        </a:p>
      </dsp:txBody>
      <dsp:txXfrm rot="-5400000">
        <a:off x="2051294" y="3219704"/>
        <a:ext cx="5606709" cy="706227"/>
      </dsp:txXfrm>
    </dsp:sp>
    <dsp:sp modelId="{EEB1CEE0-6A93-41C9-ACC9-ADD02933DB3C}">
      <dsp:nvSpPr>
        <dsp:cNvPr id="0" name=""/>
        <dsp:cNvSpPr/>
      </dsp:nvSpPr>
      <dsp:spPr>
        <a:xfrm>
          <a:off x="152391" y="3083669"/>
          <a:ext cx="1898902" cy="978296"/>
        </a:xfrm>
        <a:prstGeom prst="roundRect">
          <a:avLst/>
        </a:prstGeom>
        <a:gradFill rotWithShape="0">
          <a:gsLst>
            <a:gs pos="0">
              <a:schemeClr val="accent5">
                <a:hueOff val="-12980063"/>
                <a:satOff val="6926"/>
                <a:lumOff val="-30196"/>
                <a:alphaOff val="0"/>
                <a:shade val="51000"/>
                <a:satMod val="130000"/>
              </a:schemeClr>
            </a:gs>
            <a:gs pos="80000">
              <a:schemeClr val="accent5">
                <a:hueOff val="-12980063"/>
                <a:satOff val="6926"/>
                <a:lumOff val="-30196"/>
                <a:alphaOff val="0"/>
                <a:shade val="93000"/>
                <a:satMod val="130000"/>
              </a:schemeClr>
            </a:gs>
            <a:gs pos="100000">
              <a:schemeClr val="accent5">
                <a:hueOff val="-12980063"/>
                <a:satOff val="6926"/>
                <a:lumOff val="-30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Stack</a:t>
          </a:r>
        </a:p>
      </dsp:txBody>
      <dsp:txXfrm>
        <a:off x="200147" y="3131425"/>
        <a:ext cx="1803390" cy="8827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9BE6A-0683-4FED-83FA-4FC6E8B642C3}">
      <dsp:nvSpPr>
        <dsp:cNvPr id="0" name=""/>
        <dsp:cNvSpPr/>
      </dsp:nvSpPr>
      <dsp:spPr>
        <a:xfrm rot="5400000">
          <a:off x="4482432" y="-2331274"/>
          <a:ext cx="782637" cy="5644914"/>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Stores actual native code instructions after </a:t>
          </a:r>
          <a:r>
            <a:rPr lang="en-US" sz="1500" kern="1200"/>
            <a:t>JIT compilation</a:t>
          </a:r>
          <a:endParaRPr lang="en-US" sz="1500" kern="1200" dirty="0"/>
        </a:p>
      </dsp:txBody>
      <dsp:txXfrm rot="-5400000">
        <a:off x="2051294" y="138069"/>
        <a:ext cx="5606709" cy="706227"/>
      </dsp:txXfrm>
    </dsp:sp>
    <dsp:sp modelId="{91BCC9FF-BA99-47FC-85D0-9C1926DE7A50}">
      <dsp:nvSpPr>
        <dsp:cNvPr id="0" name=""/>
        <dsp:cNvSpPr/>
      </dsp:nvSpPr>
      <dsp:spPr>
        <a:xfrm>
          <a:off x="152391" y="2033"/>
          <a:ext cx="1898902" cy="97829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Code Heap</a:t>
          </a:r>
        </a:p>
      </dsp:txBody>
      <dsp:txXfrm>
        <a:off x="200147" y="49789"/>
        <a:ext cx="1803390" cy="882784"/>
      </dsp:txXfrm>
    </dsp:sp>
    <dsp:sp modelId="{2343B754-4CDC-442F-9430-6EE4129BBAB5}">
      <dsp:nvSpPr>
        <dsp:cNvPr id="0" name=""/>
        <dsp:cNvSpPr/>
      </dsp:nvSpPr>
      <dsp:spPr>
        <a:xfrm rot="5400000">
          <a:off x="4482432" y="-1304062"/>
          <a:ext cx="782637" cy="5644914"/>
        </a:xfrm>
        <a:prstGeom prst="round2SameRect">
          <a:avLst/>
        </a:prstGeom>
        <a:solidFill>
          <a:schemeClr val="accent5">
            <a:tint val="40000"/>
            <a:alpha val="90000"/>
            <a:hueOff val="-4369814"/>
            <a:satOff val="-2030"/>
            <a:lumOff val="-2328"/>
            <a:alphaOff val="0"/>
          </a:schemeClr>
        </a:solidFill>
        <a:ln w="9525" cap="flat" cmpd="sng" algn="ctr">
          <a:solidFill>
            <a:schemeClr val="accent5">
              <a:tint val="40000"/>
              <a:alpha val="90000"/>
              <a:hueOff val="-4369814"/>
              <a:satOff val="-2030"/>
              <a:lumOff val="-232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Stores allocated objects that are less than 85K in size</a:t>
          </a:r>
        </a:p>
      </dsp:txBody>
      <dsp:txXfrm rot="-5400000">
        <a:off x="2051294" y="1165281"/>
        <a:ext cx="5606709" cy="706227"/>
      </dsp:txXfrm>
    </dsp:sp>
    <dsp:sp modelId="{BC1FEE4E-1F82-4BD0-B793-A3EAEFC9A40A}">
      <dsp:nvSpPr>
        <dsp:cNvPr id="0" name=""/>
        <dsp:cNvSpPr/>
      </dsp:nvSpPr>
      <dsp:spPr>
        <a:xfrm>
          <a:off x="152391" y="1029245"/>
          <a:ext cx="1898902" cy="978296"/>
        </a:xfrm>
        <a:prstGeom prst="roundRect">
          <a:avLst/>
        </a:prstGeom>
        <a:gradFill rotWithShape="0">
          <a:gsLst>
            <a:gs pos="0">
              <a:schemeClr val="accent5">
                <a:hueOff val="-4326688"/>
                <a:satOff val="2309"/>
                <a:lumOff val="-10065"/>
                <a:alphaOff val="0"/>
                <a:shade val="51000"/>
                <a:satMod val="130000"/>
              </a:schemeClr>
            </a:gs>
            <a:gs pos="80000">
              <a:schemeClr val="accent5">
                <a:hueOff val="-4326688"/>
                <a:satOff val="2309"/>
                <a:lumOff val="-10065"/>
                <a:alphaOff val="0"/>
                <a:shade val="93000"/>
                <a:satMod val="130000"/>
              </a:schemeClr>
            </a:gs>
            <a:gs pos="100000">
              <a:schemeClr val="accent5">
                <a:hueOff val="-4326688"/>
                <a:satOff val="2309"/>
                <a:lumOff val="-1006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Small Object Heap (SOH)</a:t>
          </a:r>
        </a:p>
      </dsp:txBody>
      <dsp:txXfrm>
        <a:off x="200147" y="1077001"/>
        <a:ext cx="1803390" cy="882784"/>
      </dsp:txXfrm>
    </dsp:sp>
    <dsp:sp modelId="{6AC15C40-EDEC-43E9-A631-BBF827539B1A}">
      <dsp:nvSpPr>
        <dsp:cNvPr id="0" name=""/>
        <dsp:cNvSpPr/>
      </dsp:nvSpPr>
      <dsp:spPr>
        <a:xfrm rot="5400000">
          <a:off x="4482432" y="-276851"/>
          <a:ext cx="782637" cy="5644914"/>
        </a:xfrm>
        <a:prstGeom prst="round2SameRect">
          <a:avLst/>
        </a:prstGeom>
        <a:solidFill>
          <a:schemeClr val="accent5">
            <a:tint val="40000"/>
            <a:alpha val="90000"/>
            <a:hueOff val="-8739628"/>
            <a:satOff val="-4060"/>
            <a:lumOff val="-4655"/>
            <a:alphaOff val="0"/>
          </a:schemeClr>
        </a:solidFill>
        <a:ln w="9525" cap="flat" cmpd="sng" algn="ctr">
          <a:solidFill>
            <a:schemeClr val="accent5">
              <a:tint val="40000"/>
              <a:alpha val="90000"/>
              <a:hueOff val="-8739628"/>
              <a:satOff val="-4060"/>
              <a:lumOff val="-465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Stores allocated objects that are greater than 85K in size</a:t>
          </a:r>
          <a:r>
            <a:rPr lang="en-US" sz="1500" kern="1200" baseline="30000" dirty="0"/>
            <a:t>*</a:t>
          </a:r>
        </a:p>
      </dsp:txBody>
      <dsp:txXfrm rot="-5400000">
        <a:off x="2051294" y="2192492"/>
        <a:ext cx="5606709" cy="706227"/>
      </dsp:txXfrm>
    </dsp:sp>
    <dsp:sp modelId="{72976939-4124-45C6-B0A3-6BF8FD2342C3}">
      <dsp:nvSpPr>
        <dsp:cNvPr id="0" name=""/>
        <dsp:cNvSpPr/>
      </dsp:nvSpPr>
      <dsp:spPr>
        <a:xfrm>
          <a:off x="152391" y="2056457"/>
          <a:ext cx="1898902" cy="978296"/>
        </a:xfrm>
        <a:prstGeom prst="roundRect">
          <a:avLst/>
        </a:prstGeom>
        <a:gradFill rotWithShape="0">
          <a:gsLst>
            <a:gs pos="0">
              <a:schemeClr val="accent5">
                <a:hueOff val="-8653376"/>
                <a:satOff val="4617"/>
                <a:lumOff val="-20131"/>
                <a:alphaOff val="0"/>
                <a:shade val="51000"/>
                <a:satMod val="130000"/>
              </a:schemeClr>
            </a:gs>
            <a:gs pos="80000">
              <a:schemeClr val="accent5">
                <a:hueOff val="-8653376"/>
                <a:satOff val="4617"/>
                <a:lumOff val="-20131"/>
                <a:alphaOff val="0"/>
                <a:shade val="93000"/>
                <a:satMod val="130000"/>
              </a:schemeClr>
            </a:gs>
            <a:gs pos="100000">
              <a:schemeClr val="accent5">
                <a:hueOff val="-8653376"/>
                <a:satOff val="4617"/>
                <a:lumOff val="-201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Large Object Heap (LOH)</a:t>
          </a:r>
        </a:p>
      </dsp:txBody>
      <dsp:txXfrm>
        <a:off x="200147" y="2104213"/>
        <a:ext cx="1803390" cy="882784"/>
      </dsp:txXfrm>
    </dsp:sp>
    <dsp:sp modelId="{0EB809FE-E929-4D1E-B83D-FD3E3564FAD0}">
      <dsp:nvSpPr>
        <dsp:cNvPr id="0" name=""/>
        <dsp:cNvSpPr/>
      </dsp:nvSpPr>
      <dsp:spPr>
        <a:xfrm rot="5400000">
          <a:off x="4482432" y="750360"/>
          <a:ext cx="782637" cy="5644914"/>
        </a:xfrm>
        <a:prstGeom prst="round2SameRect">
          <a:avLst/>
        </a:prstGeom>
        <a:solidFill>
          <a:schemeClr val="accent5">
            <a:tint val="40000"/>
            <a:alpha val="90000"/>
            <a:hueOff val="-13109442"/>
            <a:satOff val="-6090"/>
            <a:lumOff val="-6983"/>
            <a:alphaOff val="0"/>
          </a:schemeClr>
        </a:solidFill>
        <a:ln w="9525" cap="flat" cmpd="sng" algn="ctr">
          <a:solidFill>
            <a:schemeClr val="accent5">
              <a:tint val="40000"/>
              <a:alpha val="90000"/>
              <a:hueOff val="-13109442"/>
              <a:satOff val="-6090"/>
              <a:lumOff val="-698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Keeps track of a method’s data from other method calls</a:t>
          </a:r>
        </a:p>
        <a:p>
          <a:pPr marL="114300" lvl="1" indent="-114300" algn="l" defTabSz="666750">
            <a:lnSpc>
              <a:spcPct val="90000"/>
            </a:lnSpc>
            <a:spcBef>
              <a:spcPct val="0"/>
            </a:spcBef>
            <a:spcAft>
              <a:spcPct val="15000"/>
            </a:spcAft>
            <a:buChar char="•"/>
          </a:pPr>
          <a:r>
            <a:rPr lang="en-US" sz="1500" kern="1200" dirty="0"/>
            <a:t>Stores value types, including </a:t>
          </a:r>
          <a:r>
            <a:rPr lang="en-US" sz="1500" kern="1200" dirty="0" err="1"/>
            <a:t>structs</a:t>
          </a:r>
          <a:endParaRPr lang="en-US" sz="1500" kern="1200" dirty="0"/>
        </a:p>
      </dsp:txBody>
      <dsp:txXfrm rot="-5400000">
        <a:off x="2051294" y="3219704"/>
        <a:ext cx="5606709" cy="706227"/>
      </dsp:txXfrm>
    </dsp:sp>
    <dsp:sp modelId="{EEB1CEE0-6A93-41C9-ACC9-ADD02933DB3C}">
      <dsp:nvSpPr>
        <dsp:cNvPr id="0" name=""/>
        <dsp:cNvSpPr/>
      </dsp:nvSpPr>
      <dsp:spPr>
        <a:xfrm>
          <a:off x="152391" y="3083669"/>
          <a:ext cx="1898902" cy="978296"/>
        </a:xfrm>
        <a:prstGeom prst="roundRect">
          <a:avLst/>
        </a:prstGeom>
        <a:gradFill rotWithShape="0">
          <a:gsLst>
            <a:gs pos="0">
              <a:schemeClr val="accent5">
                <a:hueOff val="-12980063"/>
                <a:satOff val="6926"/>
                <a:lumOff val="-30196"/>
                <a:alphaOff val="0"/>
                <a:shade val="51000"/>
                <a:satMod val="130000"/>
              </a:schemeClr>
            </a:gs>
            <a:gs pos="80000">
              <a:schemeClr val="accent5">
                <a:hueOff val="-12980063"/>
                <a:satOff val="6926"/>
                <a:lumOff val="-30196"/>
                <a:alphaOff val="0"/>
                <a:shade val="93000"/>
                <a:satMod val="130000"/>
              </a:schemeClr>
            </a:gs>
            <a:gs pos="100000">
              <a:schemeClr val="accent5">
                <a:hueOff val="-12980063"/>
                <a:satOff val="6926"/>
                <a:lumOff val="-30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Stack</a:t>
          </a:r>
        </a:p>
      </dsp:txBody>
      <dsp:txXfrm>
        <a:off x="200147" y="3131425"/>
        <a:ext cx="1803390" cy="882784"/>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76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06838" y="0"/>
            <a:ext cx="2987675" cy="461963"/>
          </a:xfrm>
          <a:prstGeom prst="rect">
            <a:avLst/>
          </a:prstGeom>
        </p:spPr>
        <p:txBody>
          <a:bodyPr vert="horz" lIns="91440" tIns="45720" rIns="91440" bIns="45720" rtlCol="0"/>
          <a:lstStyle>
            <a:lvl1pPr algn="r">
              <a:defRPr sz="1200"/>
            </a:lvl1pPr>
          </a:lstStyle>
          <a:p>
            <a:fld id="{9567DBB4-4A07-4BEB-BD33-C0156EA922F8}" type="datetimeFigureOut">
              <a:rPr lang="en-US" smtClean="0"/>
              <a:t>11/18/2022</a:t>
            </a:fld>
            <a:endParaRPr lang="en-US"/>
          </a:p>
        </p:txBody>
      </p:sp>
      <p:sp>
        <p:nvSpPr>
          <p:cNvPr id="4" name="Slide Image Placeholder 3"/>
          <p:cNvSpPr>
            <a:spLocks noGrp="1" noRot="1" noChangeAspect="1"/>
          </p:cNvSpPr>
          <p:nvPr>
            <p:ph type="sldImg" idx="2"/>
          </p:nvPr>
        </p:nvSpPr>
        <p:spPr>
          <a:xfrm>
            <a:off x="1139825" y="692150"/>
            <a:ext cx="4616450"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387850"/>
            <a:ext cx="5518150" cy="4156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2987675"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06838" y="8772525"/>
            <a:ext cx="2987675" cy="461963"/>
          </a:xfrm>
          <a:prstGeom prst="rect">
            <a:avLst/>
          </a:prstGeom>
        </p:spPr>
        <p:txBody>
          <a:bodyPr vert="horz" lIns="91440" tIns="45720" rIns="91440" bIns="45720" rtlCol="0" anchor="b"/>
          <a:lstStyle>
            <a:lvl1pPr algn="r">
              <a:defRPr sz="1200"/>
            </a:lvl1pPr>
          </a:lstStyle>
          <a:p>
            <a:fld id="{CBB3510A-3379-4D0D-88F7-4B6E2A5987AD}" type="slidenum">
              <a:rPr lang="en-US" smtClean="0"/>
              <a:t>‹#›</a:t>
            </a:fld>
            <a:endParaRPr lang="en-US"/>
          </a:p>
        </p:txBody>
      </p:sp>
    </p:spTree>
    <p:extLst>
      <p:ext uri="{BB962C8B-B14F-4D97-AF65-F5344CB8AC3E}">
        <p14:creationId xmlns:p14="http://schemas.microsoft.com/office/powerpoint/2010/main" val="1460594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800" i="1" dirty="0">
                <a:solidFill>
                  <a:schemeClr val="tx1">
                    <a:lumMod val="75000"/>
                    <a:lumOff val="25000"/>
                  </a:schemeClr>
                </a:solidFill>
              </a:rPr>
              <a:t>Really, the question is “what is .NET?”</a:t>
            </a:r>
          </a:p>
          <a:p>
            <a:pPr marL="171450" indent="-171450">
              <a:buFont typeface="Arial" pitchFamily="34" charset="0"/>
              <a:buChar char="•"/>
            </a:pPr>
            <a:r>
              <a:rPr lang="en-GB" dirty="0">
                <a:solidFill>
                  <a:schemeClr val="tx1">
                    <a:lumMod val="75000"/>
                    <a:lumOff val="25000"/>
                  </a:schemeClr>
                </a:solidFill>
              </a:rPr>
              <a:t>Of course there is language</a:t>
            </a:r>
            <a:r>
              <a:rPr lang="en-GB" baseline="0" dirty="0">
                <a:solidFill>
                  <a:schemeClr val="tx1">
                    <a:lumMod val="75000"/>
                    <a:lumOff val="25000"/>
                  </a:schemeClr>
                </a:solidFill>
              </a:rPr>
              <a:t> independence, compiler services, etc., but the important things are:</a:t>
            </a:r>
            <a:endParaRPr lang="en-GB" dirty="0">
              <a:solidFill>
                <a:schemeClr val="tx1">
                  <a:lumMod val="75000"/>
                  <a:lumOff val="25000"/>
                </a:schemeClr>
              </a:solidFill>
            </a:endParaRPr>
          </a:p>
          <a:p>
            <a:pPr marL="171450" indent="-171450">
              <a:buFont typeface="Arial" pitchFamily="34" charset="0"/>
              <a:buChar char="•"/>
            </a:pPr>
            <a:r>
              <a:rPr lang="en-GB" dirty="0">
                <a:solidFill>
                  <a:schemeClr val="tx1">
                    <a:lumMod val="75000"/>
                    <a:lumOff val="25000"/>
                  </a:schemeClr>
                </a:solidFill>
              </a:rPr>
              <a:t>.NET is a </a:t>
            </a:r>
            <a:r>
              <a:rPr lang="en-GB" i="1" dirty="0">
                <a:solidFill>
                  <a:schemeClr val="tx1">
                    <a:lumMod val="75000"/>
                    <a:lumOff val="25000"/>
                  </a:schemeClr>
                </a:solidFill>
              </a:rPr>
              <a:t>managed framework with a CLR and libraries</a:t>
            </a:r>
          </a:p>
          <a:p>
            <a:pPr marL="171450" indent="-171450">
              <a:buFont typeface="Arial" pitchFamily="34" charset="0"/>
              <a:buChar char="•"/>
            </a:pPr>
            <a:r>
              <a:rPr lang="en-GB" dirty="0">
                <a:solidFill>
                  <a:schemeClr val="tx1">
                    <a:lumMod val="75000"/>
                    <a:lumOff val="25000"/>
                  </a:schemeClr>
                </a:solidFill>
              </a:rPr>
              <a:t>The CLR is a run-time environment that provides security, exception handling, and memory management</a:t>
            </a:r>
          </a:p>
          <a:p>
            <a:pPr marL="171450" indent="-171450">
              <a:buFont typeface="Arial" pitchFamily="34" charset="0"/>
              <a:buChar char="•"/>
            </a:pPr>
            <a:r>
              <a:rPr lang="en-GB" dirty="0">
                <a:solidFill>
                  <a:schemeClr val="tx1">
                    <a:lumMod val="75000"/>
                    <a:lumOff val="25000"/>
                  </a:schemeClr>
                </a:solidFill>
              </a:rPr>
              <a:t>“managed” means “I’ll take care of </a:t>
            </a:r>
            <a:r>
              <a:rPr lang="en-GB" dirty="0" err="1">
                <a:solidFill>
                  <a:schemeClr val="tx1">
                    <a:lumMod val="75000"/>
                    <a:lumOff val="25000"/>
                  </a:schemeClr>
                </a:solidFill>
              </a:rPr>
              <a:t>alloc</a:t>
            </a:r>
            <a:r>
              <a:rPr lang="en-GB" dirty="0">
                <a:solidFill>
                  <a:schemeClr val="tx1">
                    <a:lumMod val="75000"/>
                    <a:lumOff val="25000"/>
                  </a:schemeClr>
                </a:solidFill>
              </a:rPr>
              <a:t> and free for you. Don’t worry!”</a:t>
            </a:r>
          </a:p>
          <a:p>
            <a:pPr marL="171450" indent="-171450">
              <a:buFont typeface="Arial" pitchFamily="34" charset="0"/>
              <a:buChar char="•"/>
            </a:pPr>
            <a:r>
              <a:rPr lang="en-US" dirty="0">
                <a:solidFill>
                  <a:schemeClr val="tx1">
                    <a:lumMod val="75000"/>
                    <a:lumOff val="25000"/>
                  </a:schemeClr>
                </a:solidFill>
              </a:rPr>
              <a:t>The .NET Framework's garbage collector manages the allocation and release of memory for your application</a:t>
            </a:r>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3</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a:t>
            </a:r>
            <a:r>
              <a:rPr lang="en-US" baseline="0" dirty="0"/>
              <a:t> a couple of GC scenarios, assuming the system state shown here…</a:t>
            </a:r>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18</a:t>
            </a:fld>
            <a:endParaRPr lang="en-US"/>
          </a:p>
        </p:txBody>
      </p:sp>
    </p:spTree>
    <p:extLst>
      <p:ext uri="{BB962C8B-B14F-4D97-AF65-F5344CB8AC3E}">
        <p14:creationId xmlns:p14="http://schemas.microsoft.com/office/powerpoint/2010/main" val="230402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 0 GC collects</a:t>
            </a:r>
            <a:r>
              <a:rPr lang="en-US" baseline="0" dirty="0"/>
              <a:t> Object D since it is </a:t>
            </a:r>
            <a:r>
              <a:rPr lang="en-US" baseline="0" dirty="0" err="1"/>
              <a:t>derefenced</a:t>
            </a:r>
            <a:r>
              <a:rPr lang="en-US" baseline="0" dirty="0"/>
              <a:t> (</a:t>
            </a:r>
            <a:r>
              <a:rPr lang="en-US" baseline="0" dirty="0" err="1"/>
              <a:t>unrooted</a:t>
            </a:r>
            <a:r>
              <a:rPr lang="en-US" baseline="0" dirty="0"/>
              <a:t>) and moves Object C to Gen 1 since it is still referenced – it </a:t>
            </a:r>
            <a:r>
              <a:rPr lang="en-US" baseline="0" dirty="0" err="1"/>
              <a:t>surives</a:t>
            </a:r>
            <a:r>
              <a:rPr lang="en-US" baseline="0" dirty="0"/>
              <a:t> a GC.</a:t>
            </a:r>
          </a:p>
          <a:p>
            <a:endParaRPr lang="en-US" dirty="0"/>
          </a:p>
          <a:p>
            <a:r>
              <a:rPr lang="en-US" dirty="0"/>
              <a:t>Gen 1 is similar in that it promotes Gen 0 objects to Gen 1 or collects Gen 0 objects but also scanning Gen 1 objects is exactly the same way, promoting to Gen 1 to Gen 2 or collecting </a:t>
            </a:r>
            <a:r>
              <a:rPr lang="en-US" dirty="0" err="1"/>
              <a:t>unrooted</a:t>
            </a:r>
            <a:r>
              <a:rPr lang="en-US" dirty="0"/>
              <a:t> Gen 1 object.</a:t>
            </a:r>
          </a:p>
        </p:txBody>
      </p:sp>
      <p:sp>
        <p:nvSpPr>
          <p:cNvPr id="4" name="Slide Number Placeholder 3"/>
          <p:cNvSpPr>
            <a:spLocks noGrp="1"/>
          </p:cNvSpPr>
          <p:nvPr>
            <p:ph type="sldNum" sz="quarter" idx="10"/>
          </p:nvPr>
        </p:nvSpPr>
        <p:spPr/>
        <p:txBody>
          <a:bodyPr/>
          <a:lstStyle/>
          <a:p>
            <a:fld id="{CBB3510A-3379-4D0D-88F7-4B6E2A5987AD}" type="slidenum">
              <a:rPr lang="en-US" smtClean="0"/>
              <a:t>19</a:t>
            </a:fld>
            <a:endParaRPr lang="en-US"/>
          </a:p>
        </p:txBody>
      </p:sp>
    </p:spTree>
    <p:extLst>
      <p:ext uri="{BB962C8B-B14F-4D97-AF65-F5344CB8AC3E}">
        <p14:creationId xmlns:p14="http://schemas.microsoft.com/office/powerpoint/2010/main" val="230402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 2 collections include Gen 2 objects</a:t>
            </a:r>
            <a:r>
              <a:rPr lang="en-US" baseline="0" dirty="0"/>
              <a:t> and</a:t>
            </a:r>
            <a:r>
              <a:rPr lang="en-US" dirty="0"/>
              <a:t> the LOH</a:t>
            </a:r>
          </a:p>
        </p:txBody>
      </p:sp>
      <p:sp>
        <p:nvSpPr>
          <p:cNvPr id="4" name="Slide Number Placeholder 3"/>
          <p:cNvSpPr>
            <a:spLocks noGrp="1"/>
          </p:cNvSpPr>
          <p:nvPr>
            <p:ph type="sldNum" sz="quarter" idx="10"/>
          </p:nvPr>
        </p:nvSpPr>
        <p:spPr/>
        <p:txBody>
          <a:bodyPr/>
          <a:lstStyle/>
          <a:p>
            <a:fld id="{CBB3510A-3379-4D0D-88F7-4B6E2A5987AD}" type="slidenum">
              <a:rPr lang="en-US" smtClean="0"/>
              <a:t>20</a:t>
            </a:fld>
            <a:endParaRPr lang="en-US"/>
          </a:p>
        </p:txBody>
      </p:sp>
    </p:spTree>
    <p:extLst>
      <p:ext uri="{BB962C8B-B14F-4D97-AF65-F5344CB8AC3E}">
        <p14:creationId xmlns:p14="http://schemas.microsoft.com/office/powerpoint/2010/main" val="230402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21</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22</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23</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24</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understand why the Disposable pattern is so important within </a:t>
            </a:r>
            <a:r>
              <a:rPr lang="en-US" baseline="0" dirty="0"/>
              <a:t>the context of how the GC works internally!</a:t>
            </a:r>
          </a:p>
          <a:p>
            <a:r>
              <a:rPr lang="en-US" baseline="0" dirty="0"/>
              <a:t>An object that reaches the </a:t>
            </a:r>
            <a:r>
              <a:rPr lang="en-US" baseline="0" dirty="0" err="1"/>
              <a:t>fReachable</a:t>
            </a:r>
            <a:r>
              <a:rPr lang="en-US" baseline="0" dirty="0"/>
              <a:t> Queue and is finalized by the GC background priority thread is accessed many times: creation and Finalizer Queue, Gen 0, probably Gen 1 and maybe Gen 2, then Finalizer Queue to </a:t>
            </a:r>
            <a:r>
              <a:rPr lang="en-US" baseline="0" dirty="0" err="1"/>
              <a:t>fReachable</a:t>
            </a:r>
            <a:r>
              <a:rPr lang="en-US" baseline="0" dirty="0"/>
              <a:t> Queue, then executed by background thread!</a:t>
            </a:r>
          </a:p>
          <a:p>
            <a:endParaRPr lang="en-US" dirty="0"/>
          </a:p>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25</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understand why the Disposable pattern is so important within </a:t>
            </a:r>
            <a:r>
              <a:rPr lang="en-US" baseline="0" dirty="0"/>
              <a:t>the context of how the GC works internally!</a:t>
            </a:r>
          </a:p>
          <a:p>
            <a:r>
              <a:rPr lang="en-US" baseline="0" dirty="0"/>
              <a:t>An object that reaches the </a:t>
            </a:r>
            <a:r>
              <a:rPr lang="en-US" baseline="0" dirty="0" err="1"/>
              <a:t>fReachable</a:t>
            </a:r>
            <a:r>
              <a:rPr lang="en-US" baseline="0" dirty="0"/>
              <a:t> Queue and is finalized by the GC background priority thread is accessed many times: creation and Finalizer Queue, Gen 0, probably Gen 1 and maybe Gen 2, then Finalizer Queue to </a:t>
            </a:r>
            <a:r>
              <a:rPr lang="en-US" baseline="0" dirty="0" err="1"/>
              <a:t>fReachable</a:t>
            </a:r>
            <a:r>
              <a:rPr lang="en-US" baseline="0" dirty="0"/>
              <a:t> Queue, then executed by background thread!</a:t>
            </a:r>
          </a:p>
          <a:p>
            <a:endParaRPr lang="en-US" dirty="0"/>
          </a:p>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26</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Finalizer Chains</a:t>
            </a:r>
          </a:p>
        </p:txBody>
      </p:sp>
      <p:sp>
        <p:nvSpPr>
          <p:cNvPr id="4" name="Slide Number Placeholder 3"/>
          <p:cNvSpPr>
            <a:spLocks noGrp="1"/>
          </p:cNvSpPr>
          <p:nvPr>
            <p:ph type="sldNum" sz="quarter" idx="10"/>
          </p:nvPr>
        </p:nvSpPr>
        <p:spPr/>
        <p:txBody>
          <a:bodyPr/>
          <a:lstStyle/>
          <a:p>
            <a:fld id="{CBB3510A-3379-4D0D-88F7-4B6E2A5987AD}" type="slidenum">
              <a:rPr lang="en-US" smtClean="0"/>
              <a:t>27</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also a process heap, but that’s beyond the scope of this presentation.</a:t>
            </a:r>
          </a:p>
        </p:txBody>
      </p:sp>
      <p:sp>
        <p:nvSpPr>
          <p:cNvPr id="4" name="Slide Number Placeholder 3"/>
          <p:cNvSpPr>
            <a:spLocks noGrp="1"/>
          </p:cNvSpPr>
          <p:nvPr>
            <p:ph type="sldNum" sz="quarter" idx="10"/>
          </p:nvPr>
        </p:nvSpPr>
        <p:spPr/>
        <p:txBody>
          <a:bodyPr/>
          <a:lstStyle/>
          <a:p>
            <a:fld id="{CBB3510A-3379-4D0D-88F7-4B6E2A5987AD}" type="slidenum">
              <a:rPr lang="en-US" smtClean="0"/>
              <a:t>6</a:t>
            </a:fld>
            <a:endParaRPr lang="en-US"/>
          </a:p>
        </p:txBody>
      </p:sp>
    </p:spTree>
    <p:extLst>
      <p:ext uri="{BB962C8B-B14F-4D97-AF65-F5344CB8AC3E}">
        <p14:creationId xmlns:p14="http://schemas.microsoft.com/office/powerpoint/2010/main" val="456406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Finalizer Chains</a:t>
            </a:r>
          </a:p>
        </p:txBody>
      </p:sp>
      <p:sp>
        <p:nvSpPr>
          <p:cNvPr id="4" name="Slide Number Placeholder 3"/>
          <p:cNvSpPr>
            <a:spLocks noGrp="1"/>
          </p:cNvSpPr>
          <p:nvPr>
            <p:ph type="sldNum" sz="quarter" idx="10"/>
          </p:nvPr>
        </p:nvSpPr>
        <p:spPr/>
        <p:txBody>
          <a:bodyPr/>
          <a:lstStyle/>
          <a:p>
            <a:fld id="{CBB3510A-3379-4D0D-88F7-4B6E2A5987AD}" type="slidenum">
              <a:rPr lang="en-US" smtClean="0"/>
              <a:t>28</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While specifically releasing Event Handlers shouldn't be necessary in many situations, it does provide some extra robustness. For example, with a complex object graph, it may be possible to leak the entire graph just because one object remained rooted while other objects are chained together by events – so they also all remain in memory.  If the events are released, only the remaining rooted objects would be leaked which would be a far less critical effect on the overall system.</a:t>
            </a:r>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32</a:t>
            </a:fld>
            <a:endParaRPr lang="en-US"/>
          </a:p>
        </p:txBody>
      </p:sp>
    </p:spTree>
    <p:extLst>
      <p:ext uri="{BB962C8B-B14F-4D97-AF65-F5344CB8AC3E}">
        <p14:creationId xmlns:p14="http://schemas.microsoft.com/office/powerpoint/2010/main" val="150995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might we refactor the storage of our double arrays knowing how .NET manages arrays of smaller sizes?  Would this lead to better performance?</a:t>
            </a:r>
          </a:p>
        </p:txBody>
      </p:sp>
      <p:sp>
        <p:nvSpPr>
          <p:cNvPr id="4" name="Slide Number Placeholder 3"/>
          <p:cNvSpPr>
            <a:spLocks noGrp="1"/>
          </p:cNvSpPr>
          <p:nvPr>
            <p:ph type="sldNum" sz="quarter" idx="10"/>
          </p:nvPr>
        </p:nvSpPr>
        <p:spPr/>
        <p:txBody>
          <a:bodyPr/>
          <a:lstStyle/>
          <a:p>
            <a:fld id="{CBB3510A-3379-4D0D-88F7-4B6E2A5987AD}" type="slidenum">
              <a:rPr lang="en-US" smtClean="0"/>
              <a:t>7</a:t>
            </a:fld>
            <a:endParaRPr lang="en-US"/>
          </a:p>
        </p:txBody>
      </p:sp>
    </p:spTree>
    <p:extLst>
      <p:ext uri="{BB962C8B-B14F-4D97-AF65-F5344CB8AC3E}">
        <p14:creationId xmlns:p14="http://schemas.microsoft.com/office/powerpoint/2010/main" val="365743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Segments are process specific.</a:t>
            </a:r>
            <a:r>
              <a:rPr lang="en-US" baseline="0" dirty="0"/>
              <a:t>  </a:t>
            </a:r>
            <a:r>
              <a:rPr lang="en-US" dirty="0"/>
              <a:t>The GC manages two segments, one for the SOH and one for the LOH.</a:t>
            </a:r>
            <a:r>
              <a:rPr lang="en-US" baseline="0" dirty="0"/>
              <a:t>  Additional segments are reserved as memory pressure increases.</a:t>
            </a:r>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9</a:t>
            </a:fld>
            <a:endParaRPr lang="en-US"/>
          </a:p>
        </p:txBody>
      </p:sp>
    </p:spTree>
    <p:extLst>
      <p:ext uri="{BB962C8B-B14F-4D97-AF65-F5344CB8AC3E}">
        <p14:creationId xmlns:p14="http://schemas.microsoft.com/office/powerpoint/2010/main" val="23040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a:t>
            </a:r>
            <a:r>
              <a:rPr lang="en-US" baseline="0" dirty="0"/>
              <a:t> t</a:t>
            </a:r>
            <a:r>
              <a:rPr lang="en-US" dirty="0"/>
              <a:t>he LOH is not compacted because of the expense of moving/copying large objects in the heap.</a:t>
            </a:r>
          </a:p>
          <a:p>
            <a:r>
              <a:rPr lang="en-US" dirty="0"/>
              <a:t>However, starting in .NET 4.5.1,</a:t>
            </a:r>
            <a:r>
              <a:rPr lang="en-US" baseline="0" dirty="0"/>
              <a:t> you can explicitly request a one-time compaction of the LOH using:</a:t>
            </a:r>
          </a:p>
          <a:p>
            <a:endParaRPr lang="en-US" baseline="0" dirty="0"/>
          </a:p>
          <a:p>
            <a:pPr lvl="1"/>
            <a:r>
              <a:rPr lang="en-US" sz="1200" kern="1200" dirty="0" err="1">
                <a:solidFill>
                  <a:schemeClr val="tx1"/>
                </a:solidFill>
                <a:effectLst/>
                <a:latin typeface="+mn-lt"/>
                <a:ea typeface="+mn-ea"/>
                <a:cs typeface="+mn-cs"/>
              </a:rPr>
              <a:t>GCSettings.LargeObjectHeapCompactionMode</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GCLargeObjectHeapCompactionMode.CompactOnce</a:t>
            </a:r>
            <a:r>
              <a:rPr lang="en-US" sz="1200" kern="1200" dirty="0">
                <a:solidFill>
                  <a:schemeClr val="tx1"/>
                </a:solidFill>
                <a:effectLst/>
                <a:latin typeface="+mn-lt"/>
                <a:ea typeface="+mn-ea"/>
                <a:cs typeface="+mn-cs"/>
              </a:rPr>
              <a:t>; </a:t>
            </a:r>
          </a:p>
          <a:p>
            <a:pPr lvl="1"/>
            <a:r>
              <a:rPr lang="en-US" sz="1200" kern="1200" dirty="0" err="1">
                <a:solidFill>
                  <a:schemeClr val="tx1"/>
                </a:solidFill>
                <a:effectLst/>
                <a:latin typeface="+mn-lt"/>
                <a:ea typeface="+mn-ea"/>
                <a:cs typeface="+mn-cs"/>
              </a:rPr>
              <a:t>GC.Collect</a:t>
            </a:r>
            <a:r>
              <a:rPr lang="en-US" sz="1200" kern="1200" dirty="0">
                <a:solidFill>
                  <a:schemeClr val="tx1"/>
                </a:solidFill>
                <a:effectLst/>
                <a:latin typeface="+mn-lt"/>
                <a:ea typeface="+mn-ea"/>
                <a:cs typeface="+mn-cs"/>
              </a:rPr>
              <a:t>();</a:t>
            </a:r>
          </a:p>
          <a:p>
            <a:pPr lvl="0"/>
            <a:endParaRPr lang="en-US" kern="1200" dirty="0">
              <a:solidFill>
                <a:schemeClr val="tx1"/>
              </a:solidFill>
              <a:effectLst/>
              <a:latin typeface="+mn-lt"/>
              <a:ea typeface="+mn-ea"/>
              <a:cs typeface="+mn-cs"/>
            </a:endParaRPr>
          </a:p>
          <a:p>
            <a:pPr lvl="0"/>
            <a:r>
              <a:rPr lang="en-US" kern="1200" dirty="0">
                <a:solidFill>
                  <a:schemeClr val="tx1"/>
                </a:solidFill>
                <a:effectLst/>
                <a:latin typeface="+mn-lt"/>
                <a:ea typeface="+mn-ea"/>
                <a:cs typeface="+mn-cs"/>
              </a:rPr>
              <a:t>But</a:t>
            </a:r>
            <a:r>
              <a:rPr lang="en-US" kern="1200" baseline="0" dirty="0">
                <a:solidFill>
                  <a:schemeClr val="tx1"/>
                </a:solidFill>
                <a:effectLst/>
                <a:latin typeface="+mn-lt"/>
                <a:ea typeface="+mn-ea"/>
                <a:cs typeface="+mn-cs"/>
              </a:rPr>
              <a:t>, as always, you should avoid </a:t>
            </a:r>
            <a:r>
              <a:rPr lang="en-US" kern="1200" baseline="0" dirty="0" err="1">
                <a:solidFill>
                  <a:schemeClr val="tx1"/>
                </a:solidFill>
                <a:effectLst/>
                <a:latin typeface="+mn-lt"/>
                <a:ea typeface="+mn-ea"/>
                <a:cs typeface="+mn-cs"/>
              </a:rPr>
              <a:t>GC.Collect</a:t>
            </a:r>
            <a:r>
              <a:rPr lang="en-US" kern="1200" baseline="0" dirty="0">
                <a:solidFill>
                  <a:schemeClr val="tx1"/>
                </a:solidFill>
                <a:effectLst/>
                <a:latin typeface="+mn-lt"/>
                <a:ea typeface="+mn-ea"/>
                <a:cs typeface="+mn-cs"/>
              </a:rPr>
              <a:t> as this normally indicates a design that does not consider performance.</a:t>
            </a:r>
          </a:p>
          <a:p>
            <a:pPr lvl="0"/>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10</a:t>
            </a:fld>
            <a:endParaRPr lang="en-US"/>
          </a:p>
        </p:txBody>
      </p:sp>
    </p:spTree>
    <p:extLst>
      <p:ext uri="{BB962C8B-B14F-4D97-AF65-F5344CB8AC3E}">
        <p14:creationId xmlns:p14="http://schemas.microsoft.com/office/powerpoint/2010/main" val="334482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Finalizers</a:t>
            </a:r>
            <a:r>
              <a:rPr lang="en-US" baseline="0" dirty="0"/>
              <a:t> differ from destructors.  The C# syntax for a finalizer looks the same as the syntax of a C++ destructor; but C# does not have a true destructor.  While a C++ destructor is executed immediately once an object goes out of scope, a .NET finalizer is run “some time” in the future after an object goes out of scope.  This creates a dilemma in that our object is now on the heap but not rooted which means the GC may collect it.</a:t>
            </a:r>
          </a:p>
          <a:p>
            <a:endParaRPr lang="en-US" baseline="0" dirty="0"/>
          </a:p>
          <a:p>
            <a:r>
              <a:rPr lang="en-US" baseline="0" dirty="0"/>
              <a:t>When the GC runs a collection, it removes – or dereferences – objects on the heap.  This creates open spaces or fragmentation.  During a full GC, the SOH is compacted because it’s relatively small.  But the LOH is not compacted because it would be expensive to move large objects in the heap.</a:t>
            </a:r>
          </a:p>
          <a:p>
            <a:endParaRPr lang="en-US" baseline="0" dirty="0"/>
          </a:p>
          <a:p>
            <a:r>
              <a:rPr lang="en-US" sz="1200" b="0" i="0" u="none" strike="noStrike" kern="1200" baseline="0" dirty="0">
                <a:solidFill>
                  <a:schemeClr val="tx1"/>
                </a:solidFill>
                <a:latin typeface="+mn-lt"/>
                <a:ea typeface="+mn-ea"/>
                <a:cs typeface="+mn-cs"/>
              </a:rPr>
              <a:t>The LOH can grow over time and performance may reduce, especially if Gen 2 collection is repeatedly triggered to try and reclaim the memory. Be careful when considering the lifetime of large objects; they should not be created and destroyed frequently as this is expensive and promotes LOH fragmentation. For example; an iterative process that needs a lot of memory it is far better to allocate a working buffer at the start, rather then allocating and releasing memory for each iteration. Also, passing around huge XML strings cause havoc in the LOH. So considerations of lifetime are somewhat different to small objects, where we are aiming to keep lifetime short.</a:t>
            </a:r>
          </a:p>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11</a:t>
            </a:fld>
            <a:endParaRPr lang="en-US"/>
          </a:p>
        </p:txBody>
      </p:sp>
    </p:spTree>
    <p:extLst>
      <p:ext uri="{BB962C8B-B14F-4D97-AF65-F5344CB8AC3E}">
        <p14:creationId xmlns:p14="http://schemas.microsoft.com/office/powerpoint/2010/main" val="397038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GC maintains the Finalization Queue so it can keep track of all object instances that have finalizers.  This means that those objects are rooted by both the stack and by the Finalization Queue.</a:t>
            </a:r>
          </a:p>
          <a:p>
            <a:endParaRPr lang="en-US" dirty="0"/>
          </a:p>
          <a:p>
            <a:r>
              <a:rPr lang="en-US" dirty="0"/>
              <a:t>Even if we eventually</a:t>
            </a:r>
            <a:r>
              <a:rPr lang="en-US" baseline="0" dirty="0"/>
              <a:t> </a:t>
            </a:r>
            <a:r>
              <a:rPr lang="en-US" dirty="0"/>
              <a:t>suppress the finalizer (see further</a:t>
            </a:r>
            <a:r>
              <a:rPr lang="en-US" baseline="0" dirty="0"/>
              <a:t> slides), simply declaring a finalizer means that the GC performs extra work to manage this object, at least adding a reference to the Finalization Queue, which is cross-referenced on each scan.  Only implement a finalizer if the object contains unmanaged resources.</a:t>
            </a:r>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13</a:t>
            </a:fld>
            <a:endParaRPr lang="en-US"/>
          </a:p>
        </p:txBody>
      </p:sp>
    </p:spTree>
    <p:extLst>
      <p:ext uri="{BB962C8B-B14F-4D97-AF65-F5344CB8AC3E}">
        <p14:creationId xmlns:p14="http://schemas.microsoft.com/office/powerpoint/2010/main" val="2688074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object is dereferenced or goes out of scope, it still resides on the heap making it a candidate for collection.  So to avoid that, the GC immediately</a:t>
            </a:r>
            <a:r>
              <a:rPr lang="en-US" baseline="0" dirty="0"/>
              <a:t> moves its address reference from the Finalization Queue to the </a:t>
            </a:r>
            <a:r>
              <a:rPr lang="en-US" baseline="0" dirty="0" err="1"/>
              <a:t>fReachable</a:t>
            </a:r>
            <a:r>
              <a:rPr lang="en-US" baseline="0" dirty="0"/>
              <a:t> queue; it remains rooted!</a:t>
            </a:r>
          </a:p>
          <a:p>
            <a:endParaRPr lang="en-US" baseline="0" dirty="0"/>
          </a:p>
          <a:p>
            <a:r>
              <a:rPr lang="en-US" baseline="0" dirty="0"/>
              <a:t>Finalizers must be thread-safe, must not reference other disposables or </a:t>
            </a:r>
            <a:r>
              <a:rPr lang="en-US" baseline="0" dirty="0" err="1"/>
              <a:t>finalizables</a:t>
            </a:r>
            <a:r>
              <a:rPr lang="en-US" baseline="0" dirty="0"/>
              <a:t> and should not raise unhandled exceptions.</a:t>
            </a:r>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14</a:t>
            </a:fld>
            <a:endParaRPr lang="en-US"/>
          </a:p>
        </p:txBody>
      </p:sp>
    </p:spTree>
    <p:extLst>
      <p:ext uri="{BB962C8B-B14F-4D97-AF65-F5344CB8AC3E}">
        <p14:creationId xmlns:p14="http://schemas.microsoft.com/office/powerpoint/2010/main" val="2357573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All GC thresholds are dynamically adjusted according to overall system activity and resource pressures.  So the values stated in this presentation are theoretical defaults.</a:t>
            </a:r>
          </a:p>
          <a:p>
            <a:pPr marL="171450" indent="-171450">
              <a:buFont typeface="Arial" charset="0"/>
              <a:buChar char="•"/>
            </a:pPr>
            <a:endParaRPr lang="en-US" dirty="0"/>
          </a:p>
          <a:p>
            <a:pPr marL="171450" indent="-171450">
              <a:buFont typeface="Arial" charset="0"/>
              <a:buChar char="•"/>
            </a:pPr>
            <a:r>
              <a:rPr lang="en-US" dirty="0"/>
              <a:t>Remember that Gen 2</a:t>
            </a:r>
            <a:r>
              <a:rPr lang="en-US" baseline="0" dirty="0"/>
              <a:t> collections (a full collection) is very expensive.  The GC examines all objects in Gen 2 which may include </a:t>
            </a:r>
            <a:r>
              <a:rPr lang="en-US" baseline="0" dirty="0" err="1"/>
              <a:t>finalizable</a:t>
            </a:r>
            <a:r>
              <a:rPr lang="en-US" baseline="0" dirty="0"/>
              <a:t> objects.  It then examines all objects in Gen 1 and then Gen 0.  And it includes a scan of the LOH and updates to the Free Space Table.  Good memory management practices can reduce the size of the Gen 2 and the chances that a full collection will be required.</a:t>
            </a:r>
            <a:endParaRPr lang="en-US" dirty="0"/>
          </a:p>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17</a:t>
            </a:fld>
            <a:endParaRPr lang="en-US"/>
          </a:p>
        </p:txBody>
      </p:sp>
    </p:spTree>
    <p:extLst>
      <p:ext uri="{BB962C8B-B14F-4D97-AF65-F5344CB8AC3E}">
        <p14:creationId xmlns:p14="http://schemas.microsoft.com/office/powerpoint/2010/main" val="360267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685800" y="2130425"/>
            <a:ext cx="7772400" cy="1470025"/>
          </a:xfrm>
        </p:spPr>
        <p:txBody>
          <a:bodyPr lIns="0" tIns="0" rIns="0" bIns="0" anchor="ctr"/>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1371600" y="3886200"/>
            <a:ext cx="6400800" cy="1752600"/>
          </a:xfrm>
        </p:spPr>
        <p:txBody>
          <a:bodyPr anchor="ctr"/>
          <a:lstStyle>
            <a:lvl1pPr marL="0" indent="0" algn="ctr">
              <a:buFont typeface="Wingdings 2" pitchFamily="18" charset="2"/>
              <a:buNone/>
              <a:defRPr b="1" smtClean="0">
                <a:solidFill>
                  <a:schemeClr val="accent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804474618"/>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2"/>
          <p:cNvSpPr>
            <a:spLocks noGrp="1"/>
          </p:cNvSpPr>
          <p:nvPr>
            <p:ph sz="half" idx="1"/>
          </p:nvPr>
        </p:nvSpPr>
        <p:spPr>
          <a:xfrm>
            <a:off x="223838" y="13389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4701364" y="1338944"/>
            <a:ext cx="4256315" cy="2514600"/>
          </a:xfrm>
        </p:spPr>
        <p:txBody>
          <a:bodyPr/>
          <a:lstStyle>
            <a:lvl1pPr marL="233363" indent="-233363">
              <a:defRPr sz="1600"/>
            </a:lvl1pPr>
            <a:lvl2pPr marL="284163" indent="-171450">
              <a:defRPr sz="1400">
                <a:latin typeface="+mn-lt"/>
              </a:defRPr>
            </a:lvl2pPr>
            <a:lvl3pPr marL="382588" indent="-150813">
              <a:defRPr sz="1400">
                <a:latin typeface="+mn-lt"/>
              </a:defRPr>
            </a:lvl3pPr>
            <a:lvl4pPr marL="606425" indent="-149225">
              <a:defRPr sz="1400">
                <a:latin typeface="+mn-lt"/>
              </a:defRPr>
            </a:lvl4pPr>
            <a:lvl5pPr marL="798513"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228600" y="4025791"/>
            <a:ext cx="8675914" cy="2560320"/>
          </a:xfrm>
          <a:noFill/>
          <a:ln>
            <a:solidFill>
              <a:schemeClr val="tx1"/>
            </a:solidFill>
          </a:ln>
        </p:spPr>
        <p:txBody>
          <a:bodyPr/>
          <a:lstStyle>
            <a:lvl1pPr marL="233363" indent="-233363">
              <a:defRPr sz="1600"/>
            </a:lvl1pPr>
            <a:lvl2pPr marL="287338" indent="-163513">
              <a:defRPr sz="1400">
                <a:latin typeface="+mn-lt"/>
              </a:defRPr>
            </a:lvl2pPr>
            <a:lvl3pPr marL="393700" indent="-163513">
              <a:tabLst/>
              <a:defRPr sz="1400">
                <a:latin typeface="+mn-lt"/>
              </a:defRPr>
            </a:lvl3pPr>
            <a:lvl4pPr marL="627063" indent="-168275">
              <a:defRPr sz="1400">
                <a:latin typeface="+mn-lt"/>
              </a:defRPr>
            </a:lvl4pPr>
            <a:lvl5pPr marL="792163" indent="-16510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300973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012 Titl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685800" y="2130425"/>
            <a:ext cx="7772400" cy="1470025"/>
          </a:xfrm>
        </p:spPr>
        <p:txBody>
          <a:bodyPr lIns="0" tIns="0" rIns="0" bIns="0" anchor="ctr"/>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1371600" y="3886200"/>
            <a:ext cx="6400800" cy="1752600"/>
          </a:xfrm>
        </p:spPr>
        <p:txBody>
          <a:bodyPr anchor="ctr"/>
          <a:lstStyle>
            <a:lvl1pPr marL="0" indent="0" algn="ctr">
              <a:buFont typeface="Wingdings 2" pitchFamily="18" charset="2"/>
              <a:buNone/>
              <a:defRPr b="1" smtClean="0">
                <a:solidFill>
                  <a:schemeClr val="accent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898814469"/>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3"/>
          <p:cNvSpPr>
            <a:spLocks noGrp="1"/>
          </p:cNvSpPr>
          <p:nvPr>
            <p:ph sz="half" idx="12"/>
          </p:nvPr>
        </p:nvSpPr>
        <p:spPr>
          <a:xfrm>
            <a:off x="228600" y="4025030"/>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228600" y="1336764"/>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542951"/>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286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10"/>
          </p:nvPr>
        </p:nvSpPr>
        <p:spPr>
          <a:xfrm>
            <a:off x="46482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39336" y="32656"/>
            <a:ext cx="6858000" cy="1005840"/>
          </a:xfrm>
          <a:prstGeom prst="rect">
            <a:avLst/>
          </a:prstGeom>
          <a:noFill/>
          <a:ln w="9525">
            <a:noFill/>
            <a:miter lim="800000"/>
            <a:headEnd/>
            <a:tailEnd/>
          </a:ln>
          <a:effectLst/>
        </p:spPr>
        <p:txBody>
          <a:bodyPr/>
          <a:lstStyle>
            <a:lvl1pPr>
              <a:defRPr lang="en-US" sz="2400" b="1" dirty="0" smtClean="0">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2286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727944"/>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2"/>
          <p:cNvSpPr>
            <a:spLocks noGrp="1"/>
          </p:cNvSpPr>
          <p:nvPr>
            <p:ph sz="half" idx="1"/>
          </p:nvPr>
        </p:nvSpPr>
        <p:spPr>
          <a:xfrm>
            <a:off x="223838" y="13389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4701364" y="1338944"/>
            <a:ext cx="4256315" cy="2514600"/>
          </a:xfrm>
        </p:spPr>
        <p:txBody>
          <a:bodyPr/>
          <a:lstStyle>
            <a:lvl1pPr marL="233363" indent="-233363">
              <a:defRPr sz="1600"/>
            </a:lvl1pPr>
            <a:lvl2pPr marL="284163" indent="-171450">
              <a:defRPr sz="1400">
                <a:latin typeface="+mn-lt"/>
              </a:defRPr>
            </a:lvl2pPr>
            <a:lvl3pPr marL="382588" indent="-150813">
              <a:defRPr sz="1400">
                <a:latin typeface="+mn-lt"/>
              </a:defRPr>
            </a:lvl3pPr>
            <a:lvl4pPr marL="606425" indent="-149225">
              <a:defRPr sz="1400">
                <a:latin typeface="+mn-lt"/>
              </a:defRPr>
            </a:lvl4pPr>
            <a:lvl5pPr marL="798513"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228600" y="4025791"/>
            <a:ext cx="8675914" cy="2560320"/>
          </a:xfrm>
          <a:noFill/>
          <a:ln>
            <a:solidFill>
              <a:schemeClr val="tx1"/>
            </a:solidFill>
          </a:ln>
        </p:spPr>
        <p:txBody>
          <a:bodyPr/>
          <a:lstStyle>
            <a:lvl1pPr marL="233363" indent="-233363">
              <a:defRPr sz="1600"/>
            </a:lvl1pPr>
            <a:lvl2pPr marL="287338" indent="-163513">
              <a:defRPr sz="1400">
                <a:latin typeface="+mn-lt"/>
              </a:defRPr>
            </a:lvl2pPr>
            <a:lvl3pPr marL="393700" indent="-163513">
              <a:tabLst/>
              <a:defRPr sz="1400">
                <a:latin typeface="+mn-lt"/>
              </a:defRPr>
            </a:lvl3pPr>
            <a:lvl4pPr marL="627063" indent="-168275">
              <a:defRPr sz="1400">
                <a:latin typeface="+mn-lt"/>
              </a:defRPr>
            </a:lvl4pPr>
            <a:lvl5pPr marL="792163" indent="-16510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4283547"/>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59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012 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ctr"/>
          <a:lstStyle>
            <a:lvl1pPr marL="0" indent="0" algn="ctr">
              <a:buNone/>
              <a:defRPr sz="2400" b="1">
                <a:solidFill>
                  <a:srgbClr val="4F81BD"/>
                </a:solidFill>
                <a:effectLst/>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03051301"/>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01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767" y="-27856"/>
            <a:ext cx="6858000" cy="1066800"/>
          </a:xfrm>
        </p:spPr>
        <p:txBody>
          <a:bodyPr/>
          <a:lstStyle/>
          <a:p>
            <a:r>
              <a:rPr lang="en-US"/>
              <a:t>Click to edit Master title style</a:t>
            </a:r>
            <a:endParaRPr lang="en-US" dirty="0"/>
          </a:p>
        </p:txBody>
      </p:sp>
      <p:sp>
        <p:nvSpPr>
          <p:cNvPr id="3" name="Content Placeholder 2"/>
          <p:cNvSpPr>
            <a:spLocks noGrp="1"/>
          </p:cNvSpPr>
          <p:nvPr>
            <p:ph idx="1"/>
          </p:nvPr>
        </p:nvSpPr>
        <p:spPr>
          <a:xfrm>
            <a:off x="130628" y="1312000"/>
            <a:ext cx="86868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5470377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012 Title Only">
    <p:spTree>
      <p:nvGrpSpPr>
        <p:cNvPr id="1" name=""/>
        <p:cNvGrpSpPr/>
        <p:nvPr/>
      </p:nvGrpSpPr>
      <p:grpSpPr>
        <a:xfrm>
          <a:off x="0" y="0"/>
          <a:ext cx="0" cy="0"/>
          <a:chOff x="0" y="0"/>
          <a:chExt cx="0" cy="0"/>
        </a:xfrm>
      </p:grpSpPr>
      <p:sp>
        <p:nvSpPr>
          <p:cNvPr id="3"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1461641974"/>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012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80087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836"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4648200"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259581813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3"/>
          <p:cNvSpPr>
            <a:spLocks noGrp="1"/>
          </p:cNvSpPr>
          <p:nvPr>
            <p:ph sz="half" idx="12"/>
          </p:nvPr>
        </p:nvSpPr>
        <p:spPr>
          <a:xfrm>
            <a:off x="228600" y="4025030"/>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228600" y="1336764"/>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226487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286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10"/>
          </p:nvPr>
        </p:nvSpPr>
        <p:spPr>
          <a:xfrm>
            <a:off x="46482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39336" y="32656"/>
            <a:ext cx="6858000" cy="1005840"/>
          </a:xfrm>
          <a:prstGeom prst="rect">
            <a:avLst/>
          </a:prstGeom>
          <a:noFill/>
          <a:ln w="9525">
            <a:noFill/>
            <a:miter lim="800000"/>
            <a:headEnd/>
            <a:tailEnd/>
          </a:ln>
          <a:effectLst/>
        </p:spPr>
        <p:txBody>
          <a:bodyPr/>
          <a:lstStyle>
            <a:lvl1pPr>
              <a:defRPr lang="en-US" sz="2400" b="1" dirty="0" smtClean="0">
                <a:solidFill>
                  <a:schemeClr val="accent1"/>
                </a:solidFill>
                <a:effectLst/>
                <a:latin typeface="+mj-lt"/>
                <a:ea typeface="MS PGothic" pitchFamily="34" charset="-128"/>
                <a:cs typeface="ＭＳ Ｐゴシック" pitchFamily="31" charset="-128"/>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2286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453884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2" name="Title 1"/>
          <p:cNvSpPr>
            <a:spLocks noGrp="1"/>
          </p:cNvSpPr>
          <p:nvPr>
            <p:ph type="title"/>
          </p:nvPr>
        </p:nvSpPr>
        <p:spPr>
          <a:xfrm>
            <a:off x="139336" y="31468"/>
            <a:ext cx="6858000" cy="1005840"/>
          </a:xfrm>
        </p:spPr>
        <p:txBody>
          <a:bodyPr/>
          <a:lstStyle/>
          <a:p>
            <a:r>
              <a:rPr lang="en-US"/>
              <a:t>Click to edit Master title style</a:t>
            </a:r>
          </a:p>
        </p:txBody>
      </p:sp>
      <p:sp>
        <p:nvSpPr>
          <p:cNvPr id="3" name="Content Placeholder 2"/>
          <p:cNvSpPr>
            <a:spLocks noGrp="1"/>
          </p:cNvSpPr>
          <p:nvPr>
            <p:ph sz="half" idx="1"/>
          </p:nvPr>
        </p:nvSpPr>
        <p:spPr>
          <a:xfrm>
            <a:off x="223838" y="13387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0"/>
          </p:nvPr>
        </p:nvSpPr>
        <p:spPr>
          <a:xfrm>
            <a:off x="4703134" y="1338744"/>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49225">
              <a:defRPr sz="1400">
                <a:latin typeface="+mn-lt"/>
              </a:defRPr>
            </a:lvl4pPr>
            <a:lvl5pPr marL="79692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228600" y="4038600"/>
            <a:ext cx="4114800" cy="2514600"/>
          </a:xfrm>
        </p:spPr>
        <p:txBody>
          <a:bodyPr/>
          <a:lstStyle>
            <a:lvl1pPr marL="233363" indent="-233363">
              <a:defRPr sz="1600"/>
            </a:lvl1pPr>
            <a:lvl2pPr marL="287338" indent="-174625">
              <a:defRPr sz="1400">
                <a:latin typeface="+mn-lt"/>
              </a:defRPr>
            </a:lvl2pPr>
            <a:lvl3pPr marL="396875" indent="-165100">
              <a:defRPr sz="1400">
                <a:latin typeface="+mn-lt"/>
              </a:defRPr>
            </a:lvl3pPr>
            <a:lvl4pPr marL="627063" indent="-169863">
              <a:defRPr sz="1400">
                <a:latin typeface="+mn-lt"/>
              </a:defRPr>
            </a:lvl4pPr>
            <a:lvl5pPr marL="800100"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2"/>
          </p:nvPr>
        </p:nvSpPr>
        <p:spPr>
          <a:xfrm>
            <a:off x="4707896" y="4038600"/>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53988">
              <a:defRPr sz="1400">
                <a:latin typeface="+mn-lt"/>
              </a:defRPr>
            </a:lvl4pPr>
            <a:lvl5pPr marL="862013"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0256188"/>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body" idx="1"/>
          </p:nvPr>
        </p:nvSpPr>
        <p:spPr bwMode="gray">
          <a:xfrm>
            <a:off x="130175" y="1328738"/>
            <a:ext cx="86868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Text Box 4"/>
          <p:cNvSpPr txBox="1">
            <a:spLocks noChangeArrowheads="1"/>
          </p:cNvSpPr>
          <p:nvPr/>
        </p:nvSpPr>
        <p:spPr bwMode="auto">
          <a:xfrm>
            <a:off x="97672" y="6656358"/>
            <a:ext cx="1217001" cy="200055"/>
          </a:xfrm>
          <a:prstGeom prst="rect">
            <a:avLst/>
          </a:prstGeom>
          <a:noFill/>
          <a:ln>
            <a:noFill/>
          </a:ln>
        </p:spPr>
        <p:txBody>
          <a:bodyPr wrap="none">
            <a:spAutoFit/>
          </a:bodyPr>
          <a:lstStyle/>
          <a:p>
            <a:pPr algn="r" eaLnBrk="0" hangingPunct="0">
              <a:buFont typeface="Verdana" pitchFamily="34" charset="0"/>
              <a:buNone/>
            </a:pPr>
            <a:r>
              <a:rPr lang="en-US" sz="700" dirty="0">
                <a:solidFill>
                  <a:srgbClr val="000000"/>
                </a:solidFill>
              </a:rPr>
              <a:t>©2013 Steven M Cohn</a:t>
            </a:r>
          </a:p>
        </p:txBody>
      </p:sp>
      <p:sp>
        <p:nvSpPr>
          <p:cNvPr id="1029" name="Rectangle 16"/>
          <p:cNvSpPr>
            <a:spLocks noGrp="1" noChangeArrowheads="1"/>
          </p:cNvSpPr>
          <p:nvPr>
            <p:ph type="title"/>
          </p:nvPr>
        </p:nvSpPr>
        <p:spPr bwMode="gray">
          <a:xfrm>
            <a:off x="131763" y="-4763"/>
            <a:ext cx="6489700" cy="1041401"/>
          </a:xfrm>
          <a:prstGeom prst="rect">
            <a:avLst/>
          </a:prstGeom>
          <a:noFill/>
          <a:ln>
            <a:noFill/>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7" name="Text Box 4"/>
          <p:cNvSpPr txBox="1">
            <a:spLocks noChangeArrowheads="1"/>
          </p:cNvSpPr>
          <p:nvPr/>
        </p:nvSpPr>
        <p:spPr bwMode="auto">
          <a:xfrm>
            <a:off x="8774113" y="6656388"/>
            <a:ext cx="369887" cy="200025"/>
          </a:xfrm>
          <a:prstGeom prst="rect">
            <a:avLst/>
          </a:prstGeom>
          <a:noFill/>
          <a:ln>
            <a:noFill/>
          </a:ln>
        </p:spPr>
        <p:txBody>
          <a:bodyPr wrap="none">
            <a:spAutoFit/>
          </a:bodyPr>
          <a:lstStyle/>
          <a:p>
            <a:pPr algn="r" eaLnBrk="0" hangingPunct="0">
              <a:buFont typeface="Verdana" pitchFamily="34" charset="0"/>
              <a:buNone/>
            </a:pPr>
            <a:r>
              <a:rPr lang="en-US" sz="700">
                <a:solidFill>
                  <a:srgbClr val="000000"/>
                </a:solidFill>
              </a:rPr>
              <a:t> </a:t>
            </a:r>
            <a:fld id="{1DC86048-271D-4142-A41A-6A8CAD4046AD}" type="slidenum">
              <a:rPr lang="en-US" sz="700">
                <a:solidFill>
                  <a:srgbClr val="000000"/>
                </a:solidFill>
              </a:rPr>
              <a:pPr algn="r" eaLnBrk="0" hangingPunct="0">
                <a:buFont typeface="Verdana" pitchFamily="34" charset="0"/>
                <a:buNone/>
              </a:pPr>
              <a:t>‹#›</a:t>
            </a:fld>
            <a:endParaRPr lang="en-US" sz="700">
              <a:solidFill>
                <a:srgbClr val="000000"/>
              </a:solidFill>
            </a:endParaRPr>
          </a:p>
        </p:txBody>
      </p:sp>
      <p:sp>
        <p:nvSpPr>
          <p:cNvPr id="2" name="Rectangle 1">
            <a:extLst>
              <a:ext uri="{FF2B5EF4-FFF2-40B4-BE49-F238E27FC236}">
                <a16:creationId xmlns:a16="http://schemas.microsoft.com/office/drawing/2014/main" id="{00F17E80-14B6-6006-FCB1-D98F633018D6}"/>
              </a:ext>
            </a:extLst>
          </p:cNvPr>
          <p:cNvSpPr/>
          <p:nvPr userDrawn="1"/>
        </p:nvSpPr>
        <p:spPr bwMode="auto">
          <a:xfrm>
            <a:off x="0" y="-4763"/>
            <a:ext cx="9144000" cy="309563"/>
          </a:xfrm>
          <a:prstGeom prst="rect">
            <a:avLst/>
          </a:prstGeom>
          <a:gradFill>
            <a:gsLst>
              <a:gs pos="0">
                <a:schemeClr val="accent1"/>
              </a:gs>
              <a:gs pos="74000">
                <a:schemeClr val="accent1">
                  <a:lumMod val="45000"/>
                  <a:lumOff val="55000"/>
                </a:schemeClr>
              </a:gs>
              <a:gs pos="83000">
                <a:schemeClr val="accent1">
                  <a:lumMod val="45000"/>
                  <a:lumOff val="55000"/>
                </a:schemeClr>
              </a:gs>
              <a:gs pos="100000">
                <a:schemeClr val="accent1">
                  <a:lumMod val="50000"/>
                </a:scheme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741986971"/>
      </p:ext>
    </p:extLst>
  </p:cSld>
  <p:clrMap bg1="lt1" tx1="dk1" bg2="lt2" tx2="dk2" accent1="accent1" accent2="accent2" accent3="accent3" accent4="accent4" accent5="accent5" accent6="accent6" hlink="hlink" folHlink="folHlink"/>
  <p:sldLayoutIdLst>
    <p:sldLayoutId id="2147484901" r:id="rId1"/>
    <p:sldLayoutId id="2147484902" r:id="rId2"/>
    <p:sldLayoutId id="2147484903" r:id="rId3"/>
    <p:sldLayoutId id="2147484904" r:id="rId4"/>
    <p:sldLayoutId id="2147484905" r:id="rId5"/>
    <p:sldLayoutId id="2147484906" r:id="rId6"/>
    <p:sldLayoutId id="2147484907" r:id="rId7"/>
    <p:sldLayoutId id="2147484908" r:id="rId8"/>
    <p:sldLayoutId id="2147484909" r:id="rId9"/>
    <p:sldLayoutId id="2147484910" r:id="rId10"/>
    <p:sldLayoutId id="2147484911" r:id="rId11"/>
    <p:sldLayoutId id="2147484896" r:id="rId12"/>
    <p:sldLayoutId id="2147484897" r:id="rId13"/>
    <p:sldLayoutId id="2147484899" r:id="rId14"/>
  </p:sldLayoutIdLst>
  <p:transition>
    <p:wipe dir="r"/>
  </p:transition>
  <p:txStyles>
    <p:titleStyle>
      <a:lvl1pPr algn="l" rtl="0" eaLnBrk="1" fontAlgn="base" hangingPunct="1">
        <a:spcBef>
          <a:spcPct val="0"/>
        </a:spcBef>
        <a:spcAft>
          <a:spcPct val="0"/>
        </a:spcAft>
        <a:defRPr sz="2400" b="1">
          <a:solidFill>
            <a:schemeClr val="accent1"/>
          </a:solidFill>
          <a:effectLst/>
          <a:latin typeface="+mj-lt"/>
          <a:ea typeface="MS PGothic" pitchFamily="34" charset="-128"/>
          <a:cs typeface="MS PGothic" charset="0"/>
        </a:defRPr>
      </a:lvl1pPr>
      <a:lvl2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2pPr>
      <a:lvl3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3pPr>
      <a:lvl4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4pPr>
      <a:lvl5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MS PGothic" charset="0"/>
        </a:defRPr>
      </a:lvl5pPr>
      <a:lvl6pPr marL="457200" algn="l" rtl="0" eaLnBrk="1" fontAlgn="base" hangingPunct="1">
        <a:spcBef>
          <a:spcPct val="0"/>
        </a:spcBef>
        <a:spcAft>
          <a:spcPct val="0"/>
        </a:spcAft>
        <a:defRPr sz="2400" b="1">
          <a:solidFill>
            <a:schemeClr val="bg1"/>
          </a:solidFill>
          <a:latin typeface="Verdana" pitchFamily="34" charset="0"/>
        </a:defRPr>
      </a:lvl6pPr>
      <a:lvl7pPr marL="914400" algn="l" rtl="0" eaLnBrk="1" fontAlgn="base" hangingPunct="1">
        <a:spcBef>
          <a:spcPct val="0"/>
        </a:spcBef>
        <a:spcAft>
          <a:spcPct val="0"/>
        </a:spcAft>
        <a:defRPr sz="2400" b="1">
          <a:solidFill>
            <a:schemeClr val="bg1"/>
          </a:solidFill>
          <a:latin typeface="Verdana" pitchFamily="34" charset="0"/>
        </a:defRPr>
      </a:lvl7pPr>
      <a:lvl8pPr marL="1371600" algn="l" rtl="0" eaLnBrk="1" fontAlgn="base" hangingPunct="1">
        <a:spcBef>
          <a:spcPct val="0"/>
        </a:spcBef>
        <a:spcAft>
          <a:spcPct val="0"/>
        </a:spcAft>
        <a:defRPr sz="2400" b="1">
          <a:solidFill>
            <a:schemeClr val="bg1"/>
          </a:solidFill>
          <a:latin typeface="Verdana" pitchFamily="34" charset="0"/>
        </a:defRPr>
      </a:lvl8pPr>
      <a:lvl9pPr marL="1828800" algn="l" rtl="0" eaLnBrk="1" fontAlgn="base" hangingPunct="1">
        <a:spcBef>
          <a:spcPct val="0"/>
        </a:spcBef>
        <a:spcAft>
          <a:spcPct val="0"/>
        </a:spcAft>
        <a:defRPr sz="2400" b="1">
          <a:solidFill>
            <a:schemeClr val="bg1"/>
          </a:solidFill>
          <a:latin typeface="Verdana" pitchFamily="34" charset="0"/>
        </a:defRPr>
      </a:lvl9pPr>
    </p:titleStyle>
    <p:body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MS PGothic" charset="0"/>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cs typeface="MS PGothic" charset="0"/>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cs typeface="MS PGothic" charset="0"/>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cs typeface="MS PGothic" charset="0"/>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cs typeface="MS PGothic" charset="0"/>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header_blob_strip_wi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254000"/>
          </a:xfrm>
          <a:prstGeom prst="rect">
            <a:avLst/>
          </a:prstGeom>
        </p:spPr>
      </p:pic>
      <p:pic>
        <p:nvPicPr>
          <p:cNvPr id="8" name="Picture 7" descr="Waters_logo_black.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2895600"/>
            <a:ext cx="4620294" cy="1066800"/>
          </a:xfrm>
          <a:prstGeom prst="rect">
            <a:avLst/>
          </a:prstGeom>
        </p:spPr>
      </p:pic>
    </p:spTree>
    <p:extLst>
      <p:ext uri="{BB962C8B-B14F-4D97-AF65-F5344CB8AC3E}">
        <p14:creationId xmlns:p14="http://schemas.microsoft.com/office/powerpoint/2010/main" val="543657095"/>
      </p:ext>
    </p:extLst>
  </p:cSld>
  <p:clrMap bg1="lt1" tx1="dk1" bg2="lt2" tx2="dk2" accent1="accent1" accent2="accent2" accent3="accent3" accent4="accent4" accent5="accent5" accent6="accent6" hlink="hlink" folHlink="folHlink"/>
  <p:sldLayoutIdLst>
    <p:sldLayoutId id="214748491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upport.microsoft.com/kb/938416/en-u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ctrTitle"/>
          </p:nvPr>
        </p:nvSpPr>
        <p:spPr>
          <a:xfrm>
            <a:off x="685800" y="1828800"/>
            <a:ext cx="7772400" cy="2438400"/>
          </a:xfrm>
        </p:spPr>
        <p:txBody>
          <a:bodyPr/>
          <a:lstStyle/>
          <a:p>
            <a:r>
              <a:rPr lang="en-US" sz="3600" b="0" dirty="0"/>
              <a:t>Kernel.NET</a:t>
            </a:r>
            <a:br>
              <a:rPr lang="en-US" sz="3600" b="0" dirty="0"/>
            </a:br>
            <a:r>
              <a:rPr lang="en-US" b="0" dirty="0">
                <a:latin typeface="Calibri" pitchFamily="34" charset="0"/>
                <a:cs typeface="Calibri" pitchFamily="34" charset="0"/>
              </a:rPr>
              <a:t>Part 1</a:t>
            </a:r>
            <a:br>
              <a:rPr lang="en-US" sz="3200" b="0" dirty="0">
                <a:latin typeface="Calibri" pitchFamily="34" charset="0"/>
                <a:cs typeface="Calibri" pitchFamily="34" charset="0"/>
              </a:rPr>
            </a:br>
            <a:r>
              <a:rPr lang="en-US" sz="2800" b="0" dirty="0">
                <a:latin typeface="Calibri" pitchFamily="34" charset="0"/>
                <a:cs typeface="Calibri" pitchFamily="34" charset="0"/>
              </a:rPr>
              <a:t>The .NET Garbage Collector</a:t>
            </a:r>
            <a:br>
              <a:rPr lang="en-US" sz="2800" b="0" dirty="0">
                <a:latin typeface="Calibri" pitchFamily="34" charset="0"/>
                <a:cs typeface="Calibri" pitchFamily="34" charset="0"/>
              </a:rPr>
            </a:br>
            <a:r>
              <a:rPr lang="en-US" sz="2800" b="0" dirty="0">
                <a:latin typeface="Calibri" pitchFamily="34" charset="0"/>
                <a:cs typeface="Calibri" pitchFamily="34" charset="0"/>
              </a:rPr>
              <a:t>and Memory Management</a:t>
            </a:r>
            <a:br>
              <a:rPr lang="en-US" sz="2800" b="0" dirty="0">
                <a:latin typeface="Calibri" pitchFamily="34" charset="0"/>
                <a:cs typeface="Calibri" pitchFamily="34" charset="0"/>
              </a:rPr>
            </a:br>
            <a:r>
              <a:rPr lang="en-US" sz="2800" b="0" dirty="0">
                <a:latin typeface="Calibri" pitchFamily="34" charset="0"/>
                <a:cs typeface="Calibri" pitchFamily="34" charset="0"/>
              </a:rPr>
              <a:t>Best Practices</a:t>
            </a:r>
          </a:p>
        </p:txBody>
      </p:sp>
      <p:sp>
        <p:nvSpPr>
          <p:cNvPr id="2051" name="Subtitle 4"/>
          <p:cNvSpPr>
            <a:spLocks noGrp="1"/>
          </p:cNvSpPr>
          <p:nvPr>
            <p:ph type="subTitle" idx="1"/>
          </p:nvPr>
        </p:nvSpPr>
        <p:spPr>
          <a:xfrm>
            <a:off x="1371600" y="4953000"/>
            <a:ext cx="6400800" cy="914400"/>
          </a:xfrm>
        </p:spPr>
        <p:txBody>
          <a:bodyPr/>
          <a:lstStyle/>
          <a:p>
            <a:r>
              <a:rPr lang="en-US" sz="1400" b="0" dirty="0"/>
              <a:t>Steven M. Cohn</a:t>
            </a:r>
          </a:p>
          <a:p>
            <a:r>
              <a:rPr lang="en-US" sz="1400" b="0" dirty="0"/>
              <a:t>2013</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bwMode="auto">
          <a:xfrm>
            <a:off x="6172200" y="3825239"/>
            <a:ext cx="1524000" cy="1953895"/>
          </a:xfrm>
          <a:prstGeom prst="roundRect">
            <a:avLst>
              <a:gd name="adj" fmla="val 5667"/>
            </a:avLst>
          </a:prstGeom>
          <a:solidFill>
            <a:srgbClr val="AC75D5"/>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Free Space </a:t>
            </a:r>
            <a:r>
              <a:rPr kumimoji="0" lang="en-US" sz="1400" b="0" i="0" u="none" strike="noStrike" cap="none" normalizeH="0" baseline="0" dirty="0">
                <a:ln>
                  <a:noFill/>
                </a:ln>
                <a:solidFill>
                  <a:schemeClr val="tx1"/>
                </a:solidFill>
                <a:effectLst/>
                <a:latin typeface="Verdana" pitchFamily="34" charset="0"/>
              </a:rPr>
              <a:t>Table</a:t>
            </a:r>
          </a:p>
        </p:txBody>
      </p:sp>
      <p:sp>
        <p:nvSpPr>
          <p:cNvPr id="4" name="Title 3"/>
          <p:cNvSpPr>
            <a:spLocks noGrp="1"/>
          </p:cNvSpPr>
          <p:nvPr>
            <p:ph type="title"/>
          </p:nvPr>
        </p:nvSpPr>
        <p:spPr>
          <a:xfrm>
            <a:off x="141767" y="239672"/>
            <a:ext cx="6489700" cy="796185"/>
          </a:xfrm>
        </p:spPr>
        <p:txBody>
          <a:bodyPr/>
          <a:lstStyle/>
          <a:p>
            <a:pPr>
              <a:defRPr/>
            </a:pPr>
            <a:r>
              <a:rPr lang="en-GB" dirty="0">
                <a:ln w="0"/>
                <a:effectLst>
                  <a:outerShdw blurRad="38100" dist="25400" dir="5400000" algn="ctr" rotWithShape="0">
                    <a:srgbClr val="6E747A">
                      <a:alpha val="43000"/>
                    </a:srgbClr>
                  </a:outerShdw>
                </a:effectLst>
              </a:rPr>
              <a:t>Managing Free Space</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sp>
        <p:nvSpPr>
          <p:cNvPr id="14" name="Rounded Rectangle 13"/>
          <p:cNvSpPr/>
          <p:nvPr/>
        </p:nvSpPr>
        <p:spPr bwMode="auto">
          <a:xfrm>
            <a:off x="3886200" y="1743710"/>
            <a:ext cx="1524000" cy="175260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15" name="Round Single Corner Rectangle 14"/>
          <p:cNvSpPr/>
          <p:nvPr/>
        </p:nvSpPr>
        <p:spPr bwMode="auto">
          <a:xfrm>
            <a:off x="4038600" y="21920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16" name="Round Single Corner Rectangle 15"/>
          <p:cNvSpPr/>
          <p:nvPr/>
        </p:nvSpPr>
        <p:spPr bwMode="auto">
          <a:xfrm>
            <a:off x="4038600" y="26111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grpSp>
        <p:nvGrpSpPr>
          <p:cNvPr id="2" name="Group 1"/>
          <p:cNvGrpSpPr/>
          <p:nvPr/>
        </p:nvGrpSpPr>
        <p:grpSpPr>
          <a:xfrm>
            <a:off x="1219200" y="1752600"/>
            <a:ext cx="6324600" cy="4038600"/>
            <a:chOff x="1219200" y="1752600"/>
            <a:chExt cx="6324600" cy="4038600"/>
          </a:xfrm>
        </p:grpSpPr>
        <p:sp>
          <p:nvSpPr>
            <p:cNvPr id="5" name="Rounded Rectangle 4"/>
            <p:cNvSpPr/>
            <p:nvPr/>
          </p:nvSpPr>
          <p:spPr bwMode="auto">
            <a:xfrm>
              <a:off x="1219200" y="17526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Stack</a:t>
              </a:r>
              <a:endParaRPr kumimoji="0" lang="en-US" sz="1600" b="0" i="0" strike="noStrike" cap="none" normalizeH="0" baseline="0" dirty="0">
                <a:ln>
                  <a:noFill/>
                </a:ln>
                <a:solidFill>
                  <a:schemeClr val="tx1"/>
                </a:solidFill>
                <a:effectLst/>
                <a:latin typeface="Verdana" pitchFamily="34" charset="0"/>
              </a:endParaRPr>
            </a:p>
          </p:txBody>
        </p:sp>
        <p:sp>
          <p:nvSpPr>
            <p:cNvPr id="6" name="Round Single Corner Rectangle 5"/>
            <p:cNvSpPr/>
            <p:nvPr/>
          </p:nvSpPr>
          <p:spPr bwMode="auto">
            <a:xfrm>
              <a:off x="1371600" y="22009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7" name="Round Single Corner Rectangle 6"/>
            <p:cNvSpPr/>
            <p:nvPr/>
          </p:nvSpPr>
          <p:spPr bwMode="auto">
            <a:xfrm>
              <a:off x="1371600" y="26200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8" name="Round Single Corner Rectangle 7"/>
            <p:cNvSpPr/>
            <p:nvPr/>
          </p:nvSpPr>
          <p:spPr bwMode="auto">
            <a:xfrm>
              <a:off x="1371600" y="30391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9" name="Round Single Corner Rectangle 8"/>
            <p:cNvSpPr/>
            <p:nvPr/>
          </p:nvSpPr>
          <p:spPr bwMode="auto">
            <a:xfrm>
              <a:off x="1371600" y="3444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sp>
          <p:nvSpPr>
            <p:cNvPr id="11" name="Round Single Corner Rectangle 10"/>
            <p:cNvSpPr/>
            <p:nvPr/>
          </p:nvSpPr>
          <p:spPr bwMode="auto">
            <a:xfrm>
              <a:off x="1371600" y="3825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0" name="Round Single Corner Rectangle 19"/>
            <p:cNvSpPr/>
            <p:nvPr/>
          </p:nvSpPr>
          <p:spPr bwMode="auto">
            <a:xfrm>
              <a:off x="1371600" y="42125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6" name="Round Single Corner Rectangle 25"/>
            <p:cNvSpPr/>
            <p:nvPr/>
          </p:nvSpPr>
          <p:spPr bwMode="auto">
            <a:xfrm>
              <a:off x="6324600" y="4582921"/>
              <a:ext cx="1219200" cy="304800"/>
            </a:xfrm>
            <a:prstGeom prst="round1Rect">
              <a:avLst/>
            </a:prstGeom>
            <a:ln>
              <a:solidFill>
                <a:schemeClr val="accent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7" name="Round Single Corner Rectangle 26"/>
            <p:cNvSpPr/>
            <p:nvPr/>
          </p:nvSpPr>
          <p:spPr bwMode="auto">
            <a:xfrm>
              <a:off x="6324600" y="5006959"/>
              <a:ext cx="1219200" cy="304800"/>
            </a:xfrm>
            <a:prstGeom prst="round1Rect">
              <a:avLst/>
            </a:prstGeom>
            <a:ln>
              <a:solidFill>
                <a:schemeClr val="accent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grpSp>
      <p:sp>
        <p:nvSpPr>
          <p:cNvPr id="21" name="Rounded Rectangle 20"/>
          <p:cNvSpPr/>
          <p:nvPr/>
        </p:nvSpPr>
        <p:spPr bwMode="auto">
          <a:xfrm>
            <a:off x="3886200" y="3709670"/>
            <a:ext cx="1524000" cy="2081530"/>
          </a:xfrm>
          <a:prstGeom prst="roundRect">
            <a:avLst>
              <a:gd name="adj" fmla="val 5667"/>
            </a:avLst>
          </a:prstGeom>
          <a:gradFill>
            <a:gsLst>
              <a:gs pos="0">
                <a:srgbClr val="839740"/>
              </a:gs>
              <a:gs pos="80000">
                <a:srgbClr val="ACC657"/>
              </a:gs>
              <a:gs pos="100000">
                <a:srgbClr val="AEC955"/>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LOH</a:t>
            </a:r>
            <a:endParaRPr kumimoji="0" lang="en-US" sz="16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4038600" y="415798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46" name="Freeform 45"/>
          <p:cNvSpPr/>
          <p:nvPr/>
        </p:nvSpPr>
        <p:spPr bwMode="auto">
          <a:xfrm>
            <a:off x="2590800" y="2377440"/>
            <a:ext cx="1447800" cy="1264920"/>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7" name="Freeform 46"/>
          <p:cNvSpPr/>
          <p:nvPr/>
        </p:nvSpPr>
        <p:spPr bwMode="auto">
          <a:xfrm>
            <a:off x="2590800" y="2792591"/>
            <a:ext cx="1453433" cy="1196618"/>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8" name="Freeform 47"/>
          <p:cNvSpPr/>
          <p:nvPr/>
        </p:nvSpPr>
        <p:spPr bwMode="auto">
          <a:xfrm>
            <a:off x="2590800" y="4319270"/>
            <a:ext cx="1464700" cy="68858"/>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23" name="Round Single Corner Rectangle 22"/>
          <p:cNvSpPr/>
          <p:nvPr/>
        </p:nvSpPr>
        <p:spPr bwMode="auto">
          <a:xfrm>
            <a:off x="4038600" y="4585970"/>
            <a:ext cx="1219200" cy="304800"/>
          </a:xfrm>
          <a:prstGeom prst="round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lumMod val="75000"/>
                    <a:lumOff val="25000"/>
                  </a:schemeClr>
                </a:solidFill>
                <a:effectLst/>
                <a:latin typeface="Verdana" pitchFamily="34" charset="0"/>
              </a:rPr>
              <a:t>Free</a:t>
            </a:r>
          </a:p>
        </p:txBody>
      </p:sp>
      <p:sp>
        <p:nvSpPr>
          <p:cNvPr id="24" name="Round Single Corner Rectangle 23"/>
          <p:cNvSpPr/>
          <p:nvPr/>
        </p:nvSpPr>
        <p:spPr bwMode="auto">
          <a:xfrm>
            <a:off x="4038600" y="5013960"/>
            <a:ext cx="1219200" cy="304800"/>
          </a:xfrm>
          <a:prstGeom prst="round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lumMod val="75000"/>
                    <a:lumOff val="25000"/>
                  </a:schemeClr>
                </a:solidFill>
                <a:effectLst/>
                <a:latin typeface="Verdana" pitchFamily="34" charset="0"/>
              </a:rPr>
              <a:t>Free</a:t>
            </a:r>
          </a:p>
        </p:txBody>
      </p:sp>
      <p:cxnSp>
        <p:nvCxnSpPr>
          <p:cNvPr id="12" name="Straight Arrow Connector 11"/>
          <p:cNvCxnSpPr>
            <a:stCxn id="26" idx="1"/>
            <a:endCxn id="23" idx="3"/>
          </p:cNvCxnSpPr>
          <p:nvPr/>
        </p:nvCxnSpPr>
        <p:spPr bwMode="auto">
          <a:xfrm flipH="1">
            <a:off x="5257800" y="4735321"/>
            <a:ext cx="1066800" cy="3049"/>
          </a:xfrm>
          <a:prstGeom prst="straightConnector1">
            <a:avLst/>
          </a:prstGeom>
          <a:solidFill>
            <a:srgbClr val="3374D4"/>
          </a:solidFill>
          <a:ln w="12700" cap="flat" cmpd="sng" algn="ctr">
            <a:solidFill>
              <a:schemeClr val="tx1"/>
            </a:solidFill>
            <a:prstDash val="solid"/>
            <a:round/>
            <a:headEnd type="none" w="med" len="med"/>
            <a:tailEnd type="arrow"/>
          </a:ln>
          <a:effectLst/>
        </p:spPr>
      </p:cxnSp>
      <p:cxnSp>
        <p:nvCxnSpPr>
          <p:cNvPr id="29" name="Straight Arrow Connector 28"/>
          <p:cNvCxnSpPr>
            <a:stCxn id="27" idx="1"/>
          </p:cNvCxnSpPr>
          <p:nvPr/>
        </p:nvCxnSpPr>
        <p:spPr bwMode="auto">
          <a:xfrm flipH="1">
            <a:off x="5257800" y="5159359"/>
            <a:ext cx="1066800" cy="819"/>
          </a:xfrm>
          <a:prstGeom prst="straightConnector1">
            <a:avLst/>
          </a:prstGeom>
          <a:solidFill>
            <a:srgbClr val="3374D4"/>
          </a:solidFill>
          <a:ln w="12700" cap="flat" cmpd="sng" algn="ctr">
            <a:solidFill>
              <a:schemeClr val="tx1"/>
            </a:solidFill>
            <a:prstDash val="solid"/>
            <a:round/>
            <a:headEnd type="none" w="med" len="med"/>
            <a:tailEnd type="arrow"/>
          </a:ln>
          <a:effectLst/>
        </p:spPr>
      </p:cxnSp>
      <p:sp>
        <p:nvSpPr>
          <p:cNvPr id="35" name="Striped Right Arrow 34"/>
          <p:cNvSpPr/>
          <p:nvPr/>
        </p:nvSpPr>
        <p:spPr bwMode="auto">
          <a:xfrm flipH="1">
            <a:off x="5791200" y="2252182"/>
            <a:ext cx="2286000" cy="786928"/>
          </a:xfrm>
          <a:prstGeom prst="stripedRightArrow">
            <a:avLst>
              <a:gd name="adj1" fmla="val 50000"/>
              <a:gd name="adj2" fmla="val 55762"/>
            </a:avLst>
          </a:prstGeom>
          <a:gradFill flip="none" rotWithShape="1">
            <a:gsLst>
              <a:gs pos="0">
                <a:srgbClr val="909090"/>
              </a:gs>
              <a:gs pos="50000">
                <a:srgbClr val="C5C5C5"/>
              </a:gs>
              <a:gs pos="100000">
                <a:srgbClr val="E0E0E0"/>
              </a:gs>
            </a:gsLst>
            <a:lin ang="0" scaled="1"/>
            <a:tileRect/>
          </a:gradFill>
          <a:ln w="9525" cap="flat" cmpd="sng" algn="ctr">
            <a:noFill/>
            <a:prstDash val="solid"/>
            <a:round/>
            <a:headEnd type="none" w="med" len="med"/>
            <a:tailEnd type="none" w="med" len="med"/>
          </a:ln>
          <a:effectLst>
            <a:outerShdw blurRad="50800" dist="38100" dir="3480000" algn="ctr" rotWithShape="0">
              <a:srgbClr val="000000">
                <a:alpha val="25000"/>
              </a:srgb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t>Heap Compaction</a:t>
            </a:r>
            <a:endParaRPr kumimoji="0" 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77467359"/>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6172200" y="3825239"/>
            <a:ext cx="1524000" cy="1953895"/>
          </a:xfrm>
          <a:prstGeom prst="roundRect">
            <a:avLst>
              <a:gd name="adj" fmla="val 5667"/>
            </a:avLst>
          </a:prstGeom>
          <a:solidFill>
            <a:srgbClr val="AC75D5"/>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Free Space </a:t>
            </a:r>
            <a:r>
              <a:rPr kumimoji="0" lang="en-US" sz="1400" b="0" i="0" u="none" strike="noStrike" cap="none" normalizeH="0" baseline="0" dirty="0">
                <a:ln>
                  <a:noFill/>
                </a:ln>
                <a:solidFill>
                  <a:schemeClr val="tx1"/>
                </a:solidFill>
                <a:effectLst/>
                <a:latin typeface="Verdana" pitchFamily="34" charset="0"/>
              </a:rPr>
              <a:t>Table</a:t>
            </a:r>
          </a:p>
        </p:txBody>
      </p:sp>
      <p:sp>
        <p:nvSpPr>
          <p:cNvPr id="4" name="Title 3"/>
          <p:cNvSpPr>
            <a:spLocks noGrp="1"/>
          </p:cNvSpPr>
          <p:nvPr>
            <p:ph type="title"/>
          </p:nvPr>
        </p:nvSpPr>
        <p:spPr>
          <a:xfrm>
            <a:off x="141767" y="239672"/>
            <a:ext cx="6489700" cy="796185"/>
          </a:xfrm>
        </p:spPr>
        <p:txBody>
          <a:bodyPr/>
          <a:lstStyle/>
          <a:p>
            <a:pPr>
              <a:defRPr/>
            </a:pPr>
            <a:r>
              <a:rPr lang="en-GB" dirty="0">
                <a:ln w="0"/>
                <a:effectLst>
                  <a:outerShdw blurRad="38100" dist="25400" dir="5400000" algn="ctr" rotWithShape="0">
                    <a:srgbClr val="6E747A">
                      <a:alpha val="43000"/>
                    </a:srgbClr>
                  </a:outerShdw>
                </a:effectLst>
              </a:rPr>
              <a:t>But what about these?</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sp>
        <p:nvSpPr>
          <p:cNvPr id="14" name="Rounded Rectangle 13"/>
          <p:cNvSpPr/>
          <p:nvPr/>
        </p:nvSpPr>
        <p:spPr bwMode="auto">
          <a:xfrm>
            <a:off x="3886200" y="1743710"/>
            <a:ext cx="1524000" cy="175260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15" name="Round Single Corner Rectangle 14"/>
          <p:cNvSpPr/>
          <p:nvPr/>
        </p:nvSpPr>
        <p:spPr bwMode="auto">
          <a:xfrm>
            <a:off x="4038600" y="21920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16" name="Round Single Corner Rectangle 15"/>
          <p:cNvSpPr/>
          <p:nvPr/>
        </p:nvSpPr>
        <p:spPr bwMode="auto">
          <a:xfrm>
            <a:off x="4038600" y="26111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grpSp>
        <p:nvGrpSpPr>
          <p:cNvPr id="2" name="Group 1"/>
          <p:cNvGrpSpPr/>
          <p:nvPr/>
        </p:nvGrpSpPr>
        <p:grpSpPr>
          <a:xfrm>
            <a:off x="1219200" y="1752600"/>
            <a:ext cx="6324600" cy="4038600"/>
            <a:chOff x="1219200" y="1752600"/>
            <a:chExt cx="6324600" cy="4038600"/>
          </a:xfrm>
        </p:grpSpPr>
        <p:sp>
          <p:nvSpPr>
            <p:cNvPr id="5" name="Rounded Rectangle 4"/>
            <p:cNvSpPr/>
            <p:nvPr/>
          </p:nvSpPr>
          <p:spPr bwMode="auto">
            <a:xfrm>
              <a:off x="1219200" y="17526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Stack</a:t>
              </a:r>
              <a:endParaRPr kumimoji="0" lang="en-US" sz="1600" b="0" i="0" strike="noStrike" cap="none" normalizeH="0" baseline="0" dirty="0">
                <a:ln>
                  <a:noFill/>
                </a:ln>
                <a:solidFill>
                  <a:schemeClr val="tx1"/>
                </a:solidFill>
                <a:effectLst/>
                <a:latin typeface="Verdana" pitchFamily="34" charset="0"/>
              </a:endParaRPr>
            </a:p>
          </p:txBody>
        </p:sp>
        <p:sp>
          <p:nvSpPr>
            <p:cNvPr id="6" name="Round Single Corner Rectangle 5"/>
            <p:cNvSpPr/>
            <p:nvPr/>
          </p:nvSpPr>
          <p:spPr bwMode="auto">
            <a:xfrm>
              <a:off x="1371600" y="22009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7" name="Round Single Corner Rectangle 6"/>
            <p:cNvSpPr/>
            <p:nvPr/>
          </p:nvSpPr>
          <p:spPr bwMode="auto">
            <a:xfrm>
              <a:off x="1371600" y="26200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8" name="Round Single Corner Rectangle 7"/>
            <p:cNvSpPr/>
            <p:nvPr/>
          </p:nvSpPr>
          <p:spPr bwMode="auto">
            <a:xfrm>
              <a:off x="1371600" y="30391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9" name="Round Single Corner Rectangle 8"/>
            <p:cNvSpPr/>
            <p:nvPr/>
          </p:nvSpPr>
          <p:spPr bwMode="auto">
            <a:xfrm>
              <a:off x="1371600" y="3444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sp>
          <p:nvSpPr>
            <p:cNvPr id="11" name="Round Single Corner Rectangle 10"/>
            <p:cNvSpPr/>
            <p:nvPr/>
          </p:nvSpPr>
          <p:spPr bwMode="auto">
            <a:xfrm>
              <a:off x="1371600" y="3825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0" name="Round Single Corner Rectangle 19"/>
            <p:cNvSpPr/>
            <p:nvPr/>
          </p:nvSpPr>
          <p:spPr bwMode="auto">
            <a:xfrm>
              <a:off x="1371600" y="42125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6" name="Round Single Corner Rectangle 25"/>
            <p:cNvSpPr/>
            <p:nvPr/>
          </p:nvSpPr>
          <p:spPr bwMode="auto">
            <a:xfrm>
              <a:off x="6324600" y="4582921"/>
              <a:ext cx="1219200" cy="304800"/>
            </a:xfrm>
            <a:prstGeom prst="round1Rect">
              <a:avLst/>
            </a:prstGeom>
            <a:ln>
              <a:solidFill>
                <a:schemeClr val="accent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7" name="Round Single Corner Rectangle 26"/>
            <p:cNvSpPr/>
            <p:nvPr/>
          </p:nvSpPr>
          <p:spPr bwMode="auto">
            <a:xfrm>
              <a:off x="6324600" y="5006959"/>
              <a:ext cx="1219200" cy="304800"/>
            </a:xfrm>
            <a:prstGeom prst="round1Rect">
              <a:avLst/>
            </a:prstGeom>
            <a:ln>
              <a:solidFill>
                <a:schemeClr val="accent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grpSp>
      <p:sp>
        <p:nvSpPr>
          <p:cNvPr id="21" name="Rounded Rectangle 20"/>
          <p:cNvSpPr/>
          <p:nvPr/>
        </p:nvSpPr>
        <p:spPr bwMode="auto">
          <a:xfrm>
            <a:off x="3886200" y="3709670"/>
            <a:ext cx="1524000" cy="2081530"/>
          </a:xfrm>
          <a:prstGeom prst="roundRect">
            <a:avLst>
              <a:gd name="adj" fmla="val 5667"/>
            </a:avLst>
          </a:prstGeom>
          <a:gradFill>
            <a:gsLst>
              <a:gs pos="0">
                <a:srgbClr val="839740"/>
              </a:gs>
              <a:gs pos="80000">
                <a:srgbClr val="ACC657"/>
              </a:gs>
              <a:gs pos="100000">
                <a:srgbClr val="AEC955"/>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LOH</a:t>
            </a:r>
            <a:endParaRPr kumimoji="0" lang="en-US" sz="16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4038600" y="415798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46" name="Freeform 45"/>
          <p:cNvSpPr/>
          <p:nvPr/>
        </p:nvSpPr>
        <p:spPr bwMode="auto">
          <a:xfrm>
            <a:off x="2590800" y="2377440"/>
            <a:ext cx="1447800" cy="1264920"/>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7" name="Freeform 46"/>
          <p:cNvSpPr/>
          <p:nvPr/>
        </p:nvSpPr>
        <p:spPr bwMode="auto">
          <a:xfrm>
            <a:off x="2590800" y="2792591"/>
            <a:ext cx="1453433" cy="1196618"/>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8" name="Freeform 47"/>
          <p:cNvSpPr/>
          <p:nvPr/>
        </p:nvSpPr>
        <p:spPr bwMode="auto">
          <a:xfrm>
            <a:off x="2590800" y="4319270"/>
            <a:ext cx="1464700" cy="68858"/>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23" name="Round Single Corner Rectangle 22"/>
          <p:cNvSpPr/>
          <p:nvPr/>
        </p:nvSpPr>
        <p:spPr bwMode="auto">
          <a:xfrm>
            <a:off x="4038600" y="4585970"/>
            <a:ext cx="1219200" cy="304800"/>
          </a:xfrm>
          <a:prstGeom prst="round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lumMod val="75000"/>
                    <a:lumOff val="25000"/>
                  </a:schemeClr>
                </a:solidFill>
                <a:effectLst/>
                <a:latin typeface="Verdana" pitchFamily="34" charset="0"/>
              </a:rPr>
              <a:t>Free</a:t>
            </a:r>
          </a:p>
        </p:txBody>
      </p:sp>
      <p:sp>
        <p:nvSpPr>
          <p:cNvPr id="24" name="Round Single Corner Rectangle 23"/>
          <p:cNvSpPr/>
          <p:nvPr/>
        </p:nvSpPr>
        <p:spPr bwMode="auto">
          <a:xfrm>
            <a:off x="4038600" y="5013960"/>
            <a:ext cx="1219200" cy="304800"/>
          </a:xfrm>
          <a:prstGeom prst="round1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lumMod val="75000"/>
                    <a:lumOff val="25000"/>
                  </a:schemeClr>
                </a:solidFill>
                <a:effectLst/>
                <a:latin typeface="Verdana" pitchFamily="34" charset="0"/>
              </a:rPr>
              <a:t>Free</a:t>
            </a:r>
          </a:p>
        </p:txBody>
      </p:sp>
      <p:cxnSp>
        <p:nvCxnSpPr>
          <p:cNvPr id="12" name="Straight Arrow Connector 11"/>
          <p:cNvCxnSpPr>
            <a:stCxn id="26" idx="1"/>
            <a:endCxn id="23" idx="3"/>
          </p:cNvCxnSpPr>
          <p:nvPr/>
        </p:nvCxnSpPr>
        <p:spPr bwMode="auto">
          <a:xfrm flipH="1">
            <a:off x="5257800" y="4735321"/>
            <a:ext cx="1066800" cy="3049"/>
          </a:xfrm>
          <a:prstGeom prst="straightConnector1">
            <a:avLst/>
          </a:prstGeom>
          <a:solidFill>
            <a:srgbClr val="3374D4"/>
          </a:solidFill>
          <a:ln w="12700" cap="flat" cmpd="sng" algn="ctr">
            <a:solidFill>
              <a:schemeClr val="tx1"/>
            </a:solidFill>
            <a:prstDash val="solid"/>
            <a:round/>
            <a:headEnd type="none" w="med" len="med"/>
            <a:tailEnd type="arrow"/>
          </a:ln>
          <a:effectLst/>
        </p:spPr>
      </p:cxnSp>
      <p:cxnSp>
        <p:nvCxnSpPr>
          <p:cNvPr id="29" name="Straight Arrow Connector 28"/>
          <p:cNvCxnSpPr>
            <a:stCxn id="27" idx="1"/>
          </p:cNvCxnSpPr>
          <p:nvPr/>
        </p:nvCxnSpPr>
        <p:spPr bwMode="auto">
          <a:xfrm flipH="1">
            <a:off x="5257800" y="5159359"/>
            <a:ext cx="1066800" cy="819"/>
          </a:xfrm>
          <a:prstGeom prst="straightConnector1">
            <a:avLst/>
          </a:prstGeom>
          <a:solidFill>
            <a:srgbClr val="3374D4"/>
          </a:solidFill>
          <a:ln w="12700" cap="flat" cmpd="sng" algn="ctr">
            <a:solidFill>
              <a:schemeClr val="tx1"/>
            </a:solidFill>
            <a:prstDash val="solid"/>
            <a:round/>
            <a:headEnd type="none" w="med" len="med"/>
            <a:tailEnd type="arrow"/>
          </a:ln>
          <a:effectLst/>
        </p:spPr>
      </p:cxnSp>
      <p:sp>
        <p:nvSpPr>
          <p:cNvPr id="19" name="Striped Right Arrow 18"/>
          <p:cNvSpPr/>
          <p:nvPr/>
        </p:nvSpPr>
        <p:spPr bwMode="auto">
          <a:xfrm flipH="1">
            <a:off x="5791200" y="2252182"/>
            <a:ext cx="2286000" cy="786928"/>
          </a:xfrm>
          <a:prstGeom prst="stripedRightArrow">
            <a:avLst>
              <a:gd name="adj1" fmla="val 50000"/>
              <a:gd name="adj2" fmla="val 55762"/>
            </a:avLst>
          </a:prstGeom>
          <a:gradFill flip="none" rotWithShape="1">
            <a:gsLst>
              <a:gs pos="0">
                <a:srgbClr val="909090"/>
              </a:gs>
              <a:gs pos="50000">
                <a:srgbClr val="C5C5C5"/>
              </a:gs>
              <a:gs pos="100000">
                <a:srgbClr val="E0E0E0"/>
              </a:gs>
            </a:gsLst>
            <a:lin ang="0" scaled="1"/>
            <a:tileRect/>
          </a:gradFill>
          <a:ln w="9525" cap="flat" cmpd="sng" algn="ctr">
            <a:noFill/>
            <a:prstDash val="solid"/>
            <a:round/>
            <a:headEnd type="none" w="med" len="med"/>
            <a:tailEnd type="none" w="med" len="med"/>
          </a:ln>
          <a:effectLst>
            <a:outerShdw blurRad="50800" dist="38100" dir="3480000" algn="ctr" rotWithShape="0">
              <a:srgbClr val="000000">
                <a:alpha val="25000"/>
              </a:srgb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t>Heap Compaction</a:t>
            </a:r>
            <a:endParaRPr kumimoji="0" lang="en-US" sz="1400" b="0" i="0" u="none" strike="noStrike" cap="none" normalizeH="0" baseline="0" dirty="0">
              <a:ln>
                <a:noFill/>
              </a:ln>
              <a:solidFill>
                <a:schemeClr val="tx1"/>
              </a:solidFill>
              <a:effectLst/>
            </a:endParaRPr>
          </a:p>
        </p:txBody>
      </p:sp>
      <p:sp>
        <p:nvSpPr>
          <p:cNvPr id="10" name="Rounded Rectangular Callout 9"/>
          <p:cNvSpPr/>
          <p:nvPr/>
        </p:nvSpPr>
        <p:spPr bwMode="auto">
          <a:xfrm>
            <a:off x="7543800" y="1850064"/>
            <a:ext cx="1133871" cy="381000"/>
          </a:xfrm>
          <a:prstGeom prst="wedgeRoundRectCallout">
            <a:avLst>
              <a:gd name="adj1" fmla="val -47280"/>
              <a:gd name="adj2" fmla="val 131921"/>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CPU time!</a:t>
            </a:r>
          </a:p>
        </p:txBody>
      </p:sp>
      <p:sp>
        <p:nvSpPr>
          <p:cNvPr id="30" name="Rounded Rectangular Callout 29"/>
          <p:cNvSpPr/>
          <p:nvPr/>
        </p:nvSpPr>
        <p:spPr bwMode="auto">
          <a:xfrm>
            <a:off x="6601670" y="3105549"/>
            <a:ext cx="2389929" cy="381000"/>
          </a:xfrm>
          <a:prstGeom prst="wedgeRoundRectCallout">
            <a:avLst>
              <a:gd name="adj1" fmla="val -37005"/>
              <a:gd name="adj2" fmla="val 147673"/>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Memory fragmentation!</a:t>
            </a:r>
          </a:p>
        </p:txBody>
      </p:sp>
      <p:sp>
        <p:nvSpPr>
          <p:cNvPr id="31" name="Pentagon 30"/>
          <p:cNvSpPr/>
          <p:nvPr/>
        </p:nvSpPr>
        <p:spPr bwMode="auto">
          <a:xfrm>
            <a:off x="4724400" y="2844095"/>
            <a:ext cx="914400" cy="331609"/>
          </a:xfrm>
          <a:prstGeom prst="homePlat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rPr>
              <a:t>Finalize</a:t>
            </a:r>
          </a:p>
        </p:txBody>
      </p:sp>
      <p:sp>
        <p:nvSpPr>
          <p:cNvPr id="32" name="Rounded Rectangular Callout 31"/>
          <p:cNvSpPr/>
          <p:nvPr/>
        </p:nvSpPr>
        <p:spPr bwMode="auto">
          <a:xfrm>
            <a:off x="5430940" y="1362710"/>
            <a:ext cx="2341460" cy="1509274"/>
          </a:xfrm>
          <a:custGeom>
            <a:avLst/>
            <a:gdLst>
              <a:gd name="connsiteX0" fmla="*/ 0 w 2209800"/>
              <a:gd name="connsiteY0" fmla="*/ 63501 h 381000"/>
              <a:gd name="connsiteX1" fmla="*/ 63501 w 2209800"/>
              <a:gd name="connsiteY1" fmla="*/ 0 h 381000"/>
              <a:gd name="connsiteX2" fmla="*/ 368300 w 2209800"/>
              <a:gd name="connsiteY2" fmla="*/ 0 h 381000"/>
              <a:gd name="connsiteX3" fmla="*/ 368300 w 2209800"/>
              <a:gd name="connsiteY3" fmla="*/ 0 h 381000"/>
              <a:gd name="connsiteX4" fmla="*/ 920750 w 2209800"/>
              <a:gd name="connsiteY4" fmla="*/ 0 h 381000"/>
              <a:gd name="connsiteX5" fmla="*/ 2146299 w 2209800"/>
              <a:gd name="connsiteY5" fmla="*/ 0 h 381000"/>
              <a:gd name="connsiteX6" fmla="*/ 2209800 w 2209800"/>
              <a:gd name="connsiteY6" fmla="*/ 63501 h 381000"/>
              <a:gd name="connsiteX7" fmla="*/ 2209800 w 2209800"/>
              <a:gd name="connsiteY7" fmla="*/ 222250 h 381000"/>
              <a:gd name="connsiteX8" fmla="*/ 2209800 w 2209800"/>
              <a:gd name="connsiteY8" fmla="*/ 222250 h 381000"/>
              <a:gd name="connsiteX9" fmla="*/ 2209800 w 2209800"/>
              <a:gd name="connsiteY9" fmla="*/ 317500 h 381000"/>
              <a:gd name="connsiteX10" fmla="*/ 2209800 w 2209800"/>
              <a:gd name="connsiteY10" fmla="*/ 317499 h 381000"/>
              <a:gd name="connsiteX11" fmla="*/ 2146299 w 2209800"/>
              <a:gd name="connsiteY11" fmla="*/ 381000 h 381000"/>
              <a:gd name="connsiteX12" fmla="*/ 920750 w 2209800"/>
              <a:gd name="connsiteY12" fmla="*/ 381000 h 381000"/>
              <a:gd name="connsiteX13" fmla="*/ -131660 w 2209800"/>
              <a:gd name="connsiteY13" fmla="*/ 1509274 h 381000"/>
              <a:gd name="connsiteX14" fmla="*/ 368300 w 2209800"/>
              <a:gd name="connsiteY14" fmla="*/ 381000 h 381000"/>
              <a:gd name="connsiteX15" fmla="*/ 63501 w 2209800"/>
              <a:gd name="connsiteY15" fmla="*/ 381000 h 381000"/>
              <a:gd name="connsiteX16" fmla="*/ 0 w 2209800"/>
              <a:gd name="connsiteY16" fmla="*/ 317499 h 381000"/>
              <a:gd name="connsiteX17" fmla="*/ 0 w 2209800"/>
              <a:gd name="connsiteY17" fmla="*/ 317500 h 381000"/>
              <a:gd name="connsiteX18" fmla="*/ 0 w 2209800"/>
              <a:gd name="connsiteY18" fmla="*/ 222250 h 381000"/>
              <a:gd name="connsiteX19" fmla="*/ 0 w 2209800"/>
              <a:gd name="connsiteY19" fmla="*/ 222250 h 381000"/>
              <a:gd name="connsiteX20" fmla="*/ 0 w 2209800"/>
              <a:gd name="connsiteY20" fmla="*/ 63501 h 381000"/>
              <a:gd name="connsiteX0" fmla="*/ 131660 w 2341460"/>
              <a:gd name="connsiteY0" fmla="*/ 63501 h 1509274"/>
              <a:gd name="connsiteX1" fmla="*/ 195161 w 2341460"/>
              <a:gd name="connsiteY1" fmla="*/ 0 h 1509274"/>
              <a:gd name="connsiteX2" fmla="*/ 499960 w 2341460"/>
              <a:gd name="connsiteY2" fmla="*/ 0 h 1509274"/>
              <a:gd name="connsiteX3" fmla="*/ 499960 w 2341460"/>
              <a:gd name="connsiteY3" fmla="*/ 0 h 1509274"/>
              <a:gd name="connsiteX4" fmla="*/ 1052410 w 2341460"/>
              <a:gd name="connsiteY4" fmla="*/ 0 h 1509274"/>
              <a:gd name="connsiteX5" fmla="*/ 2277959 w 2341460"/>
              <a:gd name="connsiteY5" fmla="*/ 0 h 1509274"/>
              <a:gd name="connsiteX6" fmla="*/ 2341460 w 2341460"/>
              <a:gd name="connsiteY6" fmla="*/ 63501 h 1509274"/>
              <a:gd name="connsiteX7" fmla="*/ 2341460 w 2341460"/>
              <a:gd name="connsiteY7" fmla="*/ 222250 h 1509274"/>
              <a:gd name="connsiteX8" fmla="*/ 2341460 w 2341460"/>
              <a:gd name="connsiteY8" fmla="*/ 222250 h 1509274"/>
              <a:gd name="connsiteX9" fmla="*/ 2341460 w 2341460"/>
              <a:gd name="connsiteY9" fmla="*/ 317500 h 1509274"/>
              <a:gd name="connsiteX10" fmla="*/ 2341460 w 2341460"/>
              <a:gd name="connsiteY10" fmla="*/ 317499 h 1509274"/>
              <a:gd name="connsiteX11" fmla="*/ 2277959 w 2341460"/>
              <a:gd name="connsiteY11" fmla="*/ 381000 h 1509274"/>
              <a:gd name="connsiteX12" fmla="*/ 739990 w 2341460"/>
              <a:gd name="connsiteY12" fmla="*/ 381000 h 1509274"/>
              <a:gd name="connsiteX13" fmla="*/ 0 w 2341460"/>
              <a:gd name="connsiteY13" fmla="*/ 1509274 h 1509274"/>
              <a:gd name="connsiteX14" fmla="*/ 499960 w 2341460"/>
              <a:gd name="connsiteY14" fmla="*/ 381000 h 1509274"/>
              <a:gd name="connsiteX15" fmla="*/ 195161 w 2341460"/>
              <a:gd name="connsiteY15" fmla="*/ 381000 h 1509274"/>
              <a:gd name="connsiteX16" fmla="*/ 131660 w 2341460"/>
              <a:gd name="connsiteY16" fmla="*/ 317499 h 1509274"/>
              <a:gd name="connsiteX17" fmla="*/ 131660 w 2341460"/>
              <a:gd name="connsiteY17" fmla="*/ 317500 h 1509274"/>
              <a:gd name="connsiteX18" fmla="*/ 131660 w 2341460"/>
              <a:gd name="connsiteY18" fmla="*/ 222250 h 1509274"/>
              <a:gd name="connsiteX19" fmla="*/ 131660 w 2341460"/>
              <a:gd name="connsiteY19" fmla="*/ 222250 h 1509274"/>
              <a:gd name="connsiteX20" fmla="*/ 131660 w 2341460"/>
              <a:gd name="connsiteY20" fmla="*/ 63501 h 150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1460" h="1509274">
                <a:moveTo>
                  <a:pt x="131660" y="63501"/>
                </a:moveTo>
                <a:cubicBezTo>
                  <a:pt x="131660" y="28430"/>
                  <a:pt x="160090" y="0"/>
                  <a:pt x="195161" y="0"/>
                </a:cubicBezTo>
                <a:lnTo>
                  <a:pt x="499960" y="0"/>
                </a:lnTo>
                <a:lnTo>
                  <a:pt x="499960" y="0"/>
                </a:lnTo>
                <a:lnTo>
                  <a:pt x="1052410" y="0"/>
                </a:lnTo>
                <a:lnTo>
                  <a:pt x="2277959" y="0"/>
                </a:lnTo>
                <a:cubicBezTo>
                  <a:pt x="2313030" y="0"/>
                  <a:pt x="2341460" y="28430"/>
                  <a:pt x="2341460" y="63501"/>
                </a:cubicBezTo>
                <a:lnTo>
                  <a:pt x="2341460" y="222250"/>
                </a:lnTo>
                <a:lnTo>
                  <a:pt x="2341460" y="222250"/>
                </a:lnTo>
                <a:lnTo>
                  <a:pt x="2341460" y="317500"/>
                </a:lnTo>
                <a:lnTo>
                  <a:pt x="2341460" y="317499"/>
                </a:lnTo>
                <a:cubicBezTo>
                  <a:pt x="2341460" y="352570"/>
                  <a:pt x="2313030" y="381000"/>
                  <a:pt x="2277959" y="381000"/>
                </a:cubicBezTo>
                <a:lnTo>
                  <a:pt x="739990" y="381000"/>
                </a:lnTo>
                <a:lnTo>
                  <a:pt x="0" y="1509274"/>
                </a:lnTo>
                <a:lnTo>
                  <a:pt x="499960" y="381000"/>
                </a:lnTo>
                <a:lnTo>
                  <a:pt x="195161" y="381000"/>
                </a:lnTo>
                <a:cubicBezTo>
                  <a:pt x="160090" y="381000"/>
                  <a:pt x="131660" y="352570"/>
                  <a:pt x="131660" y="317499"/>
                </a:cubicBezTo>
                <a:lnTo>
                  <a:pt x="131660" y="317500"/>
                </a:lnTo>
                <a:lnTo>
                  <a:pt x="131660" y="222250"/>
                </a:lnTo>
                <a:lnTo>
                  <a:pt x="131660" y="222250"/>
                </a:lnTo>
                <a:lnTo>
                  <a:pt x="131660" y="63501"/>
                </a:lnTo>
                <a:close/>
              </a:path>
            </a:pathLst>
          </a:cu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22860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Finalizers</a:t>
            </a:r>
            <a:r>
              <a:rPr kumimoji="0" lang="en-US" b="0" i="0" u="none" strike="noStrike" cap="none" normalizeH="0" dirty="0">
                <a:ln>
                  <a:noFill/>
                </a:ln>
                <a:solidFill>
                  <a:schemeClr val="tx1"/>
                </a:solidFill>
                <a:effectLst/>
                <a:latin typeface="Calibri" pitchFamily="34" charset="0"/>
                <a:cs typeface="Calibri" pitchFamily="34" charset="0"/>
              </a:rPr>
              <a:t> are expensive</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Tree>
    <p:extLst>
      <p:ext uri="{BB962C8B-B14F-4D97-AF65-F5344CB8AC3E}">
        <p14:creationId xmlns:p14="http://schemas.microsoft.com/office/powerpoint/2010/main" val="1578283813"/>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sz="2800" dirty="0">
                <a:ln w="0"/>
                <a:effectLst>
                  <a:outerShdw blurRad="38100" dist="25400" dir="5400000" algn="ctr" rotWithShape="0">
                    <a:srgbClr val="6E747A">
                      <a:alpha val="43000"/>
                    </a:srgbClr>
                  </a:outerShdw>
                </a:effectLst>
              </a:rPr>
              <a:t>GC Roots</a:t>
            </a:r>
            <a:endParaRPr lang="en-US" sz="2800"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228599" y="1311275"/>
            <a:ext cx="8588375" cy="5029200"/>
          </a:xfrm>
        </p:spPr>
        <p:txBody>
          <a:bodyPr>
            <a:normAutofit fontScale="92500" lnSpcReduction="20000"/>
          </a:bodyPr>
          <a:lstStyle/>
          <a:p>
            <a:pPr marL="0" indent="0">
              <a:buNone/>
            </a:pPr>
            <a:r>
              <a:rPr lang="en-US" sz="2400" dirty="0"/>
              <a:t>The stack references objects on the heap; it is a collection of root references or “GC roots”.</a:t>
            </a:r>
          </a:p>
          <a:p>
            <a:pPr marL="0" indent="0">
              <a:buNone/>
            </a:pPr>
            <a:endParaRPr lang="en-US" sz="2400" dirty="0"/>
          </a:p>
          <a:p>
            <a:pPr marL="0" indent="0">
              <a:buNone/>
            </a:pPr>
            <a:r>
              <a:rPr lang="en-US" sz="2400" dirty="0"/>
              <a:t>An object without a root is a candidate for collection!</a:t>
            </a:r>
          </a:p>
          <a:p>
            <a:pPr marL="0" indent="0">
              <a:buNone/>
            </a:pPr>
            <a:endParaRPr lang="en-US" sz="2400" dirty="0"/>
          </a:p>
          <a:p>
            <a:pPr marL="0" indent="0">
              <a:buNone/>
            </a:pPr>
            <a:r>
              <a:rPr lang="en-US" sz="2400" dirty="0"/>
              <a:t>Other sources of GC roots include:</a:t>
            </a:r>
          </a:p>
          <a:p>
            <a:r>
              <a:rPr lang="en-US" sz="2400" dirty="0"/>
              <a:t>static object references </a:t>
            </a:r>
          </a:p>
          <a:p>
            <a:r>
              <a:rPr lang="en-US" sz="2400" dirty="0"/>
              <a:t>Events, command bindings, WCF proxies, … </a:t>
            </a:r>
          </a:p>
          <a:p>
            <a:r>
              <a:rPr lang="en-US" sz="2400" dirty="0"/>
              <a:t>object finalization references (more later) </a:t>
            </a:r>
          </a:p>
          <a:p>
            <a:r>
              <a:rPr lang="en-US" sz="2400" dirty="0" err="1"/>
              <a:t>Interop</a:t>
            </a:r>
            <a:r>
              <a:rPr lang="en-US" sz="2400" dirty="0"/>
              <a:t> references (passed to COM/API calls)</a:t>
            </a:r>
          </a:p>
          <a:p>
            <a:r>
              <a:rPr lang="en-US" sz="2400" dirty="0"/>
              <a:t>CPU registers </a:t>
            </a:r>
          </a:p>
          <a:p>
            <a:endParaRPr lang="en-US" sz="2400" dirty="0"/>
          </a:p>
          <a:p>
            <a:pPr marL="0" indent="0">
              <a:buNone/>
            </a:pPr>
            <a:r>
              <a:rPr lang="en-US" sz="2400" i="1" dirty="0"/>
              <a:t>All of these can be sources of memory leaks!</a:t>
            </a:r>
          </a:p>
        </p:txBody>
      </p:sp>
    </p:spTree>
    <p:extLst>
      <p:ext uri="{BB962C8B-B14F-4D97-AF65-F5344CB8AC3E}">
        <p14:creationId xmlns:p14="http://schemas.microsoft.com/office/powerpoint/2010/main" val="224684822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767" y="228600"/>
            <a:ext cx="6489700" cy="807258"/>
          </a:xfrm>
        </p:spPr>
        <p:txBody>
          <a:bodyPr/>
          <a:lstStyle/>
          <a:p>
            <a:pPr>
              <a:defRPr/>
            </a:pPr>
            <a:r>
              <a:rPr lang="en-GB" dirty="0" err="1">
                <a:ln w="0"/>
                <a:effectLst>
                  <a:outerShdw blurRad="38100" dist="25400" dir="5400000" algn="ctr" rotWithShape="0">
                    <a:srgbClr val="6E747A">
                      <a:alpha val="43000"/>
                    </a:srgbClr>
                  </a:outerShdw>
                </a:effectLst>
              </a:rPr>
              <a:t>Finalizers</a:t>
            </a:r>
            <a:r>
              <a:rPr lang="en-GB" dirty="0">
                <a:ln w="0"/>
                <a:effectLst>
                  <a:outerShdw blurRad="38100" dist="25400" dir="5400000" algn="ctr" rotWithShape="0">
                    <a:srgbClr val="6E747A">
                      <a:alpha val="43000"/>
                    </a:srgbClr>
                  </a:outerShdw>
                </a:effectLst>
              </a:rPr>
              <a:t> – at instantiation</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3886201" y="3763009"/>
            <a:ext cx="4930774" cy="2577466"/>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sz="2400" dirty="0">
                <a:solidFill>
                  <a:schemeClr val="tx1">
                    <a:lumMod val="75000"/>
                    <a:lumOff val="25000"/>
                  </a:schemeClr>
                </a:solidFill>
                <a:latin typeface="Calibri" pitchFamily="34" charset="0"/>
                <a:cs typeface="Calibri" pitchFamily="34" charset="0"/>
              </a:rPr>
              <a:t>Upon instantiation, if an object has a </a:t>
            </a:r>
            <a:r>
              <a:rPr lang="en-GB" sz="2400" dirty="0" err="1">
                <a:solidFill>
                  <a:schemeClr val="tx1">
                    <a:lumMod val="75000"/>
                    <a:lumOff val="25000"/>
                  </a:schemeClr>
                </a:solidFill>
                <a:latin typeface="Calibri" pitchFamily="34" charset="0"/>
                <a:cs typeface="Calibri" pitchFamily="34" charset="0"/>
              </a:rPr>
              <a:t>finalizer</a:t>
            </a:r>
            <a:r>
              <a:rPr lang="en-GB" sz="2400" dirty="0">
                <a:solidFill>
                  <a:schemeClr val="tx1">
                    <a:lumMod val="75000"/>
                    <a:lumOff val="25000"/>
                  </a:schemeClr>
                </a:solidFill>
                <a:latin typeface="Calibri" pitchFamily="34" charset="0"/>
                <a:cs typeface="Calibri" pitchFamily="34" charset="0"/>
              </a:rPr>
              <a:t>, the GC immediately adds a reference to the object on the Finalization queue so the GC knows to run the </a:t>
            </a:r>
            <a:r>
              <a:rPr lang="en-GB" sz="2400" dirty="0" err="1">
                <a:solidFill>
                  <a:schemeClr val="tx1">
                    <a:lumMod val="75000"/>
                    <a:lumOff val="25000"/>
                  </a:schemeClr>
                </a:solidFill>
                <a:latin typeface="Calibri" pitchFamily="34" charset="0"/>
                <a:cs typeface="Calibri" pitchFamily="34" charset="0"/>
              </a:rPr>
              <a:t>finalizer</a:t>
            </a:r>
            <a:r>
              <a:rPr lang="en-GB" sz="2400" dirty="0">
                <a:solidFill>
                  <a:schemeClr val="tx1">
                    <a:lumMod val="75000"/>
                    <a:lumOff val="25000"/>
                  </a:schemeClr>
                </a:solidFill>
                <a:latin typeface="Calibri" pitchFamily="34" charset="0"/>
                <a:cs typeface="Calibri" pitchFamily="34" charset="0"/>
              </a:rPr>
              <a:t> when the object is no longer referenced.</a:t>
            </a:r>
          </a:p>
        </p:txBody>
      </p:sp>
      <p:sp>
        <p:nvSpPr>
          <p:cNvPr id="14" name="Rounded Rectangle 13"/>
          <p:cNvSpPr/>
          <p:nvPr/>
        </p:nvSpPr>
        <p:spPr bwMode="auto">
          <a:xfrm>
            <a:off x="1752600" y="1743710"/>
            <a:ext cx="1524000" cy="175260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15" name="Round Single Corner Rectangle 14"/>
          <p:cNvSpPr/>
          <p:nvPr/>
        </p:nvSpPr>
        <p:spPr bwMode="auto">
          <a:xfrm>
            <a:off x="1905000" y="21920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16" name="Round Single Corner Rectangle 15"/>
          <p:cNvSpPr/>
          <p:nvPr/>
        </p:nvSpPr>
        <p:spPr bwMode="auto">
          <a:xfrm>
            <a:off x="1905000" y="26111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21" name="Rounded Rectangle 20"/>
          <p:cNvSpPr/>
          <p:nvPr/>
        </p:nvSpPr>
        <p:spPr bwMode="auto">
          <a:xfrm>
            <a:off x="1752600" y="3709670"/>
            <a:ext cx="1524000" cy="2081530"/>
          </a:xfrm>
          <a:prstGeom prst="roundRect">
            <a:avLst>
              <a:gd name="adj" fmla="val 5667"/>
            </a:avLst>
          </a:prstGeom>
          <a:gradFill>
            <a:gsLst>
              <a:gs pos="0">
                <a:srgbClr val="839740"/>
              </a:gs>
              <a:gs pos="80000">
                <a:srgbClr val="ACC657"/>
              </a:gs>
              <a:gs pos="100000">
                <a:srgbClr val="AEC955"/>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LOH</a:t>
            </a:r>
            <a:endParaRPr kumimoji="0" lang="en-US" sz="16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1905000" y="415798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2" name="Pentagon 1"/>
          <p:cNvSpPr/>
          <p:nvPr/>
        </p:nvSpPr>
        <p:spPr bwMode="auto">
          <a:xfrm>
            <a:off x="2743200" y="2844095"/>
            <a:ext cx="914400" cy="331609"/>
          </a:xfrm>
          <a:prstGeom prst="homePlat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rPr>
              <a:t>Finalize</a:t>
            </a:r>
          </a:p>
        </p:txBody>
      </p:sp>
      <p:sp>
        <p:nvSpPr>
          <p:cNvPr id="23" name="Rounded Rectangle 22"/>
          <p:cNvSpPr/>
          <p:nvPr/>
        </p:nvSpPr>
        <p:spPr bwMode="auto">
          <a:xfrm>
            <a:off x="3886200" y="1752600"/>
            <a:ext cx="1524000" cy="1743710"/>
          </a:xfrm>
          <a:prstGeom prst="roundRect">
            <a:avLst>
              <a:gd name="adj" fmla="val 5667"/>
            </a:avLst>
          </a:prstGeom>
          <a:solidFill>
            <a:srgbClr val="B889DB"/>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Finalization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Queue</a:t>
            </a:r>
          </a:p>
        </p:txBody>
      </p:sp>
      <p:sp>
        <p:nvSpPr>
          <p:cNvPr id="24" name="Round Single Corner Rectangle 23"/>
          <p:cNvSpPr/>
          <p:nvPr/>
        </p:nvSpPr>
        <p:spPr bwMode="auto">
          <a:xfrm>
            <a:off x="4038600" y="261112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grpSp>
        <p:nvGrpSpPr>
          <p:cNvPr id="26" name="Group 25"/>
          <p:cNvGrpSpPr/>
          <p:nvPr/>
        </p:nvGrpSpPr>
        <p:grpSpPr>
          <a:xfrm>
            <a:off x="533400" y="1743710"/>
            <a:ext cx="762000" cy="2019299"/>
            <a:chOff x="1219200" y="1752600"/>
            <a:chExt cx="1524000" cy="4038600"/>
          </a:xfrm>
        </p:grpSpPr>
        <p:sp>
          <p:nvSpPr>
            <p:cNvPr id="27" name="Rounded Rectangle 26"/>
            <p:cNvSpPr/>
            <p:nvPr/>
          </p:nvSpPr>
          <p:spPr bwMode="auto">
            <a:xfrm>
              <a:off x="1219200" y="17526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a:solidFill>
                    <a:schemeClr val="tx1"/>
                  </a:solidFill>
                  <a:latin typeface="Verdana" pitchFamily="34" charset="0"/>
                </a:rPr>
                <a:t>Stack</a:t>
              </a:r>
              <a:endParaRPr kumimoji="0" lang="en-US" sz="600" b="0" i="0" strike="noStrike" cap="none" normalizeH="0" baseline="0" dirty="0">
                <a:ln>
                  <a:noFill/>
                </a:ln>
                <a:solidFill>
                  <a:schemeClr val="tx1"/>
                </a:solidFill>
                <a:effectLst/>
                <a:latin typeface="Verdana" pitchFamily="34" charset="0"/>
              </a:endParaRPr>
            </a:p>
          </p:txBody>
        </p:sp>
        <p:sp>
          <p:nvSpPr>
            <p:cNvPr id="28" name="Round Single Corner Rectangle 27"/>
            <p:cNvSpPr/>
            <p:nvPr/>
          </p:nvSpPr>
          <p:spPr bwMode="auto">
            <a:xfrm>
              <a:off x="1371600" y="22009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500" b="0" i="0" strike="noStrike" cap="none" normalizeH="0" baseline="0" dirty="0" err="1">
                  <a:ln>
                    <a:noFill/>
                  </a:ln>
                  <a:solidFill>
                    <a:schemeClr val="tx1"/>
                  </a:solidFill>
                  <a:effectLst/>
                  <a:latin typeface="Verdana" pitchFamily="34" charset="0"/>
                </a:rPr>
                <a:t>ValueType</a:t>
              </a:r>
              <a:endParaRPr kumimoji="0" lang="en-US" sz="500" b="0" i="0" strike="noStrike" cap="none" normalizeH="0" baseline="0" dirty="0">
                <a:ln>
                  <a:noFill/>
                </a:ln>
                <a:solidFill>
                  <a:schemeClr val="tx1"/>
                </a:solidFill>
                <a:effectLst/>
                <a:latin typeface="Verdana" pitchFamily="34" charset="0"/>
              </a:endParaRPr>
            </a:p>
          </p:txBody>
        </p:sp>
        <p:sp>
          <p:nvSpPr>
            <p:cNvPr id="29" name="Round Single Corner Rectangle 28"/>
            <p:cNvSpPr/>
            <p:nvPr/>
          </p:nvSpPr>
          <p:spPr bwMode="auto">
            <a:xfrm>
              <a:off x="1371600" y="26200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500" b="0" i="0" strike="noStrike" cap="none" normalizeH="0" baseline="0" dirty="0" err="1">
                  <a:ln>
                    <a:noFill/>
                  </a:ln>
                  <a:solidFill>
                    <a:schemeClr val="tx1"/>
                  </a:solidFill>
                  <a:effectLst/>
                  <a:latin typeface="Verdana" pitchFamily="34" charset="0"/>
                </a:rPr>
                <a:t>ValueType</a:t>
              </a:r>
              <a:endParaRPr kumimoji="0" lang="en-US" sz="500" b="0" i="0" strike="noStrike" cap="none" normalizeH="0" baseline="0" dirty="0">
                <a:ln>
                  <a:noFill/>
                </a:ln>
                <a:solidFill>
                  <a:schemeClr val="tx1"/>
                </a:solidFill>
                <a:effectLst/>
                <a:latin typeface="Verdana" pitchFamily="34" charset="0"/>
              </a:endParaRPr>
            </a:p>
          </p:txBody>
        </p:sp>
        <p:sp>
          <p:nvSpPr>
            <p:cNvPr id="30" name="Round Single Corner Rectangle 29"/>
            <p:cNvSpPr/>
            <p:nvPr/>
          </p:nvSpPr>
          <p:spPr bwMode="auto">
            <a:xfrm>
              <a:off x="1371600" y="30391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500" b="0" i="0" strike="noStrike" cap="none" normalizeH="0" baseline="0" dirty="0" err="1">
                  <a:ln>
                    <a:noFill/>
                  </a:ln>
                  <a:solidFill>
                    <a:schemeClr val="tx1"/>
                  </a:solidFill>
                  <a:effectLst/>
                  <a:latin typeface="Verdana" pitchFamily="34" charset="0"/>
                </a:rPr>
                <a:t>ValueType</a:t>
              </a:r>
              <a:endParaRPr kumimoji="0" lang="en-US" sz="500" b="0" i="0" strike="noStrike" cap="none" normalizeH="0" baseline="0" dirty="0">
                <a:ln>
                  <a:noFill/>
                </a:ln>
                <a:solidFill>
                  <a:schemeClr val="tx1"/>
                </a:solidFill>
                <a:effectLst/>
                <a:latin typeface="Verdana" pitchFamily="34" charset="0"/>
              </a:endParaRPr>
            </a:p>
          </p:txBody>
        </p:sp>
        <p:sp>
          <p:nvSpPr>
            <p:cNvPr id="31" name="Round Single Corner Rectangle 30"/>
            <p:cNvSpPr/>
            <p:nvPr/>
          </p:nvSpPr>
          <p:spPr bwMode="auto">
            <a:xfrm>
              <a:off x="1371600" y="3444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500" dirty="0">
                  <a:solidFill>
                    <a:schemeClr val="tx1"/>
                  </a:solidFill>
                  <a:latin typeface="Verdana" pitchFamily="34" charset="0"/>
                </a:rPr>
                <a:t>Address</a:t>
              </a:r>
              <a:endParaRPr kumimoji="0" lang="en-US" sz="500" b="0" i="0" strike="noStrike" cap="none" normalizeH="0" baseline="0" dirty="0">
                <a:ln>
                  <a:noFill/>
                </a:ln>
                <a:solidFill>
                  <a:schemeClr val="tx1"/>
                </a:solidFill>
                <a:effectLst/>
                <a:latin typeface="Verdana" pitchFamily="34" charset="0"/>
              </a:endParaRPr>
            </a:p>
          </p:txBody>
        </p:sp>
        <p:sp>
          <p:nvSpPr>
            <p:cNvPr id="32" name="Round Single Corner Rectangle 31"/>
            <p:cNvSpPr/>
            <p:nvPr/>
          </p:nvSpPr>
          <p:spPr bwMode="auto">
            <a:xfrm>
              <a:off x="1371600" y="3825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500" dirty="0">
                  <a:solidFill>
                    <a:schemeClr val="tx1"/>
                  </a:solidFill>
                  <a:latin typeface="Verdana" pitchFamily="34" charset="0"/>
                </a:rPr>
                <a:t>Address</a:t>
              </a:r>
              <a:endParaRPr kumimoji="0" lang="en-US" sz="5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500" b="0" i="0" strike="noStrike" cap="none" normalizeH="0" baseline="0" dirty="0">
                <a:ln>
                  <a:noFill/>
                </a:ln>
                <a:solidFill>
                  <a:schemeClr val="tx1"/>
                </a:solidFill>
                <a:effectLst/>
                <a:latin typeface="Verdana" pitchFamily="34" charset="0"/>
              </a:endParaRPr>
            </a:p>
          </p:txBody>
        </p:sp>
        <p:sp>
          <p:nvSpPr>
            <p:cNvPr id="33" name="Round Single Corner Rectangle 32"/>
            <p:cNvSpPr/>
            <p:nvPr/>
          </p:nvSpPr>
          <p:spPr bwMode="auto">
            <a:xfrm>
              <a:off x="1371600" y="42125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500" dirty="0">
                  <a:solidFill>
                    <a:schemeClr val="tx1"/>
                  </a:solidFill>
                  <a:latin typeface="Verdana" pitchFamily="34" charset="0"/>
                </a:rPr>
                <a:t>Address</a:t>
              </a:r>
              <a:endParaRPr kumimoji="0" lang="en-US" sz="5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500" b="0" i="0" strike="noStrike" cap="none" normalizeH="0" baseline="0" dirty="0">
                <a:ln>
                  <a:noFill/>
                </a:ln>
                <a:solidFill>
                  <a:schemeClr val="tx1"/>
                </a:solidFill>
                <a:effectLst/>
                <a:latin typeface="Verdana" pitchFamily="34" charset="0"/>
              </a:endParaRPr>
            </a:p>
          </p:txBody>
        </p:sp>
      </p:grpSp>
      <p:cxnSp>
        <p:nvCxnSpPr>
          <p:cNvPr id="13" name="Straight Arrow Connector 12"/>
          <p:cNvCxnSpPr>
            <a:stCxn id="24" idx="1"/>
            <a:endCxn id="16" idx="3"/>
          </p:cNvCxnSpPr>
          <p:nvPr/>
        </p:nvCxnSpPr>
        <p:spPr bwMode="auto">
          <a:xfrm flipH="1">
            <a:off x="3124200" y="2763520"/>
            <a:ext cx="914400" cy="0"/>
          </a:xfrm>
          <a:prstGeom prst="straightConnector1">
            <a:avLst/>
          </a:prstGeom>
          <a:solidFill>
            <a:srgbClr val="3374D4"/>
          </a:solidFill>
          <a:ln w="9525" cap="flat" cmpd="sng" algn="ctr">
            <a:noFill/>
            <a:prstDash val="solid"/>
            <a:round/>
            <a:headEnd type="none" w="med" len="med"/>
            <a:tailEnd type="arrow"/>
          </a:ln>
          <a:effectLst/>
        </p:spPr>
      </p:cxnSp>
      <p:cxnSp>
        <p:nvCxnSpPr>
          <p:cNvPr id="18" name="Straight Arrow Connector 17"/>
          <p:cNvCxnSpPr>
            <a:stCxn id="24" idx="1"/>
            <a:endCxn id="16" idx="3"/>
          </p:cNvCxnSpPr>
          <p:nvPr/>
        </p:nvCxnSpPr>
        <p:spPr bwMode="auto">
          <a:xfrm flipH="1">
            <a:off x="3124200" y="2763520"/>
            <a:ext cx="914400" cy="0"/>
          </a:xfrm>
          <a:prstGeom prst="straightConnector1">
            <a:avLst/>
          </a:prstGeom>
          <a:solidFill>
            <a:srgbClr val="3374D4"/>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898291954"/>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767" y="228034"/>
            <a:ext cx="6489700" cy="807824"/>
          </a:xfrm>
        </p:spPr>
        <p:txBody>
          <a:bodyPr/>
          <a:lstStyle/>
          <a:p>
            <a:pPr>
              <a:defRPr/>
            </a:pPr>
            <a:r>
              <a:rPr lang="en-GB" dirty="0" err="1">
                <a:ln w="0"/>
                <a:effectLst>
                  <a:outerShdw blurRad="38100" dist="25400" dir="5400000" algn="ctr" rotWithShape="0">
                    <a:srgbClr val="6E747A">
                      <a:alpha val="43000"/>
                    </a:srgbClr>
                  </a:outerShdw>
                </a:effectLst>
              </a:rPr>
              <a:t>Finalizers</a:t>
            </a:r>
            <a:r>
              <a:rPr lang="en-GB" dirty="0">
                <a:ln w="0"/>
                <a:effectLst>
                  <a:outerShdw blurRad="38100" dist="25400" dir="5400000" algn="ctr" rotWithShape="0">
                    <a:srgbClr val="6E747A">
                      <a:alpha val="43000"/>
                    </a:srgbClr>
                  </a:outerShdw>
                </a:effectLst>
              </a:rPr>
              <a:t> – at dereferencing</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3886201" y="3763009"/>
            <a:ext cx="4930774" cy="2577466"/>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US" sz="2400" dirty="0">
                <a:solidFill>
                  <a:schemeClr val="tx1">
                    <a:lumMod val="75000"/>
                    <a:lumOff val="25000"/>
                  </a:schemeClr>
                </a:solidFill>
                <a:latin typeface="Calibri" pitchFamily="34" charset="0"/>
                <a:cs typeface="Calibri" pitchFamily="34" charset="0"/>
              </a:rPr>
              <a:t>The finalization queue keeps a reference to all of the live </a:t>
            </a:r>
            <a:r>
              <a:rPr lang="en-US" sz="2400" dirty="0" err="1">
                <a:solidFill>
                  <a:schemeClr val="tx1">
                    <a:lumMod val="75000"/>
                    <a:lumOff val="25000"/>
                  </a:schemeClr>
                </a:solidFill>
                <a:latin typeface="Calibri" pitchFamily="34" charset="0"/>
                <a:cs typeface="Calibri" pitchFamily="34" charset="0"/>
              </a:rPr>
              <a:t>finalizable</a:t>
            </a:r>
            <a:r>
              <a:rPr lang="en-US" sz="2400" dirty="0">
                <a:solidFill>
                  <a:schemeClr val="tx1">
                    <a:lumMod val="75000"/>
                    <a:lumOff val="25000"/>
                  </a:schemeClr>
                </a:solidFill>
                <a:latin typeface="Calibri" pitchFamily="34" charset="0"/>
                <a:cs typeface="Calibri" pitchFamily="34" charset="0"/>
              </a:rPr>
              <a:t> objects while </a:t>
            </a:r>
            <a:r>
              <a:rPr lang="en-US" sz="2400" dirty="0" err="1">
                <a:solidFill>
                  <a:schemeClr val="tx1">
                    <a:lumMod val="75000"/>
                    <a:lumOff val="25000"/>
                  </a:schemeClr>
                </a:solidFill>
                <a:latin typeface="Calibri" pitchFamily="34" charset="0"/>
                <a:cs typeface="Calibri" pitchFamily="34" charset="0"/>
              </a:rPr>
              <a:t>fReachable</a:t>
            </a:r>
            <a:r>
              <a:rPr lang="en-US" sz="2400" dirty="0">
                <a:solidFill>
                  <a:schemeClr val="tx1">
                    <a:lumMod val="75000"/>
                    <a:lumOff val="25000"/>
                  </a:schemeClr>
                </a:solidFill>
                <a:latin typeface="Calibri" pitchFamily="34" charset="0"/>
                <a:cs typeface="Calibri" pitchFamily="34" charset="0"/>
              </a:rPr>
              <a:t> references dead objects that need their finalizer called</a:t>
            </a:r>
            <a:endParaRPr lang="en-GB" sz="2400" dirty="0">
              <a:solidFill>
                <a:schemeClr val="tx1">
                  <a:lumMod val="75000"/>
                  <a:lumOff val="25000"/>
                </a:schemeClr>
              </a:solidFill>
              <a:latin typeface="Calibri" pitchFamily="34" charset="0"/>
              <a:cs typeface="Calibri" pitchFamily="34" charset="0"/>
            </a:endParaRPr>
          </a:p>
        </p:txBody>
      </p:sp>
      <p:sp>
        <p:nvSpPr>
          <p:cNvPr id="14" name="Rounded Rectangle 13"/>
          <p:cNvSpPr/>
          <p:nvPr/>
        </p:nvSpPr>
        <p:spPr bwMode="auto">
          <a:xfrm>
            <a:off x="1752600" y="1743710"/>
            <a:ext cx="1524000" cy="175260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15" name="Round Single Corner Rectangle 14"/>
          <p:cNvSpPr/>
          <p:nvPr/>
        </p:nvSpPr>
        <p:spPr bwMode="auto">
          <a:xfrm>
            <a:off x="1905000" y="21920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16" name="Round Single Corner Rectangle 15"/>
          <p:cNvSpPr/>
          <p:nvPr/>
        </p:nvSpPr>
        <p:spPr bwMode="auto">
          <a:xfrm>
            <a:off x="1905000" y="26111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21" name="Rounded Rectangle 20"/>
          <p:cNvSpPr/>
          <p:nvPr/>
        </p:nvSpPr>
        <p:spPr bwMode="auto">
          <a:xfrm>
            <a:off x="1752600" y="3709670"/>
            <a:ext cx="1524000" cy="2081530"/>
          </a:xfrm>
          <a:prstGeom prst="roundRect">
            <a:avLst>
              <a:gd name="adj" fmla="val 5667"/>
            </a:avLst>
          </a:prstGeom>
          <a:gradFill>
            <a:gsLst>
              <a:gs pos="0">
                <a:srgbClr val="839740"/>
              </a:gs>
              <a:gs pos="80000">
                <a:srgbClr val="ACC657"/>
              </a:gs>
              <a:gs pos="100000">
                <a:srgbClr val="AEC955"/>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LOH</a:t>
            </a:r>
            <a:endParaRPr kumimoji="0" lang="en-US" sz="16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1905000" y="415798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2" name="Pentagon 1"/>
          <p:cNvSpPr/>
          <p:nvPr/>
        </p:nvSpPr>
        <p:spPr bwMode="auto">
          <a:xfrm>
            <a:off x="2743200" y="2844095"/>
            <a:ext cx="914400" cy="331609"/>
          </a:xfrm>
          <a:prstGeom prst="homePlat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rPr>
              <a:t>Finalize</a:t>
            </a:r>
          </a:p>
        </p:txBody>
      </p:sp>
      <p:sp>
        <p:nvSpPr>
          <p:cNvPr id="23" name="Rounded Rectangle 22"/>
          <p:cNvSpPr/>
          <p:nvPr/>
        </p:nvSpPr>
        <p:spPr bwMode="auto">
          <a:xfrm>
            <a:off x="3886200" y="1752600"/>
            <a:ext cx="1524000" cy="1743710"/>
          </a:xfrm>
          <a:prstGeom prst="roundRect">
            <a:avLst>
              <a:gd name="adj" fmla="val 5667"/>
            </a:avLst>
          </a:prstGeom>
          <a:solidFill>
            <a:srgbClr val="DFC9EF"/>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bg2">
                    <a:lumMod val="75000"/>
                  </a:schemeClr>
                </a:solidFill>
                <a:latin typeface="Verdana" pitchFamily="34" charset="0"/>
              </a:rPr>
              <a:t>Finalization</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lumMod val="75000"/>
                  </a:schemeClr>
                </a:solidFill>
                <a:effectLst/>
                <a:latin typeface="Verdana" pitchFamily="34" charset="0"/>
              </a:rPr>
              <a:t>Queue</a:t>
            </a:r>
          </a:p>
        </p:txBody>
      </p:sp>
      <p:grpSp>
        <p:nvGrpSpPr>
          <p:cNvPr id="26" name="Group 25"/>
          <p:cNvGrpSpPr/>
          <p:nvPr/>
        </p:nvGrpSpPr>
        <p:grpSpPr>
          <a:xfrm>
            <a:off x="533400" y="1743710"/>
            <a:ext cx="762000" cy="2019299"/>
            <a:chOff x="1219200" y="1752600"/>
            <a:chExt cx="1524000" cy="4038600"/>
          </a:xfrm>
        </p:grpSpPr>
        <p:sp>
          <p:nvSpPr>
            <p:cNvPr id="27" name="Rounded Rectangle 26"/>
            <p:cNvSpPr/>
            <p:nvPr/>
          </p:nvSpPr>
          <p:spPr bwMode="auto">
            <a:xfrm>
              <a:off x="1219200" y="17526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600" dirty="0">
                  <a:solidFill>
                    <a:schemeClr val="tx1"/>
                  </a:solidFill>
                  <a:latin typeface="Verdana" pitchFamily="34" charset="0"/>
                </a:rPr>
                <a:t>Stack</a:t>
              </a:r>
              <a:endParaRPr kumimoji="0" lang="en-US" sz="600" b="0" i="0" strike="noStrike" cap="none" normalizeH="0" baseline="0" dirty="0">
                <a:ln>
                  <a:noFill/>
                </a:ln>
                <a:solidFill>
                  <a:schemeClr val="tx1"/>
                </a:solidFill>
                <a:effectLst/>
                <a:latin typeface="Verdana" pitchFamily="34" charset="0"/>
              </a:endParaRPr>
            </a:p>
          </p:txBody>
        </p:sp>
        <p:sp>
          <p:nvSpPr>
            <p:cNvPr id="28" name="Round Single Corner Rectangle 27"/>
            <p:cNvSpPr/>
            <p:nvPr/>
          </p:nvSpPr>
          <p:spPr bwMode="auto">
            <a:xfrm>
              <a:off x="1371600" y="22009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500" b="0" i="0" strike="noStrike" cap="none" normalizeH="0" baseline="0" dirty="0" err="1">
                  <a:ln>
                    <a:noFill/>
                  </a:ln>
                  <a:solidFill>
                    <a:schemeClr val="tx1"/>
                  </a:solidFill>
                  <a:effectLst/>
                  <a:latin typeface="Verdana" pitchFamily="34" charset="0"/>
                </a:rPr>
                <a:t>ValueType</a:t>
              </a:r>
              <a:endParaRPr kumimoji="0" lang="en-US" sz="500" b="0" i="0" strike="noStrike" cap="none" normalizeH="0" baseline="0" dirty="0">
                <a:ln>
                  <a:noFill/>
                </a:ln>
                <a:solidFill>
                  <a:schemeClr val="tx1"/>
                </a:solidFill>
                <a:effectLst/>
                <a:latin typeface="Verdana" pitchFamily="34" charset="0"/>
              </a:endParaRPr>
            </a:p>
          </p:txBody>
        </p:sp>
        <p:sp>
          <p:nvSpPr>
            <p:cNvPr id="29" name="Round Single Corner Rectangle 28"/>
            <p:cNvSpPr/>
            <p:nvPr/>
          </p:nvSpPr>
          <p:spPr bwMode="auto">
            <a:xfrm>
              <a:off x="1371600" y="26200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500" b="0" i="0" strike="noStrike" cap="none" normalizeH="0" baseline="0" dirty="0" err="1">
                  <a:ln>
                    <a:noFill/>
                  </a:ln>
                  <a:solidFill>
                    <a:schemeClr val="tx1"/>
                  </a:solidFill>
                  <a:effectLst/>
                  <a:latin typeface="Verdana" pitchFamily="34" charset="0"/>
                </a:rPr>
                <a:t>ValueType</a:t>
              </a:r>
              <a:endParaRPr kumimoji="0" lang="en-US" sz="500" b="0" i="0" strike="noStrike" cap="none" normalizeH="0" baseline="0" dirty="0">
                <a:ln>
                  <a:noFill/>
                </a:ln>
                <a:solidFill>
                  <a:schemeClr val="tx1"/>
                </a:solidFill>
                <a:effectLst/>
                <a:latin typeface="Verdana" pitchFamily="34" charset="0"/>
              </a:endParaRPr>
            </a:p>
          </p:txBody>
        </p:sp>
        <p:sp>
          <p:nvSpPr>
            <p:cNvPr id="30" name="Round Single Corner Rectangle 29"/>
            <p:cNvSpPr/>
            <p:nvPr/>
          </p:nvSpPr>
          <p:spPr bwMode="auto">
            <a:xfrm>
              <a:off x="1371600" y="30391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500" b="0" i="0" strike="noStrike" cap="none" normalizeH="0" baseline="0" dirty="0" err="1">
                  <a:ln>
                    <a:noFill/>
                  </a:ln>
                  <a:solidFill>
                    <a:schemeClr val="tx1"/>
                  </a:solidFill>
                  <a:effectLst/>
                  <a:latin typeface="Verdana" pitchFamily="34" charset="0"/>
                </a:rPr>
                <a:t>ValueType</a:t>
              </a:r>
              <a:endParaRPr kumimoji="0" lang="en-US" sz="500" b="0" i="0" strike="noStrike" cap="none" normalizeH="0" baseline="0" dirty="0">
                <a:ln>
                  <a:noFill/>
                </a:ln>
                <a:solidFill>
                  <a:schemeClr val="tx1"/>
                </a:solidFill>
                <a:effectLst/>
                <a:latin typeface="Verdana" pitchFamily="34" charset="0"/>
              </a:endParaRPr>
            </a:p>
          </p:txBody>
        </p:sp>
        <p:sp>
          <p:nvSpPr>
            <p:cNvPr id="31" name="Round Single Corner Rectangle 30"/>
            <p:cNvSpPr/>
            <p:nvPr/>
          </p:nvSpPr>
          <p:spPr bwMode="auto">
            <a:xfrm>
              <a:off x="1371600" y="3444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500" dirty="0">
                  <a:solidFill>
                    <a:schemeClr val="tx1"/>
                  </a:solidFill>
                  <a:latin typeface="Verdana" pitchFamily="34" charset="0"/>
                </a:rPr>
                <a:t>Address</a:t>
              </a:r>
              <a:endParaRPr kumimoji="0" lang="en-US" sz="500" b="0" i="0" strike="noStrike" cap="none" normalizeH="0" baseline="0" dirty="0">
                <a:ln>
                  <a:noFill/>
                </a:ln>
                <a:solidFill>
                  <a:schemeClr val="tx1"/>
                </a:solidFill>
                <a:effectLst/>
                <a:latin typeface="Verdana" pitchFamily="34" charset="0"/>
              </a:endParaRPr>
            </a:p>
          </p:txBody>
        </p:sp>
        <p:sp>
          <p:nvSpPr>
            <p:cNvPr id="32" name="Round Single Corner Rectangle 31"/>
            <p:cNvSpPr/>
            <p:nvPr/>
          </p:nvSpPr>
          <p:spPr bwMode="auto">
            <a:xfrm>
              <a:off x="1371600" y="3825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500" dirty="0">
                  <a:solidFill>
                    <a:schemeClr val="tx1"/>
                  </a:solidFill>
                  <a:latin typeface="Verdana" pitchFamily="34" charset="0"/>
                </a:rPr>
                <a:t>Address</a:t>
              </a:r>
              <a:endParaRPr kumimoji="0" lang="en-US" sz="5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500" b="0" i="0" strike="noStrike" cap="none" normalizeH="0" baseline="0" dirty="0">
                <a:ln>
                  <a:noFill/>
                </a:ln>
                <a:solidFill>
                  <a:schemeClr val="tx1"/>
                </a:solidFill>
                <a:effectLst/>
                <a:latin typeface="Verdana" pitchFamily="34" charset="0"/>
              </a:endParaRPr>
            </a:p>
          </p:txBody>
        </p:sp>
        <p:sp>
          <p:nvSpPr>
            <p:cNvPr id="33" name="Round Single Corner Rectangle 32"/>
            <p:cNvSpPr/>
            <p:nvPr/>
          </p:nvSpPr>
          <p:spPr bwMode="auto">
            <a:xfrm>
              <a:off x="1371600" y="42125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500" dirty="0">
                  <a:solidFill>
                    <a:schemeClr val="tx1"/>
                  </a:solidFill>
                  <a:latin typeface="Verdana" pitchFamily="34" charset="0"/>
                </a:rPr>
                <a:t>Address</a:t>
              </a:r>
              <a:endParaRPr kumimoji="0" lang="en-US" sz="5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500" b="0" i="0" strike="noStrike" cap="none" normalizeH="0" baseline="0" dirty="0">
                <a:ln>
                  <a:noFill/>
                </a:ln>
                <a:solidFill>
                  <a:schemeClr val="tx1"/>
                </a:solidFill>
                <a:effectLst/>
                <a:latin typeface="Verdana" pitchFamily="34" charset="0"/>
              </a:endParaRPr>
            </a:p>
          </p:txBody>
        </p:sp>
      </p:grpSp>
      <p:cxnSp>
        <p:nvCxnSpPr>
          <p:cNvPr id="13" name="Straight Arrow Connector 12"/>
          <p:cNvCxnSpPr>
            <a:stCxn id="24" idx="1"/>
            <a:endCxn id="16" idx="3"/>
          </p:cNvCxnSpPr>
          <p:nvPr/>
        </p:nvCxnSpPr>
        <p:spPr bwMode="auto">
          <a:xfrm flipH="1">
            <a:off x="3124200" y="2763520"/>
            <a:ext cx="3048000" cy="0"/>
          </a:xfrm>
          <a:prstGeom prst="straightConnector1">
            <a:avLst/>
          </a:prstGeom>
          <a:solidFill>
            <a:srgbClr val="3374D4"/>
          </a:solidFill>
          <a:ln w="9525" cap="flat" cmpd="sng" algn="ctr">
            <a:noFill/>
            <a:prstDash val="solid"/>
            <a:round/>
            <a:headEnd type="none" w="med" len="med"/>
            <a:tailEnd type="arrow"/>
          </a:ln>
          <a:effectLst/>
        </p:spPr>
      </p:cxnSp>
      <p:sp>
        <p:nvSpPr>
          <p:cNvPr id="25" name="Rounded Rectangle 24"/>
          <p:cNvSpPr/>
          <p:nvPr/>
        </p:nvSpPr>
        <p:spPr bwMode="auto">
          <a:xfrm>
            <a:off x="6019800" y="1748155"/>
            <a:ext cx="1524000" cy="1743710"/>
          </a:xfrm>
          <a:prstGeom prst="roundRect">
            <a:avLst>
              <a:gd name="adj" fmla="val 5667"/>
            </a:avLst>
          </a:prstGeom>
          <a:solidFill>
            <a:srgbClr val="B889DB"/>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a:solidFill>
                  <a:schemeClr val="tx1"/>
                </a:solidFill>
                <a:latin typeface="Verdana" pitchFamily="34" charset="0"/>
              </a:rPr>
              <a:t>fReachable</a:t>
            </a:r>
            <a:endParaRPr lang="en-US" dirty="0">
              <a:solidFill>
                <a:schemeClr val="tx1"/>
              </a:solidFill>
              <a:latin typeface="Verdan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Queue</a:t>
            </a:r>
          </a:p>
        </p:txBody>
      </p:sp>
      <p:sp>
        <p:nvSpPr>
          <p:cNvPr id="24" name="Round Single Corner Rectangle 23"/>
          <p:cNvSpPr/>
          <p:nvPr/>
        </p:nvSpPr>
        <p:spPr bwMode="auto">
          <a:xfrm>
            <a:off x="6172200" y="261112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cxnSp>
        <p:nvCxnSpPr>
          <p:cNvPr id="18" name="Straight Arrow Connector 17"/>
          <p:cNvCxnSpPr>
            <a:stCxn id="24" idx="1"/>
            <a:endCxn id="16" idx="3"/>
          </p:cNvCxnSpPr>
          <p:nvPr/>
        </p:nvCxnSpPr>
        <p:spPr bwMode="auto">
          <a:xfrm flipH="1">
            <a:off x="3124200" y="2763520"/>
            <a:ext cx="3048000" cy="0"/>
          </a:xfrm>
          <a:prstGeom prst="straightConnector1">
            <a:avLst/>
          </a:prstGeom>
          <a:solidFill>
            <a:srgbClr val="3374D4"/>
          </a:solidFill>
          <a:ln w="19050" cap="flat" cmpd="sng" algn="ctr">
            <a:solidFill>
              <a:schemeClr val="tx1"/>
            </a:solidFill>
            <a:prstDash val="solid"/>
            <a:round/>
            <a:headEnd type="none" w="med" len="med"/>
            <a:tailEnd type="arrow"/>
          </a:ln>
          <a:effectLst/>
        </p:spPr>
      </p:cxnSp>
      <p:sp>
        <p:nvSpPr>
          <p:cNvPr id="7" name="Curved Down Arrow 6"/>
          <p:cNvSpPr/>
          <p:nvPr/>
        </p:nvSpPr>
        <p:spPr bwMode="auto">
          <a:xfrm>
            <a:off x="5105400" y="2148052"/>
            <a:ext cx="1246188" cy="447266"/>
          </a:xfrm>
          <a:prstGeom prst="curvedDownArrow">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cs typeface="Calibri" pitchFamily="34" charset="0"/>
              </a:rPr>
              <a:t>=null</a:t>
            </a:r>
          </a:p>
        </p:txBody>
      </p:sp>
      <p:sp>
        <p:nvSpPr>
          <p:cNvPr id="8" name="Circular Arrow 7"/>
          <p:cNvSpPr/>
          <p:nvPr/>
        </p:nvSpPr>
        <p:spPr bwMode="auto">
          <a:xfrm rot="5400000">
            <a:off x="7148985" y="1309216"/>
            <a:ext cx="845184" cy="817553"/>
          </a:xfrm>
          <a:prstGeom prst="circularArrow">
            <a:avLst>
              <a:gd name="adj1" fmla="val 9812"/>
              <a:gd name="adj2" fmla="val 1142319"/>
              <a:gd name="adj3" fmla="val 20579731"/>
              <a:gd name="adj4" fmla="val 5377283"/>
              <a:gd name="adj5" fmla="val 12259"/>
            </a:avLst>
          </a:prstGeom>
          <a:solidFill>
            <a:srgbClr val="7030A0"/>
          </a:solidFill>
          <a:ln w="9525" cap="flat" cmpd="sng" algn="ctr">
            <a:noFill/>
            <a:prstDash val="solid"/>
            <a:round/>
            <a:headEnd type="none" w="med" len="med"/>
            <a:tailEnd type="none" w="med" len="med"/>
          </a:ln>
          <a:effectLst/>
        </p:spPr>
        <p:txBody>
          <a:bodyPr vert="vert270" wrap="none" lIns="365760" tIns="91440" rIns="822960" bIns="91440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Calibri" pitchFamily="34" charset="0"/>
              </a:rPr>
              <a:t>Background</a:t>
            </a:r>
            <a:br>
              <a:rPr kumimoji="0" lang="en-US" sz="1400" b="0" i="0" u="none" strike="noStrike" cap="none" normalizeH="0" baseline="0" dirty="0">
                <a:ln>
                  <a:noFill/>
                </a:ln>
                <a:solidFill>
                  <a:schemeClr val="tx1"/>
                </a:solidFill>
                <a:effectLst/>
                <a:latin typeface="Calibri" pitchFamily="34" charset="0"/>
                <a:cs typeface="Calibri" pitchFamily="34" charset="0"/>
              </a:rPr>
            </a:br>
            <a:r>
              <a:rPr kumimoji="0" lang="en-US" sz="1400" b="0" i="0" u="none" strike="noStrike" cap="none" normalizeH="0" baseline="0" dirty="0">
                <a:ln>
                  <a:noFill/>
                </a:ln>
                <a:solidFill>
                  <a:schemeClr val="tx1"/>
                </a:solidFill>
                <a:effectLst/>
                <a:latin typeface="Calibri" pitchFamily="34" charset="0"/>
                <a:cs typeface="Calibri" pitchFamily="34" charset="0"/>
              </a:rPr>
              <a:t>thread</a:t>
            </a:r>
          </a:p>
        </p:txBody>
      </p:sp>
      <p:sp>
        <p:nvSpPr>
          <p:cNvPr id="34" name="Rounded Rectangular Callout 33"/>
          <p:cNvSpPr/>
          <p:nvPr/>
        </p:nvSpPr>
        <p:spPr bwMode="auto">
          <a:xfrm>
            <a:off x="5665788" y="762000"/>
            <a:ext cx="1371600" cy="618296"/>
          </a:xfrm>
          <a:prstGeom prst="wedgeRoundRectCallout">
            <a:avLst>
              <a:gd name="adj1" fmla="val 68610"/>
              <a:gd name="adj2" fmla="val 46416"/>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cs typeface="Calibri" pitchFamily="34" charset="0"/>
              </a:rPr>
              <a:t>Not same thread where</a:t>
            </a:r>
            <a:r>
              <a:rPr kumimoji="0" lang="en-US" sz="1200" b="0" i="0" u="none" strike="noStrike" cap="none" normalizeH="0" dirty="0">
                <a:ln>
                  <a:noFill/>
                </a:ln>
                <a:solidFill>
                  <a:schemeClr val="tx1"/>
                </a:solidFill>
                <a:effectLst/>
                <a:latin typeface="Calibri" pitchFamily="34" charset="0"/>
                <a:cs typeface="Calibri" pitchFamily="34" charset="0"/>
              </a:rPr>
              <a:t> object was created</a:t>
            </a:r>
            <a:endParaRPr kumimoji="0" lang="en-US" sz="1200" b="0" i="0" u="none" strike="noStrike" cap="none" normalizeH="0" baseline="0" dirty="0">
              <a:ln>
                <a:noFill/>
              </a:ln>
              <a:solidFill>
                <a:schemeClr val="tx1"/>
              </a:solidFill>
              <a:effectLst/>
              <a:latin typeface="Calibri" pitchFamily="34" charset="0"/>
              <a:cs typeface="Calibri" pitchFamily="34" charset="0"/>
            </a:endParaRPr>
          </a:p>
        </p:txBody>
      </p:sp>
      <p:sp>
        <p:nvSpPr>
          <p:cNvPr id="35" name="Rounded Rectangular Callout 34"/>
          <p:cNvSpPr/>
          <p:nvPr/>
        </p:nvSpPr>
        <p:spPr bwMode="auto">
          <a:xfrm>
            <a:off x="6553200" y="5552204"/>
            <a:ext cx="1371600" cy="1048606"/>
          </a:xfrm>
          <a:prstGeom prst="wedgeRoundRectCallout">
            <a:avLst>
              <a:gd name="adj1" fmla="val -97991"/>
              <a:gd name="adj2" fmla="val -56600"/>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a:ln>
                  <a:noFill/>
                </a:ln>
                <a:solidFill>
                  <a:schemeClr val="tx1"/>
                </a:solidFill>
                <a:effectLst/>
                <a:latin typeface="Calibri" pitchFamily="34" charset="0"/>
                <a:cs typeface="Calibri" pitchFamily="34" charset="0"/>
              </a:rPr>
              <a:t>Finalizers are expensive!</a:t>
            </a:r>
          </a:p>
        </p:txBody>
      </p:sp>
    </p:spTree>
    <p:extLst>
      <p:ext uri="{BB962C8B-B14F-4D97-AF65-F5344CB8AC3E}">
        <p14:creationId xmlns:p14="http://schemas.microsoft.com/office/powerpoint/2010/main" val="2454827294"/>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Generational GC</a:t>
            </a:r>
          </a:p>
        </p:txBody>
      </p:sp>
    </p:spTree>
    <p:extLst>
      <p:ext uri="{BB962C8B-B14F-4D97-AF65-F5344CB8AC3E}">
        <p14:creationId xmlns:p14="http://schemas.microsoft.com/office/powerpoint/2010/main" val="4194705168"/>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Generational GC</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p:txBody>
          <a:bodyPr>
            <a:normAutofit/>
          </a:bodyPr>
          <a:lstStyle/>
          <a:p>
            <a:pPr marL="0" indent="0">
              <a:buNone/>
            </a:pPr>
            <a:r>
              <a:rPr lang="en-US" sz="2400" dirty="0"/>
              <a:t>All objects are classified into one of three groups</a:t>
            </a:r>
          </a:p>
          <a:p>
            <a:pPr marL="0" indent="0">
              <a:buNone/>
            </a:pPr>
            <a:endParaRPr lang="en-US" sz="2400" dirty="0"/>
          </a:p>
          <a:p>
            <a:r>
              <a:rPr lang="en-US" sz="2400" dirty="0"/>
              <a:t>Short-lived objects are allocated, used and discarded quickly (Gen 0)</a:t>
            </a:r>
          </a:p>
          <a:p>
            <a:r>
              <a:rPr lang="en-US" sz="2400" dirty="0"/>
              <a:t>Medium-lived objects have been around but are not yet ready to be discarded (Gen 1)</a:t>
            </a:r>
          </a:p>
          <a:p>
            <a:r>
              <a:rPr lang="en-US" sz="2400" dirty="0"/>
              <a:t>Long-lived objects are allocated early on and then remain in use indefinitely (Gen 2)</a:t>
            </a:r>
          </a:p>
        </p:txBody>
      </p:sp>
    </p:spTree>
    <p:extLst>
      <p:ext uri="{BB962C8B-B14F-4D97-AF65-F5344CB8AC3E}">
        <p14:creationId xmlns:p14="http://schemas.microsoft.com/office/powerpoint/2010/main" val="404147505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Generational GC</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p:txBody>
          <a:bodyPr>
            <a:normAutofit fontScale="92500"/>
          </a:bodyPr>
          <a:lstStyle/>
          <a:p>
            <a:pPr marL="0" indent="0">
              <a:buNone/>
            </a:pPr>
            <a:r>
              <a:rPr lang="en-US" sz="2400" dirty="0"/>
              <a:t>The GC runs automatically on a separate thread…</a:t>
            </a:r>
          </a:p>
          <a:p>
            <a:endParaRPr lang="en-US" sz="2400" dirty="0"/>
          </a:p>
          <a:p>
            <a:r>
              <a:rPr lang="en-US" sz="2400" dirty="0"/>
              <a:t>When the size of objects in any generation reaches a generation-specific threshold</a:t>
            </a:r>
            <a:r>
              <a:rPr lang="en-US" sz="2400" baseline="30000" dirty="0"/>
              <a:t>*</a:t>
            </a:r>
          </a:p>
          <a:p>
            <a:pPr lvl="1"/>
            <a:r>
              <a:rPr lang="en-US" sz="2200" dirty="0"/>
              <a:t>Gen 0 hits ~256 K (the GC collects Gen 0 objects only)</a:t>
            </a:r>
          </a:p>
          <a:p>
            <a:pPr lvl="1"/>
            <a:r>
              <a:rPr lang="en-US" sz="2200" dirty="0"/>
              <a:t>Gen 1 hits ~ 2 MB (the GC collects Gen 1 and 0)</a:t>
            </a:r>
          </a:p>
          <a:p>
            <a:pPr lvl="1"/>
            <a:r>
              <a:rPr lang="en-US" sz="2200" dirty="0"/>
              <a:t>Gen 2 hits ~10 MB (the GC collects Gen 2, 1 and 0)</a:t>
            </a:r>
          </a:p>
          <a:p>
            <a:pPr lvl="2"/>
            <a:r>
              <a:rPr lang="en-US" sz="2200" dirty="0"/>
              <a:t>Very expensive!  Good practices reduce chances of Gen 2…</a:t>
            </a:r>
          </a:p>
          <a:p>
            <a:endParaRPr lang="en-US" sz="2400" dirty="0"/>
          </a:p>
          <a:p>
            <a:r>
              <a:rPr lang="en-US" sz="2400" dirty="0"/>
              <a:t>The ephemeral segment (active Gen 0) is full</a:t>
            </a:r>
          </a:p>
          <a:p>
            <a:r>
              <a:rPr lang="en-US" sz="2400" dirty="0" err="1"/>
              <a:t>GC.Collect</a:t>
            </a:r>
            <a:r>
              <a:rPr lang="en-US" sz="2400" dirty="0"/>
              <a:t>() is called in code (</a:t>
            </a:r>
            <a:r>
              <a:rPr lang="en-US" sz="2400" i="1" dirty="0"/>
              <a:t>resets all thresholds!</a:t>
            </a:r>
            <a:r>
              <a:rPr lang="en-US" sz="2400" dirty="0"/>
              <a:t>) </a:t>
            </a:r>
          </a:p>
          <a:p>
            <a:r>
              <a:rPr lang="en-US" sz="2400" dirty="0"/>
              <a:t>The OS sends a low memory notification</a:t>
            </a:r>
          </a:p>
        </p:txBody>
      </p:sp>
    </p:spTree>
    <p:extLst>
      <p:ext uri="{BB962C8B-B14F-4D97-AF65-F5344CB8AC3E}">
        <p14:creationId xmlns:p14="http://schemas.microsoft.com/office/powerpoint/2010/main" val="905221283"/>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3886200" y="1972310"/>
            <a:ext cx="1905000" cy="404749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24" name="Rounded Rectangle 23"/>
          <p:cNvSpPr/>
          <p:nvPr/>
        </p:nvSpPr>
        <p:spPr bwMode="auto">
          <a:xfrm>
            <a:off x="4055500" y="2338791"/>
            <a:ext cx="1583300" cy="1395009"/>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0</a:t>
            </a:r>
            <a:endParaRPr kumimoji="0" lang="en-US" sz="1400" b="0" i="0" u="none" strike="noStrike" cap="none" normalizeH="0" baseline="0" dirty="0">
              <a:ln>
                <a:noFill/>
              </a:ln>
              <a:solidFill>
                <a:schemeClr val="tx1"/>
              </a:solidFill>
              <a:effectLst/>
              <a:latin typeface="Verdana" pitchFamily="34" charset="0"/>
            </a:endParaRPr>
          </a:p>
        </p:txBody>
      </p:sp>
      <p:sp>
        <p:nvSpPr>
          <p:cNvPr id="4" name="Title 3"/>
          <p:cNvSpPr>
            <a:spLocks noGrp="1"/>
          </p:cNvSpPr>
          <p:nvPr>
            <p:ph type="title"/>
          </p:nvPr>
        </p:nvSpPr>
        <p:spPr>
          <a:xfrm>
            <a:off x="141767" y="248244"/>
            <a:ext cx="6489700" cy="787614"/>
          </a:xfrm>
        </p:spPr>
        <p:txBody>
          <a:bodyPr/>
          <a:lstStyle/>
          <a:p>
            <a:pPr>
              <a:defRPr/>
            </a:pPr>
            <a:r>
              <a:rPr lang="en-GB" dirty="0">
                <a:ln w="0"/>
                <a:effectLst>
                  <a:outerShdw blurRad="38100" dist="25400" dir="5400000" algn="ctr" rotWithShape="0">
                    <a:srgbClr val="6E747A">
                      <a:alpha val="43000"/>
                    </a:srgbClr>
                  </a:outerShdw>
                </a:effectLst>
              </a:rPr>
              <a:t>Generational Collections</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sp>
        <p:nvSpPr>
          <p:cNvPr id="15" name="Round Single Corner Rectangle 14"/>
          <p:cNvSpPr/>
          <p:nvPr/>
        </p:nvSpPr>
        <p:spPr bwMode="auto">
          <a:xfrm>
            <a:off x="4232031" y="278130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C</a:t>
            </a:r>
          </a:p>
        </p:txBody>
      </p:sp>
      <p:sp>
        <p:nvSpPr>
          <p:cNvPr id="16" name="Round Single Corner Rectangle 15"/>
          <p:cNvSpPr/>
          <p:nvPr/>
        </p:nvSpPr>
        <p:spPr bwMode="auto">
          <a:xfrm>
            <a:off x="4232031" y="320040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D</a:t>
            </a:r>
          </a:p>
        </p:txBody>
      </p:sp>
      <p:sp>
        <p:nvSpPr>
          <p:cNvPr id="5" name="Rounded Rectangle 4"/>
          <p:cNvSpPr/>
          <p:nvPr/>
        </p:nvSpPr>
        <p:spPr bwMode="auto">
          <a:xfrm>
            <a:off x="1219200" y="19812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Stack</a:t>
            </a:r>
            <a:endParaRPr kumimoji="0" lang="en-US" sz="1600" b="0" i="0" strike="noStrike" cap="none" normalizeH="0" baseline="0" dirty="0">
              <a:ln>
                <a:noFill/>
              </a:ln>
              <a:solidFill>
                <a:schemeClr val="tx1"/>
              </a:solidFill>
              <a:effectLst/>
              <a:latin typeface="Verdana" pitchFamily="34" charset="0"/>
            </a:endParaRPr>
          </a:p>
        </p:txBody>
      </p:sp>
      <p:sp>
        <p:nvSpPr>
          <p:cNvPr id="9" name="Round Single Corner Rectangle 8"/>
          <p:cNvSpPr/>
          <p:nvPr/>
        </p:nvSpPr>
        <p:spPr bwMode="auto">
          <a:xfrm>
            <a:off x="1371600" y="24536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sp>
        <p:nvSpPr>
          <p:cNvPr id="11" name="Round Single Corner Rectangle 10"/>
          <p:cNvSpPr/>
          <p:nvPr/>
        </p:nvSpPr>
        <p:spPr bwMode="auto">
          <a:xfrm>
            <a:off x="1371600" y="28346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0" name="Round Single Corner Rectangle 19"/>
          <p:cNvSpPr/>
          <p:nvPr/>
        </p:nvSpPr>
        <p:spPr bwMode="auto">
          <a:xfrm>
            <a:off x="1371600" y="32219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5" name="Rounded Rectangle 24"/>
          <p:cNvSpPr/>
          <p:nvPr/>
        </p:nvSpPr>
        <p:spPr bwMode="auto">
          <a:xfrm>
            <a:off x="4038600" y="3870961"/>
            <a:ext cx="1583300" cy="929640"/>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1</a:t>
            </a:r>
            <a:endParaRPr kumimoji="0" lang="en-US" sz="14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4229100" y="4277499"/>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B</a:t>
            </a:r>
          </a:p>
        </p:txBody>
      </p:sp>
      <p:sp>
        <p:nvSpPr>
          <p:cNvPr id="46" name="Freeform 45"/>
          <p:cNvSpPr/>
          <p:nvPr/>
        </p:nvSpPr>
        <p:spPr bwMode="auto">
          <a:xfrm flipV="1">
            <a:off x="2590799" y="2606040"/>
            <a:ext cx="1626577" cy="327660"/>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7" name="Freeform 46"/>
          <p:cNvSpPr/>
          <p:nvPr/>
        </p:nvSpPr>
        <p:spPr bwMode="auto">
          <a:xfrm flipV="1">
            <a:off x="2590800" y="2987040"/>
            <a:ext cx="1626576" cy="365760"/>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26" name="Rounded Rectangle 25"/>
          <p:cNvSpPr/>
          <p:nvPr/>
        </p:nvSpPr>
        <p:spPr bwMode="auto">
          <a:xfrm>
            <a:off x="4026877" y="4933992"/>
            <a:ext cx="1583300" cy="929640"/>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2</a:t>
            </a:r>
            <a:endParaRPr kumimoji="0" lang="en-US" sz="1400" b="0" i="0" u="none" strike="noStrike" cap="none" normalizeH="0" baseline="0" dirty="0">
              <a:ln>
                <a:noFill/>
              </a:ln>
              <a:solidFill>
                <a:schemeClr val="tx1"/>
              </a:solidFill>
              <a:effectLst/>
              <a:latin typeface="Verdana" pitchFamily="34" charset="0"/>
            </a:endParaRPr>
          </a:p>
        </p:txBody>
      </p:sp>
      <p:sp>
        <p:nvSpPr>
          <p:cNvPr id="27" name="Round Single Corner Rectangle 26"/>
          <p:cNvSpPr/>
          <p:nvPr/>
        </p:nvSpPr>
        <p:spPr bwMode="auto">
          <a:xfrm>
            <a:off x="4217377" y="534053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A</a:t>
            </a:r>
          </a:p>
        </p:txBody>
      </p:sp>
      <p:sp>
        <p:nvSpPr>
          <p:cNvPr id="28" name="Round Single Corner Rectangle 27"/>
          <p:cNvSpPr/>
          <p:nvPr/>
        </p:nvSpPr>
        <p:spPr bwMode="auto">
          <a:xfrm>
            <a:off x="1371600" y="3635228"/>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9" name="Freeform 28"/>
          <p:cNvSpPr/>
          <p:nvPr/>
        </p:nvSpPr>
        <p:spPr bwMode="auto">
          <a:xfrm flipV="1">
            <a:off x="2605455" y="3368039"/>
            <a:ext cx="1626576" cy="1061859"/>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0" name="Freeform 29"/>
          <p:cNvSpPr/>
          <p:nvPr/>
        </p:nvSpPr>
        <p:spPr bwMode="auto">
          <a:xfrm flipV="1">
            <a:off x="2602524" y="3787627"/>
            <a:ext cx="1626576" cy="1705302"/>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1" name="Rounded Rectangular Callout 30"/>
          <p:cNvSpPr/>
          <p:nvPr/>
        </p:nvSpPr>
        <p:spPr bwMode="auto">
          <a:xfrm>
            <a:off x="6400800" y="2140144"/>
            <a:ext cx="1981200" cy="846896"/>
          </a:xfrm>
          <a:prstGeom prst="wedgeRoundRectCallout">
            <a:avLst>
              <a:gd name="adj1" fmla="val -92152"/>
              <a:gd name="adj2" fmla="val 43924"/>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Newly created and not yet seen by the GC</a:t>
            </a:r>
          </a:p>
        </p:txBody>
      </p:sp>
      <p:sp>
        <p:nvSpPr>
          <p:cNvPr id="32" name="Rounded Rectangular Callout 31"/>
          <p:cNvSpPr/>
          <p:nvPr/>
        </p:nvSpPr>
        <p:spPr bwMode="auto">
          <a:xfrm>
            <a:off x="6400800" y="3526790"/>
            <a:ext cx="1981200" cy="846896"/>
          </a:xfrm>
          <a:prstGeom prst="wedgeRoundRectCallout">
            <a:avLst>
              <a:gd name="adj1" fmla="val -92152"/>
              <a:gd name="adj2" fmla="val 43924"/>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Inspected once by the GC and survived</a:t>
            </a:r>
          </a:p>
        </p:txBody>
      </p:sp>
      <p:sp>
        <p:nvSpPr>
          <p:cNvPr id="33" name="Rounded Rectangular Callout 32"/>
          <p:cNvSpPr/>
          <p:nvPr/>
        </p:nvSpPr>
        <p:spPr bwMode="auto">
          <a:xfrm>
            <a:off x="6400800" y="4646034"/>
            <a:ext cx="1981200" cy="846896"/>
          </a:xfrm>
          <a:prstGeom prst="wedgeRoundRectCallout">
            <a:avLst>
              <a:gd name="adj1" fmla="val -92152"/>
              <a:gd name="adj2" fmla="val 43924"/>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Survived 2 or more inspections</a:t>
            </a:r>
          </a:p>
        </p:txBody>
      </p:sp>
    </p:spTree>
    <p:extLst>
      <p:ext uri="{BB962C8B-B14F-4D97-AF65-F5344CB8AC3E}">
        <p14:creationId xmlns:p14="http://schemas.microsoft.com/office/powerpoint/2010/main" val="1696260369"/>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bwMode="auto">
          <a:xfrm>
            <a:off x="3886200" y="1972310"/>
            <a:ext cx="1905000" cy="404749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24" name="Rounded Rectangle 23"/>
          <p:cNvSpPr/>
          <p:nvPr/>
        </p:nvSpPr>
        <p:spPr bwMode="auto">
          <a:xfrm>
            <a:off x="4055500" y="2338791"/>
            <a:ext cx="1583300" cy="883199"/>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0</a:t>
            </a:r>
            <a:endParaRPr kumimoji="0" lang="en-US" sz="1400" b="0" i="0" u="none" strike="noStrike" cap="none" normalizeH="0" baseline="0" dirty="0">
              <a:ln>
                <a:noFill/>
              </a:ln>
              <a:solidFill>
                <a:schemeClr val="tx1"/>
              </a:solidFill>
              <a:effectLst/>
              <a:latin typeface="Verdana" pitchFamily="34" charset="0"/>
            </a:endParaRPr>
          </a:p>
        </p:txBody>
      </p:sp>
      <p:sp>
        <p:nvSpPr>
          <p:cNvPr id="4" name="Title 3"/>
          <p:cNvSpPr>
            <a:spLocks noGrp="1"/>
          </p:cNvSpPr>
          <p:nvPr>
            <p:ph type="title"/>
          </p:nvPr>
        </p:nvSpPr>
        <p:spPr>
          <a:xfrm>
            <a:off x="141767" y="248244"/>
            <a:ext cx="6489700" cy="787614"/>
          </a:xfrm>
        </p:spPr>
        <p:txBody>
          <a:bodyPr/>
          <a:lstStyle/>
          <a:p>
            <a:pPr>
              <a:defRPr/>
            </a:pPr>
            <a:r>
              <a:rPr lang="en-GB" dirty="0">
                <a:ln w="0"/>
                <a:effectLst>
                  <a:outerShdw blurRad="38100" dist="25400" dir="5400000" algn="ctr" rotWithShape="0">
                    <a:srgbClr val="6E747A">
                      <a:alpha val="43000"/>
                    </a:srgbClr>
                  </a:outerShdw>
                </a:effectLst>
              </a:rPr>
              <a:t>Gen 0 GC</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i="1" dirty="0">
                <a:solidFill>
                  <a:schemeClr val="tx1">
                    <a:lumMod val="75000"/>
                    <a:lumOff val="25000"/>
                  </a:schemeClr>
                </a:solidFill>
              </a:rPr>
              <a:t>A Gen 0 collection only affects Gen 0 items</a:t>
            </a:r>
          </a:p>
        </p:txBody>
      </p:sp>
      <p:sp>
        <p:nvSpPr>
          <p:cNvPr id="15" name="Round Single Corner Rectangle 14"/>
          <p:cNvSpPr/>
          <p:nvPr/>
        </p:nvSpPr>
        <p:spPr bwMode="auto">
          <a:xfrm>
            <a:off x="4232031" y="3787627"/>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C</a:t>
            </a:r>
          </a:p>
        </p:txBody>
      </p:sp>
      <p:sp>
        <p:nvSpPr>
          <p:cNvPr id="16" name="Round Single Corner Rectangle 15"/>
          <p:cNvSpPr/>
          <p:nvPr/>
        </p:nvSpPr>
        <p:spPr bwMode="auto">
          <a:xfrm>
            <a:off x="6616267" y="2606039"/>
            <a:ext cx="1219200" cy="304800"/>
          </a:xfrm>
          <a:prstGeom prst="round1Rect">
            <a:avLst/>
          </a:prstGeom>
          <a:solidFill>
            <a:schemeClr val="tx1">
              <a:lumMod val="75000"/>
              <a:lumOff val="25000"/>
            </a:schemeClr>
          </a:solidFill>
          <a:ln>
            <a:solidFill>
              <a:schemeClr val="bg1">
                <a:lumMod val="85000"/>
              </a:schemeClr>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D</a:t>
            </a:r>
          </a:p>
        </p:txBody>
      </p:sp>
      <p:sp>
        <p:nvSpPr>
          <p:cNvPr id="5" name="Rounded Rectangle 4"/>
          <p:cNvSpPr/>
          <p:nvPr/>
        </p:nvSpPr>
        <p:spPr bwMode="auto">
          <a:xfrm>
            <a:off x="1219200" y="19812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Stack</a:t>
            </a:r>
            <a:endParaRPr kumimoji="0" lang="en-US" sz="1600" b="0" i="0" strike="noStrike" cap="none" normalizeH="0" baseline="0" dirty="0">
              <a:ln>
                <a:noFill/>
              </a:ln>
              <a:solidFill>
                <a:schemeClr val="tx1"/>
              </a:solidFill>
              <a:effectLst/>
              <a:latin typeface="Verdana" pitchFamily="34" charset="0"/>
            </a:endParaRPr>
          </a:p>
        </p:txBody>
      </p:sp>
      <p:sp>
        <p:nvSpPr>
          <p:cNvPr id="9" name="Round Single Corner Rectangle 8"/>
          <p:cNvSpPr/>
          <p:nvPr/>
        </p:nvSpPr>
        <p:spPr bwMode="auto">
          <a:xfrm>
            <a:off x="1371600" y="24536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sp>
        <p:nvSpPr>
          <p:cNvPr id="20" name="Round Single Corner Rectangle 19"/>
          <p:cNvSpPr/>
          <p:nvPr/>
        </p:nvSpPr>
        <p:spPr bwMode="auto">
          <a:xfrm>
            <a:off x="1371600" y="32219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5" name="Rounded Rectangle 24"/>
          <p:cNvSpPr/>
          <p:nvPr/>
        </p:nvSpPr>
        <p:spPr bwMode="auto">
          <a:xfrm>
            <a:off x="4038600" y="3352800"/>
            <a:ext cx="1583300" cy="1447801"/>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1</a:t>
            </a:r>
            <a:endParaRPr kumimoji="0" lang="en-US" sz="14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4229100" y="4277499"/>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B</a:t>
            </a:r>
          </a:p>
        </p:txBody>
      </p:sp>
      <p:sp>
        <p:nvSpPr>
          <p:cNvPr id="46" name="Freeform 45"/>
          <p:cNvSpPr/>
          <p:nvPr/>
        </p:nvSpPr>
        <p:spPr bwMode="auto">
          <a:xfrm flipV="1">
            <a:off x="2590799" y="2606039"/>
            <a:ext cx="1626577" cy="1333987"/>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26" name="Rounded Rectangle 25"/>
          <p:cNvSpPr/>
          <p:nvPr/>
        </p:nvSpPr>
        <p:spPr bwMode="auto">
          <a:xfrm>
            <a:off x="4026877" y="4933992"/>
            <a:ext cx="1583300" cy="929640"/>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2</a:t>
            </a:r>
            <a:endParaRPr kumimoji="0" lang="en-US" sz="1400" b="0" i="0" u="none" strike="noStrike" cap="none" normalizeH="0" baseline="0" dirty="0">
              <a:ln>
                <a:noFill/>
              </a:ln>
              <a:solidFill>
                <a:schemeClr val="tx1"/>
              </a:solidFill>
              <a:effectLst/>
              <a:latin typeface="Verdana" pitchFamily="34" charset="0"/>
            </a:endParaRPr>
          </a:p>
        </p:txBody>
      </p:sp>
      <p:sp>
        <p:nvSpPr>
          <p:cNvPr id="27" name="Round Single Corner Rectangle 26"/>
          <p:cNvSpPr/>
          <p:nvPr/>
        </p:nvSpPr>
        <p:spPr bwMode="auto">
          <a:xfrm>
            <a:off x="4217377" y="534053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A</a:t>
            </a:r>
          </a:p>
        </p:txBody>
      </p:sp>
      <p:sp>
        <p:nvSpPr>
          <p:cNvPr id="28" name="Round Single Corner Rectangle 27"/>
          <p:cNvSpPr/>
          <p:nvPr/>
        </p:nvSpPr>
        <p:spPr bwMode="auto">
          <a:xfrm>
            <a:off x="1371600" y="3635228"/>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9" name="Freeform 28"/>
          <p:cNvSpPr/>
          <p:nvPr/>
        </p:nvSpPr>
        <p:spPr bwMode="auto">
          <a:xfrm flipV="1">
            <a:off x="2605455" y="3368039"/>
            <a:ext cx="1626576" cy="1061859"/>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0" name="Freeform 29"/>
          <p:cNvSpPr/>
          <p:nvPr/>
        </p:nvSpPr>
        <p:spPr bwMode="auto">
          <a:xfrm flipV="1">
            <a:off x="2602524" y="3787627"/>
            <a:ext cx="1626576" cy="1705302"/>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4" name="Rounded Rectangular Callout 33"/>
          <p:cNvSpPr/>
          <p:nvPr/>
        </p:nvSpPr>
        <p:spPr bwMode="auto">
          <a:xfrm>
            <a:off x="6948055" y="1905000"/>
            <a:ext cx="1774825" cy="326024"/>
          </a:xfrm>
          <a:prstGeom prst="wedgeRoundRectCallout">
            <a:avLst>
              <a:gd name="adj1" fmla="val -21116"/>
              <a:gd name="adj2" fmla="val 139680"/>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Object</a:t>
            </a:r>
            <a:r>
              <a:rPr kumimoji="0" lang="en-US" b="0" i="0" u="none" strike="noStrike" cap="none" normalizeH="0" dirty="0">
                <a:ln>
                  <a:noFill/>
                </a:ln>
                <a:solidFill>
                  <a:schemeClr val="tx1"/>
                </a:solidFill>
                <a:effectLst/>
                <a:latin typeface="Calibri" pitchFamily="34" charset="0"/>
                <a:cs typeface="Calibri" pitchFamily="34" charset="0"/>
              </a:rPr>
              <a:t> D collected</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35" name="Rounded Rectangular Callout 34"/>
          <p:cNvSpPr/>
          <p:nvPr/>
        </p:nvSpPr>
        <p:spPr bwMode="auto">
          <a:xfrm>
            <a:off x="6338454" y="4277498"/>
            <a:ext cx="2043546" cy="656493"/>
          </a:xfrm>
          <a:prstGeom prst="wedgeRoundRectCallout">
            <a:avLst>
              <a:gd name="adj1" fmla="val -90241"/>
              <a:gd name="adj2" fmla="val -87763"/>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Object</a:t>
            </a:r>
            <a:r>
              <a:rPr kumimoji="0" lang="en-US" b="0" i="0" u="none" strike="noStrike" cap="none" normalizeH="0" dirty="0">
                <a:ln>
                  <a:noFill/>
                </a:ln>
                <a:solidFill>
                  <a:schemeClr val="tx1"/>
                </a:solidFill>
                <a:effectLst/>
                <a:latin typeface="Calibri" pitchFamily="34" charset="0"/>
                <a:cs typeface="Calibri" pitchFamily="34" charset="0"/>
              </a:rPr>
              <a:t> C survives and is moved to Gen 1</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36" name="Rounded Rectangular Callout 35"/>
          <p:cNvSpPr/>
          <p:nvPr/>
        </p:nvSpPr>
        <p:spPr bwMode="auto">
          <a:xfrm>
            <a:off x="6338454" y="3218435"/>
            <a:ext cx="1738746" cy="362965"/>
          </a:xfrm>
          <a:prstGeom prst="wedgeRoundRectCallout">
            <a:avLst>
              <a:gd name="adj1" fmla="val -90241"/>
              <a:gd name="adj2" fmla="val -87763"/>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Gen 0 left empty</a:t>
            </a:r>
          </a:p>
        </p:txBody>
      </p:sp>
      <p:cxnSp>
        <p:nvCxnSpPr>
          <p:cNvPr id="6" name="Straight Arrow Connector 5"/>
          <p:cNvCxnSpPr>
            <a:endCxn id="16" idx="1"/>
          </p:cNvCxnSpPr>
          <p:nvPr/>
        </p:nvCxnSpPr>
        <p:spPr bwMode="auto">
          <a:xfrm flipV="1">
            <a:off x="6248400" y="2758439"/>
            <a:ext cx="367867" cy="1"/>
          </a:xfrm>
          <a:prstGeom prst="straightConnector1">
            <a:avLst/>
          </a:prstGeom>
          <a:solidFill>
            <a:srgbClr val="3374D4"/>
          </a:solidFill>
          <a:ln w="9525" cap="flat" cmpd="sng" algn="ctr">
            <a:solidFill>
              <a:schemeClr val="tx1"/>
            </a:solidFill>
            <a:prstDash val="dash"/>
            <a:round/>
            <a:headEnd type="none" w="med" len="med"/>
            <a:tailEnd type="arrow"/>
          </a:ln>
          <a:effectLst/>
        </p:spPr>
      </p:cxnSp>
      <p:sp>
        <p:nvSpPr>
          <p:cNvPr id="7" name="Curved Left Arrow 6"/>
          <p:cNvSpPr/>
          <p:nvPr/>
        </p:nvSpPr>
        <p:spPr bwMode="auto">
          <a:xfrm rot="20475664">
            <a:off x="4968279" y="2870770"/>
            <a:ext cx="318545" cy="984852"/>
          </a:xfrm>
          <a:prstGeom prst="curvedLeftArrow">
            <a:avLst>
              <a:gd name="adj1" fmla="val 22882"/>
              <a:gd name="adj2" fmla="val 45800"/>
              <a:gd name="adj3" fmla="val 25000"/>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7" name="Rounded Rectangular Callout 36"/>
          <p:cNvSpPr/>
          <p:nvPr/>
        </p:nvSpPr>
        <p:spPr bwMode="auto">
          <a:xfrm>
            <a:off x="6693189" y="5522025"/>
            <a:ext cx="1688811" cy="656493"/>
          </a:xfrm>
          <a:prstGeom prst="wedgeRoundRectCallout">
            <a:avLst>
              <a:gd name="adj1" fmla="val -49902"/>
              <a:gd name="adj2" fmla="val -22341"/>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a:ln>
                  <a:noFill/>
                </a:ln>
                <a:solidFill>
                  <a:schemeClr val="tx1"/>
                </a:solidFill>
                <a:effectLst/>
                <a:latin typeface="Calibri" pitchFamily="34" charset="0"/>
                <a:cs typeface="Calibri" pitchFamily="34" charset="0"/>
              </a:rPr>
              <a:t>Gen 1 collections are similar…</a:t>
            </a:r>
          </a:p>
        </p:txBody>
      </p:sp>
    </p:spTree>
    <p:extLst>
      <p:ext uri="{BB962C8B-B14F-4D97-AF65-F5344CB8AC3E}">
        <p14:creationId xmlns:p14="http://schemas.microsoft.com/office/powerpoint/2010/main" val="80500318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sz="2800" dirty="0">
                <a:ln w="0"/>
                <a:effectLst>
                  <a:outerShdw blurRad="38100" dist="25400" dir="5400000" algn="ctr" rotWithShape="0">
                    <a:srgbClr val="6E747A">
                      <a:alpha val="43000"/>
                    </a:srgbClr>
                  </a:outerShdw>
                </a:effectLst>
              </a:rPr>
              <a:t>Goals</a:t>
            </a:r>
            <a:endParaRPr lang="en-US" sz="2800"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130175" y="1311275"/>
            <a:ext cx="8686800" cy="1965325"/>
          </a:xfrm>
        </p:spPr>
        <p:txBody>
          <a:bodyPr>
            <a:normAutofit/>
          </a:bodyPr>
          <a:lstStyle/>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r>
              <a:rPr lang="en-GB" sz="2400" dirty="0">
                <a:solidFill>
                  <a:schemeClr val="tx1">
                    <a:lumMod val="75000"/>
                    <a:lumOff val="25000"/>
                  </a:schemeClr>
                </a:solidFill>
              </a:rPr>
              <a:t>Understand the .NET garbage collection process</a:t>
            </a:r>
          </a:p>
          <a:p>
            <a:pPr marL="457200" indent="-457200">
              <a:buFont typeface="+mj-lt"/>
              <a:buAutoNum type="arabicPeriod"/>
            </a:pPr>
            <a:r>
              <a:rPr lang="en-GB" sz="2400" dirty="0">
                <a:solidFill>
                  <a:schemeClr val="tx1">
                    <a:lumMod val="75000"/>
                    <a:lumOff val="25000"/>
                  </a:schemeClr>
                </a:solidFill>
              </a:rPr>
              <a:t>Learn best practices related to the GC</a:t>
            </a: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 y="3728382"/>
            <a:ext cx="1971675" cy="2428875"/>
          </a:xfrm>
          <a:prstGeom prst="rect">
            <a:avLst/>
          </a:prstGeom>
          <a:noFill/>
          <a:ln>
            <a:noFill/>
          </a:ln>
          <a:effectLst>
            <a:outerShdw blurRad="50800" dist="50800" dir="2700000" algn="ctr" rotWithShape="0">
              <a:schemeClr val="bg2">
                <a:lumMod val="50000"/>
                <a:alpha val="53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773680" y="4038600"/>
            <a:ext cx="5486400" cy="1292662"/>
          </a:xfrm>
          <a:prstGeom prst="rect">
            <a:avLst/>
          </a:prstGeom>
          <a:noFill/>
        </p:spPr>
        <p:txBody>
          <a:bodyPr wrap="square" rtlCol="0">
            <a:spAutoFit/>
          </a:bodyPr>
          <a:lstStyle/>
          <a:p>
            <a:pPr marL="0" indent="0" algn="ctr">
              <a:buNone/>
            </a:pPr>
            <a:r>
              <a:rPr lang="en-GB" i="1" dirty="0">
                <a:solidFill>
                  <a:schemeClr val="tx1">
                    <a:lumMod val="75000"/>
                    <a:lumOff val="25000"/>
                  </a:schemeClr>
                </a:solidFill>
              </a:rPr>
              <a:t>Based on</a:t>
            </a:r>
          </a:p>
          <a:p>
            <a:pPr marL="0" indent="0" algn="ctr">
              <a:buNone/>
            </a:pPr>
            <a:r>
              <a:rPr lang="en-GB" b="1" dirty="0">
                <a:solidFill>
                  <a:schemeClr val="tx1">
                    <a:lumMod val="75000"/>
                    <a:lumOff val="25000"/>
                  </a:schemeClr>
                </a:solidFill>
              </a:rPr>
              <a:t>Under the Hood of .NET Memory Management</a:t>
            </a:r>
          </a:p>
          <a:p>
            <a:pPr marL="0" indent="0" algn="ctr">
              <a:buNone/>
            </a:pPr>
            <a:r>
              <a:rPr lang="en-GB" i="1" dirty="0">
                <a:solidFill>
                  <a:schemeClr val="tx1">
                    <a:lumMod val="75000"/>
                    <a:lumOff val="25000"/>
                  </a:schemeClr>
                </a:solidFill>
              </a:rPr>
              <a:t>Chris Farrell and Nick Harrison</a:t>
            </a:r>
          </a:p>
          <a:p>
            <a:pPr marL="0" indent="0" algn="ctr">
              <a:buNone/>
            </a:pPr>
            <a:r>
              <a:rPr lang="en-GB" sz="1400" dirty="0">
                <a:solidFill>
                  <a:schemeClr val="tx1">
                    <a:lumMod val="50000"/>
                    <a:lumOff val="50000"/>
                  </a:schemeClr>
                </a:solidFill>
              </a:rPr>
              <a:t>Freely available PDF on Connections</a:t>
            </a:r>
          </a:p>
          <a:p>
            <a:endParaRPr lang="en-US" dirty="0"/>
          </a:p>
        </p:txBody>
      </p:sp>
    </p:spTree>
    <p:extLst>
      <p:ext uri="{BB962C8B-B14F-4D97-AF65-F5344CB8AC3E}">
        <p14:creationId xmlns:p14="http://schemas.microsoft.com/office/powerpoint/2010/main" val="1701556176"/>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bwMode="auto">
          <a:xfrm>
            <a:off x="3886200" y="1972310"/>
            <a:ext cx="1905000" cy="290449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4" name="Title 3"/>
          <p:cNvSpPr>
            <a:spLocks noGrp="1"/>
          </p:cNvSpPr>
          <p:nvPr>
            <p:ph type="title"/>
          </p:nvPr>
        </p:nvSpPr>
        <p:spPr>
          <a:xfrm>
            <a:off x="141767" y="259020"/>
            <a:ext cx="6489700" cy="776838"/>
          </a:xfrm>
        </p:spPr>
        <p:txBody>
          <a:bodyPr/>
          <a:lstStyle/>
          <a:p>
            <a:pPr>
              <a:defRPr/>
            </a:pPr>
            <a:r>
              <a:rPr lang="en-GB" dirty="0">
                <a:ln w="0"/>
                <a:effectLst>
                  <a:outerShdw blurRad="38100" dist="25400" dir="5400000" algn="ctr" rotWithShape="0">
                    <a:srgbClr val="6E747A">
                      <a:alpha val="43000"/>
                    </a:srgbClr>
                  </a:outerShdw>
                </a:effectLst>
              </a:rPr>
              <a:t>Gen 2 GC – Full Collection</a:t>
            </a:r>
            <a:endParaRPr lang="en-US" dirty="0">
              <a:ln w="0"/>
              <a:effectLst>
                <a:outerShdw blurRad="38100" dist="25400" dir="5400000" algn="ctr" rotWithShape="0">
                  <a:srgbClr val="6E747A">
                    <a:alpha val="43000"/>
                  </a:srgbClr>
                </a:outerShdw>
              </a:effectLst>
            </a:endParaRPr>
          </a:p>
        </p:txBody>
      </p:sp>
      <p:sp>
        <p:nvSpPr>
          <p:cNvPr id="24" name="Rounded Rectangle 23"/>
          <p:cNvSpPr/>
          <p:nvPr/>
        </p:nvSpPr>
        <p:spPr bwMode="auto">
          <a:xfrm>
            <a:off x="4055500" y="2338792"/>
            <a:ext cx="1583300" cy="480608"/>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0</a:t>
            </a:r>
            <a:endParaRPr kumimoji="0" lang="en-US" sz="1400" b="0" i="0" u="none" strike="noStrike" cap="none" normalizeH="0" baseline="0" dirty="0">
              <a:ln>
                <a:noFill/>
              </a:ln>
              <a:solidFill>
                <a:schemeClr val="tx1"/>
              </a:solidFill>
              <a:effectLst/>
              <a:latin typeface="Verdana" pitchFamily="34" charset="0"/>
            </a:endParaRPr>
          </a:p>
        </p:txBody>
      </p:sp>
      <p:sp>
        <p:nvSpPr>
          <p:cNvPr id="15" name="Round Single Corner Rectangle 14"/>
          <p:cNvSpPr/>
          <p:nvPr/>
        </p:nvSpPr>
        <p:spPr bwMode="auto">
          <a:xfrm>
            <a:off x="4225104" y="3303330"/>
            <a:ext cx="1219200" cy="304800"/>
          </a:xfrm>
          <a:prstGeom prst="round1Rect">
            <a:avLst/>
          </a:prstGeom>
          <a:solidFill>
            <a:srgbClr val="B0551E"/>
          </a:solidFill>
          <a:ln>
            <a:solidFill>
              <a:srgbClr val="FFFFFF"/>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C</a:t>
            </a:r>
          </a:p>
        </p:txBody>
      </p:sp>
      <p:sp>
        <p:nvSpPr>
          <p:cNvPr id="25" name="Rounded Rectangle 24"/>
          <p:cNvSpPr/>
          <p:nvPr/>
        </p:nvSpPr>
        <p:spPr bwMode="auto">
          <a:xfrm>
            <a:off x="4054586" y="2916381"/>
            <a:ext cx="1583300" cy="818175"/>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1</a:t>
            </a:r>
            <a:endParaRPr kumimoji="0" lang="en-US" sz="14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4213723" y="4195263"/>
            <a:ext cx="1219200" cy="304800"/>
          </a:xfrm>
          <a:prstGeom prst="round1Rect">
            <a:avLst/>
          </a:prstGeom>
          <a:solidFill>
            <a:srgbClr val="B0551E"/>
          </a:solidFill>
          <a:ln>
            <a:solidFill>
              <a:srgbClr val="FFFFFF"/>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B</a:t>
            </a:r>
          </a:p>
        </p:txBody>
      </p:sp>
      <p:sp>
        <p:nvSpPr>
          <p:cNvPr id="26" name="Rounded Rectangle 25"/>
          <p:cNvSpPr/>
          <p:nvPr/>
        </p:nvSpPr>
        <p:spPr bwMode="auto">
          <a:xfrm>
            <a:off x="4054586" y="3829203"/>
            <a:ext cx="1583300" cy="837758"/>
          </a:xfrm>
          <a:prstGeom prst="roundRect">
            <a:avLst>
              <a:gd name="adj" fmla="val 5667"/>
            </a:avLst>
          </a:prstGeom>
          <a:noFill/>
          <a:ln>
            <a:solidFill>
              <a:srgbClr val="00B050"/>
            </a:solidFill>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Gen 2</a:t>
            </a:r>
            <a:endParaRPr kumimoji="0" lang="en-US" sz="1400" b="0" i="0" u="none" strike="noStrike" cap="none" normalizeH="0" baseline="0" dirty="0">
              <a:ln>
                <a:noFill/>
              </a:ln>
              <a:solidFill>
                <a:schemeClr val="tx1"/>
              </a:solidFill>
              <a:effectLst/>
              <a:latin typeface="Verdana" pitchFamily="34" charset="0"/>
            </a:endParaRPr>
          </a:p>
        </p:txBody>
      </p:sp>
      <p:sp>
        <p:nvSpPr>
          <p:cNvPr id="7" name="Curved Left Arrow 6"/>
          <p:cNvSpPr/>
          <p:nvPr/>
        </p:nvSpPr>
        <p:spPr bwMode="auto">
          <a:xfrm rot="20475664">
            <a:off x="5024611" y="2546159"/>
            <a:ext cx="318545" cy="984852"/>
          </a:xfrm>
          <a:prstGeom prst="curvedLeftArrow">
            <a:avLst>
              <a:gd name="adj1" fmla="val 22882"/>
              <a:gd name="adj2" fmla="val 45800"/>
              <a:gd name="adj3" fmla="val 25000"/>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1" name="Round Single Corner Rectangle 30"/>
          <p:cNvSpPr/>
          <p:nvPr/>
        </p:nvSpPr>
        <p:spPr bwMode="auto">
          <a:xfrm>
            <a:off x="6616267" y="4195263"/>
            <a:ext cx="1219200" cy="304800"/>
          </a:xfrm>
          <a:prstGeom prst="round1Rect">
            <a:avLst/>
          </a:prstGeom>
          <a:solidFill>
            <a:srgbClr val="404040"/>
          </a:solidFill>
          <a:ln>
            <a:solidFill>
              <a:srgbClr val="D9D9D9"/>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A</a:t>
            </a:r>
          </a:p>
        </p:txBody>
      </p:sp>
      <p:cxnSp>
        <p:nvCxnSpPr>
          <p:cNvPr id="32" name="Straight Arrow Connector 31"/>
          <p:cNvCxnSpPr>
            <a:endCxn id="31" idx="1"/>
          </p:cNvCxnSpPr>
          <p:nvPr/>
        </p:nvCxnSpPr>
        <p:spPr bwMode="auto">
          <a:xfrm flipV="1">
            <a:off x="6248400" y="4347663"/>
            <a:ext cx="367867" cy="1"/>
          </a:xfrm>
          <a:prstGeom prst="straightConnector1">
            <a:avLst/>
          </a:prstGeom>
          <a:solidFill>
            <a:srgbClr val="3374D4"/>
          </a:solidFill>
          <a:ln w="9525" cap="flat" cmpd="sng" algn="ctr">
            <a:solidFill>
              <a:srgbClr val="000000"/>
            </a:solidFill>
            <a:prstDash val="dash"/>
            <a:round/>
            <a:headEnd type="none" w="med" len="med"/>
            <a:tailEnd type="arrow"/>
          </a:ln>
          <a:effectLst/>
        </p:spPr>
      </p:cxnSp>
      <p:sp>
        <p:nvSpPr>
          <p:cNvPr id="33" name="Curved Left Arrow 32"/>
          <p:cNvSpPr/>
          <p:nvPr/>
        </p:nvSpPr>
        <p:spPr bwMode="auto">
          <a:xfrm rot="20380599">
            <a:off x="5189078" y="3631895"/>
            <a:ext cx="196128" cy="584720"/>
          </a:xfrm>
          <a:prstGeom prst="curvedLeftArrow">
            <a:avLst>
              <a:gd name="adj1" fmla="val 22882"/>
              <a:gd name="adj2" fmla="val 45800"/>
              <a:gd name="adj3" fmla="val 25000"/>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39" name="Round Single Corner Rectangle 38"/>
          <p:cNvSpPr/>
          <p:nvPr/>
        </p:nvSpPr>
        <p:spPr bwMode="auto">
          <a:xfrm>
            <a:off x="6616267" y="5414760"/>
            <a:ext cx="1219200" cy="304800"/>
          </a:xfrm>
          <a:prstGeom prst="round1Rect">
            <a:avLst/>
          </a:prstGeom>
          <a:solidFill>
            <a:srgbClr val="404040"/>
          </a:solidFill>
          <a:ln>
            <a:solidFill>
              <a:srgbClr val="D9D9D9"/>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a:t>
            </a:r>
            <a:r>
              <a:rPr lang="en-US" sz="1400" dirty="0">
                <a:solidFill>
                  <a:schemeClr val="bg1"/>
                </a:solidFill>
                <a:latin typeface="Verdana" pitchFamily="34" charset="0"/>
              </a:rPr>
              <a:t>L2</a:t>
            </a:r>
            <a:endParaRPr kumimoji="0" lang="en-US" sz="1400" b="0" i="0" u="none" strike="noStrike" cap="none" normalizeH="0" baseline="0" dirty="0">
              <a:ln>
                <a:noFill/>
              </a:ln>
              <a:solidFill>
                <a:schemeClr val="bg1"/>
              </a:solidFill>
              <a:effectLst/>
              <a:latin typeface="Verdana" pitchFamily="34" charset="0"/>
            </a:endParaRPr>
          </a:p>
        </p:txBody>
      </p:sp>
      <p:cxnSp>
        <p:nvCxnSpPr>
          <p:cNvPr id="40" name="Straight Arrow Connector 39"/>
          <p:cNvCxnSpPr>
            <a:endCxn id="39" idx="1"/>
          </p:cNvCxnSpPr>
          <p:nvPr/>
        </p:nvCxnSpPr>
        <p:spPr bwMode="auto">
          <a:xfrm flipV="1">
            <a:off x="6248400" y="5567160"/>
            <a:ext cx="367867" cy="1"/>
          </a:xfrm>
          <a:prstGeom prst="straightConnector1">
            <a:avLst/>
          </a:prstGeom>
          <a:solidFill>
            <a:srgbClr val="3374D4"/>
          </a:solidFill>
          <a:ln w="9525" cap="flat" cmpd="sng" algn="ctr">
            <a:solidFill>
              <a:srgbClr val="000000"/>
            </a:solidFill>
            <a:prstDash val="dash"/>
            <a:round/>
            <a:headEnd type="none" w="med" len="med"/>
            <a:tailEnd type="arrow"/>
          </a:ln>
          <a:effectLst/>
        </p:spPr>
      </p:cxnSp>
      <p:sp>
        <p:nvSpPr>
          <p:cNvPr id="41" name="Rounded Rectangle 40"/>
          <p:cNvSpPr/>
          <p:nvPr/>
        </p:nvSpPr>
        <p:spPr bwMode="auto">
          <a:xfrm>
            <a:off x="1219200" y="19812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Stack</a:t>
            </a:r>
            <a:endParaRPr kumimoji="0" lang="en-US" sz="1600" b="0" i="0" strike="noStrike" cap="none" normalizeH="0" baseline="0" dirty="0">
              <a:ln>
                <a:noFill/>
              </a:ln>
              <a:solidFill>
                <a:schemeClr val="tx1"/>
              </a:solidFill>
              <a:effectLst/>
              <a:latin typeface="Verdana" pitchFamily="34" charset="0"/>
            </a:endParaRPr>
          </a:p>
        </p:txBody>
      </p:sp>
      <p:sp>
        <p:nvSpPr>
          <p:cNvPr id="42" name="Round Single Corner Rectangle 41"/>
          <p:cNvSpPr/>
          <p:nvPr/>
        </p:nvSpPr>
        <p:spPr bwMode="auto">
          <a:xfrm>
            <a:off x="1371600" y="24536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sp>
        <p:nvSpPr>
          <p:cNvPr id="43" name="Round Single Corner Rectangle 42"/>
          <p:cNvSpPr/>
          <p:nvPr/>
        </p:nvSpPr>
        <p:spPr bwMode="auto">
          <a:xfrm>
            <a:off x="1371600" y="32219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44" name="Freeform 43"/>
          <p:cNvSpPr/>
          <p:nvPr/>
        </p:nvSpPr>
        <p:spPr bwMode="auto">
          <a:xfrm flipV="1">
            <a:off x="2590799" y="2606038"/>
            <a:ext cx="1626577" cy="849691"/>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5" name="Round Single Corner Rectangle 44"/>
          <p:cNvSpPr/>
          <p:nvPr/>
        </p:nvSpPr>
        <p:spPr bwMode="auto">
          <a:xfrm>
            <a:off x="1371600" y="3635228"/>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47" name="Freeform 46"/>
          <p:cNvSpPr/>
          <p:nvPr/>
        </p:nvSpPr>
        <p:spPr bwMode="auto">
          <a:xfrm flipV="1">
            <a:off x="2605455" y="3368038"/>
            <a:ext cx="1626576" cy="979625"/>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9" name="Rounded Rectangle 48"/>
          <p:cNvSpPr/>
          <p:nvPr/>
        </p:nvSpPr>
        <p:spPr bwMode="auto">
          <a:xfrm>
            <a:off x="3879272" y="4979035"/>
            <a:ext cx="1911927" cy="1040765"/>
          </a:xfrm>
          <a:prstGeom prst="roundRect">
            <a:avLst>
              <a:gd name="adj" fmla="val 5667"/>
            </a:avLst>
          </a:prstGeom>
          <a:gradFill>
            <a:gsLst>
              <a:gs pos="0">
                <a:srgbClr val="839740"/>
              </a:gs>
              <a:gs pos="80000">
                <a:srgbClr val="ACC657"/>
              </a:gs>
              <a:gs pos="100000">
                <a:srgbClr val="AEC955"/>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LOH</a:t>
            </a:r>
            <a:endParaRPr kumimoji="0" lang="en-US" sz="1600" b="0" i="0" u="none" strike="noStrike" cap="none" normalizeH="0" baseline="0" dirty="0">
              <a:ln>
                <a:noFill/>
              </a:ln>
              <a:solidFill>
                <a:schemeClr val="tx1"/>
              </a:solidFill>
              <a:effectLst/>
              <a:latin typeface="Verdana" pitchFamily="34" charset="0"/>
            </a:endParaRPr>
          </a:p>
        </p:txBody>
      </p:sp>
      <p:sp>
        <p:nvSpPr>
          <p:cNvPr id="50" name="Round Single Corner Rectangle 49"/>
          <p:cNvSpPr/>
          <p:nvPr/>
        </p:nvSpPr>
        <p:spPr bwMode="auto">
          <a:xfrm>
            <a:off x="4213723" y="5482365"/>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L1</a:t>
            </a:r>
          </a:p>
        </p:txBody>
      </p:sp>
      <p:sp>
        <p:nvSpPr>
          <p:cNvPr id="48" name="Freeform 47"/>
          <p:cNvSpPr/>
          <p:nvPr/>
        </p:nvSpPr>
        <p:spPr bwMode="auto">
          <a:xfrm flipV="1">
            <a:off x="2602524" y="3787627"/>
            <a:ext cx="1626576" cy="1705302"/>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52" name="Rounded Rectangular Callout 51"/>
          <p:cNvSpPr/>
          <p:nvPr/>
        </p:nvSpPr>
        <p:spPr bwMode="auto">
          <a:xfrm>
            <a:off x="6553200" y="5943600"/>
            <a:ext cx="2043546" cy="656493"/>
          </a:xfrm>
          <a:prstGeom prst="wedgeRoundRectCallout">
            <a:avLst>
              <a:gd name="adj1" fmla="val -90241"/>
              <a:gd name="adj2" fmla="val -87763"/>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LOH only collected on a Gen</a:t>
            </a:r>
            <a:r>
              <a:rPr kumimoji="0" lang="en-US" b="0" i="0" u="none" strike="noStrike" cap="none" normalizeH="0" dirty="0">
                <a:ln>
                  <a:noFill/>
                </a:ln>
                <a:solidFill>
                  <a:schemeClr val="tx1"/>
                </a:solidFill>
                <a:effectLst/>
                <a:latin typeface="Calibri" pitchFamily="34" charset="0"/>
                <a:cs typeface="Calibri" pitchFamily="34" charset="0"/>
              </a:rPr>
              <a:t> 2 full collection</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53" name="Rounded Rectangular Callout 52"/>
          <p:cNvSpPr/>
          <p:nvPr/>
        </p:nvSpPr>
        <p:spPr bwMode="auto">
          <a:xfrm>
            <a:off x="6338454" y="3218435"/>
            <a:ext cx="1738746" cy="362965"/>
          </a:xfrm>
          <a:prstGeom prst="wedgeRoundRectCallout">
            <a:avLst>
              <a:gd name="adj1" fmla="val -91436"/>
              <a:gd name="adj2" fmla="val -194640"/>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Gen 0 left empty</a:t>
            </a:r>
          </a:p>
        </p:txBody>
      </p:sp>
      <p:sp>
        <p:nvSpPr>
          <p:cNvPr id="55" name="Round Single Corner Rectangle 54"/>
          <p:cNvSpPr/>
          <p:nvPr/>
        </p:nvSpPr>
        <p:spPr bwMode="auto">
          <a:xfrm>
            <a:off x="6616267" y="2606039"/>
            <a:ext cx="1219200" cy="304800"/>
          </a:xfrm>
          <a:prstGeom prst="round1Rect">
            <a:avLst/>
          </a:prstGeom>
          <a:solidFill>
            <a:schemeClr val="tx1">
              <a:lumMod val="75000"/>
              <a:lumOff val="25000"/>
            </a:schemeClr>
          </a:solidFill>
          <a:ln>
            <a:solidFill>
              <a:schemeClr val="bg1">
                <a:lumMod val="85000"/>
              </a:schemeClr>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 E</a:t>
            </a:r>
          </a:p>
        </p:txBody>
      </p:sp>
      <p:sp>
        <p:nvSpPr>
          <p:cNvPr id="56" name="Rounded Rectangular Callout 55"/>
          <p:cNvSpPr/>
          <p:nvPr/>
        </p:nvSpPr>
        <p:spPr bwMode="auto">
          <a:xfrm>
            <a:off x="6948055" y="1905000"/>
            <a:ext cx="1774825" cy="326024"/>
          </a:xfrm>
          <a:prstGeom prst="wedgeRoundRectCallout">
            <a:avLst>
              <a:gd name="adj1" fmla="val -21116"/>
              <a:gd name="adj2" fmla="val 139680"/>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Object</a:t>
            </a:r>
            <a:r>
              <a:rPr kumimoji="0" lang="en-US" b="0" i="0" u="none" strike="noStrike" cap="none" normalizeH="0" dirty="0">
                <a:ln>
                  <a:noFill/>
                </a:ln>
                <a:solidFill>
                  <a:schemeClr val="tx1"/>
                </a:solidFill>
                <a:effectLst/>
                <a:latin typeface="Calibri" pitchFamily="34" charset="0"/>
                <a:cs typeface="Calibri" pitchFamily="34" charset="0"/>
              </a:rPr>
              <a:t> D collected</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cxnSp>
        <p:nvCxnSpPr>
          <p:cNvPr id="57" name="Straight Arrow Connector 56"/>
          <p:cNvCxnSpPr/>
          <p:nvPr/>
        </p:nvCxnSpPr>
        <p:spPr bwMode="auto">
          <a:xfrm flipV="1">
            <a:off x="6248400" y="2758439"/>
            <a:ext cx="367867" cy="1"/>
          </a:xfrm>
          <a:prstGeom prst="straightConnector1">
            <a:avLst/>
          </a:prstGeom>
          <a:solidFill>
            <a:srgbClr val="3374D4"/>
          </a:solidFill>
          <a:ln w="9525" cap="flat" cmpd="sng" algn="ctr">
            <a:solidFill>
              <a:schemeClr val="tx1"/>
            </a:solidFill>
            <a:prstDash val="dash"/>
            <a:round/>
            <a:headEnd type="none" w="med" len="med"/>
            <a:tailEnd type="arrow"/>
          </a:ln>
          <a:effectLst/>
        </p:spPr>
      </p:cxnSp>
    </p:spTree>
    <p:extLst>
      <p:ext uri="{BB962C8B-B14F-4D97-AF65-F5344CB8AC3E}">
        <p14:creationId xmlns:p14="http://schemas.microsoft.com/office/powerpoint/2010/main" val="2556404312"/>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Generational GC</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p:txBody>
          <a:bodyPr>
            <a:normAutofit/>
          </a:bodyPr>
          <a:lstStyle/>
          <a:p>
            <a:pPr marL="0" indent="0">
              <a:buNone/>
            </a:pPr>
            <a:r>
              <a:rPr lang="en-US" sz="2400" dirty="0"/>
              <a:t>Results of a generational collection</a:t>
            </a:r>
          </a:p>
          <a:p>
            <a:pPr marL="0" indent="0">
              <a:buNone/>
            </a:pPr>
            <a:endParaRPr lang="en-US" sz="2400" dirty="0"/>
          </a:p>
          <a:p>
            <a:r>
              <a:rPr lang="en-US" dirty="0"/>
              <a:t>Gen 0 collection collects Gen 0 objects only</a:t>
            </a:r>
          </a:p>
          <a:p>
            <a:pPr lvl="1"/>
            <a:r>
              <a:rPr lang="en-US" dirty="0"/>
              <a:t>Rooted objects moved to Gen 1, </a:t>
            </a:r>
            <a:r>
              <a:rPr lang="en-US" dirty="0" err="1"/>
              <a:t>unrooted</a:t>
            </a:r>
            <a:r>
              <a:rPr lang="en-US" dirty="0"/>
              <a:t> objects are compacted</a:t>
            </a:r>
          </a:p>
          <a:p>
            <a:r>
              <a:rPr lang="en-US" dirty="0"/>
              <a:t>Gen 1 collection collects Gen 1 and Gen 0</a:t>
            </a:r>
          </a:p>
          <a:p>
            <a:r>
              <a:rPr lang="en-US" dirty="0"/>
              <a:t>Gen 2 is a full collection – it collects Gen 2, Gen 1, and Gen 0</a:t>
            </a:r>
          </a:p>
          <a:p>
            <a:r>
              <a:rPr lang="en-US" dirty="0"/>
              <a:t>LOH objects are only collected on a full collection (Gen 2)</a:t>
            </a:r>
          </a:p>
          <a:p>
            <a:r>
              <a:rPr lang="en-US" dirty="0"/>
              <a:t>After a GC, Gen 0 will always be empty</a:t>
            </a:r>
          </a:p>
          <a:p>
            <a:r>
              <a:rPr lang="en-US" dirty="0"/>
              <a:t>If an object makes it to Gen 2, it's because it's actually needed</a:t>
            </a:r>
          </a:p>
          <a:p>
            <a:pPr lvl="1"/>
            <a:r>
              <a:rPr lang="en-US" dirty="0"/>
              <a:t>Or at least “should be” needed!</a:t>
            </a:r>
          </a:p>
          <a:p>
            <a:pPr lvl="1"/>
            <a:r>
              <a:rPr lang="en-US" dirty="0"/>
              <a:t>This is where most leaked objects are most easily detected	</a:t>
            </a:r>
          </a:p>
          <a:p>
            <a:endParaRPr lang="en-US" dirty="0"/>
          </a:p>
        </p:txBody>
      </p:sp>
    </p:spTree>
    <p:extLst>
      <p:ext uri="{BB962C8B-B14F-4D97-AF65-F5344CB8AC3E}">
        <p14:creationId xmlns:p14="http://schemas.microsoft.com/office/powerpoint/2010/main" val="3842557665"/>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Back to </a:t>
            </a:r>
            <a:r>
              <a:rPr lang="en-GB" dirty="0" err="1">
                <a:ln w="0"/>
                <a:effectLst>
                  <a:outerShdw blurRad="38100" dist="25400" dir="5400000" algn="ctr" rotWithShape="0">
                    <a:srgbClr val="6E747A">
                      <a:alpha val="43000"/>
                    </a:srgbClr>
                  </a:outerShdw>
                </a:effectLst>
              </a:rPr>
              <a:t>Finalizers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152400" y="1312000"/>
            <a:ext cx="8686800" cy="5029200"/>
          </a:xfrm>
        </p:spPr>
        <p:txBody>
          <a:bodyPr>
            <a:normAutofit fontScale="92500" lnSpcReduction="20000"/>
          </a:bodyPr>
          <a:lstStyle/>
          <a:p>
            <a:pPr marL="0" indent="0">
              <a:buNone/>
            </a:pPr>
            <a:r>
              <a:rPr lang="en-US" sz="2400" dirty="0"/>
              <a:t>Finalizers and the need for a good Disposable Pattern</a:t>
            </a:r>
          </a:p>
          <a:p>
            <a:pPr marL="0" indent="0">
              <a:buNone/>
            </a:pPr>
            <a:r>
              <a:rPr lang="en-US" sz="2400" dirty="0"/>
              <a:t>Consider…</a:t>
            </a:r>
          </a:p>
          <a:p>
            <a:pPr marL="0" indent="0">
              <a:buNone/>
            </a:pPr>
            <a:endParaRPr lang="en-US" sz="2400" dirty="0"/>
          </a:p>
          <a:p>
            <a:r>
              <a:rPr lang="en-US" sz="2400" dirty="0"/>
              <a:t>SOH Heap compaction</a:t>
            </a:r>
          </a:p>
          <a:p>
            <a:r>
              <a:rPr lang="en-US" sz="2400" dirty="0"/>
              <a:t>LOH fragmentation</a:t>
            </a:r>
          </a:p>
          <a:p>
            <a:r>
              <a:rPr lang="en-US" sz="2400" dirty="0"/>
              <a:t>Heap segment reservations</a:t>
            </a:r>
          </a:p>
          <a:p>
            <a:r>
              <a:rPr lang="en-US" sz="2400" dirty="0"/>
              <a:t>LOH lifetime – objects removed only on Gen 2 collection</a:t>
            </a:r>
          </a:p>
          <a:p>
            <a:r>
              <a:rPr lang="en-US" sz="2400" dirty="0"/>
              <a:t>Managing Finalization Queue and </a:t>
            </a:r>
            <a:r>
              <a:rPr lang="en-US" sz="2400" dirty="0" err="1"/>
              <a:t>fReachable</a:t>
            </a:r>
            <a:r>
              <a:rPr lang="en-US" sz="2400" dirty="0"/>
              <a:t> Queue</a:t>
            </a:r>
          </a:p>
          <a:p>
            <a:r>
              <a:rPr lang="en-US" sz="2400" dirty="0"/>
              <a:t>Background finalization thread – preempts!</a:t>
            </a:r>
          </a:p>
          <a:p>
            <a:r>
              <a:rPr lang="en-US" sz="2400" dirty="0"/>
              <a:t>Non-deterministic generational passes</a:t>
            </a:r>
          </a:p>
          <a:p>
            <a:r>
              <a:rPr lang="en-US" sz="2400" dirty="0"/>
              <a:t>If an object is </a:t>
            </a:r>
            <a:r>
              <a:rPr lang="en-US" sz="2400" dirty="0" err="1"/>
              <a:t>IDisposable</a:t>
            </a:r>
            <a:r>
              <a:rPr lang="en-US" sz="2400" dirty="0"/>
              <a:t>, call Dispose (</a:t>
            </a:r>
            <a:r>
              <a:rPr lang="en-US" sz="2400" dirty="0">
                <a:hlinkClick r:id="rId3" action="ppaction://hlinksldjump"/>
              </a:rPr>
              <a:t>unless WCF</a:t>
            </a:r>
            <a:r>
              <a:rPr lang="en-US" sz="2400" dirty="0"/>
              <a:t>)</a:t>
            </a:r>
          </a:p>
          <a:p>
            <a:r>
              <a:rPr lang="en-US" sz="2400" i="1" dirty="0"/>
              <a:t>If, and only if, an object contains unmanaged resources, it should have a finalizer to ensure proper cleanup</a:t>
            </a:r>
          </a:p>
        </p:txBody>
      </p:sp>
    </p:spTree>
    <p:extLst>
      <p:ext uri="{BB962C8B-B14F-4D97-AF65-F5344CB8AC3E}">
        <p14:creationId xmlns:p14="http://schemas.microsoft.com/office/powerpoint/2010/main" val="1878480378"/>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Back to </a:t>
            </a:r>
            <a:r>
              <a:rPr lang="en-GB" dirty="0" err="1">
                <a:ln w="0"/>
                <a:effectLst>
                  <a:outerShdw blurRad="38100" dist="25400" dir="5400000" algn="ctr" rotWithShape="0">
                    <a:srgbClr val="6E747A">
                      <a:alpha val="43000"/>
                    </a:srgbClr>
                  </a:outerShdw>
                </a:effectLst>
              </a:rPr>
              <a:t>Finalizers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152400" y="1314062"/>
            <a:ext cx="8686800" cy="5045800"/>
          </a:xfrm>
        </p:spPr>
        <p:txBody>
          <a:bodyPr>
            <a:normAutofit fontScale="92500" lnSpcReduction="20000"/>
          </a:bodyPr>
          <a:lstStyle/>
          <a:p>
            <a:pPr marL="0" indent="0">
              <a:buNone/>
            </a:pPr>
            <a:r>
              <a:rPr lang="en-US" sz="2400" dirty="0"/>
              <a:t>Finalizers and the need for a good Disposable Pattern</a:t>
            </a:r>
          </a:p>
          <a:p>
            <a:pPr marL="0" indent="0">
              <a:buNone/>
            </a:pPr>
            <a:r>
              <a:rPr lang="en-US" sz="2400" dirty="0"/>
              <a:t>Consider…</a:t>
            </a:r>
          </a:p>
          <a:p>
            <a:pPr marL="0" indent="0">
              <a:buNone/>
            </a:pPr>
            <a:endParaRPr lang="en-US" sz="2400" dirty="0"/>
          </a:p>
          <a:p>
            <a:r>
              <a:rPr lang="en-US" sz="2400" dirty="0"/>
              <a:t>SOH Heap compaction</a:t>
            </a:r>
          </a:p>
          <a:p>
            <a:r>
              <a:rPr lang="en-US" sz="2400" dirty="0"/>
              <a:t>LOH fragmentation</a:t>
            </a:r>
          </a:p>
          <a:p>
            <a:r>
              <a:rPr lang="en-US" sz="2400" dirty="0"/>
              <a:t>Heap segment reservations</a:t>
            </a:r>
          </a:p>
          <a:p>
            <a:r>
              <a:rPr lang="en-US" sz="2400" dirty="0"/>
              <a:t>LOH lifetime – objects removed only on Gen 2 collection</a:t>
            </a:r>
          </a:p>
          <a:p>
            <a:r>
              <a:rPr lang="en-US" sz="2400" dirty="0"/>
              <a:t>Managing Finalization Queue and </a:t>
            </a:r>
            <a:r>
              <a:rPr lang="en-US" sz="2400" dirty="0" err="1"/>
              <a:t>fReachable</a:t>
            </a:r>
            <a:r>
              <a:rPr lang="en-US" sz="2400" dirty="0"/>
              <a:t> Queue</a:t>
            </a:r>
          </a:p>
          <a:p>
            <a:r>
              <a:rPr lang="en-US" sz="2400" dirty="0"/>
              <a:t>Background finalization thread – preempts!</a:t>
            </a:r>
          </a:p>
          <a:p>
            <a:r>
              <a:rPr lang="en-US" sz="2400" dirty="0"/>
              <a:t>Non-deterministic generational passes</a:t>
            </a:r>
          </a:p>
          <a:p>
            <a:r>
              <a:rPr lang="en-US" sz="2400" dirty="0"/>
              <a:t>If an object is </a:t>
            </a:r>
            <a:r>
              <a:rPr lang="en-US" sz="2400" dirty="0" err="1"/>
              <a:t>IDisposable</a:t>
            </a:r>
            <a:r>
              <a:rPr lang="en-US" sz="2400" dirty="0"/>
              <a:t>, call Dispose (</a:t>
            </a:r>
            <a:r>
              <a:rPr lang="en-US" sz="2400" dirty="0">
                <a:hlinkClick r:id="rId3" action="ppaction://hlinksldjump"/>
              </a:rPr>
              <a:t>unless WCF</a:t>
            </a:r>
            <a:r>
              <a:rPr lang="en-US" sz="2400" dirty="0"/>
              <a:t>)</a:t>
            </a:r>
          </a:p>
          <a:p>
            <a:r>
              <a:rPr lang="en-US" sz="2400" i="1" dirty="0"/>
              <a:t>If, and only if, an object contains unmanaged resources, it should have a finalizer to ensure proper cleanup</a:t>
            </a:r>
          </a:p>
        </p:txBody>
      </p:sp>
      <p:sp>
        <p:nvSpPr>
          <p:cNvPr id="4" name="Rounded Rectangular Callout 3"/>
          <p:cNvSpPr/>
          <p:nvPr/>
        </p:nvSpPr>
        <p:spPr bwMode="auto">
          <a:xfrm>
            <a:off x="4516582" y="1828800"/>
            <a:ext cx="4191000" cy="1600200"/>
          </a:xfrm>
          <a:prstGeom prst="wedgeRoundRectCallout">
            <a:avLst>
              <a:gd name="adj1" fmla="val -61374"/>
              <a:gd name="adj2" fmla="val -4673"/>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This all demonstrates the </a:t>
            </a:r>
            <a:r>
              <a:rPr lang="en-US" dirty="0">
                <a:solidFill>
                  <a:schemeClr val="tx1"/>
                </a:solidFill>
                <a:latin typeface="Calibri" pitchFamily="34" charset="0"/>
                <a:cs typeface="Calibri" pitchFamily="34" charset="0"/>
              </a:rPr>
              <a:t>need to </a:t>
            </a:r>
            <a:r>
              <a:rPr kumimoji="0" lang="en-US" b="0" i="0" u="none" strike="noStrike" cap="none" normalizeH="0" dirty="0">
                <a:ln>
                  <a:noFill/>
                </a:ln>
                <a:solidFill>
                  <a:schemeClr val="tx1"/>
                </a:solidFill>
                <a:effectLst/>
                <a:latin typeface="Calibri" pitchFamily="34" charset="0"/>
                <a:cs typeface="Calibri" pitchFamily="34" charset="0"/>
              </a:rPr>
              <a:t>clean up our objects quickly and early in their lifecycle before the GC promotes across gens, move to </a:t>
            </a:r>
            <a:r>
              <a:rPr kumimoji="0" lang="en-US" b="0" i="0" u="none" strike="noStrike" cap="none" normalizeH="0" dirty="0" err="1">
                <a:ln>
                  <a:noFill/>
                </a:ln>
                <a:solidFill>
                  <a:schemeClr val="tx1"/>
                </a:solidFill>
                <a:effectLst/>
                <a:latin typeface="Calibri" pitchFamily="34" charset="0"/>
                <a:cs typeface="Calibri" pitchFamily="34" charset="0"/>
              </a:rPr>
              <a:t>fReachable</a:t>
            </a:r>
            <a:r>
              <a:rPr kumimoji="0" lang="en-US" b="0" i="0" u="none" strike="noStrike" cap="none" normalizeH="0" dirty="0">
                <a:ln>
                  <a:noFill/>
                </a:ln>
                <a:solidFill>
                  <a:schemeClr val="tx1"/>
                </a:solidFill>
                <a:effectLst/>
                <a:latin typeface="Calibri" pitchFamily="34" charset="0"/>
                <a:cs typeface="Calibri" pitchFamily="34" charset="0"/>
              </a:rPr>
              <a:t>, execute background finalization…</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Tree>
    <p:extLst>
      <p:ext uri="{BB962C8B-B14F-4D97-AF65-F5344CB8AC3E}">
        <p14:creationId xmlns:p14="http://schemas.microsoft.com/office/powerpoint/2010/main" val="1129461160"/>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3"/>
          <p:cNvSpPr>
            <a:spLocks noGrp="1"/>
          </p:cNvSpPr>
          <p:nvPr>
            <p:ph idx="1"/>
          </p:nvPr>
        </p:nvSpPr>
        <p:spPr>
          <a:xfrm>
            <a:off x="304799" y="1295400"/>
            <a:ext cx="8512175" cy="5257799"/>
          </a:xfrm>
        </p:spPr>
        <p:txBody>
          <a:bodyPr>
            <a:noAutofit/>
          </a:bodyPr>
          <a:lstStyle/>
          <a:p>
            <a:pPr marL="0" indent="0">
              <a:buNone/>
            </a:pPr>
            <a:r>
              <a:rPr lang="en-US" sz="900" dirty="0">
                <a:solidFill>
                  <a:srgbClr val="0000FF"/>
                </a:solidFill>
                <a:latin typeface="Lucida Console" panose="020B0609040504020204" pitchFamily="49" charset="0"/>
              </a:rPr>
              <a:t>public</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class</a:t>
            </a:r>
            <a:r>
              <a:rPr lang="en-US" sz="900" dirty="0">
                <a:latin typeface="Lucida Console" panose="020B0609040504020204" pitchFamily="49" charset="0"/>
              </a:rPr>
              <a:t> </a:t>
            </a:r>
            <a:r>
              <a:rPr lang="en-US" sz="900" dirty="0">
                <a:solidFill>
                  <a:srgbClr val="1F497D"/>
                </a:solidFill>
                <a:latin typeface="Lucida Console" panose="020B0609040504020204" pitchFamily="49" charset="0"/>
              </a:rPr>
              <a:t>Base</a:t>
            </a:r>
            <a:r>
              <a:rPr lang="en-US" sz="900" dirty="0">
                <a:latin typeface="Lucida Console" panose="020B0609040504020204" pitchFamily="49" charset="0"/>
              </a:rPr>
              <a:t> : </a:t>
            </a:r>
            <a:r>
              <a:rPr lang="en-US" sz="900" dirty="0" err="1">
                <a:solidFill>
                  <a:srgbClr val="1F497D"/>
                </a:solidFill>
                <a:latin typeface="Lucida Console" panose="020B0609040504020204" pitchFamily="49" charset="0"/>
              </a:rPr>
              <a:t>IDisposable</a:t>
            </a:r>
            <a:endParaRPr lang="en-US" sz="900" dirty="0">
              <a:latin typeface="Lucida Console" panose="020B0609040504020204" pitchFamily="49" charset="0"/>
            </a:endParaRPr>
          </a:p>
          <a:p>
            <a:pPr marL="0" indent="0">
              <a:buNone/>
            </a:pPr>
            <a:r>
              <a:rPr lang="en-US" sz="900" dirty="0">
                <a:latin typeface="Lucida Console" panose="020B0609040504020204" pitchFamily="49" charset="0"/>
              </a:rPr>
              <a:t>{</a:t>
            </a:r>
          </a:p>
          <a:p>
            <a:pPr marL="223837" lvl="1" indent="0">
              <a:buNone/>
            </a:pPr>
            <a:r>
              <a:rPr lang="en-US" sz="900" dirty="0">
                <a:solidFill>
                  <a:srgbClr val="0000FF"/>
                </a:solidFill>
                <a:latin typeface="Lucida Console" panose="020B0609040504020204" pitchFamily="49" charset="0"/>
              </a:rPr>
              <a:t>private</a:t>
            </a:r>
            <a:r>
              <a:rPr lang="en-US" sz="900" dirty="0">
                <a:latin typeface="Lucida Console" panose="020B0609040504020204" pitchFamily="49" charset="0"/>
              </a:rPr>
              <a:t> </a:t>
            </a:r>
            <a:r>
              <a:rPr lang="en-US" sz="900" dirty="0" err="1">
                <a:solidFill>
                  <a:srgbClr val="0000FF"/>
                </a:solidFill>
                <a:latin typeface="Lucida Console" panose="020B0609040504020204" pitchFamily="49" charset="0"/>
              </a:rPr>
              <a:t>bool</a:t>
            </a:r>
            <a:r>
              <a:rPr lang="en-US" sz="900" dirty="0">
                <a:latin typeface="Lucida Console" panose="020B0609040504020204" pitchFamily="49" charset="0"/>
              </a:rPr>
              <a:t> disposed = </a:t>
            </a:r>
            <a:r>
              <a:rPr lang="en-US" sz="900" dirty="0">
                <a:solidFill>
                  <a:srgbClr val="0000FF"/>
                </a:solidFill>
                <a:latin typeface="Lucida Console" panose="020B0609040504020204" pitchFamily="49" charset="0"/>
              </a:rPr>
              <a:t>false</a:t>
            </a:r>
            <a:r>
              <a:rPr lang="en-US" sz="900" dirty="0">
                <a:latin typeface="Lucida Console" panose="020B0609040504020204" pitchFamily="49" charset="0"/>
              </a:rPr>
              <a:t>;</a:t>
            </a:r>
          </a:p>
          <a:p>
            <a:pPr marL="223837" lvl="1" indent="0">
              <a:buNone/>
            </a:pPr>
            <a:endParaRPr lang="en-US" sz="900" dirty="0">
              <a:latin typeface="Lucida Console" panose="020B0609040504020204" pitchFamily="49" charset="0"/>
            </a:endParaRPr>
          </a:p>
          <a:p>
            <a:pPr marL="223837" lvl="1" indent="0">
              <a:buNone/>
            </a:pPr>
            <a:r>
              <a:rPr lang="en-US" sz="900" dirty="0">
                <a:latin typeface="Lucida Console" panose="020B0609040504020204" pitchFamily="49" charset="0"/>
              </a:rPr>
              <a:t>~Base () </a:t>
            </a:r>
            <a:r>
              <a:rPr lang="en-US" sz="900" dirty="0">
                <a:solidFill>
                  <a:srgbClr val="008080"/>
                </a:solidFill>
                <a:latin typeface="Lucida Console" panose="020B0609040504020204" pitchFamily="49" charset="0"/>
              </a:rPr>
              <a:t>// Only for unmanaged resources!</a:t>
            </a:r>
            <a:endParaRPr lang="en-US" sz="900" dirty="0">
              <a:latin typeface="Lucida Console" panose="020B0609040504020204" pitchFamily="49" charset="0"/>
            </a:endParaRPr>
          </a:p>
          <a:p>
            <a:pPr marL="223837" lvl="1" indent="0">
              <a:buNone/>
            </a:pP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Dispose(</a:t>
            </a:r>
            <a:r>
              <a:rPr lang="en-US" sz="900" dirty="0">
                <a:solidFill>
                  <a:srgbClr val="0000FF"/>
                </a:solidFill>
                <a:latin typeface="Lucida Console" panose="020B0609040504020204" pitchFamily="49" charset="0"/>
              </a:rPr>
              <a:t>false</a:t>
            </a: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223837" lvl="1" indent="0">
              <a:buNone/>
            </a:pPr>
            <a:endParaRPr lang="en-US" sz="900" dirty="0">
              <a:solidFill>
                <a:srgbClr val="0000FF"/>
              </a:solidFill>
              <a:latin typeface="Lucida Console" panose="020B0609040504020204" pitchFamily="49" charset="0"/>
            </a:endParaRPr>
          </a:p>
          <a:p>
            <a:pPr marL="223837" lvl="1" indent="0">
              <a:buNone/>
            </a:pPr>
            <a:r>
              <a:rPr lang="en-US" sz="900" dirty="0">
                <a:solidFill>
                  <a:srgbClr val="0000FF"/>
                </a:solidFill>
                <a:latin typeface="Lucida Console" panose="020B0609040504020204" pitchFamily="49" charset="0"/>
              </a:rPr>
              <a:t>public</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void</a:t>
            </a:r>
            <a:r>
              <a:rPr lang="en-US" sz="900" dirty="0">
                <a:latin typeface="Lucida Console" panose="020B0609040504020204" pitchFamily="49" charset="0"/>
              </a:rPr>
              <a:t> Dispose ()</a:t>
            </a:r>
          </a:p>
          <a:p>
            <a:pPr marL="223837" lvl="1" indent="0">
              <a:buNone/>
            </a:pP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Dispose(</a:t>
            </a:r>
            <a:r>
              <a:rPr lang="en-US" sz="900" dirty="0">
                <a:solidFill>
                  <a:srgbClr val="0000FF"/>
                </a:solidFill>
                <a:latin typeface="Lucida Console" panose="020B0609040504020204" pitchFamily="49" charset="0"/>
              </a:rPr>
              <a:t>true</a:t>
            </a:r>
            <a:r>
              <a:rPr lang="en-US" sz="900" dirty="0">
                <a:latin typeface="Lucida Console" panose="020B0609040504020204" pitchFamily="49" charset="0"/>
              </a:rPr>
              <a:t>);</a:t>
            </a:r>
          </a:p>
          <a:p>
            <a:pPr marL="460375" lvl="2" indent="0">
              <a:buNone/>
            </a:pPr>
            <a:r>
              <a:rPr lang="en-US" sz="900" dirty="0" err="1">
                <a:solidFill>
                  <a:srgbClr val="1F497D"/>
                </a:solidFill>
                <a:latin typeface="Lucida Console" panose="020B0609040504020204" pitchFamily="49" charset="0"/>
              </a:rPr>
              <a:t>GC</a:t>
            </a:r>
            <a:r>
              <a:rPr lang="en-US" sz="900" dirty="0" err="1">
                <a:latin typeface="Lucida Console" panose="020B0609040504020204" pitchFamily="49" charset="0"/>
              </a:rPr>
              <a:t>.SuppressFinalize</a:t>
            </a:r>
            <a:r>
              <a:rPr lang="en-US" sz="900" dirty="0">
                <a:latin typeface="Lucida Console" panose="020B0609040504020204" pitchFamily="49" charset="0"/>
              </a:rPr>
              <a:t>(</a:t>
            </a:r>
            <a:r>
              <a:rPr lang="en-US" sz="900" dirty="0">
                <a:solidFill>
                  <a:srgbClr val="0000FF"/>
                </a:solidFill>
                <a:latin typeface="Lucida Console" panose="020B0609040504020204" pitchFamily="49" charset="0"/>
              </a:rPr>
              <a:t>this</a:t>
            </a: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223837" lvl="1" indent="0">
              <a:buNone/>
            </a:pPr>
            <a:endParaRPr lang="en-US" sz="900" dirty="0">
              <a:solidFill>
                <a:srgbClr val="0000FF"/>
              </a:solidFill>
              <a:latin typeface="Lucida Console" panose="020B0609040504020204" pitchFamily="49" charset="0"/>
            </a:endParaRPr>
          </a:p>
          <a:p>
            <a:pPr marL="223837" lvl="1" indent="0">
              <a:buNone/>
            </a:pPr>
            <a:r>
              <a:rPr lang="en-US" sz="900" dirty="0">
                <a:solidFill>
                  <a:srgbClr val="0000FF"/>
                </a:solidFill>
                <a:latin typeface="Lucida Console" panose="020B0609040504020204" pitchFamily="49" charset="0"/>
              </a:rPr>
              <a:t>protected</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virtual</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void</a:t>
            </a:r>
            <a:r>
              <a:rPr lang="en-US" sz="900" dirty="0">
                <a:latin typeface="Lucida Console" panose="020B0609040504020204" pitchFamily="49" charset="0"/>
              </a:rPr>
              <a:t> Dispose (</a:t>
            </a:r>
            <a:r>
              <a:rPr lang="en-US" sz="900" dirty="0">
                <a:solidFill>
                  <a:srgbClr val="0000FF"/>
                </a:solidFill>
                <a:latin typeface="Lucida Console" panose="020B0609040504020204" pitchFamily="49" charset="0"/>
              </a:rPr>
              <a:t>bool</a:t>
            </a:r>
            <a:r>
              <a:rPr lang="en-US" sz="900" dirty="0">
                <a:latin typeface="Lucida Console" panose="020B0609040504020204" pitchFamily="49" charset="0"/>
              </a:rPr>
              <a:t> disposing)</a:t>
            </a:r>
          </a:p>
          <a:p>
            <a:pPr marL="223837" lvl="1" indent="0">
              <a:buNone/>
            </a:pPr>
            <a:r>
              <a:rPr lang="en-US" sz="900" dirty="0">
                <a:latin typeface="Lucida Console" panose="020B0609040504020204" pitchFamily="49" charset="0"/>
              </a:rPr>
              <a:t>{</a:t>
            </a:r>
          </a:p>
          <a:p>
            <a:pPr marL="460375" lvl="2" indent="0">
              <a:buNone/>
            </a:pPr>
            <a:r>
              <a:rPr lang="en-US" sz="900" dirty="0">
                <a:solidFill>
                  <a:srgbClr val="0000FF"/>
                </a:solidFill>
                <a:latin typeface="Lucida Console" panose="020B0609040504020204" pitchFamily="49" charset="0"/>
              </a:rPr>
              <a:t>if</a:t>
            </a:r>
            <a:r>
              <a:rPr lang="en-US" sz="900" dirty="0">
                <a:latin typeface="Lucida Console" panose="020B0609040504020204" pitchFamily="49" charset="0"/>
              </a:rPr>
              <a:t> (!disposed)</a:t>
            </a:r>
          </a:p>
          <a:p>
            <a:pPr marL="460375" lvl="2" indent="0">
              <a:buNone/>
            </a:pPr>
            <a:r>
              <a:rPr lang="en-US" sz="900" dirty="0">
                <a:latin typeface="Lucida Console" panose="020B0609040504020204" pitchFamily="49" charset="0"/>
              </a:rPr>
              <a:t>{</a:t>
            </a:r>
          </a:p>
          <a:p>
            <a:pPr marL="684212" lvl="3" indent="0">
              <a:buNone/>
            </a:pPr>
            <a:r>
              <a:rPr lang="en-US" sz="900" dirty="0">
                <a:solidFill>
                  <a:srgbClr val="0000FF"/>
                </a:solidFill>
                <a:latin typeface="Lucida Console" panose="020B0609040504020204" pitchFamily="49" charset="0"/>
              </a:rPr>
              <a:t>if</a:t>
            </a:r>
            <a:r>
              <a:rPr lang="en-US" sz="900" dirty="0">
                <a:latin typeface="Lucida Console" panose="020B0609040504020204" pitchFamily="49" charset="0"/>
              </a:rPr>
              <a:t> (disposing)</a:t>
            </a:r>
          </a:p>
          <a:p>
            <a:pPr marL="684212" lvl="3" indent="0">
              <a:buNone/>
            </a:pPr>
            <a:r>
              <a:rPr lang="en-US" sz="900" dirty="0">
                <a:latin typeface="Lucida Console" panose="020B0609040504020204" pitchFamily="49" charset="0"/>
              </a:rPr>
              <a:t>{</a:t>
            </a:r>
          </a:p>
          <a:p>
            <a:pPr marL="917575" lvl="4" indent="0">
              <a:buNone/>
            </a:pPr>
            <a:r>
              <a:rPr lang="en-US" sz="900" dirty="0">
                <a:solidFill>
                  <a:srgbClr val="008080"/>
                </a:solidFill>
                <a:latin typeface="Lucida Console" panose="020B0609040504020204" pitchFamily="49" charset="0"/>
              </a:rPr>
              <a:t>// Free contained and managed objects</a:t>
            </a:r>
            <a:endParaRPr lang="en-US" sz="900" dirty="0">
              <a:latin typeface="Lucida Console" panose="020B0609040504020204" pitchFamily="49" charset="0"/>
            </a:endParaRPr>
          </a:p>
          <a:p>
            <a:pPr marL="684212" lvl="3" indent="0">
              <a:buNone/>
            </a:pPr>
            <a:r>
              <a:rPr lang="en-US" sz="900" dirty="0">
                <a:latin typeface="Lucida Console" panose="020B0609040504020204" pitchFamily="49" charset="0"/>
              </a:rPr>
              <a:t>}</a:t>
            </a:r>
          </a:p>
          <a:p>
            <a:pPr marL="684212" lvl="3" indent="0">
              <a:buNone/>
            </a:pPr>
            <a:r>
              <a:rPr lang="en-US" sz="900" dirty="0">
                <a:solidFill>
                  <a:srgbClr val="008080"/>
                </a:solidFill>
                <a:latin typeface="Lucida Console" panose="020B0609040504020204" pitchFamily="49" charset="0"/>
              </a:rPr>
              <a:t>// Free your own state (unmanaged objects), Set large fields to null.</a:t>
            </a:r>
          </a:p>
          <a:p>
            <a:pPr marL="684212" lvl="3" indent="0">
              <a:buNone/>
            </a:pPr>
            <a:r>
              <a:rPr lang="en-US" sz="900" dirty="0">
                <a:solidFill>
                  <a:srgbClr val="008080"/>
                </a:solidFill>
                <a:latin typeface="Lucida Console" panose="020B0609040504020204" pitchFamily="49" charset="0"/>
              </a:rPr>
              <a:t>// Do not access any other objects here as</a:t>
            </a:r>
            <a:r>
              <a:rPr lang="en-US" sz="900" dirty="0">
                <a:latin typeface="Lucida Console" panose="020B0609040504020204" pitchFamily="49" charset="0"/>
              </a:rPr>
              <a:t> </a:t>
            </a:r>
            <a:r>
              <a:rPr lang="en-US" sz="900" dirty="0">
                <a:solidFill>
                  <a:srgbClr val="008080"/>
                </a:solidFill>
                <a:latin typeface="Lucida Console" panose="020B0609040504020204" pitchFamily="49" charset="0"/>
              </a:rPr>
              <a:t>they may have been finalized already</a:t>
            </a:r>
            <a:endParaRPr lang="en-US" sz="900" dirty="0">
              <a:latin typeface="Lucida Console" panose="020B0609040504020204" pitchFamily="49" charset="0"/>
            </a:endParaRPr>
          </a:p>
          <a:p>
            <a:pPr marL="684212" lvl="3" indent="0">
              <a:buNone/>
            </a:pPr>
            <a:r>
              <a:rPr lang="en-US" sz="900" dirty="0" err="1">
                <a:latin typeface="Lucida Console" panose="020B0609040504020204" pitchFamily="49" charset="0"/>
              </a:rPr>
              <a:t>base.Dispose</a:t>
            </a:r>
            <a:r>
              <a:rPr lang="en-US" sz="900" dirty="0">
                <a:latin typeface="Lucida Console" panose="020B0609040504020204" pitchFamily="49" charset="0"/>
              </a:rPr>
              <a:t>(disposing);</a:t>
            </a:r>
          </a:p>
          <a:p>
            <a:pPr marL="684212" lvl="3" indent="0">
              <a:buNone/>
            </a:pPr>
            <a:r>
              <a:rPr lang="en-US" sz="900" dirty="0">
                <a:latin typeface="Lucida Console" panose="020B0609040504020204" pitchFamily="49" charset="0"/>
              </a:rPr>
              <a:t>disposed = </a:t>
            </a:r>
            <a:r>
              <a:rPr lang="en-US" sz="900" dirty="0">
                <a:solidFill>
                  <a:srgbClr val="0000FF"/>
                </a:solidFill>
                <a:latin typeface="Lucida Console" panose="020B0609040504020204" pitchFamily="49" charset="0"/>
              </a:rPr>
              <a:t>true</a:t>
            </a: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0" indent="0">
              <a:buNone/>
            </a:pPr>
            <a:r>
              <a:rPr lang="en-US" sz="900" dirty="0">
                <a:latin typeface="Lucida Console" panose="020B0609040504020204" pitchFamily="49" charset="0"/>
              </a:rPr>
              <a:t>}</a:t>
            </a:r>
          </a:p>
        </p:txBody>
      </p:sp>
      <p:sp>
        <p:nvSpPr>
          <p:cNvPr id="4" name="Rounded Rectangular Callout 3"/>
          <p:cNvSpPr/>
          <p:nvPr/>
        </p:nvSpPr>
        <p:spPr bwMode="auto">
          <a:xfrm>
            <a:off x="5638800" y="2895600"/>
            <a:ext cx="3048000" cy="990600"/>
          </a:xfrm>
          <a:prstGeom prst="wedgeRoundRectCallout">
            <a:avLst>
              <a:gd name="adj1" fmla="val -93896"/>
              <a:gd name="adj2" fmla="val -33031"/>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Full pattern with finalizer…</a:t>
            </a:r>
            <a:r>
              <a:rPr kumimoji="0" lang="en-US" b="0" i="0" u="none" strike="noStrike" cap="none" normalizeH="0" dirty="0">
                <a:ln>
                  <a:noFill/>
                </a:ln>
                <a:solidFill>
                  <a:schemeClr val="tx1"/>
                </a:solidFill>
                <a:effectLst/>
                <a:latin typeface="Calibri" pitchFamily="34" charset="0"/>
                <a:cs typeface="Calibri" pitchFamily="34" charset="0"/>
              </a:rPr>
              <a:t> </a:t>
            </a:r>
            <a:br>
              <a:rPr kumimoji="0" lang="en-US" b="0" i="0" u="none" strike="noStrike" cap="none" normalizeH="0" dirty="0">
                <a:ln>
                  <a:noFill/>
                </a:ln>
                <a:solidFill>
                  <a:schemeClr val="tx1"/>
                </a:solidFill>
                <a:effectLst/>
                <a:latin typeface="Calibri" pitchFamily="34" charset="0"/>
                <a:cs typeface="Calibri" pitchFamily="34" charset="0"/>
              </a:rPr>
            </a:br>
            <a:r>
              <a:rPr kumimoji="0" lang="en-US" b="0" i="0" u="none" strike="noStrike" cap="none" normalizeH="0" dirty="0">
                <a:ln>
                  <a:noFill/>
                </a:ln>
                <a:solidFill>
                  <a:schemeClr val="tx1"/>
                </a:solidFill>
                <a:effectLst/>
                <a:latin typeface="Calibri" pitchFamily="34" charset="0"/>
                <a:cs typeface="Calibri" pitchFamily="34" charset="0"/>
              </a:rPr>
              <a:t>W</a:t>
            </a:r>
            <a:r>
              <a:rPr lang="en-US" dirty="0">
                <a:solidFill>
                  <a:schemeClr val="tx1"/>
                </a:solidFill>
                <a:latin typeface="Calibri" pitchFamily="34" charset="0"/>
                <a:cs typeface="Calibri" pitchFamily="34" charset="0"/>
              </a:rPr>
              <a:t>e must have unmanaged objects to dispose!</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7"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Full </a:t>
            </a:r>
            <a:r>
              <a:rPr lang="en-GB" dirty="0" err="1">
                <a:ln w="0"/>
                <a:effectLst>
                  <a:outerShdw blurRad="38100" dist="25400" dir="5400000" algn="ctr" rotWithShape="0">
                    <a:srgbClr val="6E747A">
                      <a:alpha val="43000"/>
                    </a:srgbClr>
                  </a:outerShdw>
                </a:effectLst>
              </a:rPr>
              <a:t>IDisposable</a:t>
            </a:r>
            <a:r>
              <a:rPr lang="en-GB" dirty="0">
                <a:ln w="0"/>
                <a:effectLst>
                  <a:outerShdw blurRad="38100" dist="25400" dir="5400000" algn="ctr" rotWithShape="0">
                    <a:srgbClr val="6E747A">
                      <a:alpha val="43000"/>
                    </a:srgbClr>
                  </a:outerShdw>
                </a:effectLst>
              </a:rPr>
              <a:t> Implementation</a:t>
            </a:r>
            <a:endParaRPr lang="en-US"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49802144"/>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p:cNvSpPr>
            <a:spLocks noGrp="1"/>
          </p:cNvSpPr>
          <p:nvPr>
            <p:ph idx="1"/>
          </p:nvPr>
        </p:nvSpPr>
        <p:spPr>
          <a:xfrm>
            <a:off x="304799" y="1295400"/>
            <a:ext cx="8512175" cy="5257799"/>
          </a:xfrm>
        </p:spPr>
        <p:txBody>
          <a:bodyPr>
            <a:noAutofit/>
          </a:bodyPr>
          <a:lstStyle/>
          <a:p>
            <a:pPr marL="0" indent="0">
              <a:buNone/>
            </a:pPr>
            <a:r>
              <a:rPr lang="en-US" sz="900" dirty="0">
                <a:solidFill>
                  <a:srgbClr val="0000FF"/>
                </a:solidFill>
                <a:latin typeface="Lucida Console" panose="020B0609040504020204" pitchFamily="49" charset="0"/>
              </a:rPr>
              <a:t>public</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class</a:t>
            </a:r>
            <a:r>
              <a:rPr lang="en-US" sz="900" dirty="0">
                <a:latin typeface="Lucida Console" panose="020B0609040504020204" pitchFamily="49" charset="0"/>
              </a:rPr>
              <a:t> </a:t>
            </a:r>
            <a:r>
              <a:rPr lang="en-US" sz="900" dirty="0">
                <a:solidFill>
                  <a:srgbClr val="1F497D"/>
                </a:solidFill>
                <a:latin typeface="Lucida Console" panose="020B0609040504020204" pitchFamily="49" charset="0"/>
              </a:rPr>
              <a:t>Base</a:t>
            </a:r>
            <a:r>
              <a:rPr lang="en-US" sz="900" dirty="0">
                <a:latin typeface="Lucida Console" panose="020B0609040504020204" pitchFamily="49" charset="0"/>
              </a:rPr>
              <a:t> : </a:t>
            </a:r>
            <a:r>
              <a:rPr lang="en-US" sz="900" dirty="0" err="1">
                <a:solidFill>
                  <a:srgbClr val="1F497D"/>
                </a:solidFill>
                <a:latin typeface="Lucida Console" panose="020B0609040504020204" pitchFamily="49" charset="0"/>
              </a:rPr>
              <a:t>IDisposable</a:t>
            </a:r>
            <a:endParaRPr lang="en-US" sz="900" dirty="0">
              <a:latin typeface="Lucida Console" panose="020B0609040504020204" pitchFamily="49" charset="0"/>
            </a:endParaRPr>
          </a:p>
          <a:p>
            <a:pPr marL="0" indent="0">
              <a:buNone/>
            </a:pPr>
            <a:r>
              <a:rPr lang="en-US" sz="900" dirty="0">
                <a:latin typeface="Lucida Console" panose="020B0609040504020204" pitchFamily="49" charset="0"/>
              </a:rPr>
              <a:t>{</a:t>
            </a:r>
          </a:p>
          <a:p>
            <a:pPr marL="223837" lvl="1" indent="0">
              <a:buNone/>
            </a:pPr>
            <a:r>
              <a:rPr lang="en-US" sz="900" dirty="0">
                <a:solidFill>
                  <a:srgbClr val="0000FF"/>
                </a:solidFill>
                <a:latin typeface="Lucida Console" panose="020B0609040504020204" pitchFamily="49" charset="0"/>
              </a:rPr>
              <a:t>private</a:t>
            </a:r>
            <a:r>
              <a:rPr lang="en-US" sz="900" dirty="0">
                <a:latin typeface="Lucida Console" panose="020B0609040504020204" pitchFamily="49" charset="0"/>
              </a:rPr>
              <a:t> </a:t>
            </a:r>
            <a:r>
              <a:rPr lang="en-US" sz="900" dirty="0" err="1">
                <a:solidFill>
                  <a:srgbClr val="0000FF"/>
                </a:solidFill>
                <a:latin typeface="Lucida Console" panose="020B0609040504020204" pitchFamily="49" charset="0"/>
              </a:rPr>
              <a:t>bool</a:t>
            </a:r>
            <a:r>
              <a:rPr lang="en-US" sz="900" dirty="0">
                <a:latin typeface="Lucida Console" panose="020B0609040504020204" pitchFamily="49" charset="0"/>
              </a:rPr>
              <a:t> disposed = </a:t>
            </a:r>
            <a:r>
              <a:rPr lang="en-US" sz="900" dirty="0">
                <a:solidFill>
                  <a:srgbClr val="0000FF"/>
                </a:solidFill>
                <a:latin typeface="Lucida Console" panose="020B0609040504020204" pitchFamily="49" charset="0"/>
              </a:rPr>
              <a:t>false</a:t>
            </a:r>
            <a:r>
              <a:rPr lang="en-US" sz="900" dirty="0">
                <a:latin typeface="Lucida Console" panose="020B0609040504020204" pitchFamily="49" charset="0"/>
              </a:rPr>
              <a:t>;</a:t>
            </a:r>
          </a:p>
          <a:p>
            <a:pPr marL="223837" lvl="1" indent="0">
              <a:buNone/>
            </a:pPr>
            <a:endParaRPr lang="en-US" sz="900" dirty="0">
              <a:latin typeface="Lucida Console" panose="020B0609040504020204" pitchFamily="49" charset="0"/>
            </a:endParaRPr>
          </a:p>
          <a:p>
            <a:pPr marL="223837" lvl="1" indent="0">
              <a:buNone/>
            </a:pPr>
            <a:r>
              <a:rPr lang="en-US" sz="900" dirty="0">
                <a:latin typeface="Lucida Console" panose="020B0609040504020204" pitchFamily="49" charset="0"/>
              </a:rPr>
              <a:t>~Base () </a:t>
            </a:r>
            <a:r>
              <a:rPr lang="en-US" sz="900" dirty="0">
                <a:solidFill>
                  <a:srgbClr val="008080"/>
                </a:solidFill>
                <a:latin typeface="Lucida Console" panose="020B0609040504020204" pitchFamily="49" charset="0"/>
              </a:rPr>
              <a:t>// Only for unmanaged resources!</a:t>
            </a:r>
            <a:endParaRPr lang="en-US" sz="900" dirty="0">
              <a:latin typeface="Lucida Console" panose="020B0609040504020204" pitchFamily="49" charset="0"/>
            </a:endParaRPr>
          </a:p>
          <a:p>
            <a:pPr marL="223837" lvl="1" indent="0">
              <a:buNone/>
            </a:pP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Dispose(</a:t>
            </a:r>
            <a:r>
              <a:rPr lang="en-US" sz="900" dirty="0">
                <a:solidFill>
                  <a:srgbClr val="0000FF"/>
                </a:solidFill>
                <a:latin typeface="Lucida Console" panose="020B0609040504020204" pitchFamily="49" charset="0"/>
              </a:rPr>
              <a:t>false</a:t>
            </a: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223837" lvl="1" indent="0">
              <a:buNone/>
            </a:pPr>
            <a:endParaRPr lang="en-US" sz="900" dirty="0">
              <a:solidFill>
                <a:srgbClr val="0000FF"/>
              </a:solidFill>
              <a:latin typeface="Lucida Console" panose="020B0609040504020204" pitchFamily="49" charset="0"/>
            </a:endParaRPr>
          </a:p>
          <a:p>
            <a:pPr marL="223837" lvl="1" indent="0">
              <a:buNone/>
            </a:pPr>
            <a:r>
              <a:rPr lang="en-US" sz="900" dirty="0">
                <a:solidFill>
                  <a:srgbClr val="0000FF"/>
                </a:solidFill>
                <a:latin typeface="Lucida Console" panose="020B0609040504020204" pitchFamily="49" charset="0"/>
              </a:rPr>
              <a:t>public</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void</a:t>
            </a:r>
            <a:r>
              <a:rPr lang="en-US" sz="900" dirty="0">
                <a:latin typeface="Lucida Console" panose="020B0609040504020204" pitchFamily="49" charset="0"/>
              </a:rPr>
              <a:t> Dispose ()</a:t>
            </a:r>
          </a:p>
          <a:p>
            <a:pPr marL="223837" lvl="1" indent="0">
              <a:buNone/>
            </a:pP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Dispose(</a:t>
            </a:r>
            <a:r>
              <a:rPr lang="en-US" sz="900" dirty="0">
                <a:solidFill>
                  <a:srgbClr val="0000FF"/>
                </a:solidFill>
                <a:latin typeface="Lucida Console" panose="020B0609040504020204" pitchFamily="49" charset="0"/>
              </a:rPr>
              <a:t>true</a:t>
            </a:r>
            <a:r>
              <a:rPr lang="en-US" sz="900" dirty="0">
                <a:latin typeface="Lucida Console" panose="020B0609040504020204" pitchFamily="49" charset="0"/>
              </a:rPr>
              <a:t>);</a:t>
            </a:r>
          </a:p>
          <a:p>
            <a:pPr marL="460375" lvl="2" indent="0">
              <a:buNone/>
            </a:pPr>
            <a:r>
              <a:rPr lang="en-US" sz="900" dirty="0" err="1">
                <a:solidFill>
                  <a:srgbClr val="1F497D"/>
                </a:solidFill>
                <a:latin typeface="Lucida Console" panose="020B0609040504020204" pitchFamily="49" charset="0"/>
              </a:rPr>
              <a:t>GC</a:t>
            </a:r>
            <a:r>
              <a:rPr lang="en-US" sz="900" dirty="0" err="1">
                <a:latin typeface="Lucida Console" panose="020B0609040504020204" pitchFamily="49" charset="0"/>
              </a:rPr>
              <a:t>.SuppressFinalize</a:t>
            </a:r>
            <a:r>
              <a:rPr lang="en-US" sz="900" dirty="0">
                <a:latin typeface="Lucida Console" panose="020B0609040504020204" pitchFamily="49" charset="0"/>
              </a:rPr>
              <a:t>(</a:t>
            </a:r>
            <a:r>
              <a:rPr lang="en-US" sz="900" dirty="0">
                <a:solidFill>
                  <a:srgbClr val="0000FF"/>
                </a:solidFill>
                <a:latin typeface="Lucida Console" panose="020B0609040504020204" pitchFamily="49" charset="0"/>
              </a:rPr>
              <a:t>this</a:t>
            </a: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223837" lvl="1" indent="0">
              <a:buNone/>
            </a:pPr>
            <a:endParaRPr lang="en-US" sz="900" dirty="0">
              <a:solidFill>
                <a:srgbClr val="0000FF"/>
              </a:solidFill>
              <a:latin typeface="Lucida Console" panose="020B0609040504020204" pitchFamily="49" charset="0"/>
            </a:endParaRPr>
          </a:p>
          <a:p>
            <a:pPr marL="223837" lvl="1" indent="0">
              <a:buNone/>
            </a:pPr>
            <a:r>
              <a:rPr lang="en-US" sz="900" dirty="0">
                <a:solidFill>
                  <a:srgbClr val="0000FF"/>
                </a:solidFill>
                <a:latin typeface="Lucida Console" panose="020B0609040504020204" pitchFamily="49" charset="0"/>
              </a:rPr>
              <a:t>protected</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virtual</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void</a:t>
            </a:r>
            <a:r>
              <a:rPr lang="en-US" sz="900" dirty="0">
                <a:latin typeface="Lucida Console" panose="020B0609040504020204" pitchFamily="49" charset="0"/>
              </a:rPr>
              <a:t> Dispose (</a:t>
            </a:r>
            <a:r>
              <a:rPr lang="en-US" sz="900" dirty="0">
                <a:solidFill>
                  <a:srgbClr val="0000FF"/>
                </a:solidFill>
                <a:latin typeface="Lucida Console" panose="020B0609040504020204" pitchFamily="49" charset="0"/>
              </a:rPr>
              <a:t>bool</a:t>
            </a:r>
            <a:r>
              <a:rPr lang="en-US" sz="900" dirty="0">
                <a:latin typeface="Lucida Console" panose="020B0609040504020204" pitchFamily="49" charset="0"/>
              </a:rPr>
              <a:t> disposing)</a:t>
            </a:r>
          </a:p>
          <a:p>
            <a:pPr marL="223837" lvl="1" indent="0">
              <a:buNone/>
            </a:pPr>
            <a:r>
              <a:rPr lang="en-US" sz="900" dirty="0">
                <a:latin typeface="Lucida Console" panose="020B0609040504020204" pitchFamily="49" charset="0"/>
              </a:rPr>
              <a:t>{</a:t>
            </a:r>
          </a:p>
          <a:p>
            <a:pPr marL="460375" lvl="2" indent="0">
              <a:buNone/>
            </a:pPr>
            <a:r>
              <a:rPr lang="en-US" sz="900" dirty="0">
                <a:solidFill>
                  <a:srgbClr val="0000FF"/>
                </a:solidFill>
                <a:latin typeface="Lucida Console" panose="020B0609040504020204" pitchFamily="49" charset="0"/>
              </a:rPr>
              <a:t>if</a:t>
            </a:r>
            <a:r>
              <a:rPr lang="en-US" sz="900" dirty="0">
                <a:latin typeface="Lucida Console" panose="020B0609040504020204" pitchFamily="49" charset="0"/>
              </a:rPr>
              <a:t> (!disposed)</a:t>
            </a:r>
          </a:p>
          <a:p>
            <a:pPr marL="460375" lvl="2" indent="0">
              <a:buNone/>
            </a:pPr>
            <a:r>
              <a:rPr lang="en-US" sz="900" dirty="0">
                <a:latin typeface="Lucida Console" panose="020B0609040504020204" pitchFamily="49" charset="0"/>
              </a:rPr>
              <a:t>{</a:t>
            </a:r>
          </a:p>
          <a:p>
            <a:pPr marL="684212" lvl="3" indent="0">
              <a:buNone/>
            </a:pPr>
            <a:r>
              <a:rPr lang="en-US" sz="900" dirty="0">
                <a:solidFill>
                  <a:srgbClr val="0000FF"/>
                </a:solidFill>
                <a:latin typeface="Lucida Console" panose="020B0609040504020204" pitchFamily="49" charset="0"/>
              </a:rPr>
              <a:t>if</a:t>
            </a:r>
            <a:r>
              <a:rPr lang="en-US" sz="900" dirty="0">
                <a:latin typeface="Lucida Console" panose="020B0609040504020204" pitchFamily="49" charset="0"/>
              </a:rPr>
              <a:t> (disposing)</a:t>
            </a:r>
          </a:p>
          <a:p>
            <a:pPr marL="684212" lvl="3" indent="0">
              <a:buNone/>
            </a:pPr>
            <a:r>
              <a:rPr lang="en-US" sz="900" dirty="0">
                <a:latin typeface="Lucida Console" panose="020B0609040504020204" pitchFamily="49" charset="0"/>
              </a:rPr>
              <a:t>{</a:t>
            </a:r>
          </a:p>
          <a:p>
            <a:pPr marL="917575" lvl="4" indent="0">
              <a:buNone/>
            </a:pPr>
            <a:r>
              <a:rPr lang="en-US" sz="900" dirty="0">
                <a:solidFill>
                  <a:srgbClr val="008080"/>
                </a:solidFill>
                <a:latin typeface="Lucida Console" panose="020B0609040504020204" pitchFamily="49" charset="0"/>
              </a:rPr>
              <a:t>// Free contained and managed objects</a:t>
            </a:r>
            <a:endParaRPr lang="en-US" sz="900" dirty="0">
              <a:latin typeface="Lucida Console" panose="020B0609040504020204" pitchFamily="49" charset="0"/>
            </a:endParaRPr>
          </a:p>
          <a:p>
            <a:pPr marL="684212" lvl="3" indent="0">
              <a:buNone/>
            </a:pPr>
            <a:r>
              <a:rPr lang="en-US" sz="900" dirty="0">
                <a:latin typeface="Lucida Console" panose="020B0609040504020204" pitchFamily="49" charset="0"/>
              </a:rPr>
              <a:t>}</a:t>
            </a:r>
          </a:p>
          <a:p>
            <a:pPr marL="684212" lvl="3" indent="0">
              <a:buNone/>
            </a:pPr>
            <a:r>
              <a:rPr lang="en-US" sz="900" dirty="0">
                <a:solidFill>
                  <a:srgbClr val="008080"/>
                </a:solidFill>
                <a:latin typeface="Lucida Console" panose="020B0609040504020204" pitchFamily="49" charset="0"/>
              </a:rPr>
              <a:t>// Free your own state (unmanaged objects), set large fields to null.</a:t>
            </a:r>
          </a:p>
          <a:p>
            <a:pPr marL="684212" lvl="3" indent="0">
              <a:buNone/>
            </a:pPr>
            <a:r>
              <a:rPr lang="en-US" sz="900" dirty="0">
                <a:solidFill>
                  <a:srgbClr val="008080"/>
                </a:solidFill>
                <a:latin typeface="Lucida Console" panose="020B0609040504020204" pitchFamily="49" charset="0"/>
              </a:rPr>
              <a:t>// Do not access any other objects here as</a:t>
            </a:r>
            <a:r>
              <a:rPr lang="en-US" sz="900" dirty="0">
                <a:latin typeface="Lucida Console" panose="020B0609040504020204" pitchFamily="49" charset="0"/>
              </a:rPr>
              <a:t> </a:t>
            </a:r>
            <a:r>
              <a:rPr lang="en-US" sz="900" dirty="0">
                <a:solidFill>
                  <a:srgbClr val="008080"/>
                </a:solidFill>
                <a:latin typeface="Lucida Console" panose="020B0609040504020204" pitchFamily="49" charset="0"/>
              </a:rPr>
              <a:t>they may have been finalized already</a:t>
            </a:r>
            <a:endParaRPr lang="en-US" sz="900" dirty="0">
              <a:latin typeface="Lucida Console" panose="020B0609040504020204" pitchFamily="49" charset="0"/>
            </a:endParaRPr>
          </a:p>
          <a:p>
            <a:pPr marL="684212" lvl="3" indent="0">
              <a:buNone/>
            </a:pPr>
            <a:r>
              <a:rPr lang="en-US" sz="900" dirty="0" err="1">
                <a:latin typeface="Lucida Console" panose="020B0609040504020204" pitchFamily="49" charset="0"/>
              </a:rPr>
              <a:t>base.Dispose</a:t>
            </a:r>
            <a:r>
              <a:rPr lang="en-US" sz="900" dirty="0">
                <a:latin typeface="Lucida Console" panose="020B0609040504020204" pitchFamily="49" charset="0"/>
              </a:rPr>
              <a:t>(disposing);</a:t>
            </a:r>
          </a:p>
          <a:p>
            <a:pPr marL="684212" lvl="3" indent="0">
              <a:buNone/>
            </a:pPr>
            <a:r>
              <a:rPr lang="en-US" sz="900" dirty="0">
                <a:latin typeface="Lucida Console" panose="020B0609040504020204" pitchFamily="49" charset="0"/>
              </a:rPr>
              <a:t>disposed = </a:t>
            </a:r>
            <a:r>
              <a:rPr lang="en-US" sz="900" dirty="0">
                <a:solidFill>
                  <a:srgbClr val="0000FF"/>
                </a:solidFill>
                <a:latin typeface="Lucida Console" panose="020B0609040504020204" pitchFamily="49" charset="0"/>
              </a:rPr>
              <a:t>true</a:t>
            </a: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0" indent="0">
              <a:buNone/>
            </a:pPr>
            <a:r>
              <a:rPr lang="en-US" sz="900" dirty="0">
                <a:latin typeface="Lucida Console" panose="020B0609040504020204" pitchFamily="49" charset="0"/>
              </a:rPr>
              <a:t>}</a:t>
            </a:r>
          </a:p>
        </p:txBody>
      </p:sp>
      <p:sp>
        <p:nvSpPr>
          <p:cNvPr id="5" name="Rounded Rectangular Callout 4"/>
          <p:cNvSpPr/>
          <p:nvPr/>
        </p:nvSpPr>
        <p:spPr bwMode="auto">
          <a:xfrm>
            <a:off x="4419600" y="1908111"/>
            <a:ext cx="4191000" cy="990600"/>
          </a:xfrm>
          <a:prstGeom prst="wedgeRoundRectCallout">
            <a:avLst>
              <a:gd name="adj1" fmla="val -71963"/>
              <a:gd name="adj2" fmla="val -27692"/>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The finalizer</a:t>
            </a:r>
            <a:r>
              <a:rPr lang="en-US" dirty="0">
                <a:solidFill>
                  <a:schemeClr val="tx1"/>
                </a:solidFill>
                <a:latin typeface="Calibri" pitchFamily="34" charset="0"/>
                <a:cs typeface="Calibri" pitchFamily="34" charset="0"/>
              </a:rPr>
              <a:t>… us</a:t>
            </a:r>
            <a:r>
              <a:rPr kumimoji="0" lang="en-US" b="0" i="0" u="none" strike="noStrike" cap="none" normalizeH="0" baseline="0" dirty="0">
                <a:ln>
                  <a:noFill/>
                </a:ln>
                <a:solidFill>
                  <a:schemeClr val="tx1"/>
                </a:solidFill>
                <a:effectLst/>
                <a:latin typeface="Calibri" pitchFamily="34" charset="0"/>
                <a:cs typeface="Calibri" pitchFamily="34" charset="0"/>
              </a:rPr>
              <a:t>e C# syntax.  </a:t>
            </a:r>
            <a:r>
              <a:rPr lang="en-US" dirty="0">
                <a:solidFill>
                  <a:schemeClr val="tx1"/>
                </a:solidFill>
                <a:latin typeface="Calibri" pitchFamily="34" charset="0"/>
                <a:cs typeface="Calibri" pitchFamily="34" charset="0"/>
              </a:rPr>
              <a:t>Will only be invoked from the </a:t>
            </a:r>
            <a:r>
              <a:rPr lang="en-US" dirty="0" err="1">
                <a:solidFill>
                  <a:schemeClr val="tx1"/>
                </a:solidFill>
                <a:latin typeface="Calibri" pitchFamily="34" charset="0"/>
                <a:cs typeface="Calibri" pitchFamily="34" charset="0"/>
              </a:rPr>
              <a:t>fReachable</a:t>
            </a:r>
            <a:r>
              <a:rPr lang="en-US" dirty="0">
                <a:solidFill>
                  <a:schemeClr val="tx1"/>
                </a:solidFill>
                <a:latin typeface="Calibri" pitchFamily="34" charset="0"/>
                <a:cs typeface="Calibri" pitchFamily="34" charset="0"/>
              </a:rPr>
              <a:t> Queue – if the consumer neglected to call Dispose!!</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6" name="Rounded Rectangular Callout 5"/>
          <p:cNvSpPr/>
          <p:nvPr/>
        </p:nvSpPr>
        <p:spPr bwMode="auto">
          <a:xfrm>
            <a:off x="4419600" y="3200400"/>
            <a:ext cx="4191000" cy="914400"/>
          </a:xfrm>
          <a:prstGeom prst="wedgeRoundRectCallout">
            <a:avLst>
              <a:gd name="adj1" fmla="val -98933"/>
              <a:gd name="adj2" fmla="val -64449"/>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Implements </a:t>
            </a:r>
            <a:r>
              <a:rPr kumimoji="0" lang="en-US" b="0" i="0" u="none" strike="noStrike" cap="none" normalizeH="0" baseline="0" dirty="0" err="1">
                <a:ln>
                  <a:noFill/>
                </a:ln>
                <a:solidFill>
                  <a:schemeClr val="tx1"/>
                </a:solidFill>
                <a:effectLst/>
                <a:latin typeface="Calibri" pitchFamily="34" charset="0"/>
                <a:cs typeface="Calibri" pitchFamily="34" charset="0"/>
              </a:rPr>
              <a:t>IDisposable</a:t>
            </a:r>
            <a:r>
              <a:rPr kumimoji="0" lang="en-US" b="0" i="0" u="none" strike="noStrike" cap="none" normalizeH="0" baseline="0" dirty="0">
                <a:ln>
                  <a:noFill/>
                </a:ln>
                <a:solidFill>
                  <a:schemeClr val="tx1"/>
                </a:solidFill>
                <a:effectLst/>
                <a:latin typeface="Calibri" pitchFamily="34" charset="0"/>
                <a:cs typeface="Calibri" pitchFamily="34" charset="0"/>
              </a:rPr>
              <a:t>! (‘using’ statements)</a:t>
            </a:r>
          </a:p>
          <a:p>
            <a:pPr marL="0" marR="0" indent="0" algn="l"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Calibri" pitchFamily="34" charset="0"/>
                <a:cs typeface="Calibri" pitchFamily="34" charset="0"/>
              </a:rPr>
              <a:t>Calls </a:t>
            </a:r>
            <a:r>
              <a:rPr lang="en-US" dirty="0" err="1">
                <a:solidFill>
                  <a:schemeClr val="tx1"/>
                </a:solidFill>
                <a:latin typeface="Calibri" pitchFamily="34" charset="0"/>
                <a:cs typeface="Calibri" pitchFamily="34" charset="0"/>
              </a:rPr>
              <a:t>SupressFinalize</a:t>
            </a:r>
            <a:r>
              <a:rPr lang="en-US" dirty="0">
                <a:solidFill>
                  <a:schemeClr val="tx1"/>
                </a:solidFill>
                <a:latin typeface="Calibri" pitchFamily="34" charset="0"/>
                <a:cs typeface="Calibri" pitchFamily="34" charset="0"/>
              </a:rPr>
              <a:t> to avoid moving the GC reference to the </a:t>
            </a:r>
            <a:r>
              <a:rPr lang="en-US" dirty="0" err="1">
                <a:solidFill>
                  <a:schemeClr val="tx1"/>
                </a:solidFill>
                <a:latin typeface="Calibri" pitchFamily="34" charset="0"/>
                <a:cs typeface="Calibri" pitchFamily="34" charset="0"/>
              </a:rPr>
              <a:t>fReachable</a:t>
            </a:r>
            <a:r>
              <a:rPr lang="en-US" dirty="0">
                <a:solidFill>
                  <a:schemeClr val="tx1"/>
                </a:solidFill>
                <a:latin typeface="Calibri" pitchFamily="34" charset="0"/>
                <a:cs typeface="Calibri" pitchFamily="34" charset="0"/>
              </a:rPr>
              <a:t> Queue</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7" name="Rounded Rectangular Callout 6"/>
          <p:cNvSpPr/>
          <p:nvPr/>
        </p:nvSpPr>
        <p:spPr bwMode="auto">
          <a:xfrm>
            <a:off x="4419600" y="4343400"/>
            <a:ext cx="4191000" cy="914400"/>
          </a:xfrm>
          <a:prstGeom prst="wedgeRoundRectCallout">
            <a:avLst>
              <a:gd name="adj1" fmla="val -91228"/>
              <a:gd name="adj2" fmla="val -63712"/>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Protected access for inheritors,</a:t>
            </a:r>
            <a:r>
              <a:rPr kumimoji="0" lang="en-US" b="0" i="0" u="none" strike="noStrike" cap="none" normalizeH="0" dirty="0">
                <a:ln>
                  <a:noFill/>
                </a:ln>
                <a:solidFill>
                  <a:schemeClr val="tx1"/>
                </a:solidFill>
                <a:effectLst/>
                <a:latin typeface="Calibri" pitchFamily="34" charset="0"/>
                <a:cs typeface="Calibri" pitchFamily="34" charset="0"/>
              </a:rPr>
              <a:t> who should not implement their own finalizer or </a:t>
            </a:r>
            <a:r>
              <a:rPr kumimoji="0" lang="en-US" b="0" i="0" u="none" strike="noStrike" cap="none" normalizeH="0" dirty="0" err="1">
                <a:ln>
                  <a:noFill/>
                </a:ln>
                <a:solidFill>
                  <a:schemeClr val="tx1"/>
                </a:solidFill>
                <a:effectLst/>
                <a:latin typeface="Calibri" pitchFamily="34" charset="0"/>
                <a:cs typeface="Calibri" pitchFamily="34" charset="0"/>
              </a:rPr>
              <a:t>parameterless</a:t>
            </a:r>
            <a:r>
              <a:rPr kumimoji="0" lang="en-US" b="0" i="0" u="none" strike="noStrike" cap="none" normalizeH="0" dirty="0">
                <a:ln>
                  <a:noFill/>
                </a:ln>
                <a:solidFill>
                  <a:schemeClr val="tx1"/>
                </a:solidFill>
                <a:effectLst/>
                <a:latin typeface="Calibri" pitchFamily="34" charset="0"/>
                <a:cs typeface="Calibri" pitchFamily="34" charset="0"/>
              </a:rPr>
              <a:t> Dispose method</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10"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Full </a:t>
            </a:r>
            <a:r>
              <a:rPr lang="en-GB" dirty="0" err="1">
                <a:ln w="0"/>
                <a:effectLst>
                  <a:outerShdw blurRad="38100" dist="25400" dir="5400000" algn="ctr" rotWithShape="0">
                    <a:srgbClr val="6E747A">
                      <a:alpha val="43000"/>
                    </a:srgbClr>
                  </a:outerShdw>
                </a:effectLst>
              </a:rPr>
              <a:t>IDisposable</a:t>
            </a:r>
            <a:r>
              <a:rPr lang="en-GB" dirty="0">
                <a:ln w="0"/>
                <a:effectLst>
                  <a:outerShdw blurRad="38100" dist="25400" dir="5400000" algn="ctr" rotWithShape="0">
                    <a:srgbClr val="6E747A">
                      <a:alpha val="43000"/>
                    </a:srgbClr>
                  </a:outerShdw>
                </a:effectLst>
              </a:rPr>
              <a:t> Implementation</a:t>
            </a:r>
            <a:endParaRPr lang="en-US"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904280453"/>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Basic </a:t>
            </a:r>
            <a:r>
              <a:rPr lang="en-GB" dirty="0" err="1">
                <a:ln w="0"/>
                <a:effectLst>
                  <a:outerShdw blurRad="38100" dist="25400" dir="5400000" algn="ctr" rotWithShape="0">
                    <a:srgbClr val="6E747A">
                      <a:alpha val="43000"/>
                    </a:srgbClr>
                  </a:outerShdw>
                </a:effectLst>
              </a:rPr>
              <a:t>IDisposable</a:t>
            </a:r>
            <a:r>
              <a:rPr lang="en-GB" dirty="0">
                <a:ln w="0"/>
                <a:effectLst>
                  <a:outerShdw blurRad="38100" dist="25400" dir="5400000" algn="ctr" rotWithShape="0">
                    <a:srgbClr val="6E747A">
                      <a:alpha val="43000"/>
                    </a:srgbClr>
                  </a:outerShdw>
                </a:effectLst>
              </a:rPr>
              <a:t> Implementation</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04799" y="1311274"/>
            <a:ext cx="8512175" cy="5241925"/>
          </a:xfrm>
        </p:spPr>
        <p:txBody>
          <a:bodyPr>
            <a:noAutofit/>
          </a:bodyPr>
          <a:lstStyle/>
          <a:p>
            <a:pPr marL="0" indent="0">
              <a:buNone/>
            </a:pPr>
            <a:r>
              <a:rPr lang="en-US" sz="900" dirty="0">
                <a:solidFill>
                  <a:srgbClr val="0000FF"/>
                </a:solidFill>
                <a:latin typeface="Lucida Console" panose="020B0609040504020204" pitchFamily="49" charset="0"/>
              </a:rPr>
              <a:t>public</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class</a:t>
            </a:r>
            <a:r>
              <a:rPr lang="en-US" sz="900" dirty="0">
                <a:latin typeface="Lucida Console" panose="020B0609040504020204" pitchFamily="49" charset="0"/>
              </a:rPr>
              <a:t> </a:t>
            </a:r>
            <a:r>
              <a:rPr lang="en-US" sz="900" dirty="0">
                <a:solidFill>
                  <a:srgbClr val="1F497D"/>
                </a:solidFill>
                <a:latin typeface="Lucida Console" panose="020B0609040504020204" pitchFamily="49" charset="0"/>
              </a:rPr>
              <a:t>Base</a:t>
            </a:r>
            <a:r>
              <a:rPr lang="en-US" sz="900" dirty="0">
                <a:latin typeface="Lucida Console" panose="020B0609040504020204" pitchFamily="49" charset="0"/>
              </a:rPr>
              <a:t> : </a:t>
            </a:r>
            <a:r>
              <a:rPr lang="en-US" sz="900" dirty="0" err="1">
                <a:solidFill>
                  <a:srgbClr val="1F497D"/>
                </a:solidFill>
                <a:latin typeface="Lucida Console" panose="020B0609040504020204" pitchFamily="49" charset="0"/>
              </a:rPr>
              <a:t>IDisposable</a:t>
            </a:r>
            <a:endParaRPr lang="en-US" sz="900" dirty="0">
              <a:latin typeface="Lucida Console" panose="020B0609040504020204" pitchFamily="49" charset="0"/>
            </a:endParaRPr>
          </a:p>
          <a:p>
            <a:pPr marL="0" indent="0">
              <a:buNone/>
            </a:pPr>
            <a:r>
              <a:rPr lang="en-US" sz="900" dirty="0">
                <a:latin typeface="Lucida Console" panose="020B0609040504020204" pitchFamily="49" charset="0"/>
              </a:rPr>
              <a:t>{</a:t>
            </a:r>
          </a:p>
          <a:p>
            <a:pPr marL="223837" lvl="1" indent="0">
              <a:buNone/>
            </a:pPr>
            <a:r>
              <a:rPr lang="en-US" sz="900" dirty="0">
                <a:solidFill>
                  <a:srgbClr val="0000FF"/>
                </a:solidFill>
                <a:latin typeface="Lucida Console" panose="020B0609040504020204" pitchFamily="49" charset="0"/>
              </a:rPr>
              <a:t>private</a:t>
            </a:r>
            <a:r>
              <a:rPr lang="en-US" sz="900" dirty="0">
                <a:latin typeface="Lucida Console" panose="020B0609040504020204" pitchFamily="49" charset="0"/>
              </a:rPr>
              <a:t> </a:t>
            </a:r>
            <a:r>
              <a:rPr lang="en-US" sz="900" dirty="0" err="1">
                <a:solidFill>
                  <a:srgbClr val="0000FF"/>
                </a:solidFill>
                <a:latin typeface="Lucida Console" panose="020B0609040504020204" pitchFamily="49" charset="0"/>
              </a:rPr>
              <a:t>bool</a:t>
            </a:r>
            <a:r>
              <a:rPr lang="en-US" sz="900" dirty="0">
                <a:latin typeface="Lucida Console" panose="020B0609040504020204" pitchFamily="49" charset="0"/>
              </a:rPr>
              <a:t> disposed = </a:t>
            </a:r>
            <a:r>
              <a:rPr lang="en-US" sz="900" dirty="0">
                <a:solidFill>
                  <a:srgbClr val="0000FF"/>
                </a:solidFill>
                <a:latin typeface="Lucida Console" panose="020B0609040504020204" pitchFamily="49" charset="0"/>
              </a:rPr>
              <a:t>false</a:t>
            </a:r>
            <a:r>
              <a:rPr lang="en-US" sz="900" dirty="0">
                <a:latin typeface="Lucida Console" panose="020B0609040504020204" pitchFamily="49" charset="0"/>
              </a:rPr>
              <a:t>;</a:t>
            </a:r>
          </a:p>
          <a:p>
            <a:pPr marL="223837" lvl="1" indent="0">
              <a:buNone/>
            </a:pPr>
            <a:endParaRPr lang="en-US" sz="900" dirty="0">
              <a:latin typeface="Lucida Console" panose="020B0609040504020204" pitchFamily="49" charset="0"/>
            </a:endParaRPr>
          </a:p>
          <a:p>
            <a:pPr marL="223837" lvl="1" indent="0">
              <a:buNone/>
            </a:pPr>
            <a:r>
              <a:rPr lang="en-US" sz="900" dirty="0">
                <a:solidFill>
                  <a:srgbClr val="0000FF"/>
                </a:solidFill>
                <a:latin typeface="Lucida Console" panose="020B0609040504020204" pitchFamily="49" charset="0"/>
              </a:rPr>
              <a:t>public</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void</a:t>
            </a:r>
            <a:r>
              <a:rPr lang="en-US" sz="900" dirty="0">
                <a:latin typeface="Lucida Console" panose="020B0609040504020204" pitchFamily="49" charset="0"/>
              </a:rPr>
              <a:t> Dispose ()</a:t>
            </a:r>
          </a:p>
          <a:p>
            <a:pPr marL="223837" lvl="1" indent="0">
              <a:buNone/>
            </a:pP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Dispose(</a:t>
            </a:r>
            <a:r>
              <a:rPr lang="en-US" sz="900" dirty="0">
                <a:solidFill>
                  <a:srgbClr val="0000FF"/>
                </a:solidFill>
                <a:latin typeface="Lucida Console" panose="020B0609040504020204" pitchFamily="49" charset="0"/>
              </a:rPr>
              <a:t>true</a:t>
            </a: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223837" lvl="1" indent="0">
              <a:buNone/>
            </a:pPr>
            <a:endParaRPr lang="en-US" sz="900" dirty="0">
              <a:solidFill>
                <a:srgbClr val="0000FF"/>
              </a:solidFill>
              <a:latin typeface="Lucida Console" panose="020B0609040504020204" pitchFamily="49" charset="0"/>
            </a:endParaRPr>
          </a:p>
          <a:p>
            <a:pPr marL="223837" lvl="1" indent="0">
              <a:buNone/>
            </a:pPr>
            <a:r>
              <a:rPr lang="en-US" sz="900" dirty="0">
                <a:solidFill>
                  <a:srgbClr val="0000FF"/>
                </a:solidFill>
                <a:latin typeface="Lucida Console" panose="020B0609040504020204" pitchFamily="49" charset="0"/>
              </a:rPr>
              <a:t>protected</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virtual</a:t>
            </a:r>
            <a:r>
              <a:rPr lang="en-US" sz="900" dirty="0">
                <a:latin typeface="Lucida Console" panose="020B0609040504020204" pitchFamily="49" charset="0"/>
              </a:rPr>
              <a:t> </a:t>
            </a:r>
            <a:r>
              <a:rPr lang="en-US" sz="900" dirty="0">
                <a:solidFill>
                  <a:srgbClr val="0000FF"/>
                </a:solidFill>
                <a:latin typeface="Lucida Console" panose="020B0609040504020204" pitchFamily="49" charset="0"/>
              </a:rPr>
              <a:t>void</a:t>
            </a:r>
            <a:r>
              <a:rPr lang="en-US" sz="900" dirty="0">
                <a:latin typeface="Lucida Console" panose="020B0609040504020204" pitchFamily="49" charset="0"/>
              </a:rPr>
              <a:t> Dispose (</a:t>
            </a:r>
            <a:r>
              <a:rPr lang="en-US" sz="900" dirty="0" err="1">
                <a:solidFill>
                  <a:srgbClr val="0000FF"/>
                </a:solidFill>
                <a:latin typeface="Lucida Console" panose="020B0609040504020204" pitchFamily="49" charset="0"/>
              </a:rPr>
              <a:t>bool</a:t>
            </a:r>
            <a:r>
              <a:rPr lang="en-US" sz="900" dirty="0">
                <a:latin typeface="Lucida Console" panose="020B0609040504020204" pitchFamily="49" charset="0"/>
              </a:rPr>
              <a:t> disposing)</a:t>
            </a:r>
          </a:p>
          <a:p>
            <a:pPr marL="223837" lvl="1" indent="0">
              <a:buNone/>
            </a:pPr>
            <a:r>
              <a:rPr lang="en-US" sz="900" dirty="0">
                <a:latin typeface="Lucida Console" panose="020B0609040504020204" pitchFamily="49" charset="0"/>
              </a:rPr>
              <a:t>{</a:t>
            </a:r>
          </a:p>
          <a:p>
            <a:pPr marL="460375" lvl="2" indent="0">
              <a:buNone/>
            </a:pPr>
            <a:r>
              <a:rPr lang="en-US" sz="900" dirty="0">
                <a:solidFill>
                  <a:srgbClr val="0000FF"/>
                </a:solidFill>
                <a:latin typeface="Lucida Console" panose="020B0609040504020204" pitchFamily="49" charset="0"/>
              </a:rPr>
              <a:t>if</a:t>
            </a:r>
            <a:r>
              <a:rPr lang="en-US" sz="900" dirty="0">
                <a:latin typeface="Lucida Console" panose="020B0609040504020204" pitchFamily="49" charset="0"/>
              </a:rPr>
              <a:t> (!disposed)</a:t>
            </a:r>
          </a:p>
          <a:p>
            <a:pPr marL="460375" lvl="2" indent="0">
              <a:buNone/>
            </a:pPr>
            <a:r>
              <a:rPr lang="en-US" sz="900" dirty="0">
                <a:latin typeface="Lucida Console" panose="020B0609040504020204" pitchFamily="49" charset="0"/>
              </a:rPr>
              <a:t>{</a:t>
            </a:r>
          </a:p>
          <a:p>
            <a:pPr marL="684212" lvl="3" indent="0">
              <a:buNone/>
            </a:pPr>
            <a:r>
              <a:rPr lang="en-US" sz="900" dirty="0">
                <a:solidFill>
                  <a:srgbClr val="0000FF"/>
                </a:solidFill>
                <a:latin typeface="Lucida Console" panose="020B0609040504020204" pitchFamily="49" charset="0"/>
              </a:rPr>
              <a:t>if</a:t>
            </a:r>
            <a:r>
              <a:rPr lang="en-US" sz="900" dirty="0">
                <a:latin typeface="Lucida Console" panose="020B0609040504020204" pitchFamily="49" charset="0"/>
              </a:rPr>
              <a:t> (disposing)</a:t>
            </a:r>
          </a:p>
          <a:p>
            <a:pPr marL="684212" lvl="3" indent="0">
              <a:buNone/>
            </a:pPr>
            <a:r>
              <a:rPr lang="en-US" sz="900" dirty="0">
                <a:latin typeface="Lucida Console" panose="020B0609040504020204" pitchFamily="49" charset="0"/>
              </a:rPr>
              <a:t>{</a:t>
            </a:r>
          </a:p>
          <a:p>
            <a:pPr marL="917575" lvl="4" indent="0">
              <a:buNone/>
            </a:pPr>
            <a:r>
              <a:rPr lang="en-US" sz="900" dirty="0">
                <a:solidFill>
                  <a:srgbClr val="008080"/>
                </a:solidFill>
                <a:latin typeface="Lucida Console" panose="020B0609040504020204" pitchFamily="49" charset="0"/>
              </a:rPr>
              <a:t>// Free contained and managed objects</a:t>
            </a:r>
            <a:endParaRPr lang="en-US" sz="900" dirty="0">
              <a:latin typeface="Lucida Console" panose="020B0609040504020204" pitchFamily="49" charset="0"/>
            </a:endParaRPr>
          </a:p>
          <a:p>
            <a:pPr marL="684212" lvl="3" indent="0">
              <a:buNone/>
            </a:pPr>
            <a:r>
              <a:rPr lang="en-US" sz="900" dirty="0">
                <a:latin typeface="Lucida Console" panose="020B0609040504020204" pitchFamily="49" charset="0"/>
              </a:rPr>
              <a:t>}</a:t>
            </a:r>
          </a:p>
          <a:p>
            <a:pPr marL="684212" lvl="3" indent="0">
              <a:buNone/>
            </a:pPr>
            <a:r>
              <a:rPr lang="en-US" sz="900" dirty="0">
                <a:solidFill>
                  <a:srgbClr val="008080"/>
                </a:solidFill>
                <a:latin typeface="Lucida Console" panose="020B0609040504020204" pitchFamily="49" charset="0"/>
              </a:rPr>
              <a:t>// Set large fields to null.</a:t>
            </a:r>
          </a:p>
          <a:p>
            <a:pPr marL="684212" lvl="3" indent="0">
              <a:buNone/>
            </a:pPr>
            <a:r>
              <a:rPr lang="en-US" sz="900" dirty="0">
                <a:solidFill>
                  <a:srgbClr val="008080"/>
                </a:solidFill>
                <a:latin typeface="Lucida Console" panose="020B0609040504020204" pitchFamily="49" charset="0"/>
              </a:rPr>
              <a:t>// Do not access any other objects here as</a:t>
            </a:r>
            <a:r>
              <a:rPr lang="en-US" sz="900" dirty="0">
                <a:latin typeface="Lucida Console" panose="020B0609040504020204" pitchFamily="49" charset="0"/>
              </a:rPr>
              <a:t> </a:t>
            </a:r>
            <a:r>
              <a:rPr lang="en-US" sz="900" dirty="0">
                <a:solidFill>
                  <a:srgbClr val="008080"/>
                </a:solidFill>
                <a:latin typeface="Lucida Console" panose="020B0609040504020204" pitchFamily="49" charset="0"/>
              </a:rPr>
              <a:t>they may have been finalized already</a:t>
            </a:r>
            <a:endParaRPr lang="en-US" sz="900" dirty="0">
              <a:latin typeface="Lucida Console" panose="020B0609040504020204" pitchFamily="49" charset="0"/>
            </a:endParaRPr>
          </a:p>
          <a:p>
            <a:pPr marL="684212" lvl="3" indent="0">
              <a:buNone/>
            </a:pPr>
            <a:r>
              <a:rPr lang="en-US" sz="900" dirty="0" err="1">
                <a:latin typeface="Lucida Console" panose="020B0609040504020204" pitchFamily="49" charset="0"/>
              </a:rPr>
              <a:t>base.Dispose</a:t>
            </a:r>
            <a:r>
              <a:rPr lang="en-US" sz="900" dirty="0">
                <a:latin typeface="Lucida Console" panose="020B0609040504020204" pitchFamily="49" charset="0"/>
              </a:rPr>
              <a:t>(disposing);</a:t>
            </a:r>
          </a:p>
          <a:p>
            <a:pPr marL="684212" lvl="3" indent="0">
              <a:buNone/>
            </a:pPr>
            <a:r>
              <a:rPr lang="en-US" sz="900" dirty="0">
                <a:latin typeface="Lucida Console" panose="020B0609040504020204" pitchFamily="49" charset="0"/>
              </a:rPr>
              <a:t>disposed = </a:t>
            </a:r>
            <a:r>
              <a:rPr lang="en-US" sz="900" dirty="0">
                <a:solidFill>
                  <a:srgbClr val="0000FF"/>
                </a:solidFill>
                <a:latin typeface="Lucida Console" panose="020B0609040504020204" pitchFamily="49" charset="0"/>
              </a:rPr>
              <a:t>true</a:t>
            </a:r>
            <a:r>
              <a:rPr lang="en-US" sz="900" dirty="0">
                <a:latin typeface="Lucida Console" panose="020B0609040504020204" pitchFamily="49" charset="0"/>
              </a:rPr>
              <a:t>;</a:t>
            </a:r>
          </a:p>
          <a:p>
            <a:pPr marL="460375" lvl="2" indent="0">
              <a:buNone/>
            </a:pPr>
            <a:r>
              <a:rPr lang="en-US" sz="900" dirty="0">
                <a:latin typeface="Lucida Console" panose="020B0609040504020204" pitchFamily="49" charset="0"/>
              </a:rPr>
              <a:t>}</a:t>
            </a:r>
          </a:p>
          <a:p>
            <a:pPr marL="223837" lvl="1" indent="0">
              <a:buNone/>
            </a:pPr>
            <a:r>
              <a:rPr lang="en-US" sz="900" dirty="0">
                <a:latin typeface="Lucida Console" panose="020B0609040504020204" pitchFamily="49" charset="0"/>
              </a:rPr>
              <a:t>}</a:t>
            </a:r>
          </a:p>
          <a:p>
            <a:pPr marL="0" indent="0">
              <a:buNone/>
            </a:pPr>
            <a:r>
              <a:rPr lang="en-US" sz="900" dirty="0">
                <a:latin typeface="Lucida Console" panose="020B0609040504020204" pitchFamily="49" charset="0"/>
              </a:rPr>
              <a:t>}</a:t>
            </a:r>
          </a:p>
        </p:txBody>
      </p:sp>
      <p:sp>
        <p:nvSpPr>
          <p:cNvPr id="6" name="Rounded Rectangular Callout 5"/>
          <p:cNvSpPr/>
          <p:nvPr/>
        </p:nvSpPr>
        <p:spPr bwMode="auto">
          <a:xfrm>
            <a:off x="4525488" y="2362200"/>
            <a:ext cx="4191000" cy="914400"/>
          </a:xfrm>
          <a:prstGeom prst="wedgeRoundRectCallout">
            <a:avLst>
              <a:gd name="adj1" fmla="val -100209"/>
              <a:gd name="adj2" fmla="val -54987"/>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Calibri" pitchFamily="34" charset="0"/>
                <a:cs typeface="Calibri" pitchFamily="34" charset="0"/>
              </a:rPr>
              <a:t>If we do not have unmanaged objects to release, the base class still implements Dispose() and only calls Dispose(true)</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7" name="Rounded Rectangular Callout 6"/>
          <p:cNvSpPr/>
          <p:nvPr/>
        </p:nvSpPr>
        <p:spPr bwMode="auto">
          <a:xfrm>
            <a:off x="4525488" y="3657600"/>
            <a:ext cx="4191000" cy="914400"/>
          </a:xfrm>
          <a:prstGeom prst="wedgeRoundRectCallout">
            <a:avLst>
              <a:gd name="adj1" fmla="val -94102"/>
              <a:gd name="adj2" fmla="val -80316"/>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Dispose(</a:t>
            </a:r>
            <a:r>
              <a:rPr kumimoji="0" lang="en-US" b="0" i="0" u="none" strike="noStrike" cap="none" normalizeH="0" baseline="0" dirty="0" err="1">
                <a:ln>
                  <a:noFill/>
                </a:ln>
                <a:solidFill>
                  <a:schemeClr val="tx1"/>
                </a:solidFill>
                <a:effectLst/>
                <a:latin typeface="Calibri" pitchFamily="34" charset="0"/>
                <a:cs typeface="Calibri" pitchFamily="34" charset="0"/>
              </a:rPr>
              <a:t>bool</a:t>
            </a:r>
            <a:r>
              <a:rPr kumimoji="0" lang="en-US" b="0" i="0" u="none" strike="noStrike" cap="none" normalizeH="0" baseline="0" dirty="0">
                <a:ln>
                  <a:noFill/>
                </a:ln>
                <a:solidFill>
                  <a:schemeClr val="tx1"/>
                </a:solidFill>
                <a:effectLst/>
                <a:latin typeface="Calibri" pitchFamily="34" charset="0"/>
                <a:cs typeface="Calibri" pitchFamily="34" charset="0"/>
              </a:rPr>
              <a:t>)</a:t>
            </a:r>
            <a:r>
              <a:rPr kumimoji="0" lang="en-US" b="0" i="0" u="none" strike="noStrike" cap="none" normalizeH="0" dirty="0">
                <a:ln>
                  <a:noFill/>
                </a:ln>
                <a:solidFill>
                  <a:schemeClr val="tx1"/>
                </a:solidFill>
                <a:effectLst/>
                <a:latin typeface="Calibri" pitchFamily="34" charset="0"/>
                <a:cs typeface="Calibri" pitchFamily="34" charset="0"/>
              </a:rPr>
              <a:t> remains as a way of overriding base functionality for inheritors of Base</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Tree>
    <p:extLst>
      <p:ext uri="{BB962C8B-B14F-4D97-AF65-F5344CB8AC3E}">
        <p14:creationId xmlns:p14="http://schemas.microsoft.com/office/powerpoint/2010/main" val="394230523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err="1">
                <a:ln w="0"/>
                <a:effectLst>
                  <a:outerShdw blurRad="38100" dist="25400" dir="5400000" algn="ctr" rotWithShape="0">
                    <a:srgbClr val="6E747A">
                      <a:alpha val="43000"/>
                    </a:srgbClr>
                  </a:outerShdw>
                </a:effectLst>
              </a:rPr>
              <a:t>Finalizer</a:t>
            </a:r>
            <a:r>
              <a:rPr lang="en-GB" dirty="0">
                <a:ln w="0"/>
                <a:effectLst>
                  <a:outerShdw blurRad="38100" dist="25400" dir="5400000" algn="ctr" rotWithShape="0">
                    <a:srgbClr val="6E747A">
                      <a:alpha val="43000"/>
                    </a:srgbClr>
                  </a:outerShdw>
                </a:effectLst>
              </a:rPr>
              <a:t> Chains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04799" y="1311274"/>
            <a:ext cx="8512175" cy="5241925"/>
          </a:xfrm>
        </p:spPr>
        <p:txBody>
          <a:bodyPr>
            <a:noAutofit/>
          </a:bodyPr>
          <a:lstStyle/>
          <a:p>
            <a:pPr marL="0" indent="0">
              <a:buNone/>
            </a:pPr>
            <a:r>
              <a:rPr lang="en-US" sz="1000" dirty="0">
                <a:solidFill>
                  <a:srgbClr val="0000FF"/>
                </a:solidFill>
                <a:latin typeface="Lucida Console" panose="020B0609040504020204" pitchFamily="49" charset="0"/>
              </a:rPr>
              <a:t>class</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First</a:t>
            </a:r>
            <a:endParaRPr lang="en-US" sz="1000" dirty="0">
              <a:latin typeface="Lucida Console" panose="020B0609040504020204" pitchFamily="49" charset="0"/>
            </a:endParaRPr>
          </a:p>
          <a:p>
            <a:pPr marL="0" indent="0">
              <a:buNone/>
            </a:pP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~First ()</a:t>
            </a:r>
          </a:p>
          <a:p>
            <a:pPr marL="228600" indent="0">
              <a:buNone/>
            </a:pPr>
            <a:r>
              <a:rPr lang="en-US" sz="1000" dirty="0">
                <a:latin typeface="Lucida Console" panose="020B0609040504020204" pitchFamily="49" charset="0"/>
              </a:rPr>
              <a:t>{</a:t>
            </a:r>
          </a:p>
          <a:p>
            <a:pPr marL="457200" indent="0">
              <a:buNone/>
            </a:pPr>
            <a:r>
              <a:rPr lang="en-US" sz="1000" dirty="0" err="1">
                <a:solidFill>
                  <a:srgbClr val="1F497D"/>
                </a:solidFill>
                <a:latin typeface="Lucida Console" panose="020B0609040504020204" pitchFamily="49" charset="0"/>
              </a:rPr>
              <a:t>Console</a:t>
            </a:r>
            <a:r>
              <a:rPr lang="en-US" sz="1000" dirty="0" err="1">
                <a:latin typeface="Lucida Console" panose="020B0609040504020204" pitchFamily="49" charset="0"/>
              </a:rPr>
              <a:t>.WriteLine</a:t>
            </a:r>
            <a:r>
              <a:rPr lang="en-US" sz="1000" dirty="0">
                <a:latin typeface="Lucida Console" panose="020B0609040504020204" pitchFamily="49" charset="0"/>
              </a:rPr>
              <a:t>(</a:t>
            </a:r>
            <a:r>
              <a:rPr lang="en-US" sz="1000" dirty="0">
                <a:solidFill>
                  <a:srgbClr val="800000"/>
                </a:solidFill>
                <a:latin typeface="Lucida Console" panose="020B0609040504020204" pitchFamily="49" charset="0"/>
              </a:rPr>
              <a:t>"First's destructor is called."</a:t>
            </a: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a:t>
            </a:r>
          </a:p>
          <a:p>
            <a:pPr marL="0" indent="0">
              <a:buNone/>
            </a:pPr>
            <a:r>
              <a:rPr lang="en-US" sz="1000" dirty="0">
                <a:latin typeface="Lucida Console" panose="020B0609040504020204" pitchFamily="49" charset="0"/>
              </a:rPr>
              <a:t>}</a:t>
            </a:r>
          </a:p>
          <a:p>
            <a:pPr marL="0" indent="0">
              <a:buNone/>
            </a:pPr>
            <a:endParaRPr lang="en-US" sz="1000" dirty="0">
              <a:solidFill>
                <a:srgbClr val="0000FF"/>
              </a:solidFill>
              <a:latin typeface="Lucida Console" panose="020B0609040504020204" pitchFamily="49" charset="0"/>
            </a:endParaRPr>
          </a:p>
          <a:p>
            <a:pPr marL="0" indent="0">
              <a:buNone/>
            </a:pPr>
            <a:r>
              <a:rPr lang="en-US" sz="1000" dirty="0">
                <a:solidFill>
                  <a:srgbClr val="0000FF"/>
                </a:solidFill>
                <a:latin typeface="Lucida Console" panose="020B0609040504020204" pitchFamily="49" charset="0"/>
              </a:rPr>
              <a:t>class</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Second</a:t>
            </a:r>
            <a:r>
              <a:rPr lang="en-US" sz="1000" dirty="0">
                <a:latin typeface="Lucida Console" panose="020B0609040504020204" pitchFamily="49" charset="0"/>
              </a:rPr>
              <a:t> : </a:t>
            </a:r>
            <a:r>
              <a:rPr lang="en-US" sz="1000" dirty="0">
                <a:solidFill>
                  <a:srgbClr val="1F497D"/>
                </a:solidFill>
                <a:latin typeface="Lucida Console" panose="020B0609040504020204" pitchFamily="49" charset="0"/>
              </a:rPr>
              <a:t>First</a:t>
            </a:r>
            <a:endParaRPr lang="en-US" sz="1000" dirty="0">
              <a:latin typeface="Lucida Console" panose="020B0609040504020204" pitchFamily="49" charset="0"/>
            </a:endParaRPr>
          </a:p>
          <a:p>
            <a:pPr marL="0" indent="0">
              <a:buNone/>
            </a:pP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~Second ()</a:t>
            </a:r>
          </a:p>
          <a:p>
            <a:pPr marL="228600" indent="0">
              <a:buNone/>
            </a:pPr>
            <a:r>
              <a:rPr lang="en-US" sz="1000" dirty="0">
                <a:latin typeface="Lucida Console" panose="020B0609040504020204" pitchFamily="49" charset="0"/>
              </a:rPr>
              <a:t>{</a:t>
            </a:r>
          </a:p>
          <a:p>
            <a:pPr marL="457200" indent="0">
              <a:buNone/>
            </a:pPr>
            <a:r>
              <a:rPr lang="en-US" sz="1000" dirty="0" err="1">
                <a:solidFill>
                  <a:srgbClr val="1F497D"/>
                </a:solidFill>
                <a:latin typeface="Lucida Console" panose="020B0609040504020204" pitchFamily="49" charset="0"/>
              </a:rPr>
              <a:t>Console</a:t>
            </a:r>
            <a:r>
              <a:rPr lang="en-US" sz="1000" dirty="0" err="1">
                <a:latin typeface="Lucida Console" panose="020B0609040504020204" pitchFamily="49" charset="0"/>
              </a:rPr>
              <a:t>.WriteLine</a:t>
            </a:r>
            <a:r>
              <a:rPr lang="en-US" sz="1000" dirty="0">
                <a:latin typeface="Lucida Console" panose="020B0609040504020204" pitchFamily="49" charset="0"/>
              </a:rPr>
              <a:t>(</a:t>
            </a:r>
            <a:r>
              <a:rPr lang="en-US" sz="1000" dirty="0">
                <a:solidFill>
                  <a:srgbClr val="800000"/>
                </a:solidFill>
                <a:latin typeface="Lucida Console" panose="020B0609040504020204" pitchFamily="49" charset="0"/>
              </a:rPr>
              <a:t>"Second's destructor is called."</a:t>
            </a: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a:t>
            </a:r>
          </a:p>
          <a:p>
            <a:pPr marL="0" indent="0">
              <a:buNone/>
            </a:pPr>
            <a:r>
              <a:rPr lang="en-US" sz="1000" dirty="0">
                <a:latin typeface="Lucida Console" panose="020B0609040504020204" pitchFamily="49" charset="0"/>
              </a:rPr>
              <a:t>}</a:t>
            </a:r>
          </a:p>
          <a:p>
            <a:pPr marL="0" indent="0">
              <a:buNone/>
            </a:pPr>
            <a:endParaRPr lang="en-US" sz="1000" dirty="0">
              <a:latin typeface="Lucida Console" panose="020B0609040504020204" pitchFamily="49" charset="0"/>
            </a:endParaRPr>
          </a:p>
          <a:p>
            <a:pPr marL="0" indent="0">
              <a:buNone/>
            </a:pPr>
            <a:r>
              <a:rPr lang="en-US" sz="1000" dirty="0">
                <a:solidFill>
                  <a:srgbClr val="0000FF"/>
                </a:solidFill>
                <a:latin typeface="Lucida Console" panose="020B0609040504020204" pitchFamily="49" charset="0"/>
              </a:rPr>
              <a:t>class</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Third</a:t>
            </a:r>
            <a:r>
              <a:rPr lang="en-US" sz="1000" dirty="0">
                <a:latin typeface="Lucida Console" panose="020B0609040504020204" pitchFamily="49" charset="0"/>
              </a:rPr>
              <a:t> : </a:t>
            </a:r>
            <a:r>
              <a:rPr lang="en-US" sz="1000" dirty="0">
                <a:solidFill>
                  <a:srgbClr val="1F497D"/>
                </a:solidFill>
                <a:latin typeface="Lucida Console" panose="020B0609040504020204" pitchFamily="49" charset="0"/>
              </a:rPr>
              <a:t>Second</a:t>
            </a:r>
            <a:endParaRPr lang="en-US" sz="1000" dirty="0">
              <a:latin typeface="Lucida Console" panose="020B0609040504020204" pitchFamily="49" charset="0"/>
            </a:endParaRPr>
          </a:p>
          <a:p>
            <a:pPr marL="0" indent="0">
              <a:buNone/>
            </a:pPr>
            <a:r>
              <a:rPr lang="en-US" sz="1000" dirty="0">
                <a:latin typeface="Lucida Console" panose="020B0609040504020204" pitchFamily="49" charset="0"/>
              </a:rPr>
              <a:t>{</a:t>
            </a:r>
          </a:p>
          <a:p>
            <a:pPr marL="0" indent="0">
              <a:buNone/>
            </a:pPr>
            <a:r>
              <a:rPr lang="en-US" sz="1000" dirty="0">
                <a:latin typeface="Lucida Console" panose="020B0609040504020204" pitchFamily="49" charset="0"/>
              </a:rPr>
              <a:t>}</a:t>
            </a:r>
          </a:p>
          <a:p>
            <a:pPr marL="0" indent="0">
              <a:buNone/>
            </a:pPr>
            <a:endParaRPr lang="en-US" sz="1000" dirty="0">
              <a:solidFill>
                <a:srgbClr val="0000FF"/>
              </a:solidFill>
              <a:latin typeface="Lucida Console" panose="020B0609040504020204" pitchFamily="49" charset="0"/>
            </a:endParaRPr>
          </a:p>
          <a:p>
            <a:pPr marL="0" indent="0">
              <a:buNone/>
            </a:pPr>
            <a:r>
              <a:rPr lang="en-US" sz="1000" dirty="0" err="1">
                <a:solidFill>
                  <a:srgbClr val="0000FF"/>
                </a:solidFill>
                <a:latin typeface="Lucida Console" panose="020B0609040504020204" pitchFamily="49" charset="0"/>
              </a:rPr>
              <a:t>var</a:t>
            </a:r>
            <a:r>
              <a:rPr lang="en-US" sz="1000" dirty="0">
                <a:solidFill>
                  <a:srgbClr val="0000FF"/>
                </a:solidFill>
                <a:latin typeface="Lucida Console" panose="020B0609040504020204" pitchFamily="49" charset="0"/>
              </a:rPr>
              <a:t> </a:t>
            </a:r>
            <a:r>
              <a:rPr lang="en-US" sz="1000" dirty="0">
                <a:latin typeface="Lucida Console" panose="020B0609040504020204" pitchFamily="49" charset="0"/>
              </a:rPr>
              <a:t>second = </a:t>
            </a:r>
            <a:r>
              <a:rPr lang="en-US" sz="1000" dirty="0">
                <a:solidFill>
                  <a:srgbClr val="0000FF"/>
                </a:solidFill>
                <a:latin typeface="Lucida Console" panose="020B0609040504020204" pitchFamily="49" charset="0"/>
              </a:rPr>
              <a:t>new</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Second</a:t>
            </a:r>
            <a:r>
              <a:rPr lang="en-US" sz="1000" dirty="0">
                <a:latin typeface="Lucida Console" panose="020B0609040504020204" pitchFamily="49" charset="0"/>
              </a:rPr>
              <a:t>();</a:t>
            </a:r>
          </a:p>
          <a:p>
            <a:pPr marL="0" indent="0">
              <a:buNone/>
            </a:pPr>
            <a:endParaRPr lang="en-US" sz="1000" dirty="0">
              <a:latin typeface="Lucida Console" panose="020B0609040504020204" pitchFamily="49" charset="0"/>
            </a:endParaRPr>
          </a:p>
          <a:p>
            <a:pPr marL="0" indent="0">
              <a:buNone/>
            </a:pPr>
            <a:r>
              <a:rPr lang="en-US" sz="1000" dirty="0" err="1">
                <a:solidFill>
                  <a:srgbClr val="0000FF"/>
                </a:solidFill>
                <a:latin typeface="Lucida Console" panose="020B0609040504020204" pitchFamily="49" charset="0"/>
              </a:rPr>
              <a:t>var</a:t>
            </a:r>
            <a:r>
              <a:rPr lang="en-US" sz="1000" dirty="0">
                <a:solidFill>
                  <a:srgbClr val="0000FF"/>
                </a:solidFill>
                <a:latin typeface="Lucida Console" panose="020B0609040504020204" pitchFamily="49" charset="0"/>
              </a:rPr>
              <a:t> </a:t>
            </a:r>
            <a:r>
              <a:rPr lang="en-US" sz="1000" dirty="0">
                <a:latin typeface="Lucida Console" panose="020B0609040504020204" pitchFamily="49" charset="0"/>
              </a:rPr>
              <a:t>third = </a:t>
            </a:r>
            <a:r>
              <a:rPr lang="en-US" sz="1000" dirty="0">
                <a:solidFill>
                  <a:srgbClr val="0000FF"/>
                </a:solidFill>
                <a:latin typeface="Lucida Console" panose="020B0609040504020204" pitchFamily="49" charset="0"/>
              </a:rPr>
              <a:t>new</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Third</a:t>
            </a:r>
            <a:r>
              <a:rPr lang="en-US" sz="1000" dirty="0">
                <a:latin typeface="Lucida Console" panose="020B0609040504020204" pitchFamily="49" charset="0"/>
              </a:rPr>
              <a:t>();</a:t>
            </a:r>
          </a:p>
          <a:p>
            <a:pPr marL="0" indent="0">
              <a:buNone/>
            </a:pPr>
            <a:endParaRPr lang="en-US" sz="1000" dirty="0">
              <a:latin typeface="Lucida Console" panose="020B0609040504020204" pitchFamily="49" charset="0"/>
            </a:endParaRPr>
          </a:p>
        </p:txBody>
      </p:sp>
      <p:sp>
        <p:nvSpPr>
          <p:cNvPr id="6" name="Rounded Rectangular Callout 5"/>
          <p:cNvSpPr/>
          <p:nvPr/>
        </p:nvSpPr>
        <p:spPr bwMode="auto">
          <a:xfrm>
            <a:off x="4419600" y="5257800"/>
            <a:ext cx="4191000" cy="1066800"/>
          </a:xfrm>
          <a:prstGeom prst="wedgeRoundRectCallout">
            <a:avLst>
              <a:gd name="adj1" fmla="val -91631"/>
              <a:gd name="adj2" fmla="val -34288"/>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What</a:t>
            </a:r>
            <a:r>
              <a:rPr kumimoji="0" lang="en-US" b="0" i="0" u="none" strike="noStrike" cap="none" normalizeH="0" dirty="0">
                <a:ln>
                  <a:noFill/>
                </a:ln>
                <a:solidFill>
                  <a:schemeClr val="tx1"/>
                </a:solidFill>
                <a:effectLst/>
                <a:latin typeface="Calibri" pitchFamily="34" charset="0"/>
                <a:cs typeface="Calibri" pitchFamily="34" charset="0"/>
              </a:rPr>
              <a:t> happens when second is </a:t>
            </a:r>
            <a:r>
              <a:rPr kumimoji="0" lang="en-US" b="0" i="0" u="none" strike="noStrike" cap="none" normalizeH="0" dirty="0" err="1">
                <a:ln>
                  <a:noFill/>
                </a:ln>
                <a:solidFill>
                  <a:schemeClr val="tx1"/>
                </a:solidFill>
                <a:effectLst/>
                <a:latin typeface="Calibri" pitchFamily="34" charset="0"/>
                <a:cs typeface="Calibri" pitchFamily="34" charset="0"/>
              </a:rPr>
              <a:t>GC’d</a:t>
            </a:r>
            <a:r>
              <a:rPr kumimoji="0" lang="en-US" b="0" i="0" u="none" strike="noStrike" cap="none" normalizeH="0" dirty="0">
                <a:ln>
                  <a:noFill/>
                </a:ln>
                <a:solidFill>
                  <a:schemeClr val="tx1"/>
                </a:solidFill>
                <a:effectLst/>
                <a:latin typeface="Calibri" pitchFamily="34" charset="0"/>
                <a:cs typeface="Calibri" pitchFamily="34" charset="0"/>
              </a:rPr>
              <a:t>?</a:t>
            </a:r>
          </a:p>
          <a:p>
            <a:pPr marL="0" marR="0" indent="0" algn="l" defTabSz="914400" rtl="0" eaLnBrk="1" fontAlgn="base" latinLnBrk="0" hangingPunct="1">
              <a:lnSpc>
                <a:spcPct val="100000"/>
              </a:lnSpc>
              <a:spcBef>
                <a:spcPct val="0"/>
              </a:spcBef>
              <a:spcAft>
                <a:spcPct val="0"/>
              </a:spcAft>
              <a:buClrTx/>
              <a:buSzTx/>
              <a:buFontTx/>
              <a:buNone/>
              <a:tabLst/>
            </a:pPr>
            <a:r>
              <a:rPr lang="en-US" baseline="0" dirty="0">
                <a:solidFill>
                  <a:schemeClr val="tx1"/>
                </a:solidFill>
                <a:latin typeface="Calibri" pitchFamily="34" charset="0"/>
                <a:cs typeface="Calibri" pitchFamily="34" charset="0"/>
              </a:rPr>
              <a:t>What happens when</a:t>
            </a:r>
            <a:r>
              <a:rPr lang="en-US" dirty="0">
                <a:solidFill>
                  <a:schemeClr val="tx1"/>
                </a:solidFill>
                <a:latin typeface="Calibri" pitchFamily="34" charset="0"/>
                <a:cs typeface="Calibri" pitchFamily="34" charset="0"/>
              </a:rPr>
              <a:t> third is </a:t>
            </a:r>
            <a:r>
              <a:rPr lang="en-US" dirty="0" err="1">
                <a:solidFill>
                  <a:schemeClr val="tx1"/>
                </a:solidFill>
                <a:latin typeface="Calibri" pitchFamily="34" charset="0"/>
                <a:cs typeface="Calibri" pitchFamily="34" charset="0"/>
              </a:rPr>
              <a:t>GC’d</a:t>
            </a:r>
            <a:r>
              <a:rPr lang="en-US" dirty="0">
                <a:solidFill>
                  <a:schemeClr val="tx1"/>
                </a:solidFill>
                <a:latin typeface="Calibri" pitchFamily="34" charset="0"/>
                <a:cs typeface="Calibri" pitchFamily="34" charset="0"/>
              </a:rPr>
              <a:t>?</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Tree>
    <p:extLst>
      <p:ext uri="{BB962C8B-B14F-4D97-AF65-F5344CB8AC3E}">
        <p14:creationId xmlns:p14="http://schemas.microsoft.com/office/powerpoint/2010/main" val="3448993078"/>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err="1">
                <a:ln w="0"/>
                <a:effectLst>
                  <a:outerShdw blurRad="38100" dist="25400" dir="5400000" algn="ctr" rotWithShape="0">
                    <a:srgbClr val="6E747A">
                      <a:alpha val="43000"/>
                    </a:srgbClr>
                  </a:outerShdw>
                </a:effectLst>
              </a:rPr>
              <a:t>Finalizer</a:t>
            </a:r>
            <a:r>
              <a:rPr lang="en-GB" dirty="0">
                <a:ln w="0"/>
                <a:effectLst>
                  <a:outerShdw blurRad="38100" dist="25400" dir="5400000" algn="ctr" rotWithShape="0">
                    <a:srgbClr val="6E747A">
                      <a:alpha val="43000"/>
                    </a:srgbClr>
                  </a:outerShdw>
                </a:effectLst>
              </a:rPr>
              <a:t> Chains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04799" y="1311274"/>
            <a:ext cx="8512175" cy="5241925"/>
          </a:xfrm>
        </p:spPr>
        <p:txBody>
          <a:bodyPr>
            <a:noAutofit/>
          </a:bodyPr>
          <a:lstStyle/>
          <a:p>
            <a:pPr marL="0" indent="0">
              <a:buNone/>
            </a:pPr>
            <a:r>
              <a:rPr lang="en-US" sz="1000" dirty="0">
                <a:solidFill>
                  <a:srgbClr val="0000FF"/>
                </a:solidFill>
                <a:latin typeface="Lucida Console" panose="020B0609040504020204" pitchFamily="49" charset="0"/>
              </a:rPr>
              <a:t>class</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First</a:t>
            </a:r>
            <a:endParaRPr lang="en-US" sz="1000" dirty="0">
              <a:latin typeface="Lucida Console" panose="020B0609040504020204" pitchFamily="49" charset="0"/>
            </a:endParaRPr>
          </a:p>
          <a:p>
            <a:pPr marL="0" indent="0">
              <a:buNone/>
            </a:pP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~First ()</a:t>
            </a:r>
          </a:p>
          <a:p>
            <a:pPr marL="228600" indent="0">
              <a:buNone/>
            </a:pPr>
            <a:r>
              <a:rPr lang="en-US" sz="1000" dirty="0">
                <a:latin typeface="Lucida Console" panose="020B0609040504020204" pitchFamily="49" charset="0"/>
              </a:rPr>
              <a:t>{</a:t>
            </a:r>
          </a:p>
          <a:p>
            <a:pPr marL="457200" indent="0">
              <a:buNone/>
            </a:pPr>
            <a:r>
              <a:rPr lang="en-US" sz="1000" dirty="0" err="1">
                <a:solidFill>
                  <a:srgbClr val="1F497D"/>
                </a:solidFill>
                <a:latin typeface="Lucida Console" panose="020B0609040504020204" pitchFamily="49" charset="0"/>
              </a:rPr>
              <a:t>Console</a:t>
            </a:r>
            <a:r>
              <a:rPr lang="en-US" sz="1000" dirty="0" err="1">
                <a:latin typeface="Lucida Console" panose="020B0609040504020204" pitchFamily="49" charset="0"/>
              </a:rPr>
              <a:t>.WriteLine</a:t>
            </a:r>
            <a:r>
              <a:rPr lang="en-US" sz="1000" dirty="0">
                <a:latin typeface="Lucida Console" panose="020B0609040504020204" pitchFamily="49" charset="0"/>
              </a:rPr>
              <a:t>(</a:t>
            </a:r>
            <a:r>
              <a:rPr lang="en-US" sz="1000" dirty="0">
                <a:solidFill>
                  <a:srgbClr val="800000"/>
                </a:solidFill>
                <a:latin typeface="Lucida Console" panose="020B0609040504020204" pitchFamily="49" charset="0"/>
              </a:rPr>
              <a:t>"First's destructor is called."</a:t>
            </a: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a:t>
            </a:r>
          </a:p>
          <a:p>
            <a:pPr marL="0" indent="0">
              <a:buNone/>
            </a:pPr>
            <a:r>
              <a:rPr lang="en-US" sz="1000" dirty="0">
                <a:latin typeface="Lucida Console" panose="020B0609040504020204" pitchFamily="49" charset="0"/>
              </a:rPr>
              <a:t>}</a:t>
            </a:r>
          </a:p>
          <a:p>
            <a:pPr marL="0" indent="0">
              <a:buNone/>
            </a:pPr>
            <a:endParaRPr lang="en-US" sz="1000" dirty="0">
              <a:solidFill>
                <a:srgbClr val="0000FF"/>
              </a:solidFill>
              <a:latin typeface="Lucida Console" panose="020B0609040504020204" pitchFamily="49" charset="0"/>
            </a:endParaRPr>
          </a:p>
          <a:p>
            <a:pPr marL="0" indent="0">
              <a:buNone/>
            </a:pPr>
            <a:r>
              <a:rPr lang="en-US" sz="1000" dirty="0">
                <a:solidFill>
                  <a:srgbClr val="0000FF"/>
                </a:solidFill>
                <a:latin typeface="Lucida Console" panose="020B0609040504020204" pitchFamily="49" charset="0"/>
              </a:rPr>
              <a:t>class</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Second</a:t>
            </a:r>
            <a:r>
              <a:rPr lang="en-US" sz="1000" dirty="0">
                <a:latin typeface="Lucida Console" panose="020B0609040504020204" pitchFamily="49" charset="0"/>
              </a:rPr>
              <a:t> : </a:t>
            </a:r>
            <a:r>
              <a:rPr lang="en-US" sz="1000" dirty="0">
                <a:solidFill>
                  <a:srgbClr val="1F497D"/>
                </a:solidFill>
                <a:latin typeface="Lucida Console" panose="020B0609040504020204" pitchFamily="49" charset="0"/>
              </a:rPr>
              <a:t>First</a:t>
            </a:r>
            <a:endParaRPr lang="en-US" sz="1000" dirty="0">
              <a:latin typeface="Lucida Console" panose="020B0609040504020204" pitchFamily="49" charset="0"/>
            </a:endParaRPr>
          </a:p>
          <a:p>
            <a:pPr marL="0" indent="0">
              <a:buNone/>
            </a:pP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~Second ()</a:t>
            </a:r>
          </a:p>
          <a:p>
            <a:pPr marL="228600" indent="0">
              <a:buNone/>
            </a:pPr>
            <a:r>
              <a:rPr lang="en-US" sz="1000" dirty="0">
                <a:latin typeface="Lucida Console" panose="020B0609040504020204" pitchFamily="49" charset="0"/>
              </a:rPr>
              <a:t>{</a:t>
            </a:r>
          </a:p>
          <a:p>
            <a:pPr marL="457200" indent="0">
              <a:buNone/>
            </a:pPr>
            <a:r>
              <a:rPr lang="en-US" sz="1000" dirty="0" err="1">
                <a:solidFill>
                  <a:srgbClr val="1F497D"/>
                </a:solidFill>
                <a:latin typeface="Lucida Console" panose="020B0609040504020204" pitchFamily="49" charset="0"/>
              </a:rPr>
              <a:t>Console</a:t>
            </a:r>
            <a:r>
              <a:rPr lang="en-US" sz="1000" dirty="0" err="1">
                <a:latin typeface="Lucida Console" panose="020B0609040504020204" pitchFamily="49" charset="0"/>
              </a:rPr>
              <a:t>.WriteLine</a:t>
            </a:r>
            <a:r>
              <a:rPr lang="en-US" sz="1000" dirty="0">
                <a:latin typeface="Lucida Console" panose="020B0609040504020204" pitchFamily="49" charset="0"/>
              </a:rPr>
              <a:t>(</a:t>
            </a:r>
            <a:r>
              <a:rPr lang="en-US" sz="1000" dirty="0">
                <a:solidFill>
                  <a:srgbClr val="800000"/>
                </a:solidFill>
                <a:latin typeface="Lucida Console" panose="020B0609040504020204" pitchFamily="49" charset="0"/>
              </a:rPr>
              <a:t>"Second's destructor is called."</a:t>
            </a:r>
            <a:r>
              <a:rPr lang="en-US" sz="1000" dirty="0">
                <a:latin typeface="Lucida Console" panose="020B0609040504020204" pitchFamily="49" charset="0"/>
              </a:rPr>
              <a:t>);</a:t>
            </a:r>
          </a:p>
          <a:p>
            <a:pPr marL="228600" indent="0">
              <a:buNone/>
            </a:pPr>
            <a:r>
              <a:rPr lang="en-US" sz="1000" dirty="0">
                <a:latin typeface="Lucida Console" panose="020B0609040504020204" pitchFamily="49" charset="0"/>
              </a:rPr>
              <a:t>}</a:t>
            </a:r>
          </a:p>
          <a:p>
            <a:pPr marL="0" indent="0">
              <a:buNone/>
            </a:pPr>
            <a:r>
              <a:rPr lang="en-US" sz="1000" dirty="0">
                <a:latin typeface="Lucida Console" panose="020B0609040504020204" pitchFamily="49" charset="0"/>
              </a:rPr>
              <a:t>}</a:t>
            </a:r>
          </a:p>
          <a:p>
            <a:pPr marL="0" indent="0">
              <a:buNone/>
            </a:pPr>
            <a:endParaRPr lang="en-US" sz="1000" dirty="0">
              <a:latin typeface="Lucida Console" panose="020B0609040504020204" pitchFamily="49" charset="0"/>
            </a:endParaRPr>
          </a:p>
          <a:p>
            <a:pPr marL="0" indent="0">
              <a:buNone/>
            </a:pPr>
            <a:r>
              <a:rPr lang="en-US" sz="1000" dirty="0">
                <a:solidFill>
                  <a:srgbClr val="0000FF"/>
                </a:solidFill>
                <a:latin typeface="Lucida Console" panose="020B0609040504020204" pitchFamily="49" charset="0"/>
              </a:rPr>
              <a:t>class</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Third</a:t>
            </a:r>
            <a:r>
              <a:rPr lang="en-US" sz="1000" dirty="0">
                <a:latin typeface="Lucida Console" panose="020B0609040504020204" pitchFamily="49" charset="0"/>
              </a:rPr>
              <a:t> : </a:t>
            </a:r>
            <a:r>
              <a:rPr lang="en-US" sz="1000" dirty="0">
                <a:solidFill>
                  <a:srgbClr val="1F497D"/>
                </a:solidFill>
                <a:latin typeface="Lucida Console" panose="020B0609040504020204" pitchFamily="49" charset="0"/>
              </a:rPr>
              <a:t>Second</a:t>
            </a:r>
            <a:endParaRPr lang="en-US" sz="1000" dirty="0">
              <a:latin typeface="Lucida Console" panose="020B0609040504020204" pitchFamily="49" charset="0"/>
            </a:endParaRPr>
          </a:p>
          <a:p>
            <a:pPr marL="0" indent="0">
              <a:buNone/>
            </a:pPr>
            <a:r>
              <a:rPr lang="en-US" sz="1000" dirty="0">
                <a:latin typeface="Lucida Console" panose="020B0609040504020204" pitchFamily="49" charset="0"/>
              </a:rPr>
              <a:t>{</a:t>
            </a:r>
          </a:p>
          <a:p>
            <a:pPr marL="0" indent="0">
              <a:buNone/>
            </a:pPr>
            <a:r>
              <a:rPr lang="en-US" sz="1000" dirty="0">
                <a:latin typeface="Lucida Console" panose="020B0609040504020204" pitchFamily="49" charset="0"/>
              </a:rPr>
              <a:t>}</a:t>
            </a:r>
          </a:p>
          <a:p>
            <a:pPr marL="0" indent="0">
              <a:buNone/>
            </a:pPr>
            <a:endParaRPr lang="en-US" sz="1000" dirty="0">
              <a:solidFill>
                <a:srgbClr val="0000FF"/>
              </a:solidFill>
              <a:latin typeface="Lucida Console" panose="020B0609040504020204" pitchFamily="49" charset="0"/>
            </a:endParaRPr>
          </a:p>
          <a:p>
            <a:pPr marL="0" indent="0">
              <a:buNone/>
            </a:pPr>
            <a:r>
              <a:rPr lang="en-US" sz="1000" dirty="0" err="1">
                <a:solidFill>
                  <a:srgbClr val="0000FF"/>
                </a:solidFill>
                <a:latin typeface="Lucida Console" panose="020B0609040504020204" pitchFamily="49" charset="0"/>
              </a:rPr>
              <a:t>var</a:t>
            </a:r>
            <a:r>
              <a:rPr lang="en-US" sz="1000" dirty="0">
                <a:solidFill>
                  <a:srgbClr val="0000FF"/>
                </a:solidFill>
                <a:latin typeface="Lucida Console" panose="020B0609040504020204" pitchFamily="49" charset="0"/>
              </a:rPr>
              <a:t> </a:t>
            </a:r>
            <a:r>
              <a:rPr lang="en-US" sz="1000" dirty="0">
                <a:latin typeface="Lucida Console" panose="020B0609040504020204" pitchFamily="49" charset="0"/>
              </a:rPr>
              <a:t>second = </a:t>
            </a:r>
            <a:r>
              <a:rPr lang="en-US" sz="1000" dirty="0">
                <a:solidFill>
                  <a:srgbClr val="0000FF"/>
                </a:solidFill>
                <a:latin typeface="Lucida Console" panose="020B0609040504020204" pitchFamily="49" charset="0"/>
              </a:rPr>
              <a:t>new</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Second</a:t>
            </a:r>
            <a:r>
              <a:rPr lang="en-US" sz="1000" dirty="0">
                <a:latin typeface="Lucida Console" panose="020B0609040504020204" pitchFamily="49" charset="0"/>
              </a:rPr>
              <a:t>();</a:t>
            </a:r>
          </a:p>
          <a:p>
            <a:pPr marL="0" indent="0">
              <a:buNone/>
            </a:pPr>
            <a:endParaRPr lang="en-US" sz="1000" dirty="0">
              <a:latin typeface="Lucida Console" panose="020B0609040504020204" pitchFamily="49" charset="0"/>
            </a:endParaRPr>
          </a:p>
          <a:p>
            <a:pPr marL="0" indent="0">
              <a:buNone/>
            </a:pPr>
            <a:r>
              <a:rPr lang="en-US" sz="1000" dirty="0" err="1">
                <a:solidFill>
                  <a:srgbClr val="0000FF"/>
                </a:solidFill>
                <a:latin typeface="Lucida Console" panose="020B0609040504020204" pitchFamily="49" charset="0"/>
              </a:rPr>
              <a:t>var</a:t>
            </a:r>
            <a:r>
              <a:rPr lang="en-US" sz="1000" dirty="0">
                <a:solidFill>
                  <a:srgbClr val="0000FF"/>
                </a:solidFill>
                <a:latin typeface="Lucida Console" panose="020B0609040504020204" pitchFamily="49" charset="0"/>
              </a:rPr>
              <a:t> </a:t>
            </a:r>
            <a:r>
              <a:rPr lang="en-US" sz="1000" dirty="0">
                <a:latin typeface="Lucida Console" panose="020B0609040504020204" pitchFamily="49" charset="0"/>
              </a:rPr>
              <a:t>third = </a:t>
            </a:r>
            <a:r>
              <a:rPr lang="en-US" sz="1000" dirty="0">
                <a:solidFill>
                  <a:srgbClr val="0000FF"/>
                </a:solidFill>
                <a:latin typeface="Lucida Console" panose="020B0609040504020204" pitchFamily="49" charset="0"/>
              </a:rPr>
              <a:t>new</a:t>
            </a:r>
            <a:r>
              <a:rPr lang="en-US" sz="1000" dirty="0">
                <a:latin typeface="Lucida Console" panose="020B0609040504020204" pitchFamily="49" charset="0"/>
              </a:rPr>
              <a:t> </a:t>
            </a:r>
            <a:r>
              <a:rPr lang="en-US" sz="1000" dirty="0">
                <a:solidFill>
                  <a:srgbClr val="1F497D"/>
                </a:solidFill>
                <a:latin typeface="Lucida Console" panose="020B0609040504020204" pitchFamily="49" charset="0"/>
              </a:rPr>
              <a:t>Third</a:t>
            </a:r>
            <a:r>
              <a:rPr lang="en-US" sz="1000" dirty="0">
                <a:latin typeface="Lucida Console" panose="020B0609040504020204" pitchFamily="49" charset="0"/>
              </a:rPr>
              <a:t>();</a:t>
            </a:r>
          </a:p>
          <a:p>
            <a:pPr marL="0" indent="0">
              <a:buNone/>
            </a:pPr>
            <a:endParaRPr lang="en-US" sz="1000" dirty="0">
              <a:latin typeface="Lucida Console" panose="020B0609040504020204" pitchFamily="49" charset="0"/>
            </a:endParaRPr>
          </a:p>
        </p:txBody>
      </p:sp>
      <p:sp>
        <p:nvSpPr>
          <p:cNvPr id="8" name="Rounded Rectangular Callout 7"/>
          <p:cNvSpPr/>
          <p:nvPr/>
        </p:nvSpPr>
        <p:spPr bwMode="auto">
          <a:xfrm>
            <a:off x="4952999" y="3417142"/>
            <a:ext cx="3712483" cy="1676400"/>
          </a:xfrm>
          <a:prstGeom prst="wedgeRoundRectCallout">
            <a:avLst>
              <a:gd name="adj1" fmla="val -137434"/>
              <a:gd name="adj2" fmla="val -47169"/>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Calibri" pitchFamily="34" charset="0"/>
              </a:rPr>
              <a:t>Finalizers are not inherited but are “chained”</a:t>
            </a:r>
            <a:r>
              <a:rPr kumimoji="0" lang="en-US" sz="1400" b="0" i="0" u="none" strike="noStrike" cap="none" normalizeH="0" dirty="0">
                <a:ln>
                  <a:noFill/>
                </a:ln>
                <a:solidFill>
                  <a:schemeClr val="tx1"/>
                </a:solidFill>
                <a:effectLst/>
                <a:latin typeface="Calibri" pitchFamily="34" charset="0"/>
                <a:cs typeface="Calibri" pitchFamily="34" charset="0"/>
              </a:rPr>
              <a:t> through inheritance.</a:t>
            </a:r>
            <a:endParaRPr kumimoji="0" lang="en-US" sz="1400" b="0" i="0" u="none" strike="noStrike" cap="none" normalizeH="0" baseline="0" dirty="0">
              <a:ln>
                <a:noFill/>
              </a:ln>
              <a:solidFill>
                <a:schemeClr val="tx1"/>
              </a:solidFill>
              <a:effectLst/>
              <a:latin typeface="Calibri" pitchFamily="34" charset="0"/>
              <a:cs typeface="Calibri"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en-US" sz="1400" dirty="0">
              <a:solidFill>
                <a:schemeClr val="tx1"/>
              </a:solidFill>
              <a:latin typeface="Calibri" pitchFamily="34" charset="0"/>
              <a:cs typeface="Calibri"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Calibri" pitchFamily="34" charset="0"/>
                <a:cs typeface="Calibri" pitchFamily="34" charset="0"/>
              </a:rPr>
              <a:t>When ‘second’ is finalized, ~Second() is invoked and then ~First() is invoked in sequence.</a:t>
            </a:r>
            <a:endParaRPr kumimoji="0" lang="en-US" sz="1400" b="0" i="0" u="none" strike="noStrike" cap="none" normalizeH="0" baseline="0" dirty="0">
              <a:ln>
                <a:noFill/>
              </a:ln>
              <a:solidFill>
                <a:schemeClr val="tx1"/>
              </a:solidFill>
              <a:effectLst/>
              <a:latin typeface="Calibri" pitchFamily="34" charset="0"/>
              <a:cs typeface="Calibri" pitchFamily="34" charset="0"/>
            </a:endParaRPr>
          </a:p>
        </p:txBody>
      </p:sp>
      <p:sp>
        <p:nvSpPr>
          <p:cNvPr id="9" name="Rounded Rectangular Callout 8"/>
          <p:cNvSpPr/>
          <p:nvPr/>
        </p:nvSpPr>
        <p:spPr bwMode="auto">
          <a:xfrm>
            <a:off x="4952999" y="5229707"/>
            <a:ext cx="3712483" cy="1323492"/>
          </a:xfrm>
          <a:prstGeom prst="wedgeRoundRectCallout">
            <a:avLst>
              <a:gd name="adj1" fmla="val -128056"/>
              <a:gd name="adj2" fmla="val -91378"/>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Calibri" pitchFamily="34" charset="0"/>
              </a:rPr>
              <a:t>Although Third does not have its own finalizer, because of inheritance</a:t>
            </a:r>
            <a:r>
              <a:rPr kumimoji="0" lang="en-US" sz="1400" b="0" i="0" u="none" strike="noStrike" cap="none" normalizeH="0" dirty="0">
                <a:ln>
                  <a:noFill/>
                </a:ln>
                <a:solidFill>
                  <a:schemeClr val="tx1"/>
                </a:solidFill>
                <a:effectLst/>
                <a:latin typeface="Calibri" pitchFamily="34" charset="0"/>
                <a:cs typeface="Calibri" pitchFamily="34" charset="0"/>
              </a:rPr>
              <a:t> </a:t>
            </a:r>
            <a:r>
              <a:rPr kumimoji="0" lang="en-US" sz="1400" b="0" i="0" u="none" strike="noStrike" cap="none" normalizeH="0" baseline="0" dirty="0">
                <a:ln>
                  <a:noFill/>
                </a:ln>
                <a:solidFill>
                  <a:schemeClr val="tx1"/>
                </a:solidFill>
                <a:effectLst/>
                <a:latin typeface="Calibri" pitchFamily="34" charset="0"/>
                <a:cs typeface="Calibri" pitchFamily="34" charset="0"/>
              </a:rPr>
              <a:t>chaining,</a:t>
            </a:r>
            <a:r>
              <a:rPr kumimoji="0" lang="en-US" sz="1400" b="0" i="0" u="none" strike="noStrike" cap="none" normalizeH="0" dirty="0">
                <a:ln>
                  <a:noFill/>
                </a:ln>
                <a:solidFill>
                  <a:schemeClr val="tx1"/>
                </a:solidFill>
                <a:effectLst/>
                <a:latin typeface="Calibri" pitchFamily="34" charset="0"/>
                <a:cs typeface="Calibri" pitchFamily="34" charset="0"/>
              </a:rPr>
              <a:t> it is added to the finalize queue, </a:t>
            </a:r>
            <a:r>
              <a:rPr kumimoji="0" lang="en-US" sz="1400" b="0" i="0" u="none" strike="noStrike" cap="none" normalizeH="0" dirty="0" err="1">
                <a:ln>
                  <a:noFill/>
                </a:ln>
                <a:solidFill>
                  <a:schemeClr val="tx1"/>
                </a:solidFill>
                <a:effectLst/>
                <a:latin typeface="Calibri" pitchFamily="34" charset="0"/>
                <a:cs typeface="Calibri" pitchFamily="34" charset="0"/>
              </a:rPr>
              <a:t>fReachable</a:t>
            </a:r>
            <a:r>
              <a:rPr kumimoji="0" lang="en-US" sz="1400" b="0" i="0" u="none" strike="noStrike" cap="none" normalizeH="0" dirty="0">
                <a:ln>
                  <a:noFill/>
                </a:ln>
                <a:solidFill>
                  <a:schemeClr val="tx1"/>
                </a:solidFill>
                <a:effectLst/>
                <a:latin typeface="Calibri" pitchFamily="34" charset="0"/>
                <a:cs typeface="Calibri" pitchFamily="34" charset="0"/>
              </a:rPr>
              <a:t> queue, and </a:t>
            </a:r>
            <a:r>
              <a:rPr kumimoji="0" lang="en-US" sz="1400" b="0" i="0" u="none" strike="noStrike" cap="none" normalizeH="0" baseline="0" dirty="0">
                <a:ln>
                  <a:noFill/>
                </a:ln>
                <a:solidFill>
                  <a:schemeClr val="tx1"/>
                </a:solidFill>
                <a:effectLst/>
                <a:latin typeface="Calibri" pitchFamily="34" charset="0"/>
                <a:cs typeface="Calibri" pitchFamily="34" charset="0"/>
              </a:rPr>
              <a:t>~Second() and then ~First() are invoked</a:t>
            </a:r>
          </a:p>
        </p:txBody>
      </p:sp>
      <p:sp>
        <p:nvSpPr>
          <p:cNvPr id="2" name="Rounded Rectangle 1"/>
          <p:cNvSpPr/>
          <p:nvPr/>
        </p:nvSpPr>
        <p:spPr bwMode="auto">
          <a:xfrm>
            <a:off x="4952999" y="826342"/>
            <a:ext cx="2971801" cy="2454635"/>
          </a:xfrm>
          <a:prstGeom prst="roundRect">
            <a:avLst/>
          </a:prstGeom>
          <a:solidFill>
            <a:srgbClr val="FFFF97"/>
          </a:solidFill>
          <a:ln w="38100">
            <a:solidFill>
              <a:srgbClr val="FFC000"/>
            </a:solidFill>
            <a:headEnd type="none" w="med" len="med"/>
            <a:tailEnd type="none" w="med" len="med"/>
          </a:ln>
          <a:effectLst>
            <a:outerShdw blurRad="50800" dist="50800" dir="2700000" algn="tl" rotWithShape="0">
              <a:prstClr val="black">
                <a:alpha val="25000"/>
              </a:prstClr>
            </a:outerShdw>
          </a:effec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dirty="0">
                <a:solidFill>
                  <a:srgbClr val="000000"/>
                </a:solidFill>
                <a:latin typeface="Calibri" pitchFamily="34" charset="0"/>
                <a:cs typeface="Calibri" pitchFamily="34" charset="0"/>
              </a:rPr>
              <a:t>C# compiler generates:</a:t>
            </a:r>
          </a:p>
          <a:p>
            <a:pPr lvl="0"/>
            <a:endParaRPr lang="en-US" dirty="0">
              <a:solidFill>
                <a:srgbClr val="000000"/>
              </a:solidFill>
              <a:latin typeface="Calibri" pitchFamily="34" charset="0"/>
              <a:cs typeface="Calibri" pitchFamily="34" charset="0"/>
            </a:endParaRPr>
          </a:p>
          <a:p>
            <a:pPr lvl="0"/>
            <a:r>
              <a:rPr lang="en-US" sz="1000" dirty="0">
                <a:solidFill>
                  <a:srgbClr val="0070C0"/>
                </a:solidFill>
                <a:latin typeface="Lucida Console" panose="020B0609040504020204" pitchFamily="49" charset="0"/>
                <a:cs typeface="Calibri" pitchFamily="34" charset="0"/>
              </a:rPr>
              <a:t>void</a:t>
            </a:r>
            <a:r>
              <a:rPr lang="en-US" sz="1000" dirty="0">
                <a:solidFill>
                  <a:srgbClr val="000000"/>
                </a:solidFill>
                <a:latin typeface="Lucida Console" panose="020B0609040504020204" pitchFamily="49" charset="0"/>
                <a:cs typeface="Calibri" pitchFamily="34" charset="0"/>
              </a:rPr>
              <a:t> Finalize ()</a:t>
            </a:r>
          </a:p>
          <a:p>
            <a:pPr lvl="0"/>
            <a:r>
              <a:rPr lang="en-US" sz="1000" dirty="0">
                <a:solidFill>
                  <a:srgbClr val="000000"/>
                </a:solidFill>
                <a:latin typeface="Lucida Console" panose="020B0609040504020204" pitchFamily="49" charset="0"/>
                <a:cs typeface="Calibri" pitchFamily="34" charset="0"/>
              </a:rPr>
              <a:t>{</a:t>
            </a:r>
          </a:p>
          <a:p>
            <a:pPr lvl="0" indent="231775">
              <a:tabLst>
                <a:tab pos="3087688" algn="l"/>
              </a:tabLst>
            </a:pPr>
            <a:r>
              <a:rPr lang="en-US" sz="1000" dirty="0">
                <a:solidFill>
                  <a:srgbClr val="0070C0"/>
                </a:solidFill>
                <a:latin typeface="Lucida Console" panose="020B0609040504020204" pitchFamily="49" charset="0"/>
                <a:cs typeface="Calibri" pitchFamily="34" charset="0"/>
              </a:rPr>
              <a:t>try</a:t>
            </a:r>
          </a:p>
          <a:p>
            <a:pPr lvl="0" indent="231775">
              <a:tabLst>
                <a:tab pos="3087688" algn="l"/>
              </a:tabLst>
            </a:pPr>
            <a:r>
              <a:rPr lang="en-US" sz="1000" dirty="0">
                <a:solidFill>
                  <a:srgbClr val="000000"/>
                </a:solidFill>
                <a:latin typeface="Lucida Console" panose="020B0609040504020204" pitchFamily="49" charset="0"/>
                <a:cs typeface="Calibri" pitchFamily="34" charset="0"/>
              </a:rPr>
              <a:t>{</a:t>
            </a:r>
          </a:p>
          <a:p>
            <a:pPr lvl="0" indent="457200">
              <a:tabLst>
                <a:tab pos="3087688" algn="l"/>
              </a:tabLst>
            </a:pPr>
            <a:r>
              <a:rPr lang="en-US" sz="1000" dirty="0" err="1">
                <a:solidFill>
                  <a:srgbClr val="000000"/>
                </a:solidFill>
                <a:latin typeface="Lucida Console" panose="020B0609040504020204" pitchFamily="49" charset="0"/>
                <a:cs typeface="Calibri" pitchFamily="34" charset="0"/>
              </a:rPr>
              <a:t>Console.WriteLine</a:t>
            </a:r>
            <a:r>
              <a:rPr lang="en-US" sz="1000" dirty="0">
                <a:solidFill>
                  <a:srgbClr val="000000"/>
                </a:solidFill>
                <a:latin typeface="Lucida Console" panose="020B0609040504020204" pitchFamily="49" charset="0"/>
                <a:cs typeface="Calibri" pitchFamily="34" charset="0"/>
              </a:rPr>
              <a:t>(</a:t>
            </a:r>
            <a:r>
              <a:rPr lang="en-US" sz="1000" dirty="0">
                <a:solidFill>
                  <a:srgbClr val="AE4845"/>
                </a:solidFill>
                <a:latin typeface="Lucida Console" panose="020B0609040504020204" pitchFamily="49" charset="0"/>
                <a:cs typeface="Calibri" pitchFamily="34" charset="0"/>
              </a:rPr>
              <a:t>“…”</a:t>
            </a:r>
            <a:r>
              <a:rPr lang="en-US" sz="1000" dirty="0">
                <a:solidFill>
                  <a:srgbClr val="000000"/>
                </a:solidFill>
                <a:latin typeface="Lucida Console" panose="020B0609040504020204" pitchFamily="49" charset="0"/>
                <a:cs typeface="Calibri" pitchFamily="34" charset="0"/>
              </a:rPr>
              <a:t>);</a:t>
            </a:r>
          </a:p>
          <a:p>
            <a:pPr lvl="0" indent="231775">
              <a:tabLst>
                <a:tab pos="3087688" algn="l"/>
              </a:tabLst>
            </a:pPr>
            <a:r>
              <a:rPr lang="en-US" sz="1000" dirty="0">
                <a:solidFill>
                  <a:srgbClr val="000000"/>
                </a:solidFill>
                <a:latin typeface="Lucida Console" panose="020B0609040504020204" pitchFamily="49" charset="0"/>
                <a:cs typeface="Calibri" pitchFamily="34" charset="0"/>
              </a:rPr>
              <a:t>}</a:t>
            </a:r>
          </a:p>
          <a:p>
            <a:pPr lvl="0" indent="231775">
              <a:tabLst>
                <a:tab pos="3087688" algn="l"/>
              </a:tabLst>
            </a:pPr>
            <a:r>
              <a:rPr lang="en-US" sz="1000" dirty="0">
                <a:solidFill>
                  <a:srgbClr val="0070C0"/>
                </a:solidFill>
                <a:latin typeface="Lucida Console" panose="020B0609040504020204" pitchFamily="49" charset="0"/>
                <a:cs typeface="Calibri" pitchFamily="34" charset="0"/>
              </a:rPr>
              <a:t>finally</a:t>
            </a:r>
          </a:p>
          <a:p>
            <a:pPr lvl="0" indent="231775">
              <a:tabLst>
                <a:tab pos="3087688" algn="l"/>
              </a:tabLst>
            </a:pPr>
            <a:r>
              <a:rPr lang="en-US" sz="1000" dirty="0">
                <a:solidFill>
                  <a:srgbClr val="000000"/>
                </a:solidFill>
                <a:latin typeface="Lucida Console" panose="020B0609040504020204" pitchFamily="49" charset="0"/>
                <a:cs typeface="Calibri" pitchFamily="34" charset="0"/>
              </a:rPr>
              <a:t>{</a:t>
            </a:r>
          </a:p>
          <a:p>
            <a:pPr lvl="0" indent="457200">
              <a:tabLst>
                <a:tab pos="3087688" algn="l"/>
              </a:tabLst>
            </a:pPr>
            <a:r>
              <a:rPr lang="en-US" sz="1000" dirty="0" err="1">
                <a:solidFill>
                  <a:srgbClr val="0070C0"/>
                </a:solidFill>
                <a:latin typeface="Lucida Console" panose="020B0609040504020204" pitchFamily="49" charset="0"/>
                <a:cs typeface="Calibri" pitchFamily="34" charset="0"/>
              </a:rPr>
              <a:t>base</a:t>
            </a:r>
            <a:r>
              <a:rPr lang="en-US" sz="1000" dirty="0" err="1">
                <a:solidFill>
                  <a:srgbClr val="000000"/>
                </a:solidFill>
                <a:latin typeface="Lucida Console" panose="020B0609040504020204" pitchFamily="49" charset="0"/>
                <a:cs typeface="Calibri" pitchFamily="34" charset="0"/>
              </a:rPr>
              <a:t>.Finalize</a:t>
            </a:r>
            <a:r>
              <a:rPr lang="en-US" sz="1000" dirty="0">
                <a:solidFill>
                  <a:srgbClr val="000000"/>
                </a:solidFill>
                <a:latin typeface="Lucida Console" panose="020B0609040504020204" pitchFamily="49" charset="0"/>
                <a:cs typeface="Calibri" pitchFamily="34" charset="0"/>
              </a:rPr>
              <a:t>();</a:t>
            </a:r>
          </a:p>
          <a:p>
            <a:pPr lvl="0" indent="231775">
              <a:tabLst>
                <a:tab pos="3087688" algn="l"/>
              </a:tabLst>
            </a:pPr>
            <a:r>
              <a:rPr lang="en-US" sz="1000" dirty="0">
                <a:solidFill>
                  <a:srgbClr val="000000"/>
                </a:solidFill>
                <a:latin typeface="Lucida Console" panose="020B0609040504020204" pitchFamily="49" charset="0"/>
                <a:cs typeface="Calibri" pitchFamily="34" charset="0"/>
              </a:rPr>
              <a:t>}</a:t>
            </a:r>
          </a:p>
          <a:p>
            <a:pPr lvl="0"/>
            <a:r>
              <a:rPr lang="en-US" sz="1000" dirty="0">
                <a:solidFill>
                  <a:srgbClr val="000000"/>
                </a:solidFill>
                <a:latin typeface="Lucida Console" panose="020B0609040504020204" pitchFamily="49" charset="0"/>
                <a:cs typeface="Calibri" pitchFamily="34" charset="0"/>
              </a:rPr>
              <a:t>}</a:t>
            </a:r>
          </a:p>
        </p:txBody>
      </p:sp>
    </p:spTree>
    <p:extLst>
      <p:ext uri="{BB962C8B-B14F-4D97-AF65-F5344CB8AC3E}">
        <p14:creationId xmlns:p14="http://schemas.microsoft.com/office/powerpoint/2010/main" val="3344271215"/>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Best Practices</a:t>
            </a:r>
          </a:p>
        </p:txBody>
      </p:sp>
    </p:spTree>
    <p:extLst>
      <p:ext uri="{BB962C8B-B14F-4D97-AF65-F5344CB8AC3E}">
        <p14:creationId xmlns:p14="http://schemas.microsoft.com/office/powerpoint/2010/main" val="181950582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767" y="228600"/>
            <a:ext cx="6489700" cy="807258"/>
          </a:xfrm>
        </p:spPr>
        <p:txBody>
          <a:bodyPr/>
          <a:lstStyle/>
          <a:p>
            <a:pPr>
              <a:defRPr/>
            </a:pPr>
            <a:r>
              <a:rPr lang="en-GB" dirty="0">
                <a:ln w="0"/>
                <a:effectLst>
                  <a:outerShdw blurRad="38100" dist="25400" dir="5400000" algn="ctr" rotWithShape="0">
                    <a:srgbClr val="6E747A">
                      <a:alpha val="43000"/>
                    </a:srgbClr>
                  </a:outerShdw>
                </a:effectLst>
              </a:rPr>
              <a:t>What is the GC?</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sz="2400" i="1" dirty="0">
                <a:solidFill>
                  <a:schemeClr val="tx1">
                    <a:lumMod val="75000"/>
                    <a:lumOff val="25000"/>
                  </a:schemeClr>
                </a:solidFill>
              </a:rPr>
              <a:t>The GC is a large part of the .NET CLR!</a:t>
            </a:r>
          </a:p>
          <a:p>
            <a:pPr marL="0" indent="0">
              <a:buNone/>
            </a:pPr>
            <a:endParaRPr lang="en-GB" sz="2400" i="1" dirty="0">
              <a:solidFill>
                <a:schemeClr val="tx1">
                  <a:lumMod val="75000"/>
                  <a:lumOff val="25000"/>
                </a:schemeClr>
              </a:solidFill>
            </a:endParaRPr>
          </a:p>
        </p:txBody>
      </p:sp>
      <p:graphicFrame>
        <p:nvGraphicFramePr>
          <p:cNvPr id="6" name="Diagram 5"/>
          <p:cNvGraphicFramePr/>
          <p:nvPr>
            <p:extLst>
              <p:ext uri="{D42A27DB-BD31-4B8C-83A1-F6EECF244321}">
                <p14:modId xmlns:p14="http://schemas.microsoft.com/office/powerpoint/2010/main" val="481930678"/>
              </p:ext>
            </p:extLst>
          </p:nvPr>
        </p:nvGraphicFramePr>
        <p:xfrm>
          <a:off x="1066800" y="1905000"/>
          <a:ext cx="6096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Best Practices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81000" y="2819400"/>
            <a:ext cx="8229600" cy="3581400"/>
          </a:xfrm>
        </p:spPr>
        <p:txBody>
          <a:bodyPr>
            <a:noAutofit/>
          </a:bodyPr>
          <a:lstStyle/>
          <a:p>
            <a:pPr marL="457200" indent="-223838"/>
            <a:r>
              <a:rPr lang="en-US" sz="1400" dirty="0">
                <a:solidFill>
                  <a:schemeClr val="tx1">
                    <a:lumMod val="75000"/>
                    <a:lumOff val="25000"/>
                  </a:schemeClr>
                </a:solidFill>
              </a:rPr>
              <a:t>Keep your methods small</a:t>
            </a:r>
          </a:p>
          <a:p>
            <a:pPr marL="457200" indent="-223838"/>
            <a:r>
              <a:rPr lang="en-US" sz="1400" dirty="0">
                <a:solidFill>
                  <a:schemeClr val="tx1">
                    <a:lumMod val="75000"/>
                    <a:lumOff val="25000"/>
                  </a:schemeClr>
                </a:solidFill>
              </a:rPr>
              <a:t>Create objects as close as possible to when you're going to use them</a:t>
            </a:r>
          </a:p>
          <a:p>
            <a:pPr marL="457200" indent="-223838"/>
            <a:r>
              <a:rPr lang="en-US" sz="1400" dirty="0">
                <a:solidFill>
                  <a:schemeClr val="tx1">
                    <a:lumMod val="75000"/>
                    <a:lumOff val="25000"/>
                  </a:schemeClr>
                </a:solidFill>
              </a:rPr>
              <a:t>Use lazy initialization to defer the cost of instantiating members of a class if the members are not needed immediately when the object is created</a:t>
            </a:r>
          </a:p>
          <a:p>
            <a:pPr marL="457200" indent="-223838"/>
            <a:r>
              <a:rPr lang="en-US" sz="1400" dirty="0">
                <a:solidFill>
                  <a:schemeClr val="tx1">
                    <a:lumMod val="75000"/>
                    <a:lumOff val="25000"/>
                  </a:schemeClr>
                </a:solidFill>
              </a:rPr>
              <a:t>If an object is created before but no longer needed prior to calling a slow (any) method, release the object before calling the method</a:t>
            </a:r>
          </a:p>
          <a:p>
            <a:pPr marL="681037" lvl="1"/>
            <a:r>
              <a:rPr lang="en-US" sz="1200" dirty="0">
                <a:solidFill>
                  <a:schemeClr val="tx1">
                    <a:lumMod val="75000"/>
                    <a:lumOff val="25000"/>
                  </a:schemeClr>
                </a:solidFill>
              </a:rPr>
              <a:t>Method internals may be unknown and may induce collections; take advantage of this to clean up early and often</a:t>
            </a:r>
          </a:p>
          <a:p>
            <a:pPr marL="457200" indent="-223838"/>
            <a:r>
              <a:rPr lang="en-US" sz="1400" dirty="0">
                <a:solidFill>
                  <a:schemeClr val="tx1">
                    <a:lumMod val="75000"/>
                    <a:lumOff val="25000"/>
                  </a:schemeClr>
                </a:solidFill>
              </a:rPr>
              <a:t>Avoid creating complex object graphs in memory</a:t>
            </a:r>
          </a:p>
          <a:p>
            <a:pPr marL="681037" lvl="1"/>
            <a:r>
              <a:rPr lang="en-US" sz="1200" dirty="0">
                <a:solidFill>
                  <a:schemeClr val="tx1">
                    <a:lumMod val="75000"/>
                    <a:lumOff val="25000"/>
                  </a:schemeClr>
                </a:solidFill>
              </a:rPr>
              <a:t>Small graphs relieve GC stress of analyzing all possible root paths for every object</a:t>
            </a:r>
          </a:p>
          <a:p>
            <a:pPr marL="681037" lvl="1"/>
            <a:r>
              <a:rPr lang="en-US" sz="1200" dirty="0">
                <a:solidFill>
                  <a:schemeClr val="tx1">
                    <a:lumMod val="75000"/>
                    <a:lumOff val="25000"/>
                  </a:schemeClr>
                </a:solidFill>
              </a:rPr>
              <a:t>Avoid loading an entire XML stream and </a:t>
            </a:r>
            <a:r>
              <a:rPr lang="en-US" sz="1200" dirty="0" err="1">
                <a:solidFill>
                  <a:schemeClr val="tx1">
                    <a:lumMod val="75000"/>
                    <a:lumOff val="25000"/>
                  </a:schemeClr>
                </a:solidFill>
              </a:rPr>
              <a:t>deserializing</a:t>
            </a:r>
            <a:r>
              <a:rPr lang="en-US" sz="1200" dirty="0">
                <a:solidFill>
                  <a:schemeClr val="tx1">
                    <a:lumMod val="75000"/>
                    <a:lumOff val="25000"/>
                  </a:schemeClr>
                </a:solidFill>
              </a:rPr>
              <a:t> into an </a:t>
            </a:r>
            <a:r>
              <a:rPr lang="en-US" sz="1200" dirty="0" err="1">
                <a:solidFill>
                  <a:schemeClr val="tx1">
                    <a:lumMod val="75000"/>
                    <a:lumOff val="25000"/>
                  </a:schemeClr>
                </a:solidFill>
              </a:rPr>
              <a:t>XDocument</a:t>
            </a:r>
            <a:endParaRPr lang="en-US" sz="1200" dirty="0">
              <a:solidFill>
                <a:schemeClr val="tx1">
                  <a:lumMod val="75000"/>
                  <a:lumOff val="25000"/>
                </a:schemeClr>
              </a:solidFill>
            </a:endParaRPr>
          </a:p>
          <a:p>
            <a:pPr marL="457200"/>
            <a:r>
              <a:rPr lang="en-US" sz="1400" dirty="0">
                <a:solidFill>
                  <a:schemeClr val="tx1">
                    <a:lumMod val="75000"/>
                    <a:lumOff val="25000"/>
                  </a:schemeClr>
                </a:solidFill>
              </a:rPr>
              <a:t>The object that creates another object is responsible for disposing it</a:t>
            </a:r>
          </a:p>
          <a:p>
            <a:pPr marL="457200"/>
            <a:r>
              <a:rPr lang="en-US" sz="1400" dirty="0">
                <a:solidFill>
                  <a:schemeClr val="tx1">
                    <a:lumMod val="75000"/>
                    <a:lumOff val="25000"/>
                  </a:schemeClr>
                </a:solidFill>
              </a:rPr>
              <a:t>An object that receives a reference to an object is not responsible for disposing it</a:t>
            </a:r>
          </a:p>
          <a:p>
            <a:pPr marL="457200"/>
            <a:r>
              <a:rPr lang="en-US" sz="1400" dirty="0">
                <a:solidFill>
                  <a:schemeClr val="tx1">
                    <a:lumMod val="75000"/>
                    <a:lumOff val="25000"/>
                  </a:schemeClr>
                </a:solidFill>
              </a:rPr>
              <a:t>Avoid pinning objects unless absolutely required by </a:t>
            </a:r>
            <a:r>
              <a:rPr lang="en-US" sz="1400" dirty="0" err="1">
                <a:solidFill>
                  <a:schemeClr val="tx1">
                    <a:lumMod val="75000"/>
                    <a:lumOff val="25000"/>
                  </a:schemeClr>
                </a:solidFill>
              </a:rPr>
              <a:t>Interop</a:t>
            </a:r>
            <a:r>
              <a:rPr lang="en-US" sz="1400" dirty="0">
                <a:solidFill>
                  <a:schemeClr val="tx1">
                    <a:lumMod val="75000"/>
                    <a:lumOff val="25000"/>
                  </a:schemeClr>
                </a:solidFill>
              </a:rPr>
              <a:t>; then clean up quickly</a:t>
            </a:r>
          </a:p>
          <a:p>
            <a:pPr marL="457200"/>
            <a:endParaRPr lang="en-US" sz="1400" dirty="0">
              <a:solidFill>
                <a:schemeClr val="tx1">
                  <a:lumMod val="75000"/>
                  <a:lumOff val="25000"/>
                </a:schemeClr>
              </a:solidFill>
            </a:endParaRPr>
          </a:p>
        </p:txBody>
      </p:sp>
      <p:grpSp>
        <p:nvGrpSpPr>
          <p:cNvPr id="26" name="Group 25"/>
          <p:cNvGrpSpPr/>
          <p:nvPr/>
        </p:nvGrpSpPr>
        <p:grpSpPr>
          <a:xfrm>
            <a:off x="405032" y="1295400"/>
            <a:ext cx="8229600" cy="1676401"/>
            <a:chOff x="1752600" y="3048000"/>
            <a:chExt cx="8229600" cy="1676401"/>
          </a:xfrm>
        </p:grpSpPr>
        <p:sp>
          <p:nvSpPr>
            <p:cNvPr id="24" name="Down Arrow 23"/>
            <p:cNvSpPr/>
            <p:nvPr/>
          </p:nvSpPr>
          <p:spPr bwMode="auto">
            <a:xfrm>
              <a:off x="5564215" y="4015740"/>
              <a:ext cx="609600" cy="485438"/>
            </a:xfrm>
            <a:prstGeom prst="downArrow">
              <a:avLst>
                <a:gd name="adj1" fmla="val 50000"/>
                <a:gd name="adj2" fmla="val 64490"/>
              </a:avLst>
            </a:prstGeom>
            <a:solidFill>
              <a:srgbClr val="339966"/>
            </a:solidFill>
            <a:ln w="9525" cap="flat" cmpd="sng" algn="ctr">
              <a:noFill/>
              <a:prstDash val="solid"/>
              <a:round/>
              <a:headEnd type="none" w="med" len="med"/>
              <a:tailEnd type="none" w="med" len="med"/>
            </a:ln>
            <a:effectLst>
              <a:outerShdw blurRad="50800" dist="254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grpSp>
          <p:nvGrpSpPr>
            <p:cNvPr id="14" name="Group 13"/>
            <p:cNvGrpSpPr/>
            <p:nvPr/>
          </p:nvGrpSpPr>
          <p:grpSpPr>
            <a:xfrm>
              <a:off x="1752600" y="3048000"/>
              <a:ext cx="8229600" cy="1676401"/>
              <a:chOff x="2282932" y="2869426"/>
              <a:chExt cx="7851667" cy="2590796"/>
            </a:xfrm>
          </p:grpSpPr>
          <p:grpSp>
            <p:nvGrpSpPr>
              <p:cNvPr id="15" name="Group 14"/>
              <p:cNvGrpSpPr/>
              <p:nvPr/>
            </p:nvGrpSpPr>
            <p:grpSpPr>
              <a:xfrm rot="5400000">
                <a:off x="5099546" y="507229"/>
                <a:ext cx="2209797" cy="7696190"/>
                <a:chOff x="2051294" y="1127672"/>
                <a:chExt cx="5606709" cy="782637"/>
              </a:xfrm>
            </p:grpSpPr>
            <p:sp>
              <p:nvSpPr>
                <p:cNvPr id="16" name="Round Same Side Corner Rectangle 15"/>
                <p:cNvSpPr/>
                <p:nvPr/>
              </p:nvSpPr>
              <p:spPr>
                <a:xfrm rot="16200000">
                  <a:off x="3408169" y="463831"/>
                  <a:ext cx="782637" cy="2110319"/>
                </a:xfrm>
                <a:prstGeom prst="round2SameRect">
                  <a:avLst>
                    <a:gd name="adj1" fmla="val 0"/>
                    <a:gd name="adj2" fmla="val 5000"/>
                  </a:avLst>
                </a:prstGeom>
              </p:spPr>
              <p:style>
                <a:lnRef idx="1">
                  <a:schemeClr val="accent5">
                    <a:tint val="40000"/>
                    <a:alpha val="90000"/>
                    <a:hueOff val="-4369814"/>
                    <a:satOff val="-2030"/>
                    <a:lumOff val="-2328"/>
                    <a:alphaOff val="0"/>
                  </a:schemeClr>
                </a:lnRef>
                <a:fillRef idx="1">
                  <a:schemeClr val="accent5">
                    <a:tint val="40000"/>
                    <a:alpha val="90000"/>
                    <a:hueOff val="-4369814"/>
                    <a:satOff val="-2030"/>
                    <a:lumOff val="-2328"/>
                    <a:alphaOff val="0"/>
                  </a:schemeClr>
                </a:fillRef>
                <a:effectRef idx="2">
                  <a:schemeClr val="accent5">
                    <a:tint val="40000"/>
                    <a:alpha val="90000"/>
                    <a:hueOff val="-4369814"/>
                    <a:satOff val="-2030"/>
                    <a:lumOff val="-2328"/>
                    <a:alphaOff val="0"/>
                  </a:schemeClr>
                </a:effectRef>
                <a:fontRef idx="minor">
                  <a:schemeClr val="dk1">
                    <a:hueOff val="0"/>
                    <a:satOff val="0"/>
                    <a:lumOff val="0"/>
                    <a:alphaOff val="0"/>
                  </a:schemeClr>
                </a:fontRef>
              </p:style>
              <p:txBody>
                <a:bodyPr tIns="73152"/>
                <a:lstStyle/>
                <a:p>
                  <a:pPr lvl="0" defTabSz="488950">
                    <a:lnSpc>
                      <a:spcPct val="90000"/>
                    </a:lnSpc>
                    <a:spcAft>
                      <a:spcPct val="35000"/>
                    </a:spcAft>
                  </a:pPr>
                  <a:r>
                    <a:rPr lang="en-US" sz="1200" dirty="0">
                      <a:solidFill>
                        <a:schemeClr val="tx1">
                          <a:lumMod val="75000"/>
                          <a:lumOff val="25000"/>
                        </a:schemeClr>
                      </a:solidFill>
                    </a:rPr>
                    <a:t>- minimize generational promotions (desire to stay in Gen 0, no copying necessary)</a:t>
                  </a:r>
                </a:p>
                <a:p>
                  <a:pPr lvl="0" defTabSz="488950">
                    <a:lnSpc>
                      <a:spcPct val="90000"/>
                    </a:lnSpc>
                    <a:spcAft>
                      <a:spcPct val="35000"/>
                    </a:spcAft>
                  </a:pPr>
                  <a:r>
                    <a:rPr lang="en-US" sz="1200" dirty="0">
                      <a:solidFill>
                        <a:schemeClr val="tx1">
                          <a:lumMod val="75000"/>
                          <a:lumOff val="25000"/>
                        </a:schemeClr>
                      </a:solidFill>
                    </a:rPr>
                    <a:t>- minimize overall memory pressure</a:t>
                  </a:r>
                </a:p>
                <a:p>
                  <a:endParaRPr lang="en-US" dirty="0"/>
                </a:p>
              </p:txBody>
            </p:sp>
            <p:sp>
              <p:nvSpPr>
                <p:cNvPr id="17" name="Round Same Side Corner Rectangle 4"/>
                <p:cNvSpPr/>
                <p:nvPr/>
              </p:nvSpPr>
              <p:spPr>
                <a:xfrm>
                  <a:off x="2051294" y="1165281"/>
                  <a:ext cx="5606709"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p:txBody>
            </p:sp>
          </p:grpSp>
          <p:grpSp>
            <p:nvGrpSpPr>
              <p:cNvPr id="18" name="Group 17"/>
              <p:cNvGrpSpPr/>
              <p:nvPr/>
            </p:nvGrpSpPr>
            <p:grpSpPr>
              <a:xfrm>
                <a:off x="2282932" y="2869426"/>
                <a:ext cx="7851667" cy="1676402"/>
                <a:chOff x="685800" y="1365546"/>
                <a:chExt cx="7696200" cy="4191004"/>
              </a:xfrm>
            </p:grpSpPr>
            <p:sp>
              <p:nvSpPr>
                <p:cNvPr id="19" name="Freeform 18"/>
                <p:cNvSpPr/>
                <p:nvPr/>
              </p:nvSpPr>
              <p:spPr>
                <a:xfrm>
                  <a:off x="685800" y="1365546"/>
                  <a:ext cx="7696200" cy="1635369"/>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rgbClr val="339966"/>
                </a:solidFill>
              </p:spPr>
              <p:style>
                <a:lnRef idx="0">
                  <a:schemeClr val="lt1">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spcFirstLastPara="0" vert="horz" wrap="square" lIns="129502" tIns="118872" rIns="129502" bIns="91440" numCol="1" spcCol="1270" anchor="ctr" anchorCtr="0">
                  <a:noAutofit/>
                </a:bodyPr>
                <a:lstStyle/>
                <a:p>
                  <a:pPr lvl="0" algn="l" defTabSz="1155700">
                    <a:lnSpc>
                      <a:spcPct val="90000"/>
                    </a:lnSpc>
                    <a:spcBef>
                      <a:spcPct val="0"/>
                    </a:spcBef>
                    <a:spcAft>
                      <a:spcPct val="35000"/>
                    </a:spcAft>
                  </a:pPr>
                  <a:r>
                    <a:rPr lang="en-US" sz="1800" kern="1200" dirty="0"/>
                    <a:t>Limit Scope and Lifetime</a:t>
                  </a:r>
                </a:p>
              </p:txBody>
            </p:sp>
            <p:sp>
              <p:nvSpPr>
                <p:cNvPr id="20" name="Freeform 19"/>
                <p:cNvSpPr/>
                <p:nvPr/>
              </p:nvSpPr>
              <p:spPr>
                <a:xfrm>
                  <a:off x="685800" y="2026659"/>
                  <a:ext cx="7696200" cy="2045160"/>
                </a:xfrm>
                <a:custGeom>
                  <a:avLst/>
                  <a:gdLst>
                    <a:gd name="connsiteX0" fmla="*/ 0 w 7696200"/>
                    <a:gd name="connsiteY0" fmla="*/ 0 h 2045160"/>
                    <a:gd name="connsiteX1" fmla="*/ 7696200 w 7696200"/>
                    <a:gd name="connsiteY1" fmla="*/ 0 h 2045160"/>
                    <a:gd name="connsiteX2" fmla="*/ 7696200 w 7696200"/>
                    <a:gd name="connsiteY2" fmla="*/ 2045160 h 2045160"/>
                    <a:gd name="connsiteX3" fmla="*/ 0 w 7696200"/>
                    <a:gd name="connsiteY3" fmla="*/ 2045160 h 2045160"/>
                    <a:gd name="connsiteX4" fmla="*/ 0 w 7696200"/>
                    <a:gd name="connsiteY4" fmla="*/ 0 h 20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2045160">
                      <a:moveTo>
                        <a:pt x="0" y="0"/>
                      </a:moveTo>
                      <a:lnTo>
                        <a:pt x="7696200" y="0"/>
                      </a:lnTo>
                      <a:lnTo>
                        <a:pt x="7696200" y="2045160"/>
                      </a:lnTo>
                      <a:lnTo>
                        <a:pt x="0" y="2045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p:txBody>
            </p:sp>
            <p:sp>
              <p:nvSpPr>
                <p:cNvPr id="22" name="Freeform 21"/>
                <p:cNvSpPr/>
                <p:nvPr/>
              </p:nvSpPr>
              <p:spPr>
                <a:xfrm>
                  <a:off x="685800" y="4695430"/>
                  <a:ext cx="7696200" cy="861120"/>
                </a:xfrm>
                <a:custGeom>
                  <a:avLst/>
                  <a:gdLst>
                    <a:gd name="connsiteX0" fmla="*/ 0 w 7696200"/>
                    <a:gd name="connsiteY0" fmla="*/ 0 h 861120"/>
                    <a:gd name="connsiteX1" fmla="*/ 7696200 w 7696200"/>
                    <a:gd name="connsiteY1" fmla="*/ 0 h 861120"/>
                    <a:gd name="connsiteX2" fmla="*/ 7696200 w 7696200"/>
                    <a:gd name="connsiteY2" fmla="*/ 861120 h 861120"/>
                    <a:gd name="connsiteX3" fmla="*/ 0 w 7696200"/>
                    <a:gd name="connsiteY3" fmla="*/ 861120 h 861120"/>
                    <a:gd name="connsiteX4" fmla="*/ 0 w 7696200"/>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861120">
                      <a:moveTo>
                        <a:pt x="0" y="0"/>
                      </a:moveTo>
                      <a:lnTo>
                        <a:pt x="7696200" y="0"/>
                      </a:lnTo>
                      <a:lnTo>
                        <a:pt x="7696200"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endParaRPr lang="en-US" sz="1600" kern="1200" dirty="0"/>
                </a:p>
                <a:p>
                  <a:pPr marL="171450" lvl="1" indent="-171450" algn="l" defTabSz="844550">
                    <a:lnSpc>
                      <a:spcPct val="90000"/>
                    </a:lnSpc>
                    <a:spcBef>
                      <a:spcPct val="0"/>
                    </a:spcBef>
                    <a:spcAft>
                      <a:spcPct val="20000"/>
                    </a:spcAft>
                    <a:buChar char="••"/>
                  </a:pPr>
                  <a:endParaRPr lang="en-US" sz="1900" kern="1200" dirty="0"/>
                </a:p>
              </p:txBody>
            </p:sp>
          </p:grpSp>
        </p:grpSp>
      </p:grpSp>
    </p:spTree>
    <p:extLst>
      <p:ext uri="{BB962C8B-B14F-4D97-AF65-F5344CB8AC3E}">
        <p14:creationId xmlns:p14="http://schemas.microsoft.com/office/powerpoint/2010/main" val="4020958379"/>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3"/>
          <p:cNvSpPr>
            <a:spLocks noGrp="1"/>
          </p:cNvSpPr>
          <p:nvPr>
            <p:ph idx="1"/>
          </p:nvPr>
        </p:nvSpPr>
        <p:spPr>
          <a:xfrm>
            <a:off x="381000" y="2879726"/>
            <a:ext cx="8229600" cy="3444874"/>
          </a:xfrm>
        </p:spPr>
        <p:txBody>
          <a:bodyPr>
            <a:noAutofit/>
          </a:bodyPr>
          <a:lstStyle/>
          <a:p>
            <a:pPr marL="457200" indent="-223838"/>
            <a:r>
              <a:rPr lang="en-US" sz="1400" dirty="0">
                <a:solidFill>
                  <a:schemeClr val="tx1">
                    <a:lumMod val="75000"/>
                    <a:lumOff val="25000"/>
                  </a:schemeClr>
                </a:solidFill>
              </a:rPr>
              <a:t>Always remember to call Dispose() on your disposable objects</a:t>
            </a:r>
          </a:p>
          <a:p>
            <a:pPr marL="681037" lvl="1"/>
            <a:r>
              <a:rPr lang="en-US" sz="1200" dirty="0">
                <a:solidFill>
                  <a:schemeClr val="tx1">
                    <a:lumMod val="75000"/>
                    <a:lumOff val="25000"/>
                  </a:schemeClr>
                </a:solidFill>
              </a:rPr>
              <a:t>Failure to do so will almost certainly lead to memory leaks</a:t>
            </a:r>
          </a:p>
          <a:p>
            <a:pPr marL="457200" indent="-223838"/>
            <a:r>
              <a:rPr lang="en-US" sz="1400" dirty="0">
                <a:solidFill>
                  <a:schemeClr val="tx1">
                    <a:lumMod val="75000"/>
                    <a:lumOff val="25000"/>
                  </a:schemeClr>
                </a:solidFill>
              </a:rPr>
              <a:t>Use the </a:t>
            </a:r>
            <a:r>
              <a:rPr lang="en-US" sz="1400" dirty="0" err="1">
                <a:solidFill>
                  <a:schemeClr val="tx1">
                    <a:lumMod val="75000"/>
                    <a:lumOff val="25000"/>
                  </a:schemeClr>
                </a:solidFill>
              </a:rPr>
              <a:t>IDisposable</a:t>
            </a:r>
            <a:r>
              <a:rPr lang="en-US" sz="1400" dirty="0">
                <a:solidFill>
                  <a:schemeClr val="tx1">
                    <a:lumMod val="75000"/>
                    <a:lumOff val="25000"/>
                  </a:schemeClr>
                </a:solidFill>
              </a:rPr>
              <a:t> interface with the Disposable pattern</a:t>
            </a:r>
          </a:p>
          <a:p>
            <a:pPr marL="681037" lvl="1"/>
            <a:r>
              <a:rPr lang="en-US" sz="1200" dirty="0">
                <a:solidFill>
                  <a:schemeClr val="tx1">
                    <a:lumMod val="75000"/>
                    <a:lumOff val="25000"/>
                  </a:schemeClr>
                </a:solidFill>
              </a:rPr>
              <a:t>Consistency = maintainability = dependability</a:t>
            </a:r>
          </a:p>
          <a:p>
            <a:pPr marL="457200" indent="-223838"/>
            <a:r>
              <a:rPr lang="en-US" sz="1400" dirty="0">
                <a:solidFill>
                  <a:schemeClr val="tx1">
                    <a:lumMod val="75000"/>
                    <a:lumOff val="25000"/>
                  </a:schemeClr>
                </a:solidFill>
              </a:rPr>
              <a:t>Use the </a:t>
            </a:r>
            <a:r>
              <a:rPr lang="en-US" sz="1400" i="1" dirty="0">
                <a:solidFill>
                  <a:schemeClr val="tx1">
                    <a:lumMod val="75000"/>
                    <a:lumOff val="25000"/>
                  </a:schemeClr>
                </a:solidFill>
              </a:rPr>
              <a:t>using</a:t>
            </a:r>
            <a:r>
              <a:rPr lang="en-US" sz="1400" dirty="0">
                <a:solidFill>
                  <a:schemeClr val="tx1">
                    <a:lumMod val="75000"/>
                    <a:lumOff val="25000"/>
                  </a:schemeClr>
                </a:solidFill>
              </a:rPr>
              <a:t> statement to define the scope of a disposable</a:t>
            </a:r>
          </a:p>
          <a:p>
            <a:pPr marL="681037" lvl="1"/>
            <a:r>
              <a:rPr lang="en-US" sz="1200" dirty="0">
                <a:solidFill>
                  <a:schemeClr val="tx1">
                    <a:lumMod val="75000"/>
                    <a:lumOff val="25000"/>
                  </a:schemeClr>
                </a:solidFill>
              </a:rPr>
              <a:t>Consistency = maintainability = dependability</a:t>
            </a:r>
          </a:p>
          <a:p>
            <a:pPr marL="681037" lvl="1"/>
            <a:r>
              <a:rPr lang="en-US" sz="1200" dirty="0">
                <a:solidFill>
                  <a:schemeClr val="tx1">
                    <a:lumMod val="75000"/>
                    <a:lumOff val="25000"/>
                  </a:schemeClr>
                </a:solidFill>
              </a:rPr>
              <a:t>The C# using statement is clean, obvious, and better suited for this task than even a try/finally</a:t>
            </a:r>
          </a:p>
          <a:p>
            <a:pPr marL="457200" indent="-223838"/>
            <a:r>
              <a:rPr lang="en-US" sz="1400" dirty="0">
                <a:solidFill>
                  <a:schemeClr val="tx1">
                    <a:lumMod val="75000"/>
                    <a:lumOff val="25000"/>
                  </a:schemeClr>
                </a:solidFill>
              </a:rPr>
              <a:t>Implement a finalizer only to free up unmanaged resources</a:t>
            </a:r>
          </a:p>
          <a:p>
            <a:pPr marL="681037" lvl="1"/>
            <a:r>
              <a:rPr lang="en-US" sz="1200" dirty="0">
                <a:solidFill>
                  <a:schemeClr val="tx1">
                    <a:lumMod val="75000"/>
                    <a:lumOff val="25000"/>
                  </a:schemeClr>
                </a:solidFill>
              </a:rPr>
              <a:t>Suppress finalization in the Dispose method if no other finalization is required</a:t>
            </a:r>
          </a:p>
          <a:p>
            <a:pPr marL="917575" lvl="2"/>
            <a:r>
              <a:rPr lang="en-US" sz="1200" dirty="0">
                <a:solidFill>
                  <a:schemeClr val="tx1">
                    <a:lumMod val="75000"/>
                    <a:lumOff val="25000"/>
                  </a:schemeClr>
                </a:solidFill>
              </a:rPr>
              <a:t>Avoids unnecessarily moving object reference to </a:t>
            </a:r>
            <a:r>
              <a:rPr lang="en-US" sz="1200" dirty="0" err="1">
                <a:solidFill>
                  <a:schemeClr val="tx1">
                    <a:lumMod val="75000"/>
                    <a:lumOff val="25000"/>
                  </a:schemeClr>
                </a:solidFill>
              </a:rPr>
              <a:t>fReachable</a:t>
            </a:r>
            <a:r>
              <a:rPr lang="en-US" sz="1200" dirty="0">
                <a:solidFill>
                  <a:schemeClr val="tx1">
                    <a:lumMod val="75000"/>
                    <a:lumOff val="25000"/>
                  </a:schemeClr>
                </a:solidFill>
              </a:rPr>
              <a:t> queue and being processed by the finalization thread</a:t>
            </a:r>
          </a:p>
          <a:p>
            <a:pPr marL="681037" lvl="1"/>
            <a:r>
              <a:rPr lang="en-US" sz="1200" dirty="0">
                <a:solidFill>
                  <a:schemeClr val="tx1">
                    <a:lumMod val="75000"/>
                    <a:lumOff val="25000"/>
                  </a:schemeClr>
                </a:solidFill>
              </a:rPr>
              <a:t>Finalizers must be thread-safe, must not reference other disposables or </a:t>
            </a:r>
            <a:r>
              <a:rPr lang="en-US" sz="1200" dirty="0" err="1">
                <a:solidFill>
                  <a:schemeClr val="tx1">
                    <a:lumMod val="75000"/>
                    <a:lumOff val="25000"/>
                  </a:schemeClr>
                </a:solidFill>
              </a:rPr>
              <a:t>finalizables</a:t>
            </a:r>
            <a:r>
              <a:rPr lang="en-US" sz="1200" dirty="0">
                <a:solidFill>
                  <a:schemeClr val="tx1">
                    <a:lumMod val="75000"/>
                    <a:lumOff val="25000"/>
                  </a:schemeClr>
                </a:solidFill>
              </a:rPr>
              <a:t> and should not raise unhandled exceptions</a:t>
            </a:r>
          </a:p>
          <a:p>
            <a:pPr marL="681037" lvl="1"/>
            <a:endParaRPr lang="en-US" sz="1200" dirty="0">
              <a:solidFill>
                <a:schemeClr val="tx1">
                  <a:lumMod val="75000"/>
                  <a:lumOff val="25000"/>
                </a:schemeClr>
              </a:solidFill>
            </a:endParaRPr>
          </a:p>
        </p:txBody>
      </p:sp>
      <p:cxnSp>
        <p:nvCxnSpPr>
          <p:cNvPr id="8" name="Straight Connector 7"/>
          <p:cNvCxnSpPr/>
          <p:nvPr/>
        </p:nvCxnSpPr>
        <p:spPr bwMode="auto">
          <a:xfrm>
            <a:off x="4191000" y="3505200"/>
            <a:ext cx="914400" cy="914400"/>
          </a:xfrm>
          <a:prstGeom prst="line">
            <a:avLst/>
          </a:prstGeom>
          <a:solidFill>
            <a:srgbClr val="3374D4"/>
          </a:solidFill>
          <a:ln w="9525" cap="flat" cmpd="sng" algn="ctr">
            <a:noFill/>
            <a:prstDash val="solid"/>
            <a:round/>
            <a:headEnd type="none" w="med" len="med"/>
            <a:tailEnd type="none" w="med" len="med"/>
          </a:ln>
          <a:effectLst/>
        </p:spPr>
      </p:cxnSp>
      <p:grpSp>
        <p:nvGrpSpPr>
          <p:cNvPr id="15" name="Group 14"/>
          <p:cNvGrpSpPr/>
          <p:nvPr/>
        </p:nvGrpSpPr>
        <p:grpSpPr>
          <a:xfrm>
            <a:off x="402336" y="1298448"/>
            <a:ext cx="8229600" cy="1676401"/>
            <a:chOff x="402336" y="1298448"/>
            <a:chExt cx="8229600" cy="1676401"/>
          </a:xfrm>
        </p:grpSpPr>
        <p:sp>
          <p:nvSpPr>
            <p:cNvPr id="28" name="Down Arrow 27"/>
            <p:cNvSpPr/>
            <p:nvPr/>
          </p:nvSpPr>
          <p:spPr bwMode="auto">
            <a:xfrm>
              <a:off x="4216647" y="2263140"/>
              <a:ext cx="609600" cy="485438"/>
            </a:xfrm>
            <a:prstGeom prst="downArrow">
              <a:avLst>
                <a:gd name="adj1" fmla="val 50000"/>
                <a:gd name="adj2" fmla="val 64490"/>
              </a:avLst>
            </a:prstGeom>
            <a:solidFill>
              <a:srgbClr val="339966"/>
            </a:solidFill>
            <a:ln w="9525" cap="flat" cmpd="sng" algn="ctr">
              <a:noFill/>
              <a:prstDash val="solid"/>
              <a:round/>
              <a:headEnd type="none" w="med" len="med"/>
              <a:tailEnd type="none" w="med" len="med"/>
            </a:ln>
            <a:effectLst>
              <a:outerShdw blurRad="50800" dist="254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grpSp>
          <p:nvGrpSpPr>
            <p:cNvPr id="19" name="Group 18"/>
            <p:cNvGrpSpPr/>
            <p:nvPr/>
          </p:nvGrpSpPr>
          <p:grpSpPr>
            <a:xfrm>
              <a:off x="402336" y="1298448"/>
              <a:ext cx="8229600" cy="1676401"/>
              <a:chOff x="2282932" y="2869426"/>
              <a:chExt cx="7851667" cy="2590796"/>
            </a:xfrm>
          </p:grpSpPr>
          <p:grpSp>
            <p:nvGrpSpPr>
              <p:cNvPr id="21" name="Group 20"/>
              <p:cNvGrpSpPr/>
              <p:nvPr/>
            </p:nvGrpSpPr>
            <p:grpSpPr>
              <a:xfrm rot="5400000">
                <a:off x="5099546" y="507229"/>
                <a:ext cx="2209797" cy="7696190"/>
                <a:chOff x="2051294" y="1127672"/>
                <a:chExt cx="5606709" cy="782637"/>
              </a:xfrm>
            </p:grpSpPr>
            <p:sp>
              <p:nvSpPr>
                <p:cNvPr id="26" name="Round Same Side Corner Rectangle 25"/>
                <p:cNvSpPr/>
                <p:nvPr/>
              </p:nvSpPr>
              <p:spPr>
                <a:xfrm rot="16200000">
                  <a:off x="3408169" y="463831"/>
                  <a:ext cx="782637" cy="2110319"/>
                </a:xfrm>
                <a:prstGeom prst="round2SameRect">
                  <a:avLst>
                    <a:gd name="adj1" fmla="val 0"/>
                    <a:gd name="adj2" fmla="val 5000"/>
                  </a:avLst>
                </a:prstGeom>
              </p:spPr>
              <p:style>
                <a:lnRef idx="1">
                  <a:schemeClr val="accent5">
                    <a:tint val="40000"/>
                    <a:alpha val="90000"/>
                    <a:hueOff val="-4369814"/>
                    <a:satOff val="-2030"/>
                    <a:lumOff val="-2328"/>
                    <a:alphaOff val="0"/>
                  </a:schemeClr>
                </a:lnRef>
                <a:fillRef idx="1">
                  <a:schemeClr val="accent5">
                    <a:tint val="40000"/>
                    <a:alpha val="90000"/>
                    <a:hueOff val="-4369814"/>
                    <a:satOff val="-2030"/>
                    <a:lumOff val="-2328"/>
                    <a:alphaOff val="0"/>
                  </a:schemeClr>
                </a:fillRef>
                <a:effectRef idx="2">
                  <a:schemeClr val="accent5">
                    <a:tint val="40000"/>
                    <a:alpha val="90000"/>
                    <a:hueOff val="-4369814"/>
                    <a:satOff val="-2030"/>
                    <a:lumOff val="-2328"/>
                    <a:alphaOff val="0"/>
                  </a:schemeClr>
                </a:effectRef>
                <a:fontRef idx="minor">
                  <a:schemeClr val="dk1">
                    <a:hueOff val="0"/>
                    <a:satOff val="0"/>
                    <a:lumOff val="0"/>
                    <a:alphaOff val="0"/>
                  </a:schemeClr>
                </a:fontRef>
              </p:style>
              <p:txBody>
                <a:bodyPr tIns="73152" anchor="ctr"/>
                <a:lstStyle/>
                <a:p>
                  <a:pPr lvl="0" defTabSz="488950">
                    <a:lnSpc>
                      <a:spcPct val="90000"/>
                    </a:lnSpc>
                    <a:spcAft>
                      <a:spcPct val="35000"/>
                    </a:spcAft>
                  </a:pPr>
                  <a:r>
                    <a:rPr lang="en-US" sz="1200" dirty="0">
                      <a:solidFill>
                        <a:schemeClr val="tx1">
                          <a:lumMod val="75000"/>
                          <a:lumOff val="25000"/>
                        </a:schemeClr>
                      </a:solidFill>
                    </a:rPr>
                    <a:t>Pay attention to the documentation; does this class implement </a:t>
                  </a:r>
                  <a:r>
                    <a:rPr lang="en-US" sz="1200" dirty="0" err="1">
                      <a:solidFill>
                        <a:schemeClr val="tx1">
                          <a:lumMod val="75000"/>
                          <a:lumOff val="25000"/>
                        </a:schemeClr>
                      </a:solidFill>
                    </a:rPr>
                    <a:t>IDisposable</a:t>
                  </a:r>
                  <a:r>
                    <a:rPr lang="en-US" sz="1200" dirty="0">
                      <a:solidFill>
                        <a:schemeClr val="tx1">
                          <a:lumMod val="75000"/>
                          <a:lumOff val="25000"/>
                        </a:schemeClr>
                      </a:solidFill>
                    </a:rPr>
                    <a:t>?</a:t>
                  </a:r>
                </a:p>
              </p:txBody>
            </p:sp>
            <p:sp>
              <p:nvSpPr>
                <p:cNvPr id="27" name="Round Same Side Corner Rectangle 4"/>
                <p:cNvSpPr/>
                <p:nvPr/>
              </p:nvSpPr>
              <p:spPr>
                <a:xfrm>
                  <a:off x="2051294" y="1165281"/>
                  <a:ext cx="5606709"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p:txBody>
            </p:sp>
          </p:grpSp>
          <p:grpSp>
            <p:nvGrpSpPr>
              <p:cNvPr id="22" name="Group 21"/>
              <p:cNvGrpSpPr/>
              <p:nvPr/>
            </p:nvGrpSpPr>
            <p:grpSpPr>
              <a:xfrm>
                <a:off x="2282932" y="2869426"/>
                <a:ext cx="7851667" cy="1676402"/>
                <a:chOff x="685800" y="1365546"/>
                <a:chExt cx="7696200" cy="4191004"/>
              </a:xfrm>
            </p:grpSpPr>
            <p:sp>
              <p:nvSpPr>
                <p:cNvPr id="23" name="Freeform 22"/>
                <p:cNvSpPr/>
                <p:nvPr/>
              </p:nvSpPr>
              <p:spPr>
                <a:xfrm>
                  <a:off x="685800" y="1365546"/>
                  <a:ext cx="7696200" cy="1635369"/>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rgbClr val="339966"/>
                </a:solidFill>
              </p:spPr>
              <p:style>
                <a:lnRef idx="0">
                  <a:schemeClr val="lt1">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spcFirstLastPara="0" vert="horz" wrap="square" lIns="129502" tIns="118872" rIns="129502" bIns="91440" numCol="1" spcCol="1270" anchor="ctr" anchorCtr="0">
                  <a:noAutofit/>
                </a:bodyPr>
                <a:lstStyle/>
                <a:p>
                  <a:pPr lvl="0" algn="l" defTabSz="1155700">
                    <a:lnSpc>
                      <a:spcPct val="90000"/>
                    </a:lnSpc>
                    <a:spcBef>
                      <a:spcPct val="0"/>
                    </a:spcBef>
                    <a:spcAft>
                      <a:spcPct val="35000"/>
                    </a:spcAft>
                  </a:pPr>
                  <a:r>
                    <a:rPr lang="en-US" sz="1800" kern="1200" dirty="0"/>
                    <a:t>Use the Disposable Pattern</a:t>
                  </a:r>
                </a:p>
              </p:txBody>
            </p:sp>
            <p:sp>
              <p:nvSpPr>
                <p:cNvPr id="24" name="Freeform 23"/>
                <p:cNvSpPr/>
                <p:nvPr/>
              </p:nvSpPr>
              <p:spPr>
                <a:xfrm>
                  <a:off x="685800" y="2026659"/>
                  <a:ext cx="7696200" cy="2045160"/>
                </a:xfrm>
                <a:custGeom>
                  <a:avLst/>
                  <a:gdLst>
                    <a:gd name="connsiteX0" fmla="*/ 0 w 7696200"/>
                    <a:gd name="connsiteY0" fmla="*/ 0 h 2045160"/>
                    <a:gd name="connsiteX1" fmla="*/ 7696200 w 7696200"/>
                    <a:gd name="connsiteY1" fmla="*/ 0 h 2045160"/>
                    <a:gd name="connsiteX2" fmla="*/ 7696200 w 7696200"/>
                    <a:gd name="connsiteY2" fmla="*/ 2045160 h 2045160"/>
                    <a:gd name="connsiteX3" fmla="*/ 0 w 7696200"/>
                    <a:gd name="connsiteY3" fmla="*/ 2045160 h 2045160"/>
                    <a:gd name="connsiteX4" fmla="*/ 0 w 7696200"/>
                    <a:gd name="connsiteY4" fmla="*/ 0 h 20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2045160">
                      <a:moveTo>
                        <a:pt x="0" y="0"/>
                      </a:moveTo>
                      <a:lnTo>
                        <a:pt x="7696200" y="0"/>
                      </a:lnTo>
                      <a:lnTo>
                        <a:pt x="7696200" y="2045160"/>
                      </a:lnTo>
                      <a:lnTo>
                        <a:pt x="0" y="2045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p:txBody>
            </p:sp>
            <p:sp>
              <p:nvSpPr>
                <p:cNvPr id="25" name="Freeform 24"/>
                <p:cNvSpPr/>
                <p:nvPr/>
              </p:nvSpPr>
              <p:spPr>
                <a:xfrm>
                  <a:off x="685800" y="4695430"/>
                  <a:ext cx="7696200" cy="861120"/>
                </a:xfrm>
                <a:custGeom>
                  <a:avLst/>
                  <a:gdLst>
                    <a:gd name="connsiteX0" fmla="*/ 0 w 7696200"/>
                    <a:gd name="connsiteY0" fmla="*/ 0 h 861120"/>
                    <a:gd name="connsiteX1" fmla="*/ 7696200 w 7696200"/>
                    <a:gd name="connsiteY1" fmla="*/ 0 h 861120"/>
                    <a:gd name="connsiteX2" fmla="*/ 7696200 w 7696200"/>
                    <a:gd name="connsiteY2" fmla="*/ 861120 h 861120"/>
                    <a:gd name="connsiteX3" fmla="*/ 0 w 7696200"/>
                    <a:gd name="connsiteY3" fmla="*/ 861120 h 861120"/>
                    <a:gd name="connsiteX4" fmla="*/ 0 w 7696200"/>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861120">
                      <a:moveTo>
                        <a:pt x="0" y="0"/>
                      </a:moveTo>
                      <a:lnTo>
                        <a:pt x="7696200" y="0"/>
                      </a:lnTo>
                      <a:lnTo>
                        <a:pt x="7696200"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endParaRPr lang="en-US" sz="1600" kern="1200" dirty="0"/>
                </a:p>
                <a:p>
                  <a:pPr marL="171450" lvl="1" indent="-171450" algn="l" defTabSz="844550">
                    <a:lnSpc>
                      <a:spcPct val="90000"/>
                    </a:lnSpc>
                    <a:spcBef>
                      <a:spcPct val="0"/>
                    </a:spcBef>
                    <a:spcAft>
                      <a:spcPct val="20000"/>
                    </a:spcAft>
                    <a:buChar char="••"/>
                  </a:pPr>
                  <a:endParaRPr lang="en-US" sz="1900" kern="1200" dirty="0"/>
                </a:p>
              </p:txBody>
            </p:sp>
          </p:grpSp>
        </p:grpSp>
      </p:grpSp>
      <p:sp>
        <p:nvSpPr>
          <p:cNvPr id="18"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Best Practices</a:t>
            </a:r>
            <a:endParaRPr lang="en-US"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92677845"/>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Best Practices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81000" y="2819400"/>
            <a:ext cx="8229600" cy="3521074"/>
          </a:xfrm>
        </p:spPr>
        <p:txBody>
          <a:bodyPr>
            <a:normAutofit/>
          </a:bodyPr>
          <a:lstStyle/>
          <a:p>
            <a:pPr marL="457200" indent="-223838"/>
            <a:r>
              <a:rPr lang="en-US" sz="1600" dirty="0">
                <a:solidFill>
                  <a:schemeClr val="tx1">
                    <a:lumMod val="75000"/>
                    <a:lumOff val="25000"/>
                  </a:schemeClr>
                </a:solidFill>
              </a:rPr>
              <a:t>Classes that implement events should implement </a:t>
            </a:r>
            <a:r>
              <a:rPr lang="en-US" sz="1600" dirty="0" err="1">
                <a:solidFill>
                  <a:schemeClr val="tx1">
                    <a:lumMod val="75000"/>
                    <a:lumOff val="25000"/>
                  </a:schemeClr>
                </a:solidFill>
              </a:rPr>
              <a:t>IDisposable</a:t>
            </a:r>
            <a:r>
              <a:rPr lang="en-US" sz="1600" dirty="0">
                <a:solidFill>
                  <a:schemeClr val="tx1">
                    <a:lumMod val="75000"/>
                    <a:lumOff val="25000"/>
                  </a:schemeClr>
                </a:solidFill>
              </a:rPr>
              <a:t>; remove event handlers before disposing or within Dispose method of an object</a:t>
            </a:r>
          </a:p>
          <a:p>
            <a:pPr marL="681037" lvl="1"/>
            <a:r>
              <a:rPr lang="en-US" sz="1500" dirty="0">
                <a:solidFill>
                  <a:schemeClr val="tx1">
                    <a:lumMod val="75000"/>
                    <a:lumOff val="25000"/>
                  </a:schemeClr>
                </a:solidFill>
              </a:rPr>
              <a:t>Disassociates this object from the publisher of these events, making it independent of the publishers lifetime</a:t>
            </a:r>
          </a:p>
          <a:p>
            <a:pPr marL="681037" lvl="1"/>
            <a:r>
              <a:rPr lang="en-US" sz="1500" dirty="0">
                <a:solidFill>
                  <a:schemeClr val="tx1">
                    <a:lumMod val="75000"/>
                    <a:lumOff val="25000"/>
                  </a:schemeClr>
                </a:solidFill>
              </a:rPr>
              <a:t>Decreases the effort required by the GC while scanning complex object graphs during a collection</a:t>
            </a:r>
          </a:p>
          <a:p>
            <a:pPr marL="681037" lvl="1"/>
            <a:r>
              <a:rPr lang="en-US" sz="1500" dirty="0">
                <a:solidFill>
                  <a:schemeClr val="tx1">
                    <a:lumMod val="75000"/>
                    <a:lumOff val="25000"/>
                  </a:schemeClr>
                </a:solidFill>
              </a:rPr>
              <a:t>Limits the “damage” caused by a leak within a complex object graph</a:t>
            </a:r>
          </a:p>
          <a:p>
            <a:pPr marL="457200" indent="-223838"/>
            <a:endParaRPr lang="en-US" sz="1600" dirty="0">
              <a:solidFill>
                <a:schemeClr val="tx1">
                  <a:lumMod val="75000"/>
                  <a:lumOff val="25000"/>
                </a:schemeClr>
              </a:solidFill>
            </a:endParaRPr>
          </a:p>
          <a:p>
            <a:pPr marL="457200" indent="-223838"/>
            <a:r>
              <a:rPr lang="en-US" sz="1600" dirty="0">
                <a:solidFill>
                  <a:schemeClr val="tx1">
                    <a:lumMod val="75000"/>
                    <a:lumOff val="25000"/>
                  </a:schemeClr>
                </a:solidFill>
              </a:rPr>
              <a:t>When declaring event handlers using lambda expressions, save a reference to the lambda first so that it can be explicitly removed</a:t>
            </a:r>
          </a:p>
          <a:p>
            <a:pPr marL="681037" lvl="1"/>
            <a:r>
              <a:rPr lang="en-US" sz="1500" dirty="0">
                <a:solidFill>
                  <a:schemeClr val="tx1">
                    <a:lumMod val="75000"/>
                    <a:lumOff val="25000"/>
                  </a:schemeClr>
                </a:solidFill>
              </a:rPr>
              <a:t>Compiler will generate an anonymous delegate which you do not have access to, making it impossible to unsubscribe that handler!</a:t>
            </a:r>
          </a:p>
        </p:txBody>
      </p:sp>
      <p:grpSp>
        <p:nvGrpSpPr>
          <p:cNvPr id="2" name="Group 1"/>
          <p:cNvGrpSpPr/>
          <p:nvPr/>
        </p:nvGrpSpPr>
        <p:grpSpPr>
          <a:xfrm>
            <a:off x="402336" y="1298448"/>
            <a:ext cx="8229600" cy="1676401"/>
            <a:chOff x="402336" y="1298448"/>
            <a:chExt cx="8229600" cy="1676401"/>
          </a:xfrm>
        </p:grpSpPr>
        <p:sp>
          <p:nvSpPr>
            <p:cNvPr id="24" name="Down Arrow 23"/>
            <p:cNvSpPr/>
            <p:nvPr/>
          </p:nvSpPr>
          <p:spPr bwMode="auto">
            <a:xfrm>
              <a:off x="4216647" y="2263140"/>
              <a:ext cx="609600" cy="485438"/>
            </a:xfrm>
            <a:prstGeom prst="downArrow">
              <a:avLst>
                <a:gd name="adj1" fmla="val 50000"/>
                <a:gd name="adj2" fmla="val 64490"/>
              </a:avLst>
            </a:prstGeom>
            <a:solidFill>
              <a:srgbClr val="339966"/>
            </a:solidFill>
            <a:ln w="9525" cap="flat" cmpd="sng" algn="ctr">
              <a:noFill/>
              <a:prstDash val="solid"/>
              <a:round/>
              <a:headEnd type="none" w="med" len="med"/>
              <a:tailEnd type="none" w="med" len="med"/>
            </a:ln>
            <a:effectLst>
              <a:outerShdw blurRad="50800" dist="254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grpSp>
          <p:nvGrpSpPr>
            <p:cNvPr id="15" name="Group 14"/>
            <p:cNvGrpSpPr/>
            <p:nvPr/>
          </p:nvGrpSpPr>
          <p:grpSpPr>
            <a:xfrm>
              <a:off x="402336" y="1298448"/>
              <a:ext cx="8229600" cy="1676401"/>
              <a:chOff x="2282932" y="2869426"/>
              <a:chExt cx="7851667" cy="2590796"/>
            </a:xfrm>
          </p:grpSpPr>
          <p:grpSp>
            <p:nvGrpSpPr>
              <p:cNvPr id="17" name="Group 16"/>
              <p:cNvGrpSpPr/>
              <p:nvPr/>
            </p:nvGrpSpPr>
            <p:grpSpPr>
              <a:xfrm rot="5400000">
                <a:off x="5099546" y="507229"/>
                <a:ext cx="2209797" cy="7696190"/>
                <a:chOff x="2051294" y="1127672"/>
                <a:chExt cx="5606709" cy="782637"/>
              </a:xfrm>
            </p:grpSpPr>
            <p:sp>
              <p:nvSpPr>
                <p:cNvPr id="22" name="Round Same Side Corner Rectangle 21"/>
                <p:cNvSpPr/>
                <p:nvPr/>
              </p:nvSpPr>
              <p:spPr>
                <a:xfrm rot="16200000">
                  <a:off x="3408169" y="463831"/>
                  <a:ext cx="782637" cy="2110319"/>
                </a:xfrm>
                <a:prstGeom prst="round2SameRect">
                  <a:avLst>
                    <a:gd name="adj1" fmla="val 0"/>
                    <a:gd name="adj2" fmla="val 5000"/>
                  </a:avLst>
                </a:prstGeom>
              </p:spPr>
              <p:style>
                <a:lnRef idx="1">
                  <a:schemeClr val="accent5">
                    <a:tint val="40000"/>
                    <a:alpha val="90000"/>
                    <a:hueOff val="-4369814"/>
                    <a:satOff val="-2030"/>
                    <a:lumOff val="-2328"/>
                    <a:alphaOff val="0"/>
                  </a:schemeClr>
                </a:lnRef>
                <a:fillRef idx="1">
                  <a:schemeClr val="accent5">
                    <a:tint val="40000"/>
                    <a:alpha val="90000"/>
                    <a:hueOff val="-4369814"/>
                    <a:satOff val="-2030"/>
                    <a:lumOff val="-2328"/>
                    <a:alphaOff val="0"/>
                  </a:schemeClr>
                </a:fillRef>
                <a:effectRef idx="2">
                  <a:schemeClr val="accent5">
                    <a:tint val="40000"/>
                    <a:alpha val="90000"/>
                    <a:hueOff val="-4369814"/>
                    <a:satOff val="-2030"/>
                    <a:lumOff val="-2328"/>
                    <a:alphaOff val="0"/>
                  </a:schemeClr>
                </a:effectRef>
                <a:fontRef idx="minor">
                  <a:schemeClr val="dk1">
                    <a:hueOff val="0"/>
                    <a:satOff val="0"/>
                    <a:lumOff val="0"/>
                    <a:alphaOff val="0"/>
                  </a:schemeClr>
                </a:fontRef>
              </p:style>
              <p:txBody>
                <a:bodyPr tIns="73152" anchor="ctr"/>
                <a:lstStyle/>
                <a:p>
                  <a:pPr lvl="0" defTabSz="488950">
                    <a:lnSpc>
                      <a:spcPct val="90000"/>
                    </a:lnSpc>
                    <a:spcAft>
                      <a:spcPct val="35000"/>
                    </a:spcAft>
                  </a:pPr>
                  <a:r>
                    <a:rPr lang="en-US" sz="1200" dirty="0">
                      <a:solidFill>
                        <a:schemeClr val="tx1">
                          <a:lumMod val="75000"/>
                          <a:lumOff val="25000"/>
                        </a:schemeClr>
                      </a:solidFill>
                    </a:rPr>
                    <a:t>Removing the event handlers is easy enough. Remembering to do this is the problem!</a:t>
                  </a:r>
                </a:p>
              </p:txBody>
            </p:sp>
            <p:sp>
              <p:nvSpPr>
                <p:cNvPr id="23" name="Round Same Side Corner Rectangle 4"/>
                <p:cNvSpPr/>
                <p:nvPr/>
              </p:nvSpPr>
              <p:spPr>
                <a:xfrm>
                  <a:off x="2051294" y="1165281"/>
                  <a:ext cx="5606709"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p:txBody>
            </p:sp>
          </p:grpSp>
          <p:grpSp>
            <p:nvGrpSpPr>
              <p:cNvPr id="18" name="Group 17"/>
              <p:cNvGrpSpPr/>
              <p:nvPr/>
            </p:nvGrpSpPr>
            <p:grpSpPr>
              <a:xfrm>
                <a:off x="2282932" y="2869426"/>
                <a:ext cx="7851667" cy="1676402"/>
                <a:chOff x="685800" y="1365546"/>
                <a:chExt cx="7696200" cy="4191004"/>
              </a:xfrm>
            </p:grpSpPr>
            <p:sp>
              <p:nvSpPr>
                <p:cNvPr id="19" name="Freeform 18"/>
                <p:cNvSpPr/>
                <p:nvPr/>
              </p:nvSpPr>
              <p:spPr>
                <a:xfrm>
                  <a:off x="685800" y="1365546"/>
                  <a:ext cx="7696200" cy="1635369"/>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rgbClr val="339966"/>
                </a:solidFill>
              </p:spPr>
              <p:style>
                <a:lnRef idx="0">
                  <a:schemeClr val="lt1">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spcFirstLastPara="0" vert="horz" wrap="square" lIns="129502" tIns="118872" rIns="129502" bIns="91440" numCol="1" spcCol="1270" anchor="ctr" anchorCtr="0">
                  <a:noAutofit/>
                </a:bodyPr>
                <a:lstStyle/>
                <a:p>
                  <a:pPr lvl="0" algn="l" defTabSz="1155700">
                    <a:lnSpc>
                      <a:spcPct val="90000"/>
                    </a:lnSpc>
                    <a:spcBef>
                      <a:spcPct val="0"/>
                    </a:spcBef>
                    <a:spcAft>
                      <a:spcPct val="35000"/>
                    </a:spcAft>
                  </a:pPr>
                  <a:r>
                    <a:rPr lang="en-US" sz="1800" kern="1200" dirty="0"/>
                    <a:t>Unregister Event Handlers</a:t>
                  </a:r>
                </a:p>
              </p:txBody>
            </p:sp>
            <p:sp>
              <p:nvSpPr>
                <p:cNvPr id="20" name="Freeform 19"/>
                <p:cNvSpPr/>
                <p:nvPr/>
              </p:nvSpPr>
              <p:spPr>
                <a:xfrm>
                  <a:off x="685800" y="2026659"/>
                  <a:ext cx="7696200" cy="2045160"/>
                </a:xfrm>
                <a:custGeom>
                  <a:avLst/>
                  <a:gdLst>
                    <a:gd name="connsiteX0" fmla="*/ 0 w 7696200"/>
                    <a:gd name="connsiteY0" fmla="*/ 0 h 2045160"/>
                    <a:gd name="connsiteX1" fmla="*/ 7696200 w 7696200"/>
                    <a:gd name="connsiteY1" fmla="*/ 0 h 2045160"/>
                    <a:gd name="connsiteX2" fmla="*/ 7696200 w 7696200"/>
                    <a:gd name="connsiteY2" fmla="*/ 2045160 h 2045160"/>
                    <a:gd name="connsiteX3" fmla="*/ 0 w 7696200"/>
                    <a:gd name="connsiteY3" fmla="*/ 2045160 h 2045160"/>
                    <a:gd name="connsiteX4" fmla="*/ 0 w 7696200"/>
                    <a:gd name="connsiteY4" fmla="*/ 0 h 20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2045160">
                      <a:moveTo>
                        <a:pt x="0" y="0"/>
                      </a:moveTo>
                      <a:lnTo>
                        <a:pt x="7696200" y="0"/>
                      </a:lnTo>
                      <a:lnTo>
                        <a:pt x="7696200" y="2045160"/>
                      </a:lnTo>
                      <a:lnTo>
                        <a:pt x="0" y="2045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p:txBody>
            </p:sp>
            <p:sp>
              <p:nvSpPr>
                <p:cNvPr id="21" name="Freeform 20"/>
                <p:cNvSpPr/>
                <p:nvPr/>
              </p:nvSpPr>
              <p:spPr>
                <a:xfrm>
                  <a:off x="685800" y="4695430"/>
                  <a:ext cx="7696200" cy="861120"/>
                </a:xfrm>
                <a:custGeom>
                  <a:avLst/>
                  <a:gdLst>
                    <a:gd name="connsiteX0" fmla="*/ 0 w 7696200"/>
                    <a:gd name="connsiteY0" fmla="*/ 0 h 861120"/>
                    <a:gd name="connsiteX1" fmla="*/ 7696200 w 7696200"/>
                    <a:gd name="connsiteY1" fmla="*/ 0 h 861120"/>
                    <a:gd name="connsiteX2" fmla="*/ 7696200 w 7696200"/>
                    <a:gd name="connsiteY2" fmla="*/ 861120 h 861120"/>
                    <a:gd name="connsiteX3" fmla="*/ 0 w 7696200"/>
                    <a:gd name="connsiteY3" fmla="*/ 861120 h 861120"/>
                    <a:gd name="connsiteX4" fmla="*/ 0 w 7696200"/>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861120">
                      <a:moveTo>
                        <a:pt x="0" y="0"/>
                      </a:moveTo>
                      <a:lnTo>
                        <a:pt x="7696200" y="0"/>
                      </a:lnTo>
                      <a:lnTo>
                        <a:pt x="7696200"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endParaRPr lang="en-US" sz="1600" kern="1200" dirty="0"/>
                </a:p>
                <a:p>
                  <a:pPr marL="171450" lvl="1" indent="-171450" algn="l" defTabSz="844550">
                    <a:lnSpc>
                      <a:spcPct val="90000"/>
                    </a:lnSpc>
                    <a:spcBef>
                      <a:spcPct val="0"/>
                    </a:spcBef>
                    <a:spcAft>
                      <a:spcPct val="20000"/>
                    </a:spcAft>
                    <a:buChar char="••"/>
                  </a:pPr>
                  <a:endParaRPr lang="en-US" sz="1900" kern="1200" dirty="0"/>
                </a:p>
              </p:txBody>
            </p:sp>
          </p:grpSp>
        </p:grpSp>
      </p:grpSp>
    </p:spTree>
    <p:extLst>
      <p:ext uri="{BB962C8B-B14F-4D97-AF65-F5344CB8AC3E}">
        <p14:creationId xmlns:p14="http://schemas.microsoft.com/office/powerpoint/2010/main" val="1660521676"/>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Best Practices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81000" y="2819400"/>
            <a:ext cx="8229600" cy="3521074"/>
          </a:xfrm>
        </p:spPr>
        <p:txBody>
          <a:bodyPr>
            <a:normAutofit fontScale="92500"/>
          </a:bodyPr>
          <a:lstStyle/>
          <a:p>
            <a:pPr marL="457200" indent="-223838"/>
            <a:r>
              <a:rPr lang="en-US" sz="1700" dirty="0">
                <a:solidFill>
                  <a:schemeClr val="tx1">
                    <a:lumMod val="75000"/>
                    <a:lumOff val="25000"/>
                  </a:schemeClr>
                </a:solidFill>
              </a:rPr>
              <a:t>Use a </a:t>
            </a:r>
            <a:r>
              <a:rPr lang="en-US" sz="1700" dirty="0" err="1">
                <a:solidFill>
                  <a:schemeClr val="tx1">
                    <a:lumMod val="75000"/>
                    <a:lumOff val="25000"/>
                  </a:schemeClr>
                </a:solidFill>
              </a:rPr>
              <a:t>struct</a:t>
            </a:r>
            <a:r>
              <a:rPr lang="en-US" sz="1700" dirty="0">
                <a:solidFill>
                  <a:schemeClr val="tx1">
                    <a:lumMod val="75000"/>
                    <a:lumOff val="25000"/>
                  </a:schemeClr>
                </a:solidFill>
              </a:rPr>
              <a:t> to represent any immutable, single value whose instance size is 16 bytes or smaller and which will be infrequently boxed</a:t>
            </a:r>
          </a:p>
          <a:p>
            <a:pPr marL="457200" indent="-223838"/>
            <a:r>
              <a:rPr lang="en-US" sz="1700" dirty="0">
                <a:solidFill>
                  <a:schemeClr val="tx1">
                    <a:lumMod val="75000"/>
                    <a:lumOff val="25000"/>
                  </a:schemeClr>
                </a:solidFill>
              </a:rPr>
              <a:t>Initialize collections such as List&lt;T&gt; with the target size, if it is known</a:t>
            </a:r>
          </a:p>
          <a:p>
            <a:pPr marL="681037" lvl="1"/>
            <a:r>
              <a:rPr lang="en-US" sz="1500" dirty="0">
                <a:solidFill>
                  <a:schemeClr val="tx1">
                    <a:lumMod val="75000"/>
                    <a:lumOff val="25000"/>
                  </a:schemeClr>
                </a:solidFill>
              </a:rPr>
              <a:t>Prevents reallocation and relocation of instance data, minimizing SOH compaction or LOH fragmentation</a:t>
            </a:r>
            <a:endParaRPr lang="en-US" sz="1700" dirty="0">
              <a:solidFill>
                <a:schemeClr val="tx1">
                  <a:lumMod val="75000"/>
                  <a:lumOff val="25000"/>
                </a:schemeClr>
              </a:solidFill>
            </a:endParaRPr>
          </a:p>
          <a:p>
            <a:pPr marL="457200" indent="-223838"/>
            <a:r>
              <a:rPr lang="en-US" sz="1700" dirty="0">
                <a:solidFill>
                  <a:schemeClr val="tx1">
                    <a:lumMod val="75000"/>
                    <a:lumOff val="25000"/>
                  </a:schemeClr>
                </a:solidFill>
              </a:rPr>
              <a:t>Generally, do not use a </a:t>
            </a:r>
            <a:r>
              <a:rPr lang="en-US" sz="1700" dirty="0" err="1">
                <a:solidFill>
                  <a:schemeClr val="tx1">
                    <a:lumMod val="75000"/>
                    <a:lumOff val="25000"/>
                  </a:schemeClr>
                </a:solidFill>
              </a:rPr>
              <a:t>StringBuilder</a:t>
            </a:r>
            <a:r>
              <a:rPr lang="en-US" sz="1700" dirty="0">
                <a:solidFill>
                  <a:schemeClr val="tx1">
                    <a:lumMod val="75000"/>
                    <a:lumOff val="25000"/>
                  </a:schemeClr>
                </a:solidFill>
              </a:rPr>
              <a:t> outside of a loop; do not use string concatenation inside of the calls to the </a:t>
            </a:r>
            <a:r>
              <a:rPr lang="en-US" sz="1700" dirty="0" err="1">
                <a:solidFill>
                  <a:schemeClr val="tx1">
                    <a:lumMod val="75000"/>
                    <a:lumOff val="25000"/>
                  </a:schemeClr>
                </a:solidFill>
              </a:rPr>
              <a:t>StringBuilder</a:t>
            </a:r>
            <a:r>
              <a:rPr lang="en-US" sz="1700" dirty="0">
                <a:solidFill>
                  <a:schemeClr val="tx1">
                    <a:lumMod val="75000"/>
                    <a:lumOff val="25000"/>
                  </a:schemeClr>
                </a:solidFill>
              </a:rPr>
              <a:t> Append method</a:t>
            </a:r>
          </a:p>
          <a:p>
            <a:pPr marL="681037" lvl="1"/>
            <a:r>
              <a:rPr lang="en-US" sz="1500" dirty="0" err="1">
                <a:solidFill>
                  <a:schemeClr val="tx1">
                    <a:lumMod val="75000"/>
                    <a:lumOff val="25000"/>
                  </a:schemeClr>
                </a:solidFill>
              </a:rPr>
              <a:t>StringBuilder</a:t>
            </a:r>
            <a:r>
              <a:rPr lang="en-US" sz="1500" dirty="0">
                <a:solidFill>
                  <a:schemeClr val="tx1">
                    <a:lumMod val="75000"/>
                    <a:lumOff val="25000"/>
                  </a:schemeClr>
                </a:solidFill>
              </a:rPr>
              <a:t> complexity outweighs its advantages when concatenating fewer than about 12 strings</a:t>
            </a:r>
          </a:p>
          <a:p>
            <a:pPr marL="681037" lvl="1"/>
            <a:r>
              <a:rPr lang="en-US" sz="1500" dirty="0">
                <a:solidFill>
                  <a:schemeClr val="tx1">
                    <a:lumMod val="75000"/>
                    <a:lumOff val="25000"/>
                  </a:schemeClr>
                </a:solidFill>
              </a:rPr>
              <a:t>Will reintroduce the problems with multiple objects that we are trying to avoid in the first place</a:t>
            </a:r>
          </a:p>
          <a:p>
            <a:pPr marL="681037" lvl="1"/>
            <a:r>
              <a:rPr lang="en-US" sz="1500" dirty="0">
                <a:solidFill>
                  <a:schemeClr val="tx1">
                    <a:lumMod val="75000"/>
                    <a:lumOff val="25000"/>
                  </a:schemeClr>
                </a:solidFill>
              </a:rPr>
              <a:t>When using </a:t>
            </a:r>
            <a:r>
              <a:rPr lang="en-US" sz="1500" dirty="0" err="1">
                <a:solidFill>
                  <a:schemeClr val="tx1">
                    <a:lumMod val="75000"/>
                    <a:lumOff val="25000"/>
                  </a:schemeClr>
                </a:solidFill>
              </a:rPr>
              <a:t>StringBuilder</a:t>
            </a:r>
            <a:r>
              <a:rPr lang="en-US" sz="1500" dirty="0">
                <a:solidFill>
                  <a:schemeClr val="tx1">
                    <a:lumMod val="75000"/>
                    <a:lumOff val="25000"/>
                  </a:schemeClr>
                </a:solidFill>
              </a:rPr>
              <a:t>, initialize with target size to limit reallocations</a:t>
            </a:r>
          </a:p>
        </p:txBody>
      </p:sp>
      <p:grpSp>
        <p:nvGrpSpPr>
          <p:cNvPr id="2" name="Group 1"/>
          <p:cNvGrpSpPr/>
          <p:nvPr/>
        </p:nvGrpSpPr>
        <p:grpSpPr>
          <a:xfrm>
            <a:off x="402336" y="1298448"/>
            <a:ext cx="8229600" cy="1676401"/>
            <a:chOff x="402336" y="1298448"/>
            <a:chExt cx="8229600" cy="1676401"/>
          </a:xfrm>
        </p:grpSpPr>
        <p:sp>
          <p:nvSpPr>
            <p:cNvPr id="24" name="Down Arrow 23"/>
            <p:cNvSpPr/>
            <p:nvPr/>
          </p:nvSpPr>
          <p:spPr bwMode="auto">
            <a:xfrm>
              <a:off x="4216647" y="2263140"/>
              <a:ext cx="609600" cy="485438"/>
            </a:xfrm>
            <a:prstGeom prst="downArrow">
              <a:avLst>
                <a:gd name="adj1" fmla="val 50000"/>
                <a:gd name="adj2" fmla="val 64490"/>
              </a:avLst>
            </a:prstGeom>
            <a:solidFill>
              <a:srgbClr val="339966"/>
            </a:solidFill>
            <a:ln w="9525" cap="flat" cmpd="sng" algn="ctr">
              <a:noFill/>
              <a:prstDash val="solid"/>
              <a:round/>
              <a:headEnd type="none" w="med" len="med"/>
              <a:tailEnd type="none" w="med" len="med"/>
            </a:ln>
            <a:effectLst>
              <a:outerShdw blurRad="50800" dist="254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grpSp>
          <p:nvGrpSpPr>
            <p:cNvPr id="15" name="Group 14"/>
            <p:cNvGrpSpPr/>
            <p:nvPr/>
          </p:nvGrpSpPr>
          <p:grpSpPr>
            <a:xfrm>
              <a:off x="402336" y="1298448"/>
              <a:ext cx="8229600" cy="1676401"/>
              <a:chOff x="2282932" y="2869426"/>
              <a:chExt cx="7851667" cy="2590796"/>
            </a:xfrm>
          </p:grpSpPr>
          <p:grpSp>
            <p:nvGrpSpPr>
              <p:cNvPr id="17" name="Group 16"/>
              <p:cNvGrpSpPr/>
              <p:nvPr/>
            </p:nvGrpSpPr>
            <p:grpSpPr>
              <a:xfrm rot="5400000">
                <a:off x="5099546" y="507229"/>
                <a:ext cx="2209797" cy="7696190"/>
                <a:chOff x="2051294" y="1127672"/>
                <a:chExt cx="5606709" cy="782637"/>
              </a:xfrm>
            </p:grpSpPr>
            <p:sp>
              <p:nvSpPr>
                <p:cNvPr id="22" name="Round Same Side Corner Rectangle 21"/>
                <p:cNvSpPr/>
                <p:nvPr/>
              </p:nvSpPr>
              <p:spPr>
                <a:xfrm rot="16200000">
                  <a:off x="3408169" y="463831"/>
                  <a:ext cx="782637" cy="2110319"/>
                </a:xfrm>
                <a:prstGeom prst="round2SameRect">
                  <a:avLst>
                    <a:gd name="adj1" fmla="val 0"/>
                    <a:gd name="adj2" fmla="val 5000"/>
                  </a:avLst>
                </a:prstGeom>
              </p:spPr>
              <p:style>
                <a:lnRef idx="1">
                  <a:schemeClr val="accent5">
                    <a:tint val="40000"/>
                    <a:alpha val="90000"/>
                    <a:hueOff val="-4369814"/>
                    <a:satOff val="-2030"/>
                    <a:lumOff val="-2328"/>
                    <a:alphaOff val="0"/>
                  </a:schemeClr>
                </a:lnRef>
                <a:fillRef idx="1">
                  <a:schemeClr val="accent5">
                    <a:tint val="40000"/>
                    <a:alpha val="90000"/>
                    <a:hueOff val="-4369814"/>
                    <a:satOff val="-2030"/>
                    <a:lumOff val="-2328"/>
                    <a:alphaOff val="0"/>
                  </a:schemeClr>
                </a:fillRef>
                <a:effectRef idx="2">
                  <a:schemeClr val="accent5">
                    <a:tint val="40000"/>
                    <a:alpha val="90000"/>
                    <a:hueOff val="-4369814"/>
                    <a:satOff val="-2030"/>
                    <a:lumOff val="-2328"/>
                    <a:alphaOff val="0"/>
                  </a:schemeClr>
                </a:effectRef>
                <a:fontRef idx="minor">
                  <a:schemeClr val="dk1">
                    <a:hueOff val="0"/>
                    <a:satOff val="0"/>
                    <a:lumOff val="0"/>
                    <a:alphaOff val="0"/>
                  </a:schemeClr>
                </a:fontRef>
              </p:style>
              <p:txBody>
                <a:bodyPr tIns="73152" anchor="ctr"/>
                <a:lstStyle/>
                <a:p>
                  <a:pPr lvl="0" defTabSz="488950">
                    <a:lnSpc>
                      <a:spcPct val="90000"/>
                    </a:lnSpc>
                    <a:spcAft>
                      <a:spcPct val="35000"/>
                    </a:spcAft>
                  </a:pPr>
                  <a:r>
                    <a:rPr lang="en-US" sz="1200" dirty="0">
                      <a:solidFill>
                        <a:schemeClr val="tx1">
                          <a:lumMod val="75000"/>
                          <a:lumOff val="25000"/>
                        </a:schemeClr>
                      </a:solidFill>
                    </a:rPr>
                    <a:t>Many types are not as innocent as they may appear…</a:t>
                  </a:r>
                </a:p>
              </p:txBody>
            </p:sp>
            <p:sp>
              <p:nvSpPr>
                <p:cNvPr id="23" name="Round Same Side Corner Rectangle 4"/>
                <p:cNvSpPr/>
                <p:nvPr/>
              </p:nvSpPr>
              <p:spPr>
                <a:xfrm>
                  <a:off x="2051294" y="1165281"/>
                  <a:ext cx="5606709"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p:txBody>
            </p:sp>
          </p:grpSp>
          <p:grpSp>
            <p:nvGrpSpPr>
              <p:cNvPr id="18" name="Group 17"/>
              <p:cNvGrpSpPr/>
              <p:nvPr/>
            </p:nvGrpSpPr>
            <p:grpSpPr>
              <a:xfrm>
                <a:off x="2282932" y="2869426"/>
                <a:ext cx="7851667" cy="1676402"/>
                <a:chOff x="685800" y="1365546"/>
                <a:chExt cx="7696200" cy="4191004"/>
              </a:xfrm>
            </p:grpSpPr>
            <p:sp>
              <p:nvSpPr>
                <p:cNvPr id="19" name="Freeform 18"/>
                <p:cNvSpPr/>
                <p:nvPr/>
              </p:nvSpPr>
              <p:spPr>
                <a:xfrm>
                  <a:off x="685800" y="1365546"/>
                  <a:ext cx="7696200" cy="1635369"/>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rgbClr val="339966"/>
                </a:solidFill>
              </p:spPr>
              <p:style>
                <a:lnRef idx="0">
                  <a:schemeClr val="lt1">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spcFirstLastPara="0" vert="horz" wrap="square" lIns="129502" tIns="118872" rIns="129502" bIns="91440" numCol="1" spcCol="1270" anchor="ctr" anchorCtr="0">
                  <a:noAutofit/>
                </a:bodyPr>
                <a:lstStyle/>
                <a:p>
                  <a:pPr lvl="0" algn="l" defTabSz="1155700">
                    <a:lnSpc>
                      <a:spcPct val="90000"/>
                    </a:lnSpc>
                    <a:spcBef>
                      <a:spcPct val="0"/>
                    </a:spcBef>
                    <a:spcAft>
                      <a:spcPct val="35000"/>
                    </a:spcAft>
                  </a:pPr>
                  <a:r>
                    <a:rPr lang="en-US" sz="1800" kern="1200" dirty="0"/>
                    <a:t>Efficiently Use </a:t>
                  </a:r>
                  <a:r>
                    <a:rPr lang="en-US" sz="1800" dirty="0"/>
                    <a:t>Each </a:t>
                  </a:r>
                  <a:r>
                    <a:rPr lang="en-US" sz="1800" kern="1200" dirty="0"/>
                    <a:t>Type</a:t>
                  </a:r>
                </a:p>
              </p:txBody>
            </p:sp>
            <p:sp>
              <p:nvSpPr>
                <p:cNvPr id="20" name="Freeform 19"/>
                <p:cNvSpPr/>
                <p:nvPr/>
              </p:nvSpPr>
              <p:spPr>
                <a:xfrm>
                  <a:off x="685800" y="2026659"/>
                  <a:ext cx="7696200" cy="2045160"/>
                </a:xfrm>
                <a:custGeom>
                  <a:avLst/>
                  <a:gdLst>
                    <a:gd name="connsiteX0" fmla="*/ 0 w 7696200"/>
                    <a:gd name="connsiteY0" fmla="*/ 0 h 2045160"/>
                    <a:gd name="connsiteX1" fmla="*/ 7696200 w 7696200"/>
                    <a:gd name="connsiteY1" fmla="*/ 0 h 2045160"/>
                    <a:gd name="connsiteX2" fmla="*/ 7696200 w 7696200"/>
                    <a:gd name="connsiteY2" fmla="*/ 2045160 h 2045160"/>
                    <a:gd name="connsiteX3" fmla="*/ 0 w 7696200"/>
                    <a:gd name="connsiteY3" fmla="*/ 2045160 h 2045160"/>
                    <a:gd name="connsiteX4" fmla="*/ 0 w 7696200"/>
                    <a:gd name="connsiteY4" fmla="*/ 0 h 20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2045160">
                      <a:moveTo>
                        <a:pt x="0" y="0"/>
                      </a:moveTo>
                      <a:lnTo>
                        <a:pt x="7696200" y="0"/>
                      </a:lnTo>
                      <a:lnTo>
                        <a:pt x="7696200" y="2045160"/>
                      </a:lnTo>
                      <a:lnTo>
                        <a:pt x="0" y="2045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p:txBody>
            </p:sp>
            <p:sp>
              <p:nvSpPr>
                <p:cNvPr id="21" name="Freeform 20"/>
                <p:cNvSpPr/>
                <p:nvPr/>
              </p:nvSpPr>
              <p:spPr>
                <a:xfrm>
                  <a:off x="685800" y="4695430"/>
                  <a:ext cx="7696200" cy="861120"/>
                </a:xfrm>
                <a:custGeom>
                  <a:avLst/>
                  <a:gdLst>
                    <a:gd name="connsiteX0" fmla="*/ 0 w 7696200"/>
                    <a:gd name="connsiteY0" fmla="*/ 0 h 861120"/>
                    <a:gd name="connsiteX1" fmla="*/ 7696200 w 7696200"/>
                    <a:gd name="connsiteY1" fmla="*/ 0 h 861120"/>
                    <a:gd name="connsiteX2" fmla="*/ 7696200 w 7696200"/>
                    <a:gd name="connsiteY2" fmla="*/ 861120 h 861120"/>
                    <a:gd name="connsiteX3" fmla="*/ 0 w 7696200"/>
                    <a:gd name="connsiteY3" fmla="*/ 861120 h 861120"/>
                    <a:gd name="connsiteX4" fmla="*/ 0 w 7696200"/>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861120">
                      <a:moveTo>
                        <a:pt x="0" y="0"/>
                      </a:moveTo>
                      <a:lnTo>
                        <a:pt x="7696200" y="0"/>
                      </a:lnTo>
                      <a:lnTo>
                        <a:pt x="7696200"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endParaRPr lang="en-US" sz="1600" kern="1200" dirty="0"/>
                </a:p>
                <a:p>
                  <a:pPr marL="171450" lvl="1" indent="-171450" algn="l" defTabSz="844550">
                    <a:lnSpc>
                      <a:spcPct val="90000"/>
                    </a:lnSpc>
                    <a:spcBef>
                      <a:spcPct val="0"/>
                    </a:spcBef>
                    <a:spcAft>
                      <a:spcPct val="20000"/>
                    </a:spcAft>
                    <a:buChar char="••"/>
                  </a:pPr>
                  <a:endParaRPr lang="en-US" sz="1900" kern="1200" dirty="0"/>
                </a:p>
              </p:txBody>
            </p:sp>
          </p:grpSp>
        </p:grpSp>
      </p:grpSp>
    </p:spTree>
    <p:extLst>
      <p:ext uri="{BB962C8B-B14F-4D97-AF65-F5344CB8AC3E}">
        <p14:creationId xmlns:p14="http://schemas.microsoft.com/office/powerpoint/2010/main" val="466070567"/>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Best Practices</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a:xfrm>
            <a:off x="381000" y="2819400"/>
            <a:ext cx="8229600" cy="3521074"/>
          </a:xfrm>
        </p:spPr>
        <p:txBody>
          <a:bodyPr>
            <a:normAutofit fontScale="92500" lnSpcReduction="10000"/>
          </a:bodyPr>
          <a:lstStyle/>
          <a:p>
            <a:pPr marL="233362" indent="0">
              <a:buNone/>
            </a:pPr>
            <a:r>
              <a:rPr lang="en-US" sz="1700" b="1" dirty="0">
                <a:solidFill>
                  <a:schemeClr val="tx1">
                    <a:lumMod val="75000"/>
                    <a:lumOff val="25000"/>
                  </a:schemeClr>
                </a:solidFill>
              </a:rPr>
              <a:t>WPF Data/Command Bindings</a:t>
            </a:r>
          </a:p>
          <a:p>
            <a:pPr marL="457200" indent="-223838"/>
            <a:endParaRPr lang="en-US" sz="1700" dirty="0">
              <a:solidFill>
                <a:schemeClr val="tx1">
                  <a:lumMod val="75000"/>
                  <a:lumOff val="25000"/>
                </a:schemeClr>
              </a:solidFill>
            </a:endParaRPr>
          </a:p>
          <a:p>
            <a:pPr marL="457200" indent="-223838"/>
            <a:r>
              <a:rPr lang="en-US" sz="1700" dirty="0">
                <a:solidFill>
                  <a:schemeClr val="tx1">
                    <a:lumMod val="75000"/>
                    <a:lumOff val="25000"/>
                  </a:schemeClr>
                </a:solidFill>
              </a:rPr>
              <a:t>Do not data bind to property descriptors </a:t>
            </a:r>
            <a:r>
              <a:rPr lang="en-US" sz="1500" dirty="0">
                <a:solidFill>
                  <a:schemeClr val="tx1">
                    <a:lumMod val="75000"/>
                    <a:lumOff val="25000"/>
                  </a:schemeClr>
                </a:solidFill>
                <a:latin typeface="Calibri" pitchFamily="34" charset="0"/>
                <a:cs typeface="Calibri" pitchFamily="34" charset="0"/>
              </a:rPr>
              <a:t>(known memory leak </a:t>
            </a:r>
            <a:r>
              <a:rPr lang="en-US" sz="1500" dirty="0">
                <a:solidFill>
                  <a:schemeClr val="tx1">
                    <a:lumMod val="75000"/>
                    <a:lumOff val="25000"/>
                  </a:schemeClr>
                </a:solidFill>
                <a:latin typeface="Calibri" pitchFamily="34" charset="0"/>
                <a:cs typeface="Calibri" pitchFamily="34" charset="0"/>
                <a:hlinkClick r:id="rId2"/>
              </a:rPr>
              <a:t>KB938416</a:t>
            </a:r>
            <a:r>
              <a:rPr lang="en-US" sz="1500" dirty="0">
                <a:solidFill>
                  <a:schemeClr val="tx1">
                    <a:lumMod val="75000"/>
                    <a:lumOff val="25000"/>
                  </a:schemeClr>
                </a:solidFill>
                <a:latin typeface="Calibri" pitchFamily="34" charset="0"/>
                <a:cs typeface="Calibri" pitchFamily="34" charset="0"/>
              </a:rPr>
              <a:t>)</a:t>
            </a:r>
            <a:endParaRPr lang="en-US" sz="1700" dirty="0">
              <a:solidFill>
                <a:schemeClr val="tx1">
                  <a:lumMod val="75000"/>
                  <a:lumOff val="25000"/>
                </a:schemeClr>
              </a:solidFill>
              <a:latin typeface="Calibri" pitchFamily="34" charset="0"/>
              <a:cs typeface="Calibri" pitchFamily="34" charset="0"/>
            </a:endParaRPr>
          </a:p>
          <a:p>
            <a:pPr marL="457200" indent="-223838"/>
            <a:r>
              <a:rPr lang="en-US" sz="1700" dirty="0">
                <a:solidFill>
                  <a:schemeClr val="tx1">
                    <a:lumMod val="75000"/>
                    <a:lumOff val="25000"/>
                  </a:schemeClr>
                </a:solidFill>
              </a:rPr>
              <a:t>Clear command binding information when you are through with the child</a:t>
            </a:r>
          </a:p>
          <a:p>
            <a:pPr marL="233362" indent="0">
              <a:buNone/>
            </a:pPr>
            <a:r>
              <a:rPr lang="en-US" sz="1700" dirty="0">
                <a:solidFill>
                  <a:schemeClr val="tx1">
                    <a:lumMod val="75000"/>
                    <a:lumOff val="25000"/>
                  </a:schemeClr>
                </a:solidFill>
              </a:rPr>
              <a:t>	</a:t>
            </a:r>
          </a:p>
          <a:p>
            <a:pPr marL="233362" indent="0">
              <a:buNone/>
            </a:pPr>
            <a:r>
              <a:rPr lang="en-US" sz="1700" b="1" dirty="0">
                <a:solidFill>
                  <a:schemeClr val="tx1">
                    <a:lumMod val="75000"/>
                    <a:lumOff val="25000"/>
                  </a:schemeClr>
                </a:solidFill>
              </a:rPr>
              <a:t>WCF</a:t>
            </a:r>
          </a:p>
          <a:p>
            <a:pPr marL="457200" indent="-223838"/>
            <a:endParaRPr lang="en-US" sz="1700" dirty="0">
              <a:solidFill>
                <a:schemeClr val="tx1">
                  <a:lumMod val="75000"/>
                  <a:lumOff val="25000"/>
                </a:schemeClr>
              </a:solidFill>
            </a:endParaRPr>
          </a:p>
          <a:p>
            <a:pPr marL="457200" indent="-223838"/>
            <a:r>
              <a:rPr lang="en-US" sz="1700" dirty="0">
                <a:solidFill>
                  <a:schemeClr val="tx1">
                    <a:lumMod val="75000"/>
                    <a:lumOff val="25000"/>
                  </a:schemeClr>
                </a:solidFill>
              </a:rPr>
              <a:t>Avoid the using statement with a service proxy</a:t>
            </a:r>
          </a:p>
          <a:p>
            <a:pPr marL="681037" lvl="1"/>
            <a:r>
              <a:rPr lang="en-US" sz="1500" dirty="0">
                <a:solidFill>
                  <a:schemeClr val="tx1">
                    <a:lumMod val="75000"/>
                    <a:lumOff val="25000"/>
                  </a:schemeClr>
                </a:solidFill>
              </a:rPr>
              <a:t>The Dispose method of a proxy will call the Close method which will cause an exception if a fault has occurred on a channel</a:t>
            </a:r>
          </a:p>
          <a:p>
            <a:pPr marL="457200"/>
            <a:r>
              <a:rPr lang="en-US" sz="1700" dirty="0">
                <a:solidFill>
                  <a:schemeClr val="tx1">
                    <a:lumMod val="75000"/>
                    <a:lumOff val="25000"/>
                  </a:schemeClr>
                </a:solidFill>
              </a:rPr>
              <a:t>Avoid a "chatty" interfaces, retrieving as much data as needed in as few calls as possible</a:t>
            </a:r>
          </a:p>
          <a:p>
            <a:pPr marL="681037" lvl="1"/>
            <a:endParaRPr lang="en-US" sz="1500" dirty="0">
              <a:solidFill>
                <a:schemeClr val="tx1">
                  <a:lumMod val="75000"/>
                  <a:lumOff val="25000"/>
                </a:schemeClr>
              </a:solidFill>
            </a:endParaRPr>
          </a:p>
          <a:p>
            <a:pPr marL="457200" indent="-223838"/>
            <a:endParaRPr lang="en-US" sz="1700" dirty="0">
              <a:solidFill>
                <a:schemeClr val="tx1">
                  <a:lumMod val="75000"/>
                  <a:lumOff val="25000"/>
                </a:schemeClr>
              </a:solidFill>
            </a:endParaRPr>
          </a:p>
        </p:txBody>
      </p:sp>
      <p:grpSp>
        <p:nvGrpSpPr>
          <p:cNvPr id="2" name="Group 1"/>
          <p:cNvGrpSpPr/>
          <p:nvPr/>
        </p:nvGrpSpPr>
        <p:grpSpPr>
          <a:xfrm>
            <a:off x="402336" y="1298448"/>
            <a:ext cx="8229600" cy="1676401"/>
            <a:chOff x="402336" y="1298448"/>
            <a:chExt cx="8229600" cy="1676401"/>
          </a:xfrm>
        </p:grpSpPr>
        <p:sp>
          <p:nvSpPr>
            <p:cNvPr id="16" name="Down Arrow 15"/>
            <p:cNvSpPr/>
            <p:nvPr/>
          </p:nvSpPr>
          <p:spPr bwMode="auto">
            <a:xfrm>
              <a:off x="4216647" y="2263140"/>
              <a:ext cx="609600" cy="485438"/>
            </a:xfrm>
            <a:prstGeom prst="downArrow">
              <a:avLst>
                <a:gd name="adj1" fmla="val 50000"/>
                <a:gd name="adj2" fmla="val 64490"/>
              </a:avLst>
            </a:prstGeom>
            <a:solidFill>
              <a:srgbClr val="339966"/>
            </a:solidFill>
            <a:ln w="9525" cap="flat" cmpd="sng" algn="ctr">
              <a:noFill/>
              <a:prstDash val="solid"/>
              <a:round/>
              <a:headEnd type="none" w="med" len="med"/>
              <a:tailEnd type="none" w="med" len="med"/>
            </a:ln>
            <a:effectLst>
              <a:outerShdw blurRad="50800" dist="25400" dir="2700000" algn="tl" rotWithShape="0">
                <a:prstClr val="black">
                  <a:alpha val="3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grpSp>
          <p:nvGrpSpPr>
            <p:cNvPr id="15" name="Group 14"/>
            <p:cNvGrpSpPr/>
            <p:nvPr/>
          </p:nvGrpSpPr>
          <p:grpSpPr>
            <a:xfrm>
              <a:off x="402336" y="1298448"/>
              <a:ext cx="8229600" cy="1676401"/>
              <a:chOff x="2282932" y="2869426"/>
              <a:chExt cx="7851667" cy="2590796"/>
            </a:xfrm>
          </p:grpSpPr>
          <p:grpSp>
            <p:nvGrpSpPr>
              <p:cNvPr id="17" name="Group 16"/>
              <p:cNvGrpSpPr/>
              <p:nvPr/>
            </p:nvGrpSpPr>
            <p:grpSpPr>
              <a:xfrm rot="5400000">
                <a:off x="5099546" y="507229"/>
                <a:ext cx="2209797" cy="7696190"/>
                <a:chOff x="2051294" y="1127672"/>
                <a:chExt cx="5606709" cy="782637"/>
              </a:xfrm>
            </p:grpSpPr>
            <p:sp>
              <p:nvSpPr>
                <p:cNvPr id="22" name="Round Same Side Corner Rectangle 21"/>
                <p:cNvSpPr/>
                <p:nvPr/>
              </p:nvSpPr>
              <p:spPr>
                <a:xfrm rot="16200000">
                  <a:off x="3408169" y="463831"/>
                  <a:ext cx="782637" cy="2110319"/>
                </a:xfrm>
                <a:prstGeom prst="round2SameRect">
                  <a:avLst>
                    <a:gd name="adj1" fmla="val 0"/>
                    <a:gd name="adj2" fmla="val 5000"/>
                  </a:avLst>
                </a:prstGeom>
              </p:spPr>
              <p:style>
                <a:lnRef idx="1">
                  <a:schemeClr val="accent5">
                    <a:tint val="40000"/>
                    <a:alpha val="90000"/>
                    <a:hueOff val="-4369814"/>
                    <a:satOff val="-2030"/>
                    <a:lumOff val="-2328"/>
                    <a:alphaOff val="0"/>
                  </a:schemeClr>
                </a:lnRef>
                <a:fillRef idx="1">
                  <a:schemeClr val="accent5">
                    <a:tint val="40000"/>
                    <a:alpha val="90000"/>
                    <a:hueOff val="-4369814"/>
                    <a:satOff val="-2030"/>
                    <a:lumOff val="-2328"/>
                    <a:alphaOff val="0"/>
                  </a:schemeClr>
                </a:fillRef>
                <a:effectRef idx="2">
                  <a:schemeClr val="accent5">
                    <a:tint val="40000"/>
                    <a:alpha val="90000"/>
                    <a:hueOff val="-4369814"/>
                    <a:satOff val="-2030"/>
                    <a:lumOff val="-2328"/>
                    <a:alphaOff val="0"/>
                  </a:schemeClr>
                </a:effectRef>
                <a:fontRef idx="minor">
                  <a:schemeClr val="dk1">
                    <a:hueOff val="0"/>
                    <a:satOff val="0"/>
                    <a:lumOff val="0"/>
                    <a:alphaOff val="0"/>
                  </a:schemeClr>
                </a:fontRef>
              </p:style>
              <p:txBody>
                <a:bodyPr tIns="73152" anchor="ctr"/>
                <a:lstStyle/>
                <a:p>
                  <a:pPr lvl="0" defTabSz="488950">
                    <a:lnSpc>
                      <a:spcPct val="90000"/>
                    </a:lnSpc>
                    <a:spcAft>
                      <a:spcPct val="35000"/>
                    </a:spcAft>
                  </a:pPr>
                  <a:r>
                    <a:rPr lang="en-US" sz="1200" dirty="0">
                      <a:solidFill>
                        <a:schemeClr val="tx1">
                          <a:lumMod val="75000"/>
                          <a:lumOff val="25000"/>
                        </a:schemeClr>
                      </a:solidFill>
                    </a:rPr>
                    <a:t>The MS Framework is not without peril…</a:t>
                  </a:r>
                </a:p>
              </p:txBody>
            </p:sp>
            <p:sp>
              <p:nvSpPr>
                <p:cNvPr id="23" name="Round Same Side Corner Rectangle 4"/>
                <p:cNvSpPr/>
                <p:nvPr/>
              </p:nvSpPr>
              <p:spPr>
                <a:xfrm>
                  <a:off x="2051294" y="1165281"/>
                  <a:ext cx="5606709"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p:txBody>
            </p:sp>
          </p:grpSp>
          <p:grpSp>
            <p:nvGrpSpPr>
              <p:cNvPr id="18" name="Group 17"/>
              <p:cNvGrpSpPr/>
              <p:nvPr/>
            </p:nvGrpSpPr>
            <p:grpSpPr>
              <a:xfrm>
                <a:off x="2282932" y="2869426"/>
                <a:ext cx="7851667" cy="1676402"/>
                <a:chOff x="685800" y="1365546"/>
                <a:chExt cx="7696200" cy="4191004"/>
              </a:xfrm>
            </p:grpSpPr>
            <p:sp>
              <p:nvSpPr>
                <p:cNvPr id="19" name="Freeform 18"/>
                <p:cNvSpPr/>
                <p:nvPr/>
              </p:nvSpPr>
              <p:spPr>
                <a:xfrm>
                  <a:off x="685800" y="1365546"/>
                  <a:ext cx="7696200" cy="1635369"/>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rgbClr val="339966"/>
                </a:solidFill>
              </p:spPr>
              <p:style>
                <a:lnRef idx="0">
                  <a:schemeClr val="lt1">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spcFirstLastPara="0" vert="horz" wrap="square" lIns="129502" tIns="118872" rIns="129502" bIns="91440" numCol="1" spcCol="1270" anchor="ctr" anchorCtr="0">
                  <a:noAutofit/>
                </a:bodyPr>
                <a:lstStyle/>
                <a:p>
                  <a:pPr lvl="0" algn="l" defTabSz="1155700">
                    <a:lnSpc>
                      <a:spcPct val="90000"/>
                    </a:lnSpc>
                    <a:spcBef>
                      <a:spcPct val="0"/>
                    </a:spcBef>
                    <a:spcAft>
                      <a:spcPct val="35000"/>
                    </a:spcAft>
                  </a:pPr>
                  <a:r>
                    <a:rPr lang="en-US" sz="1800" kern="1200" dirty="0"/>
                    <a:t>Know the </a:t>
                  </a:r>
                  <a:r>
                    <a:rPr lang="en-US" sz="1800" kern="1200" dirty="0" err="1"/>
                    <a:t>WxF</a:t>
                  </a:r>
                  <a:r>
                    <a:rPr lang="en-US" sz="1800" kern="1200" dirty="0"/>
                    <a:t> Caveats</a:t>
                  </a:r>
                </a:p>
              </p:txBody>
            </p:sp>
            <p:sp>
              <p:nvSpPr>
                <p:cNvPr id="20" name="Freeform 19"/>
                <p:cNvSpPr/>
                <p:nvPr/>
              </p:nvSpPr>
              <p:spPr>
                <a:xfrm>
                  <a:off x="685800" y="2026659"/>
                  <a:ext cx="7696200" cy="2045160"/>
                </a:xfrm>
                <a:custGeom>
                  <a:avLst/>
                  <a:gdLst>
                    <a:gd name="connsiteX0" fmla="*/ 0 w 7696200"/>
                    <a:gd name="connsiteY0" fmla="*/ 0 h 2045160"/>
                    <a:gd name="connsiteX1" fmla="*/ 7696200 w 7696200"/>
                    <a:gd name="connsiteY1" fmla="*/ 0 h 2045160"/>
                    <a:gd name="connsiteX2" fmla="*/ 7696200 w 7696200"/>
                    <a:gd name="connsiteY2" fmla="*/ 2045160 h 2045160"/>
                    <a:gd name="connsiteX3" fmla="*/ 0 w 7696200"/>
                    <a:gd name="connsiteY3" fmla="*/ 2045160 h 2045160"/>
                    <a:gd name="connsiteX4" fmla="*/ 0 w 7696200"/>
                    <a:gd name="connsiteY4" fmla="*/ 0 h 20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2045160">
                      <a:moveTo>
                        <a:pt x="0" y="0"/>
                      </a:moveTo>
                      <a:lnTo>
                        <a:pt x="7696200" y="0"/>
                      </a:lnTo>
                      <a:lnTo>
                        <a:pt x="7696200" y="2045160"/>
                      </a:lnTo>
                      <a:lnTo>
                        <a:pt x="0" y="2045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p:txBody>
            </p:sp>
            <p:sp>
              <p:nvSpPr>
                <p:cNvPr id="21" name="Freeform 20"/>
                <p:cNvSpPr/>
                <p:nvPr/>
              </p:nvSpPr>
              <p:spPr>
                <a:xfrm>
                  <a:off x="685800" y="4695430"/>
                  <a:ext cx="7696200" cy="861120"/>
                </a:xfrm>
                <a:custGeom>
                  <a:avLst/>
                  <a:gdLst>
                    <a:gd name="connsiteX0" fmla="*/ 0 w 7696200"/>
                    <a:gd name="connsiteY0" fmla="*/ 0 h 861120"/>
                    <a:gd name="connsiteX1" fmla="*/ 7696200 w 7696200"/>
                    <a:gd name="connsiteY1" fmla="*/ 0 h 861120"/>
                    <a:gd name="connsiteX2" fmla="*/ 7696200 w 7696200"/>
                    <a:gd name="connsiteY2" fmla="*/ 861120 h 861120"/>
                    <a:gd name="connsiteX3" fmla="*/ 0 w 7696200"/>
                    <a:gd name="connsiteY3" fmla="*/ 861120 h 861120"/>
                    <a:gd name="connsiteX4" fmla="*/ 0 w 7696200"/>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861120">
                      <a:moveTo>
                        <a:pt x="0" y="0"/>
                      </a:moveTo>
                      <a:lnTo>
                        <a:pt x="7696200" y="0"/>
                      </a:lnTo>
                      <a:lnTo>
                        <a:pt x="7696200"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endParaRPr lang="en-US" sz="1600" kern="1200" dirty="0"/>
                </a:p>
                <a:p>
                  <a:pPr marL="171450" lvl="1" indent="-171450" algn="l" defTabSz="844550">
                    <a:lnSpc>
                      <a:spcPct val="90000"/>
                    </a:lnSpc>
                    <a:spcBef>
                      <a:spcPct val="0"/>
                    </a:spcBef>
                    <a:spcAft>
                      <a:spcPct val="20000"/>
                    </a:spcAft>
                    <a:buChar char="••"/>
                  </a:pPr>
                  <a:endParaRPr lang="en-US" sz="1900" kern="1200" dirty="0"/>
                </a:p>
              </p:txBody>
            </p:sp>
          </p:grpSp>
        </p:grpSp>
      </p:grpSp>
    </p:spTree>
    <p:extLst>
      <p:ext uri="{BB962C8B-B14F-4D97-AF65-F5344CB8AC3E}">
        <p14:creationId xmlns:p14="http://schemas.microsoft.com/office/powerpoint/2010/main" val="3580049830"/>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767" y="228600"/>
            <a:ext cx="6858000" cy="810344"/>
          </a:xfrm>
        </p:spPr>
        <p:txBody>
          <a:bodyPr/>
          <a:lstStyle/>
          <a:p>
            <a:pPr>
              <a:defRPr/>
            </a:pPr>
            <a:r>
              <a:rPr lang="en-GB" dirty="0">
                <a:ln w="0"/>
                <a:effectLst>
                  <a:outerShdw blurRad="38100" dist="25400" dir="5400000" algn="ctr" rotWithShape="0">
                    <a:srgbClr val="6E747A">
                      <a:alpha val="43000"/>
                    </a:srgbClr>
                  </a:outerShdw>
                </a:effectLst>
              </a:rPr>
              <a:t>What is the GC?</a:t>
            </a:r>
            <a:endParaRPr lang="en-US" dirty="0">
              <a:ln w="0"/>
              <a:effectLst>
                <a:outerShdw blurRad="38100" dist="25400" dir="5400000" algn="ctr" rotWithShape="0">
                  <a:srgbClr val="6E747A">
                    <a:alpha val="43000"/>
                  </a:srgbClr>
                </a:outerShdw>
              </a:effectLst>
            </a:endParaRPr>
          </a:p>
        </p:txBody>
      </p:sp>
      <p:sp>
        <p:nvSpPr>
          <p:cNvPr id="4099" name="Content Placeholder 3"/>
          <p:cNvSpPr>
            <a:spLocks noGrp="1"/>
          </p:cNvSpPr>
          <p:nvPr>
            <p:ph idx="1"/>
          </p:nvPr>
        </p:nvSpPr>
        <p:spPr/>
        <p:txBody>
          <a:bodyPr>
            <a:normAutofit/>
          </a:bodyPr>
          <a:lstStyle/>
          <a:p>
            <a:pPr marL="0" indent="0">
              <a:buNone/>
            </a:pPr>
            <a:endParaRPr lang="en-US" sz="2400" i="1" dirty="0">
              <a:solidFill>
                <a:schemeClr val="tx1">
                  <a:lumMod val="75000"/>
                  <a:lumOff val="25000"/>
                </a:schemeClr>
              </a:solidFill>
            </a:endParaRPr>
          </a:p>
          <a:p>
            <a:pPr marL="0" indent="0">
              <a:buNone/>
            </a:pPr>
            <a:r>
              <a:rPr lang="en-US" sz="2400" i="1" dirty="0">
                <a:solidFill>
                  <a:schemeClr val="tx1">
                    <a:lumMod val="75000"/>
                    <a:lumOff val="25000"/>
                  </a:schemeClr>
                </a:solidFill>
              </a:rPr>
              <a:t>The .NET Framework's garbage collector manages the allocation and release of memory for your application</a:t>
            </a:r>
          </a:p>
          <a:p>
            <a:pPr marL="0" indent="0">
              <a:buNone/>
            </a:pPr>
            <a:endParaRPr lang="en-US" sz="2400" i="1" dirty="0">
              <a:solidFill>
                <a:schemeClr val="tx1">
                  <a:lumMod val="75000"/>
                  <a:lumOff val="25000"/>
                </a:schemeClr>
              </a:solidFill>
            </a:endParaRPr>
          </a:p>
          <a:p>
            <a:r>
              <a:rPr lang="en-GB" sz="2400" dirty="0">
                <a:solidFill>
                  <a:schemeClr val="tx1">
                    <a:lumMod val="75000"/>
                    <a:lumOff val="25000"/>
                  </a:schemeClr>
                </a:solidFill>
              </a:rPr>
              <a:t>The GC is an awesome memory manager!</a:t>
            </a:r>
          </a:p>
          <a:p>
            <a:r>
              <a:rPr lang="en-GB" sz="2400" dirty="0">
                <a:solidFill>
                  <a:schemeClr val="tx1">
                    <a:lumMod val="75000"/>
                    <a:lumOff val="25000"/>
                  </a:schemeClr>
                </a:solidFill>
              </a:rPr>
              <a:t>The GC does not read your mind</a:t>
            </a:r>
          </a:p>
          <a:p>
            <a:r>
              <a:rPr lang="en-GB" sz="2400" dirty="0">
                <a:solidFill>
                  <a:schemeClr val="tx1">
                    <a:lumMod val="75000"/>
                    <a:lumOff val="25000"/>
                  </a:schemeClr>
                </a:solidFill>
              </a:rPr>
              <a:t>Understanding the GC lets you make better decisions</a:t>
            </a:r>
          </a:p>
          <a:p>
            <a:pPr marL="457200" indent="-457200">
              <a:buFont typeface="+mj-lt"/>
              <a:buAutoNum type="arabicPeriod"/>
            </a:pPr>
            <a:endParaRPr lang="en-GB" sz="2400" i="1" dirty="0">
              <a:solidFill>
                <a:schemeClr val="tx1">
                  <a:lumMod val="75000"/>
                  <a:lumOff val="25000"/>
                </a:schemeClr>
              </a:solidFill>
            </a:endParaRPr>
          </a:p>
        </p:txBody>
      </p:sp>
    </p:spTree>
    <p:extLst>
      <p:ext uri="{BB962C8B-B14F-4D97-AF65-F5344CB8AC3E}">
        <p14:creationId xmlns:p14="http://schemas.microsoft.com/office/powerpoint/2010/main" val="1400386504"/>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GC Internals</a:t>
            </a:r>
          </a:p>
        </p:txBody>
      </p:sp>
    </p:spTree>
    <p:extLst>
      <p:ext uri="{BB962C8B-B14F-4D97-AF65-F5344CB8AC3E}">
        <p14:creationId xmlns:p14="http://schemas.microsoft.com/office/powerpoint/2010/main" val="3154436167"/>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767" y="228600"/>
            <a:ext cx="6489700" cy="807258"/>
          </a:xfrm>
        </p:spPr>
        <p:txBody>
          <a:bodyPr/>
          <a:lstStyle/>
          <a:p>
            <a:pPr>
              <a:defRPr/>
            </a:pPr>
            <a:r>
              <a:rPr lang="en-GB" dirty="0">
                <a:ln w="0"/>
                <a:effectLst>
                  <a:outerShdw blurRad="38100" dist="25400" dir="5400000" algn="ctr" rotWithShape="0">
                    <a:srgbClr val="6E747A">
                      <a:alpha val="43000"/>
                    </a:srgbClr>
                  </a:outerShdw>
                </a:effectLst>
              </a:rPr>
              <a:t>Heaps of Memory!</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graphicFrame>
        <p:nvGraphicFramePr>
          <p:cNvPr id="5" name="Diagram 4"/>
          <p:cNvGraphicFramePr/>
          <p:nvPr>
            <p:extLst>
              <p:ext uri="{D42A27DB-BD31-4B8C-83A1-F6EECF244321}">
                <p14:modId xmlns:p14="http://schemas.microsoft.com/office/powerpoint/2010/main" val="2564430346"/>
              </p:ext>
            </p:extLst>
          </p:nvPr>
        </p:nvGraphicFramePr>
        <p:xfrm>
          <a:off x="685800" y="16002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187104"/>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767" y="228600"/>
            <a:ext cx="6489700" cy="807258"/>
          </a:xfrm>
        </p:spPr>
        <p:txBody>
          <a:bodyPr/>
          <a:lstStyle/>
          <a:p>
            <a:pPr>
              <a:defRPr/>
            </a:pPr>
            <a:r>
              <a:rPr lang="en-GB" dirty="0">
                <a:ln w="0"/>
                <a:effectLst>
                  <a:outerShdw blurRad="38100" dist="25400" dir="5400000" algn="ctr" rotWithShape="0">
                    <a:srgbClr val="6E747A">
                      <a:alpha val="43000"/>
                    </a:srgbClr>
                  </a:outerShdw>
                </a:effectLst>
              </a:rPr>
              <a:t>Heaps of Memory!</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graphicFrame>
        <p:nvGraphicFramePr>
          <p:cNvPr id="5" name="Diagram 4"/>
          <p:cNvGraphicFramePr/>
          <p:nvPr>
            <p:extLst>
              <p:ext uri="{D42A27DB-BD31-4B8C-83A1-F6EECF244321}">
                <p14:modId xmlns:p14="http://schemas.microsoft.com/office/powerpoint/2010/main" val="2912500586"/>
              </p:ext>
            </p:extLst>
          </p:nvPr>
        </p:nvGraphicFramePr>
        <p:xfrm>
          <a:off x="685800" y="1600200"/>
          <a:ext cx="7848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ular Callout 5"/>
          <p:cNvSpPr/>
          <p:nvPr/>
        </p:nvSpPr>
        <p:spPr bwMode="auto">
          <a:xfrm>
            <a:off x="4648200" y="4191000"/>
            <a:ext cx="3581400" cy="1295400"/>
          </a:xfrm>
          <a:prstGeom prst="wedgeRoundRectCallout">
            <a:avLst>
              <a:gd name="adj1" fmla="val -84123"/>
              <a:gd name="adj2" fmla="val -48759"/>
              <a:gd name="adj3" fmla="val 16667"/>
            </a:avLst>
          </a:prstGeom>
          <a:solidFill>
            <a:srgbClr val="FFFF99"/>
          </a:solidFill>
          <a:ln cap="flat">
            <a:solidFill>
              <a:srgbClr val="FFC000"/>
            </a:solidFill>
            <a:headEnd type="none" w="med" len="med"/>
            <a:tailEnd type="none" w="med" len="med"/>
          </a:ln>
          <a:effectLst>
            <a:outerShdw blurRad="38100" dist="50800" dir="3480000" rotWithShape="0">
              <a:srgbClr val="000000">
                <a:alpha val="39000"/>
              </a:srgbClr>
            </a:outerShdw>
          </a:effec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114300" marR="0" indent="-114300" algn="l" defTabSz="914400" rtl="0" eaLnBrk="1" fontAlgn="base" latinLnBrk="0" hangingPunct="1">
              <a:lnSpc>
                <a:spcPct val="100000"/>
              </a:lnSpc>
              <a:spcBef>
                <a:spcPct val="0"/>
              </a:spcBef>
              <a:spcAft>
                <a:spcPct val="0"/>
              </a:spcAft>
              <a:buClrTx/>
              <a:buSzTx/>
              <a:buFont typeface="Arial" pitchFamily="34" charset="0"/>
              <a:buChar char="•"/>
              <a:tabLst/>
            </a:pPr>
            <a:r>
              <a:rPr lang="en-US" sz="1800" dirty="0">
                <a:solidFill>
                  <a:schemeClr val="tx1"/>
                </a:solidFill>
                <a:latin typeface="Calibri" pitchFamily="34" charset="0"/>
                <a:ea typeface="Adobe Ming Std L" pitchFamily="18" charset="-128"/>
                <a:cs typeface="Calibri" pitchFamily="34" charset="0"/>
              </a:rPr>
              <a:t>Double arrays of size &lt;= 999 allocate onto the SOH</a:t>
            </a:r>
          </a:p>
          <a:p>
            <a:pPr marL="114300" marR="0" indent="-114300" algn="l" defTabSz="914400" rtl="0" eaLnBrk="1" fontAlgn="base" latinLnBrk="0" hangingPunct="1">
              <a:lnSpc>
                <a:spcPct val="100000"/>
              </a:lnSpc>
              <a:spcBef>
                <a:spcPct val="0"/>
              </a:spcBef>
              <a:spcAft>
                <a:spcPct val="0"/>
              </a:spcAft>
              <a:buClrTx/>
              <a:buSzTx/>
              <a:buFont typeface="Arial" pitchFamily="34" charset="0"/>
              <a:buChar char="•"/>
              <a:tabLst/>
            </a:pPr>
            <a:r>
              <a:rPr lang="en-US" sz="1800" dirty="0">
                <a:solidFill>
                  <a:schemeClr val="tx1"/>
                </a:solidFill>
                <a:latin typeface="Calibri" pitchFamily="34" charset="0"/>
                <a:ea typeface="Adobe Ming Std L" pitchFamily="18" charset="-128"/>
                <a:cs typeface="Calibri" pitchFamily="34" charset="0"/>
              </a:rPr>
              <a:t>Double arrays of &gt;= 1000 allocate onto the LOH</a:t>
            </a:r>
            <a:endParaRPr kumimoji="0" lang="en-US" sz="1800" b="0" i="0" u="none" strike="noStrike" cap="none" normalizeH="0" baseline="0" dirty="0">
              <a:ln>
                <a:noFill/>
              </a:ln>
              <a:solidFill>
                <a:schemeClr val="tx1"/>
              </a:solidFill>
              <a:effectLst/>
              <a:latin typeface="Calibri" pitchFamily="34" charset="0"/>
              <a:ea typeface="Adobe Ming Std L" pitchFamily="18" charset="-128"/>
              <a:cs typeface="Calibri" pitchFamily="34" charset="0"/>
            </a:endParaRPr>
          </a:p>
        </p:txBody>
      </p:sp>
    </p:spTree>
    <p:extLst>
      <p:ext uri="{BB962C8B-B14F-4D97-AF65-F5344CB8AC3E}">
        <p14:creationId xmlns:p14="http://schemas.microsoft.com/office/powerpoint/2010/main" val="182470376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ound Same Side Corner Rectangle 46"/>
          <p:cNvSpPr/>
          <p:nvPr/>
        </p:nvSpPr>
        <p:spPr>
          <a:xfrm rot="10800000">
            <a:off x="609600" y="4267197"/>
            <a:ext cx="7696190" cy="2209801"/>
          </a:xfrm>
          <a:prstGeom prst="round2SameRect">
            <a:avLst>
              <a:gd name="adj1" fmla="val 5718"/>
              <a:gd name="adj2" fmla="val 0"/>
            </a:avLst>
          </a:pr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2">
            <a:schemeClr val="accent5">
              <a:tint val="40000"/>
              <a:alpha val="90000"/>
              <a:hueOff val="0"/>
              <a:satOff val="0"/>
              <a:lumOff val="0"/>
              <a:alphaOff val="0"/>
            </a:schemeClr>
          </a:effectRef>
          <a:fontRef idx="minor">
            <a:schemeClr val="dk1">
              <a:hueOff val="0"/>
              <a:satOff val="0"/>
              <a:lumOff val="0"/>
              <a:alphaOff val="0"/>
            </a:schemeClr>
          </a:fontRef>
        </p:style>
      </p:sp>
      <p:grpSp>
        <p:nvGrpSpPr>
          <p:cNvPr id="43" name="Group 42"/>
          <p:cNvGrpSpPr/>
          <p:nvPr/>
        </p:nvGrpSpPr>
        <p:grpSpPr>
          <a:xfrm rot="5400000">
            <a:off x="3352797" y="-990596"/>
            <a:ext cx="2209798" cy="7696190"/>
            <a:chOff x="2051294" y="1127077"/>
            <a:chExt cx="5606709" cy="782637"/>
          </a:xfrm>
        </p:grpSpPr>
        <p:sp>
          <p:nvSpPr>
            <p:cNvPr id="44" name="Round Same Side Corner Rectangle 43"/>
            <p:cNvSpPr/>
            <p:nvPr/>
          </p:nvSpPr>
          <p:spPr>
            <a:xfrm rot="5400000">
              <a:off x="4283086" y="-1104715"/>
              <a:ext cx="782637" cy="5246221"/>
            </a:xfrm>
            <a:prstGeom prst="round2SameRect">
              <a:avLst>
                <a:gd name="adj1" fmla="val 6018"/>
                <a:gd name="adj2" fmla="val 0"/>
              </a:avLst>
            </a:prstGeom>
          </p:spPr>
          <p:style>
            <a:lnRef idx="1">
              <a:schemeClr val="accent5">
                <a:tint val="40000"/>
                <a:alpha val="90000"/>
                <a:hueOff val="-4369814"/>
                <a:satOff val="-2030"/>
                <a:lumOff val="-2328"/>
                <a:alphaOff val="0"/>
              </a:schemeClr>
            </a:lnRef>
            <a:fillRef idx="1">
              <a:schemeClr val="accent5">
                <a:tint val="40000"/>
                <a:alpha val="90000"/>
                <a:hueOff val="-4369814"/>
                <a:satOff val="-2030"/>
                <a:lumOff val="-2328"/>
                <a:alphaOff val="0"/>
              </a:schemeClr>
            </a:fillRef>
            <a:effectRef idx="2">
              <a:schemeClr val="accent5">
                <a:tint val="40000"/>
                <a:alpha val="90000"/>
                <a:hueOff val="-4369814"/>
                <a:satOff val="-2030"/>
                <a:lumOff val="-2328"/>
                <a:alphaOff val="0"/>
              </a:schemeClr>
            </a:effectRef>
            <a:fontRef idx="minor">
              <a:schemeClr val="dk1">
                <a:hueOff val="0"/>
                <a:satOff val="0"/>
                <a:lumOff val="0"/>
                <a:alphaOff val="0"/>
              </a:schemeClr>
            </a:fontRef>
          </p:style>
        </p:sp>
        <p:sp>
          <p:nvSpPr>
            <p:cNvPr id="45" name="Round Same Side Corner Rectangle 4"/>
            <p:cNvSpPr/>
            <p:nvPr/>
          </p:nvSpPr>
          <p:spPr>
            <a:xfrm>
              <a:off x="2051294" y="1165281"/>
              <a:ext cx="5606709" cy="70622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p:txBody>
        </p:sp>
      </p:grpSp>
      <p:grpSp>
        <p:nvGrpSpPr>
          <p:cNvPr id="81" name="Group 80"/>
          <p:cNvGrpSpPr/>
          <p:nvPr/>
        </p:nvGrpSpPr>
        <p:grpSpPr>
          <a:xfrm>
            <a:off x="530333" y="1371600"/>
            <a:ext cx="7851667" cy="4191000"/>
            <a:chOff x="685800" y="1365550"/>
            <a:chExt cx="7696200" cy="4191000"/>
          </a:xfrm>
        </p:grpSpPr>
        <p:sp>
          <p:nvSpPr>
            <p:cNvPr id="82" name="Freeform 81"/>
            <p:cNvSpPr/>
            <p:nvPr/>
          </p:nvSpPr>
          <p:spPr>
            <a:xfrm>
              <a:off x="685800" y="1365550"/>
              <a:ext cx="7696200" cy="623610"/>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rgbClr val="339966"/>
            </a:solidFill>
          </p:spPr>
          <p:style>
            <a:lnRef idx="0">
              <a:schemeClr val="lt1">
                <a:hueOff val="0"/>
                <a:satOff val="0"/>
                <a:lumOff val="0"/>
                <a:alphaOff val="0"/>
              </a:schemeClr>
            </a:lnRef>
            <a:fillRef idx="3">
              <a:scrgbClr r="0" g="0" b="0"/>
            </a:fillRef>
            <a:effectRef idx="3">
              <a:schemeClr val="accent5">
                <a:hueOff val="0"/>
                <a:satOff val="0"/>
                <a:lumOff val="0"/>
                <a:alphaOff val="0"/>
              </a:schemeClr>
            </a:effectRef>
            <a:fontRef idx="minor">
              <a:schemeClr val="lt1"/>
            </a:fontRef>
          </p:style>
          <p:txBody>
            <a:bodyPr spcFirstLastPara="0" vert="horz" wrap="square" lIns="129502" tIns="129502" rIns="129502" bIns="129502" numCol="1" spcCol="1270" anchor="ctr" anchorCtr="0">
              <a:noAutofit/>
            </a:bodyPr>
            <a:lstStyle/>
            <a:p>
              <a:pPr lvl="0" algn="l" defTabSz="1155700">
                <a:lnSpc>
                  <a:spcPct val="90000"/>
                </a:lnSpc>
                <a:spcBef>
                  <a:spcPct val="0"/>
                </a:spcBef>
                <a:spcAft>
                  <a:spcPct val="35000"/>
                </a:spcAft>
              </a:pPr>
              <a:r>
                <a:rPr lang="en-US" sz="2400" kern="1200" dirty="0"/>
                <a:t>Value Types</a:t>
              </a:r>
            </a:p>
          </p:txBody>
        </p:sp>
        <p:sp>
          <p:nvSpPr>
            <p:cNvPr id="83" name="Freeform 82"/>
            <p:cNvSpPr/>
            <p:nvPr/>
          </p:nvSpPr>
          <p:spPr>
            <a:xfrm>
              <a:off x="685800" y="2026659"/>
              <a:ext cx="7696200" cy="2045160"/>
            </a:xfrm>
            <a:custGeom>
              <a:avLst/>
              <a:gdLst>
                <a:gd name="connsiteX0" fmla="*/ 0 w 7696200"/>
                <a:gd name="connsiteY0" fmla="*/ 0 h 2045160"/>
                <a:gd name="connsiteX1" fmla="*/ 7696200 w 7696200"/>
                <a:gd name="connsiteY1" fmla="*/ 0 h 2045160"/>
                <a:gd name="connsiteX2" fmla="*/ 7696200 w 7696200"/>
                <a:gd name="connsiteY2" fmla="*/ 2045160 h 2045160"/>
                <a:gd name="connsiteX3" fmla="*/ 0 w 7696200"/>
                <a:gd name="connsiteY3" fmla="*/ 2045160 h 2045160"/>
                <a:gd name="connsiteX4" fmla="*/ 0 w 7696200"/>
                <a:gd name="connsiteY4" fmla="*/ 0 h 20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2045160">
                  <a:moveTo>
                    <a:pt x="0" y="0"/>
                  </a:moveTo>
                  <a:lnTo>
                    <a:pt x="7696200" y="0"/>
                  </a:lnTo>
                  <a:lnTo>
                    <a:pt x="7696200" y="2045160"/>
                  </a:lnTo>
                  <a:lnTo>
                    <a:pt x="0" y="20451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33020" rIns="184912" bIns="3302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endParaRPr lang="en-US" sz="2000" kern="1200" dirty="0"/>
            </a:p>
          </p:txBody>
        </p:sp>
        <p:sp>
          <p:nvSpPr>
            <p:cNvPr id="84" name="Freeform 83"/>
            <p:cNvSpPr/>
            <p:nvPr/>
          </p:nvSpPr>
          <p:spPr>
            <a:xfrm>
              <a:off x="685800" y="4018540"/>
              <a:ext cx="7696200" cy="623610"/>
            </a:xfrm>
            <a:custGeom>
              <a:avLst/>
              <a:gdLst>
                <a:gd name="connsiteX0" fmla="*/ 0 w 7696200"/>
                <a:gd name="connsiteY0" fmla="*/ 103937 h 623610"/>
                <a:gd name="connsiteX1" fmla="*/ 103937 w 7696200"/>
                <a:gd name="connsiteY1" fmla="*/ 0 h 623610"/>
                <a:gd name="connsiteX2" fmla="*/ 7592263 w 7696200"/>
                <a:gd name="connsiteY2" fmla="*/ 0 h 623610"/>
                <a:gd name="connsiteX3" fmla="*/ 7696200 w 7696200"/>
                <a:gd name="connsiteY3" fmla="*/ 103937 h 623610"/>
                <a:gd name="connsiteX4" fmla="*/ 7696200 w 7696200"/>
                <a:gd name="connsiteY4" fmla="*/ 519673 h 623610"/>
                <a:gd name="connsiteX5" fmla="*/ 7592263 w 7696200"/>
                <a:gd name="connsiteY5" fmla="*/ 623610 h 623610"/>
                <a:gd name="connsiteX6" fmla="*/ 103937 w 7696200"/>
                <a:gd name="connsiteY6" fmla="*/ 623610 h 623610"/>
                <a:gd name="connsiteX7" fmla="*/ 0 w 7696200"/>
                <a:gd name="connsiteY7" fmla="*/ 519673 h 623610"/>
                <a:gd name="connsiteX8" fmla="*/ 0 w 7696200"/>
                <a:gd name="connsiteY8" fmla="*/ 103937 h 62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96200" h="623610">
                  <a:moveTo>
                    <a:pt x="0" y="103937"/>
                  </a:moveTo>
                  <a:cubicBezTo>
                    <a:pt x="0" y="46534"/>
                    <a:pt x="46534" y="0"/>
                    <a:pt x="103937" y="0"/>
                  </a:cubicBezTo>
                  <a:lnTo>
                    <a:pt x="7592263" y="0"/>
                  </a:lnTo>
                  <a:cubicBezTo>
                    <a:pt x="7649666" y="0"/>
                    <a:pt x="7696200" y="46534"/>
                    <a:pt x="7696200" y="103937"/>
                  </a:cubicBezTo>
                  <a:lnTo>
                    <a:pt x="7696200" y="519673"/>
                  </a:lnTo>
                  <a:cubicBezTo>
                    <a:pt x="7696200" y="577076"/>
                    <a:pt x="7649666" y="623610"/>
                    <a:pt x="7592263" y="623610"/>
                  </a:cubicBezTo>
                  <a:lnTo>
                    <a:pt x="103937" y="623610"/>
                  </a:lnTo>
                  <a:cubicBezTo>
                    <a:pt x="46534" y="623610"/>
                    <a:pt x="0" y="577076"/>
                    <a:pt x="0" y="519673"/>
                  </a:cubicBezTo>
                  <a:lnTo>
                    <a:pt x="0" y="103937"/>
                  </a:lnTo>
                  <a:close/>
                </a:path>
              </a:pathLst>
            </a:custGeom>
            <a:solidFill>
              <a:schemeClr val="accent5">
                <a:lumMod val="75000"/>
              </a:schemeClr>
            </a:solidFill>
          </p:spPr>
          <p:style>
            <a:lnRef idx="0">
              <a:schemeClr val="lt1">
                <a:hueOff val="0"/>
                <a:satOff val="0"/>
                <a:lumOff val="0"/>
                <a:alphaOff val="0"/>
              </a:schemeClr>
            </a:lnRef>
            <a:fillRef idx="3">
              <a:scrgbClr r="0" g="0" b="0"/>
            </a:fillRef>
            <a:effectRef idx="3">
              <a:schemeClr val="accent5">
                <a:hueOff val="-12980065"/>
                <a:satOff val="6926"/>
                <a:lumOff val="-30196"/>
                <a:alphaOff val="0"/>
              </a:schemeClr>
            </a:effectRef>
            <a:fontRef idx="minor">
              <a:schemeClr val="lt1"/>
            </a:fontRef>
          </p:style>
          <p:txBody>
            <a:bodyPr spcFirstLastPara="0" vert="horz" wrap="square" lIns="129502" tIns="129502" rIns="129502" bIns="129502" numCol="1" spcCol="1270" anchor="ctr" anchorCtr="0">
              <a:noAutofit/>
            </a:bodyPr>
            <a:lstStyle/>
            <a:p>
              <a:pPr lvl="0" algn="l" defTabSz="1155700">
                <a:lnSpc>
                  <a:spcPct val="90000"/>
                </a:lnSpc>
                <a:spcBef>
                  <a:spcPct val="0"/>
                </a:spcBef>
                <a:spcAft>
                  <a:spcPct val="35000"/>
                </a:spcAft>
              </a:pPr>
              <a:r>
                <a:rPr lang="en-US" sz="2400" kern="1200" dirty="0"/>
                <a:t>Reference Types</a:t>
              </a:r>
            </a:p>
          </p:txBody>
        </p:sp>
        <p:sp>
          <p:nvSpPr>
            <p:cNvPr id="85" name="Freeform 84"/>
            <p:cNvSpPr/>
            <p:nvPr/>
          </p:nvSpPr>
          <p:spPr>
            <a:xfrm>
              <a:off x="685800" y="4695430"/>
              <a:ext cx="7696200" cy="861120"/>
            </a:xfrm>
            <a:custGeom>
              <a:avLst/>
              <a:gdLst>
                <a:gd name="connsiteX0" fmla="*/ 0 w 7696200"/>
                <a:gd name="connsiteY0" fmla="*/ 0 h 861120"/>
                <a:gd name="connsiteX1" fmla="*/ 7696200 w 7696200"/>
                <a:gd name="connsiteY1" fmla="*/ 0 h 861120"/>
                <a:gd name="connsiteX2" fmla="*/ 7696200 w 7696200"/>
                <a:gd name="connsiteY2" fmla="*/ 861120 h 861120"/>
                <a:gd name="connsiteX3" fmla="*/ 0 w 7696200"/>
                <a:gd name="connsiteY3" fmla="*/ 861120 h 861120"/>
                <a:gd name="connsiteX4" fmla="*/ 0 w 7696200"/>
                <a:gd name="connsiteY4" fmla="*/ 0 h 86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00" h="861120">
                  <a:moveTo>
                    <a:pt x="0" y="0"/>
                  </a:moveTo>
                  <a:lnTo>
                    <a:pt x="7696200" y="0"/>
                  </a:lnTo>
                  <a:lnTo>
                    <a:pt x="7696200" y="861120"/>
                  </a:lnTo>
                  <a:lnTo>
                    <a:pt x="0" y="8611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4354" tIns="20320" rIns="113792" bIns="20320" numCol="1" spcCol="1270" anchor="t" anchorCtr="0">
              <a:noAutofit/>
            </a:bodyPr>
            <a:lstStyle/>
            <a:p>
              <a:pPr marL="171450" lvl="1" indent="-171450" algn="l" defTabSz="711200">
                <a:lnSpc>
                  <a:spcPct val="90000"/>
                </a:lnSpc>
                <a:spcBef>
                  <a:spcPct val="0"/>
                </a:spcBef>
                <a:spcAft>
                  <a:spcPct val="20000"/>
                </a:spcAft>
                <a:buChar char="••"/>
              </a:pPr>
              <a:endParaRPr lang="en-US" sz="1600" kern="1200" dirty="0"/>
            </a:p>
            <a:p>
              <a:pPr marL="171450" lvl="1" indent="-171450" algn="l" defTabSz="711200">
                <a:lnSpc>
                  <a:spcPct val="90000"/>
                </a:lnSpc>
                <a:spcBef>
                  <a:spcPct val="0"/>
                </a:spcBef>
                <a:spcAft>
                  <a:spcPct val="20000"/>
                </a:spcAft>
                <a:buChar char="••"/>
              </a:pPr>
              <a:endParaRPr lang="en-US" sz="1600" kern="1200" dirty="0"/>
            </a:p>
            <a:p>
              <a:pPr marL="171450" lvl="1" indent="-171450" algn="l" defTabSz="844550">
                <a:lnSpc>
                  <a:spcPct val="90000"/>
                </a:lnSpc>
                <a:spcBef>
                  <a:spcPct val="0"/>
                </a:spcBef>
                <a:spcAft>
                  <a:spcPct val="20000"/>
                </a:spcAft>
                <a:buChar char="••"/>
              </a:pPr>
              <a:endParaRPr lang="en-US" sz="1900" kern="1200" dirty="0"/>
            </a:p>
          </p:txBody>
        </p:sp>
      </p:grpSp>
      <p:sp>
        <p:nvSpPr>
          <p:cNvPr id="4" name="Title 3"/>
          <p:cNvSpPr>
            <a:spLocks noGrp="1"/>
          </p:cNvSpPr>
          <p:nvPr>
            <p:ph type="title"/>
          </p:nvPr>
        </p:nvSpPr>
        <p:spPr>
          <a:xfrm>
            <a:off x="141767" y="228600"/>
            <a:ext cx="6489700" cy="807258"/>
          </a:xfrm>
        </p:spPr>
        <p:txBody>
          <a:bodyPr/>
          <a:lstStyle/>
          <a:p>
            <a:pPr>
              <a:defRPr/>
            </a:pPr>
            <a:r>
              <a:rPr lang="en-GB" dirty="0">
                <a:ln w="0"/>
                <a:effectLst>
                  <a:outerShdw blurRad="38100" dist="25400" dir="5400000" algn="ctr" rotWithShape="0">
                    <a:srgbClr val="6E747A">
                      <a:alpha val="43000"/>
                    </a:srgbClr>
                  </a:outerShdw>
                </a:effectLst>
              </a:rPr>
              <a:t>Types of Data Types</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grpSp>
        <p:nvGrpSpPr>
          <p:cNvPr id="42" name="Group 41"/>
          <p:cNvGrpSpPr/>
          <p:nvPr/>
        </p:nvGrpSpPr>
        <p:grpSpPr>
          <a:xfrm>
            <a:off x="818918" y="2133598"/>
            <a:ext cx="7043900" cy="1498105"/>
            <a:chOff x="4247916" y="-76156"/>
            <a:chExt cx="7043900" cy="1498105"/>
          </a:xfrm>
        </p:grpSpPr>
        <p:grpSp>
          <p:nvGrpSpPr>
            <p:cNvPr id="8" name="Group 7"/>
            <p:cNvGrpSpPr/>
            <p:nvPr/>
          </p:nvGrpSpPr>
          <p:grpSpPr>
            <a:xfrm rot="5400000">
              <a:off x="4640623" y="-79198"/>
              <a:ext cx="699086" cy="1484500"/>
              <a:chOff x="538968" y="492478"/>
              <a:chExt cx="699086" cy="772194"/>
            </a:xfrm>
          </p:grpSpPr>
          <p:sp>
            <p:nvSpPr>
              <p:cNvPr id="9" name="Pentagon 8"/>
              <p:cNvSpPr/>
              <p:nvPr/>
            </p:nvSpPr>
            <p:spPr>
              <a:xfrm rot="16200000">
                <a:off x="502414" y="529032"/>
                <a:ext cx="772194" cy="699086"/>
              </a:xfrm>
              <a:prstGeom prst="homePlate">
                <a:avLst>
                  <a:gd name="adj" fmla="val 26332"/>
                </a:avLst>
              </a:prstGeom>
            </p:spPr>
            <p:style>
              <a:lnRef idx="2">
                <a:schemeClr val="lt1">
                  <a:hueOff val="0"/>
                  <a:satOff val="0"/>
                  <a:lumOff val="0"/>
                  <a:alphaOff val="0"/>
                </a:schemeClr>
              </a:lnRef>
              <a:fillRef idx="1">
                <a:schemeClr val="accent5">
                  <a:hueOff val="-1442229"/>
                  <a:satOff val="770"/>
                  <a:lumOff val="-3355"/>
                  <a:alphaOff val="0"/>
                </a:schemeClr>
              </a:fillRef>
              <a:effectRef idx="0">
                <a:schemeClr val="accent5">
                  <a:hueOff val="-1442229"/>
                  <a:satOff val="770"/>
                  <a:lumOff val="-3355"/>
                  <a:alphaOff val="0"/>
                </a:schemeClr>
              </a:effectRef>
              <a:fontRef idx="minor">
                <a:schemeClr val="lt1"/>
              </a:fontRef>
            </p:style>
          </p:sp>
          <p:sp>
            <p:nvSpPr>
              <p:cNvPr id="10" name="Hexagon 4"/>
              <p:cNvSpPr/>
              <p:nvPr/>
            </p:nvSpPr>
            <p:spPr>
              <a:xfrm rot="16200000">
                <a:off x="593096" y="631644"/>
                <a:ext cx="634193" cy="5325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400" i="1" kern="1200" dirty="0">
                    <a:solidFill>
                      <a:schemeClr val="tx1"/>
                    </a:solidFill>
                  </a:rPr>
                  <a:t>Derived from </a:t>
                </a:r>
                <a:r>
                  <a:rPr lang="en-US" sz="1400" i="1" kern="1200" dirty="0" err="1">
                    <a:solidFill>
                      <a:schemeClr val="tx1"/>
                    </a:solidFill>
                  </a:rPr>
                  <a:t>ValueType</a:t>
                </a:r>
                <a:endParaRPr lang="en-US" sz="1050" i="1" kern="1200" dirty="0">
                  <a:solidFill>
                    <a:schemeClr val="tx1"/>
                  </a:solidFill>
                </a:endParaRPr>
              </a:p>
            </p:txBody>
          </p:sp>
        </p:grpSp>
        <p:grpSp>
          <p:nvGrpSpPr>
            <p:cNvPr id="11" name="Group 10"/>
            <p:cNvGrpSpPr/>
            <p:nvPr/>
          </p:nvGrpSpPr>
          <p:grpSpPr>
            <a:xfrm rot="5400000">
              <a:off x="5708447" y="-128387"/>
              <a:ext cx="699086" cy="803547"/>
              <a:chOff x="1277126" y="490731"/>
              <a:chExt cx="699086" cy="803547"/>
            </a:xfrm>
          </p:grpSpPr>
          <p:sp>
            <p:nvSpPr>
              <p:cNvPr id="12" name="Hexagon 11"/>
              <p:cNvSpPr/>
              <p:nvPr/>
            </p:nvSpPr>
            <p:spPr>
              <a:xfrm rot="5400000">
                <a:off x="1224895" y="542962"/>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 name="Hexagon 4"/>
              <p:cNvSpPr/>
              <p:nvPr/>
            </p:nvSpPr>
            <p:spPr>
              <a:xfrm rot="16200000">
                <a:off x="1386066" y="615951"/>
                <a:ext cx="481204"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kern="1200" dirty="0" err="1"/>
                  <a:t>int</a:t>
                </a:r>
                <a:endParaRPr lang="en-US" kern="1200" dirty="0"/>
              </a:p>
            </p:txBody>
          </p:sp>
        </p:grpSp>
        <p:grpSp>
          <p:nvGrpSpPr>
            <p:cNvPr id="14" name="Group 13"/>
            <p:cNvGrpSpPr/>
            <p:nvPr/>
          </p:nvGrpSpPr>
          <p:grpSpPr>
            <a:xfrm rot="5400000">
              <a:off x="5708445" y="667338"/>
              <a:ext cx="699086" cy="803547"/>
              <a:chOff x="1653187" y="1172782"/>
              <a:chExt cx="699086" cy="803547"/>
            </a:xfrm>
          </p:grpSpPr>
          <p:sp>
            <p:nvSpPr>
              <p:cNvPr id="15" name="Hexagon 14"/>
              <p:cNvSpPr/>
              <p:nvPr/>
            </p:nvSpPr>
            <p:spPr>
              <a:xfrm rot="16200000">
                <a:off x="1600956" y="1225013"/>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4326688"/>
                  <a:satOff val="2309"/>
                  <a:lumOff val="-10065"/>
                  <a:alphaOff val="0"/>
                </a:schemeClr>
              </a:fillRef>
              <a:effectRef idx="0">
                <a:schemeClr val="accent5">
                  <a:hueOff val="-4326688"/>
                  <a:satOff val="2309"/>
                  <a:lumOff val="-10065"/>
                  <a:alphaOff val="0"/>
                </a:schemeClr>
              </a:effectRef>
              <a:fontRef idx="minor">
                <a:schemeClr val="lt1"/>
              </a:fontRef>
            </p:style>
            <p:txBody>
              <a:bodyPr/>
              <a:lstStyle/>
              <a:p>
                <a:endParaRPr lang="en-US" dirty="0"/>
              </a:p>
            </p:txBody>
          </p:sp>
          <p:sp>
            <p:nvSpPr>
              <p:cNvPr id="16" name="Hexagon 4"/>
              <p:cNvSpPr/>
              <p:nvPr/>
            </p:nvSpPr>
            <p:spPr>
              <a:xfrm rot="16200000">
                <a:off x="1736030" y="1298089"/>
                <a:ext cx="533400"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dirty="0"/>
                  <a:t>byte</a:t>
                </a:r>
                <a:endParaRPr lang="en-US" kern="1200" dirty="0"/>
              </a:p>
            </p:txBody>
          </p:sp>
        </p:grpSp>
        <p:grpSp>
          <p:nvGrpSpPr>
            <p:cNvPr id="17" name="Group 16"/>
            <p:cNvGrpSpPr/>
            <p:nvPr/>
          </p:nvGrpSpPr>
          <p:grpSpPr>
            <a:xfrm rot="5400000">
              <a:off x="6420381" y="282961"/>
              <a:ext cx="699086" cy="803547"/>
              <a:chOff x="522113" y="1872419"/>
              <a:chExt cx="699086" cy="803547"/>
            </a:xfrm>
          </p:grpSpPr>
          <p:sp>
            <p:nvSpPr>
              <p:cNvPr id="18" name="Hexagon 17"/>
              <p:cNvSpPr/>
              <p:nvPr/>
            </p:nvSpPr>
            <p:spPr>
              <a:xfrm rot="16200000">
                <a:off x="469882" y="1924650"/>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7211147"/>
                  <a:satOff val="3848"/>
                  <a:lumOff val="-16776"/>
                  <a:alphaOff val="0"/>
                </a:schemeClr>
              </a:fillRef>
              <a:effectRef idx="0">
                <a:schemeClr val="accent5">
                  <a:hueOff val="-7211147"/>
                  <a:satOff val="3848"/>
                  <a:lumOff val="-16776"/>
                  <a:alphaOff val="0"/>
                </a:schemeClr>
              </a:effectRef>
              <a:fontRef idx="minor">
                <a:schemeClr val="lt1"/>
              </a:fontRef>
            </p:style>
            <p:txBody>
              <a:bodyPr/>
              <a:lstStyle/>
              <a:p>
                <a:endParaRPr lang="en-US" dirty="0"/>
              </a:p>
            </p:txBody>
          </p:sp>
          <p:sp>
            <p:nvSpPr>
              <p:cNvPr id="19" name="Hexagon 4"/>
              <p:cNvSpPr/>
              <p:nvPr/>
            </p:nvSpPr>
            <p:spPr>
              <a:xfrm rot="16200000">
                <a:off x="556676" y="1975584"/>
                <a:ext cx="629959"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1800" dirty="0"/>
                  <a:t>short</a:t>
                </a:r>
                <a:endParaRPr lang="en-US" sz="1800" kern="1200" dirty="0"/>
              </a:p>
            </p:txBody>
          </p:sp>
        </p:grpSp>
        <p:grpSp>
          <p:nvGrpSpPr>
            <p:cNvPr id="24" name="Group 23"/>
            <p:cNvGrpSpPr/>
            <p:nvPr/>
          </p:nvGrpSpPr>
          <p:grpSpPr>
            <a:xfrm rot="5400000">
              <a:off x="7106181" y="-100983"/>
              <a:ext cx="699086" cy="803547"/>
              <a:chOff x="1277126" y="1907845"/>
              <a:chExt cx="699086" cy="803547"/>
            </a:xfrm>
          </p:grpSpPr>
          <p:sp>
            <p:nvSpPr>
              <p:cNvPr id="25" name="Hexagon 24"/>
              <p:cNvSpPr/>
              <p:nvPr/>
            </p:nvSpPr>
            <p:spPr>
              <a:xfrm rot="5400000">
                <a:off x="1224895" y="1960076"/>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5768918"/>
                  <a:satOff val="3078"/>
                  <a:lumOff val="-13420"/>
                  <a:alphaOff val="0"/>
                </a:schemeClr>
              </a:fillRef>
              <a:effectRef idx="0">
                <a:schemeClr val="accent5">
                  <a:hueOff val="-5768918"/>
                  <a:satOff val="3078"/>
                  <a:lumOff val="-13420"/>
                  <a:alphaOff val="0"/>
                </a:schemeClr>
              </a:effectRef>
              <a:fontRef idx="minor">
                <a:schemeClr val="lt1"/>
              </a:fontRef>
            </p:style>
          </p:sp>
          <p:sp>
            <p:nvSpPr>
              <p:cNvPr id="26" name="Hexagon 4"/>
              <p:cNvSpPr/>
              <p:nvPr/>
            </p:nvSpPr>
            <p:spPr>
              <a:xfrm rot="16200000">
                <a:off x="1255847" y="2011009"/>
                <a:ext cx="741642"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char</a:t>
                </a:r>
              </a:p>
            </p:txBody>
          </p:sp>
        </p:grpSp>
        <p:grpSp>
          <p:nvGrpSpPr>
            <p:cNvPr id="27" name="Group 26"/>
            <p:cNvGrpSpPr/>
            <p:nvPr/>
          </p:nvGrpSpPr>
          <p:grpSpPr>
            <a:xfrm rot="5400000">
              <a:off x="7124537" y="670630"/>
              <a:ext cx="699086" cy="803547"/>
              <a:chOff x="898173" y="2571538"/>
              <a:chExt cx="699086" cy="803547"/>
            </a:xfrm>
          </p:grpSpPr>
          <p:sp>
            <p:nvSpPr>
              <p:cNvPr id="28" name="Hexagon 27"/>
              <p:cNvSpPr/>
              <p:nvPr/>
            </p:nvSpPr>
            <p:spPr>
              <a:xfrm rot="5400000">
                <a:off x="845942" y="2623769"/>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8653377"/>
                  <a:satOff val="4617"/>
                  <a:lumOff val="-20131"/>
                  <a:alphaOff val="0"/>
                </a:schemeClr>
              </a:fillRef>
              <a:effectRef idx="0">
                <a:schemeClr val="accent5">
                  <a:hueOff val="-8653377"/>
                  <a:satOff val="4617"/>
                  <a:lumOff val="-20131"/>
                  <a:alphaOff val="0"/>
                </a:schemeClr>
              </a:effectRef>
              <a:fontRef idx="minor">
                <a:schemeClr val="lt1"/>
              </a:fontRef>
            </p:style>
          </p:sp>
          <p:sp>
            <p:nvSpPr>
              <p:cNvPr id="29" name="Hexagon 4"/>
              <p:cNvSpPr/>
              <p:nvPr/>
            </p:nvSpPr>
            <p:spPr>
              <a:xfrm rot="16200000">
                <a:off x="918056" y="2670254"/>
                <a:ext cx="659318"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a:t>bool</a:t>
                </a:r>
                <a:endParaRPr lang="en-US" kern="1200" dirty="0"/>
              </a:p>
            </p:txBody>
          </p:sp>
        </p:grpSp>
        <p:grpSp>
          <p:nvGrpSpPr>
            <p:cNvPr id="30" name="Group 29"/>
            <p:cNvGrpSpPr/>
            <p:nvPr/>
          </p:nvGrpSpPr>
          <p:grpSpPr>
            <a:xfrm rot="5400000">
              <a:off x="7849253" y="262469"/>
              <a:ext cx="699086" cy="844536"/>
              <a:chOff x="1653188" y="2525102"/>
              <a:chExt cx="699086" cy="844536"/>
            </a:xfrm>
          </p:grpSpPr>
          <p:sp>
            <p:nvSpPr>
              <p:cNvPr id="31" name="Hexagon 30"/>
              <p:cNvSpPr/>
              <p:nvPr/>
            </p:nvSpPr>
            <p:spPr>
              <a:xfrm rot="16200000">
                <a:off x="1580463" y="2597827"/>
                <a:ext cx="844536" cy="699086"/>
              </a:xfrm>
              <a:prstGeom prst="hexagon">
                <a:avLst>
                  <a:gd name="adj" fmla="val 25000"/>
                  <a:gd name="vf" fmla="val 115470"/>
                </a:avLst>
              </a:prstGeom>
            </p:spPr>
            <p:style>
              <a:lnRef idx="2">
                <a:schemeClr val="lt1">
                  <a:hueOff val="0"/>
                  <a:satOff val="0"/>
                  <a:lumOff val="0"/>
                  <a:alphaOff val="0"/>
                </a:schemeClr>
              </a:lnRef>
              <a:fillRef idx="1">
                <a:schemeClr val="accent5">
                  <a:hueOff val="-10095606"/>
                  <a:satOff val="5387"/>
                  <a:lumOff val="-23486"/>
                  <a:alphaOff val="0"/>
                </a:schemeClr>
              </a:fillRef>
              <a:effectRef idx="0">
                <a:schemeClr val="accent5">
                  <a:hueOff val="-10095606"/>
                  <a:satOff val="5387"/>
                  <a:lumOff val="-23486"/>
                  <a:alphaOff val="0"/>
                </a:schemeClr>
              </a:effectRef>
              <a:fontRef idx="minor">
                <a:schemeClr val="lt1"/>
              </a:fontRef>
            </p:style>
          </p:sp>
          <p:sp>
            <p:nvSpPr>
              <p:cNvPr id="32" name="Hexagon 4"/>
              <p:cNvSpPr/>
              <p:nvPr/>
            </p:nvSpPr>
            <p:spPr>
              <a:xfrm rot="16200000">
                <a:off x="1648506" y="2666786"/>
                <a:ext cx="708450"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1400" dirty="0"/>
                  <a:t>double</a:t>
                </a:r>
                <a:endParaRPr lang="en-US" sz="1400" kern="1200" dirty="0"/>
              </a:p>
            </p:txBody>
          </p:sp>
        </p:grpSp>
        <p:grpSp>
          <p:nvGrpSpPr>
            <p:cNvPr id="33" name="Group 32"/>
            <p:cNvGrpSpPr/>
            <p:nvPr/>
          </p:nvGrpSpPr>
          <p:grpSpPr>
            <a:xfrm rot="5400000">
              <a:off x="8564820" y="-100988"/>
              <a:ext cx="699086" cy="803550"/>
              <a:chOff x="1277127" y="3192811"/>
              <a:chExt cx="699086" cy="803550"/>
            </a:xfrm>
          </p:grpSpPr>
          <p:sp>
            <p:nvSpPr>
              <p:cNvPr id="34" name="Hexagon 33"/>
              <p:cNvSpPr/>
              <p:nvPr/>
            </p:nvSpPr>
            <p:spPr>
              <a:xfrm rot="16200000">
                <a:off x="1224896" y="3245042"/>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11537835"/>
                  <a:satOff val="6156"/>
                  <a:lumOff val="-26841"/>
                  <a:alphaOff val="0"/>
                </a:schemeClr>
              </a:fillRef>
              <a:effectRef idx="0">
                <a:schemeClr val="accent5">
                  <a:hueOff val="-11537835"/>
                  <a:satOff val="6156"/>
                  <a:lumOff val="-26841"/>
                  <a:alphaOff val="0"/>
                </a:schemeClr>
              </a:effectRef>
              <a:fontRef idx="minor">
                <a:schemeClr val="lt1"/>
              </a:fontRef>
            </p:style>
          </p:sp>
          <p:sp>
            <p:nvSpPr>
              <p:cNvPr id="35" name="Hexagon 4"/>
              <p:cNvSpPr/>
              <p:nvPr/>
            </p:nvSpPr>
            <p:spPr>
              <a:xfrm rot="16200000">
                <a:off x="1224897" y="3318032"/>
                <a:ext cx="803548"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kern="1200" dirty="0" err="1"/>
                  <a:t>struct</a:t>
                </a:r>
                <a:endParaRPr lang="en-US" sz="1400" kern="1200" dirty="0"/>
              </a:p>
            </p:txBody>
          </p:sp>
        </p:grpSp>
        <p:grpSp>
          <p:nvGrpSpPr>
            <p:cNvPr id="36" name="Group 35"/>
            <p:cNvGrpSpPr/>
            <p:nvPr/>
          </p:nvGrpSpPr>
          <p:grpSpPr>
            <a:xfrm rot="5400000">
              <a:off x="9902110" y="-355429"/>
              <a:ext cx="699086" cy="2080326"/>
              <a:chOff x="522112" y="1950868"/>
              <a:chExt cx="699086" cy="2080326"/>
            </a:xfrm>
          </p:grpSpPr>
          <p:sp>
            <p:nvSpPr>
              <p:cNvPr id="37" name="Pentagon 36"/>
              <p:cNvSpPr/>
              <p:nvPr/>
            </p:nvSpPr>
            <p:spPr>
              <a:xfrm rot="5400000">
                <a:off x="-168508" y="2641488"/>
                <a:ext cx="2080326" cy="699086"/>
              </a:xfrm>
              <a:prstGeom prst="homePlate">
                <a:avLst>
                  <a:gd name="adj" fmla="val 26088"/>
                </a:avLst>
              </a:prstGeom>
              <a:solidFill>
                <a:schemeClr val="accent2"/>
              </a:solidFill>
            </p:spPr>
            <p:style>
              <a:lnRef idx="2">
                <a:schemeClr val="lt1">
                  <a:hueOff val="0"/>
                  <a:satOff val="0"/>
                  <a:lumOff val="0"/>
                  <a:alphaOff val="0"/>
                </a:schemeClr>
              </a:lnRef>
              <a:fillRef idx="1">
                <a:schemeClr val="accent5">
                  <a:hueOff val="-12980065"/>
                  <a:satOff val="6926"/>
                  <a:lumOff val="-30196"/>
                  <a:alphaOff val="0"/>
                </a:schemeClr>
              </a:fillRef>
              <a:effectRef idx="0">
                <a:schemeClr val="accent5">
                  <a:hueOff val="-12980065"/>
                  <a:satOff val="6926"/>
                  <a:lumOff val="-30196"/>
                  <a:alphaOff val="0"/>
                </a:schemeClr>
              </a:effectRef>
              <a:fontRef idx="minor">
                <a:schemeClr val="lt1"/>
              </a:fontRef>
            </p:style>
            <p:txBody>
              <a:bodyPr/>
              <a:lstStyle/>
              <a:p>
                <a:endParaRPr lang="en-US" dirty="0"/>
              </a:p>
            </p:txBody>
          </p:sp>
          <p:sp>
            <p:nvSpPr>
              <p:cNvPr id="38" name="Hexagon 4"/>
              <p:cNvSpPr/>
              <p:nvPr/>
            </p:nvSpPr>
            <p:spPr>
              <a:xfrm rot="16200000">
                <a:off x="-32793" y="2689084"/>
                <a:ext cx="1808897"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dirty="0"/>
                  <a:t>Stored on Stack</a:t>
                </a:r>
                <a:endParaRPr lang="en-US" kern="1200" dirty="0"/>
              </a:p>
            </p:txBody>
          </p:sp>
        </p:grpSp>
        <p:grpSp>
          <p:nvGrpSpPr>
            <p:cNvPr id="39" name="Group 38"/>
            <p:cNvGrpSpPr/>
            <p:nvPr/>
          </p:nvGrpSpPr>
          <p:grpSpPr>
            <a:xfrm rot="5400000">
              <a:off x="8564819" y="670632"/>
              <a:ext cx="699086" cy="803547"/>
              <a:chOff x="1277127" y="464605"/>
              <a:chExt cx="699086" cy="803547"/>
            </a:xfrm>
          </p:grpSpPr>
          <p:sp>
            <p:nvSpPr>
              <p:cNvPr id="40" name="Hexagon 39"/>
              <p:cNvSpPr/>
              <p:nvPr/>
            </p:nvSpPr>
            <p:spPr>
              <a:xfrm rot="5400000">
                <a:off x="1224896" y="516836"/>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41" name="Hexagon 4"/>
              <p:cNvSpPr/>
              <p:nvPr/>
            </p:nvSpPr>
            <p:spPr>
              <a:xfrm rot="16200000">
                <a:off x="1302584" y="559037"/>
                <a:ext cx="648171"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1400" dirty="0" err="1"/>
                  <a:t>IntPtr</a:t>
                </a:r>
                <a:endParaRPr lang="en-US" sz="1400" kern="1200" dirty="0"/>
              </a:p>
            </p:txBody>
          </p:sp>
        </p:grpSp>
      </p:grpSp>
      <p:grpSp>
        <p:nvGrpSpPr>
          <p:cNvPr id="80" name="Group 79"/>
          <p:cNvGrpSpPr/>
          <p:nvPr/>
        </p:nvGrpSpPr>
        <p:grpSpPr>
          <a:xfrm>
            <a:off x="818920" y="4800604"/>
            <a:ext cx="7225632" cy="1498798"/>
            <a:chOff x="1003970" y="-1851891"/>
            <a:chExt cx="7225632" cy="1498798"/>
          </a:xfrm>
        </p:grpSpPr>
        <p:grpSp>
          <p:nvGrpSpPr>
            <p:cNvPr id="50" name="Group 49"/>
            <p:cNvGrpSpPr/>
            <p:nvPr/>
          </p:nvGrpSpPr>
          <p:grpSpPr>
            <a:xfrm rot="5400000">
              <a:off x="1396676" y="-1842217"/>
              <a:ext cx="699086" cy="1484498"/>
              <a:chOff x="538984" y="492477"/>
              <a:chExt cx="699086" cy="772193"/>
            </a:xfrm>
          </p:grpSpPr>
          <p:sp>
            <p:nvSpPr>
              <p:cNvPr id="78" name="Pentagon 77"/>
              <p:cNvSpPr/>
              <p:nvPr/>
            </p:nvSpPr>
            <p:spPr>
              <a:xfrm rot="16200000">
                <a:off x="502430" y="529031"/>
                <a:ext cx="772193" cy="699086"/>
              </a:xfrm>
              <a:prstGeom prst="homePlate">
                <a:avLst>
                  <a:gd name="adj" fmla="val 25086"/>
                </a:avLst>
              </a:prstGeom>
            </p:spPr>
            <p:style>
              <a:lnRef idx="2">
                <a:schemeClr val="lt1">
                  <a:hueOff val="0"/>
                  <a:satOff val="0"/>
                  <a:lumOff val="0"/>
                  <a:alphaOff val="0"/>
                </a:schemeClr>
              </a:lnRef>
              <a:fillRef idx="1">
                <a:schemeClr val="accent5">
                  <a:hueOff val="-1442229"/>
                  <a:satOff val="770"/>
                  <a:lumOff val="-3355"/>
                  <a:alphaOff val="0"/>
                </a:schemeClr>
              </a:fillRef>
              <a:effectRef idx="0">
                <a:schemeClr val="accent5">
                  <a:hueOff val="-1442229"/>
                  <a:satOff val="770"/>
                  <a:lumOff val="-3355"/>
                  <a:alphaOff val="0"/>
                </a:schemeClr>
              </a:effectRef>
              <a:fontRef idx="minor">
                <a:schemeClr val="lt1"/>
              </a:fontRef>
            </p:style>
          </p:sp>
          <p:sp>
            <p:nvSpPr>
              <p:cNvPr id="79" name="Hexagon 4"/>
              <p:cNvSpPr/>
              <p:nvPr/>
            </p:nvSpPr>
            <p:spPr>
              <a:xfrm rot="16200000">
                <a:off x="593096" y="631644"/>
                <a:ext cx="634193" cy="5325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400" i="1" kern="1200" dirty="0">
                    <a:solidFill>
                      <a:schemeClr val="tx1"/>
                    </a:solidFill>
                  </a:rPr>
                  <a:t>Derived from Object</a:t>
                </a:r>
                <a:endParaRPr lang="en-US" sz="1050" i="1" kern="1200" dirty="0">
                  <a:solidFill>
                    <a:schemeClr val="tx1"/>
                  </a:solidFill>
                </a:endParaRPr>
              </a:p>
            </p:txBody>
          </p:sp>
        </p:grpSp>
        <p:grpSp>
          <p:nvGrpSpPr>
            <p:cNvPr id="51" name="Group 50"/>
            <p:cNvGrpSpPr/>
            <p:nvPr/>
          </p:nvGrpSpPr>
          <p:grpSpPr>
            <a:xfrm rot="5400000">
              <a:off x="2667804" y="-2131368"/>
              <a:ext cx="699086" cy="1258039"/>
              <a:chOff x="1277130" y="548236"/>
              <a:chExt cx="699086" cy="760512"/>
            </a:xfrm>
          </p:grpSpPr>
          <p:sp>
            <p:nvSpPr>
              <p:cNvPr id="76" name="Hexagon 75"/>
              <p:cNvSpPr/>
              <p:nvPr/>
            </p:nvSpPr>
            <p:spPr>
              <a:xfrm rot="5400000">
                <a:off x="1246417" y="578949"/>
                <a:ext cx="760512" cy="699086"/>
              </a:xfrm>
              <a:prstGeom prst="hexagon">
                <a:avLst>
                  <a:gd name="adj" fmla="val 25000"/>
                  <a:gd name="vf" fmla="val 11547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7" name="Hexagon 4"/>
              <p:cNvSpPr/>
              <p:nvPr/>
            </p:nvSpPr>
            <p:spPr>
              <a:xfrm rot="16200000">
                <a:off x="1354197" y="647820"/>
                <a:ext cx="544942"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kern="1200" dirty="0"/>
                  <a:t>class</a:t>
                </a:r>
              </a:p>
            </p:txBody>
          </p:sp>
        </p:grpSp>
        <p:grpSp>
          <p:nvGrpSpPr>
            <p:cNvPr id="52" name="Group 51"/>
            <p:cNvGrpSpPr/>
            <p:nvPr/>
          </p:nvGrpSpPr>
          <p:grpSpPr>
            <a:xfrm rot="5400000">
              <a:off x="2667806" y="-1331655"/>
              <a:ext cx="699086" cy="1258038"/>
              <a:chOff x="1644478" y="1230284"/>
              <a:chExt cx="699086" cy="760513"/>
            </a:xfrm>
          </p:grpSpPr>
          <p:sp>
            <p:nvSpPr>
              <p:cNvPr id="74" name="Hexagon 73"/>
              <p:cNvSpPr/>
              <p:nvPr/>
            </p:nvSpPr>
            <p:spPr>
              <a:xfrm rot="16200000">
                <a:off x="1613764" y="1260998"/>
                <a:ext cx="760513" cy="699086"/>
              </a:xfrm>
              <a:prstGeom prst="hexagon">
                <a:avLst>
                  <a:gd name="adj" fmla="val 25000"/>
                  <a:gd name="vf" fmla="val 115470"/>
                </a:avLst>
              </a:prstGeom>
            </p:spPr>
            <p:style>
              <a:lnRef idx="2">
                <a:schemeClr val="lt1">
                  <a:hueOff val="0"/>
                  <a:satOff val="0"/>
                  <a:lumOff val="0"/>
                  <a:alphaOff val="0"/>
                </a:schemeClr>
              </a:lnRef>
              <a:fillRef idx="1">
                <a:schemeClr val="accent5">
                  <a:hueOff val="-4326688"/>
                  <a:satOff val="2309"/>
                  <a:lumOff val="-10065"/>
                  <a:alphaOff val="0"/>
                </a:schemeClr>
              </a:fillRef>
              <a:effectRef idx="0">
                <a:schemeClr val="accent5">
                  <a:hueOff val="-4326688"/>
                  <a:satOff val="2309"/>
                  <a:lumOff val="-10065"/>
                  <a:alphaOff val="0"/>
                </a:schemeClr>
              </a:effectRef>
              <a:fontRef idx="minor">
                <a:schemeClr val="lt1"/>
              </a:fontRef>
            </p:style>
            <p:txBody>
              <a:bodyPr/>
              <a:lstStyle/>
              <a:p>
                <a:endParaRPr lang="en-US" dirty="0"/>
              </a:p>
            </p:txBody>
          </p:sp>
          <p:sp>
            <p:nvSpPr>
              <p:cNvPr id="75" name="Hexagon 4"/>
              <p:cNvSpPr/>
              <p:nvPr/>
            </p:nvSpPr>
            <p:spPr>
              <a:xfrm rot="16200000">
                <a:off x="1696818" y="1319093"/>
                <a:ext cx="611829"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dirty="0"/>
                  <a:t>interface</a:t>
                </a:r>
                <a:endParaRPr lang="en-US" kern="1200" dirty="0"/>
              </a:p>
            </p:txBody>
          </p:sp>
        </p:grpSp>
        <p:grpSp>
          <p:nvGrpSpPr>
            <p:cNvPr id="53" name="Group 52"/>
            <p:cNvGrpSpPr/>
            <p:nvPr/>
          </p:nvGrpSpPr>
          <p:grpSpPr>
            <a:xfrm rot="5400000">
              <a:off x="3807469" y="-1718502"/>
              <a:ext cx="699086" cy="1233947"/>
              <a:chOff x="513404" y="1939663"/>
              <a:chExt cx="699086" cy="803547"/>
            </a:xfrm>
          </p:grpSpPr>
          <p:sp>
            <p:nvSpPr>
              <p:cNvPr id="72" name="Hexagon 71"/>
              <p:cNvSpPr/>
              <p:nvPr/>
            </p:nvSpPr>
            <p:spPr>
              <a:xfrm rot="16200000">
                <a:off x="461173" y="1991894"/>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7211147"/>
                  <a:satOff val="3848"/>
                  <a:lumOff val="-16776"/>
                  <a:alphaOff val="0"/>
                </a:schemeClr>
              </a:fillRef>
              <a:effectRef idx="0">
                <a:schemeClr val="accent5">
                  <a:hueOff val="-7211147"/>
                  <a:satOff val="3848"/>
                  <a:lumOff val="-16776"/>
                  <a:alphaOff val="0"/>
                </a:schemeClr>
              </a:effectRef>
              <a:fontRef idx="minor">
                <a:schemeClr val="lt1"/>
              </a:fontRef>
            </p:style>
            <p:txBody>
              <a:bodyPr/>
              <a:lstStyle/>
              <a:p>
                <a:endParaRPr lang="en-US" dirty="0"/>
              </a:p>
            </p:txBody>
          </p:sp>
          <p:sp>
            <p:nvSpPr>
              <p:cNvPr id="73" name="Hexagon 4"/>
              <p:cNvSpPr/>
              <p:nvPr/>
            </p:nvSpPr>
            <p:spPr>
              <a:xfrm rot="16200000">
                <a:off x="547274" y="2057446"/>
                <a:ext cx="648762"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dirty="0"/>
                  <a:t>delegate</a:t>
                </a:r>
                <a:endParaRPr lang="en-US" kern="1200" dirty="0"/>
              </a:p>
            </p:txBody>
          </p:sp>
        </p:grpSp>
        <p:grpSp>
          <p:nvGrpSpPr>
            <p:cNvPr id="54" name="Group 53"/>
            <p:cNvGrpSpPr/>
            <p:nvPr/>
          </p:nvGrpSpPr>
          <p:grpSpPr>
            <a:xfrm rot="5400000">
              <a:off x="4897226" y="-2062894"/>
              <a:ext cx="699086" cy="1143236"/>
              <a:chOff x="1277126" y="1969622"/>
              <a:chExt cx="699086" cy="803547"/>
            </a:xfrm>
          </p:grpSpPr>
          <p:sp>
            <p:nvSpPr>
              <p:cNvPr id="70" name="Hexagon 69"/>
              <p:cNvSpPr/>
              <p:nvPr/>
            </p:nvSpPr>
            <p:spPr>
              <a:xfrm rot="5400000">
                <a:off x="1224895" y="2021853"/>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5768918"/>
                  <a:satOff val="3078"/>
                  <a:lumOff val="-13420"/>
                  <a:alphaOff val="0"/>
                </a:schemeClr>
              </a:fillRef>
              <a:effectRef idx="0">
                <a:schemeClr val="accent5">
                  <a:hueOff val="-5768918"/>
                  <a:satOff val="3078"/>
                  <a:lumOff val="-13420"/>
                  <a:alphaOff val="0"/>
                </a:schemeClr>
              </a:effectRef>
              <a:fontRef idx="minor">
                <a:schemeClr val="lt1"/>
              </a:fontRef>
            </p:style>
          </p:sp>
          <p:sp>
            <p:nvSpPr>
              <p:cNvPr id="71" name="Hexagon 4"/>
              <p:cNvSpPr/>
              <p:nvPr/>
            </p:nvSpPr>
            <p:spPr>
              <a:xfrm rot="16200000">
                <a:off x="1297012" y="2095394"/>
                <a:ext cx="659318"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string</a:t>
                </a:r>
              </a:p>
            </p:txBody>
          </p:sp>
        </p:grpSp>
        <p:grpSp>
          <p:nvGrpSpPr>
            <p:cNvPr id="55" name="Group 54"/>
            <p:cNvGrpSpPr/>
            <p:nvPr/>
          </p:nvGrpSpPr>
          <p:grpSpPr>
            <a:xfrm rot="5400000">
              <a:off x="4897221" y="-1276767"/>
              <a:ext cx="699086" cy="1143235"/>
              <a:chOff x="898173" y="2651674"/>
              <a:chExt cx="699086" cy="803547"/>
            </a:xfrm>
          </p:grpSpPr>
          <p:sp>
            <p:nvSpPr>
              <p:cNvPr id="68" name="Hexagon 67"/>
              <p:cNvSpPr/>
              <p:nvPr/>
            </p:nvSpPr>
            <p:spPr>
              <a:xfrm rot="5400000">
                <a:off x="845942" y="2703905"/>
                <a:ext cx="803547" cy="699086"/>
              </a:xfrm>
              <a:prstGeom prst="hexagon">
                <a:avLst>
                  <a:gd name="adj" fmla="val 25000"/>
                  <a:gd name="vf" fmla="val 115470"/>
                </a:avLst>
              </a:prstGeom>
            </p:spPr>
            <p:style>
              <a:lnRef idx="2">
                <a:schemeClr val="lt1">
                  <a:hueOff val="0"/>
                  <a:satOff val="0"/>
                  <a:lumOff val="0"/>
                  <a:alphaOff val="0"/>
                </a:schemeClr>
              </a:lnRef>
              <a:fillRef idx="1">
                <a:schemeClr val="accent5">
                  <a:hueOff val="-8653377"/>
                  <a:satOff val="4617"/>
                  <a:lumOff val="-20131"/>
                  <a:alphaOff val="0"/>
                </a:schemeClr>
              </a:fillRef>
              <a:effectRef idx="0">
                <a:schemeClr val="accent5">
                  <a:hueOff val="-8653377"/>
                  <a:satOff val="4617"/>
                  <a:lumOff val="-20131"/>
                  <a:alphaOff val="0"/>
                </a:schemeClr>
              </a:effectRef>
              <a:fontRef idx="minor">
                <a:schemeClr val="lt1"/>
              </a:fontRef>
            </p:style>
          </p:sp>
          <p:sp>
            <p:nvSpPr>
              <p:cNvPr id="69" name="Hexagon 4"/>
              <p:cNvSpPr/>
              <p:nvPr/>
            </p:nvSpPr>
            <p:spPr>
              <a:xfrm rot="16200000">
                <a:off x="918057" y="2777445"/>
                <a:ext cx="659318"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t>Object</a:t>
                </a:r>
                <a:endParaRPr lang="en-US" kern="1200" dirty="0"/>
              </a:p>
            </p:txBody>
          </p:sp>
        </p:grpSp>
        <p:grpSp>
          <p:nvGrpSpPr>
            <p:cNvPr id="58" name="Group 57"/>
            <p:cNvGrpSpPr/>
            <p:nvPr/>
          </p:nvGrpSpPr>
          <p:grpSpPr>
            <a:xfrm rot="5400000">
              <a:off x="6622758" y="-2372620"/>
              <a:ext cx="699086" cy="2514603"/>
              <a:chOff x="522116" y="3254216"/>
              <a:chExt cx="699086" cy="827014"/>
            </a:xfrm>
          </p:grpSpPr>
          <p:sp>
            <p:nvSpPr>
              <p:cNvPr id="62" name="Pentagon 61"/>
              <p:cNvSpPr/>
              <p:nvPr/>
            </p:nvSpPr>
            <p:spPr>
              <a:xfrm rot="5400000">
                <a:off x="458152" y="3318180"/>
                <a:ext cx="827014" cy="699086"/>
              </a:xfrm>
              <a:prstGeom prst="homePlate">
                <a:avLst>
                  <a:gd name="adj" fmla="val 26156"/>
                </a:avLst>
              </a:prstGeom>
              <a:solidFill>
                <a:schemeClr val="accent2"/>
              </a:solidFill>
            </p:spPr>
            <p:style>
              <a:lnRef idx="2">
                <a:schemeClr val="lt1">
                  <a:hueOff val="0"/>
                  <a:satOff val="0"/>
                  <a:lumOff val="0"/>
                  <a:alphaOff val="0"/>
                </a:schemeClr>
              </a:lnRef>
              <a:fillRef idx="1">
                <a:schemeClr val="accent5">
                  <a:hueOff val="-12980065"/>
                  <a:satOff val="6926"/>
                  <a:lumOff val="-30196"/>
                  <a:alphaOff val="0"/>
                </a:schemeClr>
              </a:fillRef>
              <a:effectRef idx="0">
                <a:schemeClr val="accent5">
                  <a:hueOff val="-12980065"/>
                  <a:satOff val="6926"/>
                  <a:lumOff val="-30196"/>
                  <a:alphaOff val="0"/>
                </a:schemeClr>
              </a:effectRef>
              <a:fontRef idx="minor">
                <a:schemeClr val="lt1"/>
              </a:fontRef>
            </p:style>
            <p:txBody>
              <a:bodyPr/>
              <a:lstStyle/>
              <a:p>
                <a:endParaRPr lang="en-US" dirty="0"/>
              </a:p>
            </p:txBody>
          </p:sp>
          <p:sp>
            <p:nvSpPr>
              <p:cNvPr id="63" name="Hexagon 4"/>
              <p:cNvSpPr/>
              <p:nvPr/>
            </p:nvSpPr>
            <p:spPr>
              <a:xfrm rot="16200000">
                <a:off x="499679" y="3349640"/>
                <a:ext cx="743956" cy="5531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defTabSz="1600200">
                  <a:lnSpc>
                    <a:spcPct val="90000"/>
                  </a:lnSpc>
                  <a:spcBef>
                    <a:spcPct val="0"/>
                  </a:spcBef>
                  <a:spcAft>
                    <a:spcPct val="35000"/>
                  </a:spcAft>
                </a:pPr>
                <a:r>
                  <a:rPr lang="en-US" sz="1400" kern="1200" dirty="0"/>
                  <a:t>Stored on SOH or LOH</a:t>
                </a:r>
                <a:br>
                  <a:rPr lang="en-US" sz="1400" kern="1200" dirty="0"/>
                </a:br>
                <a:r>
                  <a:rPr lang="en-US" sz="1400" kern="1200" dirty="0"/>
                  <a:t>and addressed on stack</a:t>
                </a:r>
              </a:p>
            </p:txBody>
          </p:sp>
        </p:grpSp>
      </p:grpSp>
    </p:spTree>
    <p:extLst>
      <p:ext uri="{BB962C8B-B14F-4D97-AF65-F5344CB8AC3E}">
        <p14:creationId xmlns:p14="http://schemas.microsoft.com/office/powerpoint/2010/main" val="156661060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767" y="239672"/>
            <a:ext cx="6489700" cy="796185"/>
          </a:xfrm>
        </p:spPr>
        <p:txBody>
          <a:bodyPr/>
          <a:lstStyle/>
          <a:p>
            <a:pPr>
              <a:defRPr/>
            </a:pPr>
            <a:r>
              <a:rPr lang="en-GB" dirty="0">
                <a:ln w="0"/>
                <a:effectLst>
                  <a:outerShdw blurRad="38100" dist="25400" dir="5400000" algn="ctr" rotWithShape="0">
                    <a:srgbClr val="6E747A">
                      <a:alpha val="43000"/>
                    </a:srgbClr>
                  </a:outerShdw>
                </a:effectLst>
              </a:rPr>
              <a:t>Allocating value types and ref types</a:t>
            </a:r>
            <a:endParaRPr lang="en-US" dirty="0">
              <a:ln w="0"/>
              <a:effectLst>
                <a:outerShdw blurRad="38100" dist="25400" dir="5400000" algn="ctr" rotWithShape="0">
                  <a:srgbClr val="6E747A">
                    <a:alpha val="43000"/>
                  </a:srgbClr>
                </a:outerShdw>
              </a:effectLst>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dirty="0">
              <a:solidFill>
                <a:schemeClr val="tx1">
                  <a:lumMod val="75000"/>
                  <a:lumOff val="25000"/>
                </a:schemeClr>
              </a:solidFill>
            </a:endParaRPr>
          </a:p>
        </p:txBody>
      </p:sp>
      <p:sp>
        <p:nvSpPr>
          <p:cNvPr id="14" name="Rounded Rectangle 13"/>
          <p:cNvSpPr/>
          <p:nvPr/>
        </p:nvSpPr>
        <p:spPr bwMode="auto">
          <a:xfrm>
            <a:off x="3886200" y="1743710"/>
            <a:ext cx="1524000" cy="1752600"/>
          </a:xfrm>
          <a:prstGeom prst="roundRect">
            <a:avLst>
              <a:gd name="adj" fmla="val 5667"/>
            </a:avLst>
          </a:prstGeom>
          <a:gradFill>
            <a:gsLst>
              <a:gs pos="0">
                <a:srgbClr val="609E7B"/>
              </a:gs>
              <a:gs pos="80000">
                <a:srgbClr val="7FCFA2"/>
              </a:gs>
              <a:gs pos="100000">
                <a:srgbClr val="7ED2A2"/>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u="none" strike="noStrike" cap="none" normalizeH="0" baseline="0" dirty="0">
              <a:ln>
                <a:noFill/>
              </a:ln>
              <a:solidFill>
                <a:schemeClr val="tx1"/>
              </a:solidFill>
              <a:effectLst/>
              <a:latin typeface="Verdana" pitchFamily="34" charset="0"/>
            </a:endParaRPr>
          </a:p>
        </p:txBody>
      </p:sp>
      <p:sp>
        <p:nvSpPr>
          <p:cNvPr id="15" name="Round Single Corner Rectangle 14"/>
          <p:cNvSpPr/>
          <p:nvPr/>
        </p:nvSpPr>
        <p:spPr bwMode="auto">
          <a:xfrm>
            <a:off x="4038600" y="21920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16" name="Round Single Corner Rectangle 15"/>
          <p:cNvSpPr/>
          <p:nvPr/>
        </p:nvSpPr>
        <p:spPr bwMode="auto">
          <a:xfrm>
            <a:off x="4038600" y="261112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5" name="Rounded Rectangle 4"/>
          <p:cNvSpPr/>
          <p:nvPr/>
        </p:nvSpPr>
        <p:spPr bwMode="auto">
          <a:xfrm>
            <a:off x="1219200" y="1752600"/>
            <a:ext cx="1524000" cy="4038600"/>
          </a:xfrm>
          <a:prstGeom prst="roundRect">
            <a:avLst>
              <a:gd name="adj" fmla="val 5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Stack</a:t>
            </a:r>
            <a:endParaRPr kumimoji="0" lang="en-US" sz="1600" b="0" i="0" strike="noStrike" cap="none" normalizeH="0" baseline="0" dirty="0">
              <a:ln>
                <a:noFill/>
              </a:ln>
              <a:solidFill>
                <a:schemeClr val="tx1"/>
              </a:solidFill>
              <a:effectLst/>
              <a:latin typeface="Verdana" pitchFamily="34" charset="0"/>
            </a:endParaRPr>
          </a:p>
        </p:txBody>
      </p:sp>
      <p:sp>
        <p:nvSpPr>
          <p:cNvPr id="6" name="Round Single Corner Rectangle 5"/>
          <p:cNvSpPr/>
          <p:nvPr/>
        </p:nvSpPr>
        <p:spPr bwMode="auto">
          <a:xfrm>
            <a:off x="1371600" y="22009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7" name="Round Single Corner Rectangle 6"/>
          <p:cNvSpPr/>
          <p:nvPr/>
        </p:nvSpPr>
        <p:spPr bwMode="auto">
          <a:xfrm>
            <a:off x="1371600" y="26200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8" name="Round Single Corner Rectangle 7"/>
          <p:cNvSpPr/>
          <p:nvPr/>
        </p:nvSpPr>
        <p:spPr bwMode="auto">
          <a:xfrm>
            <a:off x="1371600" y="3039110"/>
            <a:ext cx="1219200" cy="304800"/>
          </a:xfrm>
          <a:prstGeom prst="round1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kumimoji="0" lang="en-US" sz="1400" b="0" i="0" strike="noStrike" cap="none" normalizeH="0" baseline="0" dirty="0" err="1">
                <a:ln>
                  <a:noFill/>
                </a:ln>
                <a:solidFill>
                  <a:schemeClr val="tx1"/>
                </a:solidFill>
                <a:effectLst/>
                <a:latin typeface="Verdana" pitchFamily="34" charset="0"/>
              </a:rPr>
              <a:t>ValueType</a:t>
            </a:r>
            <a:endParaRPr kumimoji="0" lang="en-US" sz="1400" b="0" i="0" strike="noStrike" cap="none" normalizeH="0" baseline="0" dirty="0">
              <a:ln>
                <a:noFill/>
              </a:ln>
              <a:solidFill>
                <a:schemeClr val="tx1"/>
              </a:solidFill>
              <a:effectLst/>
              <a:latin typeface="Verdana" pitchFamily="34" charset="0"/>
            </a:endParaRPr>
          </a:p>
        </p:txBody>
      </p:sp>
      <p:sp>
        <p:nvSpPr>
          <p:cNvPr id="9" name="Round Single Corner Rectangle 8"/>
          <p:cNvSpPr/>
          <p:nvPr/>
        </p:nvSpPr>
        <p:spPr bwMode="auto">
          <a:xfrm>
            <a:off x="1371600" y="3444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p:txBody>
      </p:sp>
      <p:sp>
        <p:nvSpPr>
          <p:cNvPr id="11" name="Round Single Corner Rectangle 10"/>
          <p:cNvSpPr/>
          <p:nvPr/>
        </p:nvSpPr>
        <p:spPr bwMode="auto">
          <a:xfrm>
            <a:off x="1371600" y="382524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0" name="Round Single Corner Rectangle 19"/>
          <p:cNvSpPr/>
          <p:nvPr/>
        </p:nvSpPr>
        <p:spPr bwMode="auto">
          <a:xfrm>
            <a:off x="1371600" y="4212590"/>
            <a:ext cx="1219200" cy="304800"/>
          </a:xfrm>
          <a:prstGeom prst="round1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en-US" sz="1400" dirty="0">
                <a:solidFill>
                  <a:schemeClr val="tx1"/>
                </a:solidFill>
                <a:latin typeface="Verdana" pitchFamily="34" charset="0"/>
              </a:rPr>
              <a:t>Address</a:t>
            </a:r>
            <a:endParaRPr kumimoji="0" lang="en-US" sz="1400" b="0" i="0" strike="noStrike" cap="none" normalizeH="0" baseline="0" dirty="0">
              <a:ln>
                <a:noFill/>
              </a:ln>
              <a:solidFill>
                <a:schemeClr val="tx1"/>
              </a:solidFill>
              <a:effectLst/>
              <a:latin typeface="Verdana"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strike="noStrike" cap="none" normalizeH="0" baseline="0" dirty="0">
              <a:ln>
                <a:noFill/>
              </a:ln>
              <a:solidFill>
                <a:schemeClr val="tx1"/>
              </a:solidFill>
              <a:effectLst/>
              <a:latin typeface="Verdana" pitchFamily="34" charset="0"/>
            </a:endParaRPr>
          </a:p>
        </p:txBody>
      </p:sp>
      <p:sp>
        <p:nvSpPr>
          <p:cNvPr id="21" name="Rounded Rectangle 20"/>
          <p:cNvSpPr/>
          <p:nvPr/>
        </p:nvSpPr>
        <p:spPr bwMode="auto">
          <a:xfrm>
            <a:off x="3886200" y="3709670"/>
            <a:ext cx="1524000" cy="2081530"/>
          </a:xfrm>
          <a:prstGeom prst="roundRect">
            <a:avLst>
              <a:gd name="adj" fmla="val 5667"/>
            </a:avLst>
          </a:prstGeom>
          <a:gradFill>
            <a:gsLst>
              <a:gs pos="0">
                <a:srgbClr val="839740"/>
              </a:gs>
              <a:gs pos="80000">
                <a:srgbClr val="ACC657"/>
              </a:gs>
              <a:gs pos="100000">
                <a:srgbClr val="AEC955"/>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LOH</a:t>
            </a:r>
            <a:endParaRPr kumimoji="0" lang="en-US" sz="1600" b="0" i="0" u="none" strike="noStrike" cap="none" normalizeH="0" baseline="0" dirty="0">
              <a:ln>
                <a:noFill/>
              </a:ln>
              <a:solidFill>
                <a:schemeClr val="tx1"/>
              </a:solidFill>
              <a:effectLst/>
              <a:latin typeface="Verdana" pitchFamily="34" charset="0"/>
            </a:endParaRPr>
          </a:p>
        </p:txBody>
      </p:sp>
      <p:sp>
        <p:nvSpPr>
          <p:cNvPr id="22" name="Round Single Corner Rectangle 21"/>
          <p:cNvSpPr/>
          <p:nvPr/>
        </p:nvSpPr>
        <p:spPr bwMode="auto">
          <a:xfrm>
            <a:off x="4038600" y="4157980"/>
            <a:ext cx="1219200" cy="304800"/>
          </a:xfrm>
          <a:prstGeom prst="round1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Verdana" pitchFamily="34" charset="0"/>
              </a:rPr>
              <a:t>Object</a:t>
            </a:r>
          </a:p>
        </p:txBody>
      </p:sp>
      <p:sp>
        <p:nvSpPr>
          <p:cNvPr id="46" name="Freeform 45"/>
          <p:cNvSpPr/>
          <p:nvPr/>
        </p:nvSpPr>
        <p:spPr bwMode="auto">
          <a:xfrm>
            <a:off x="2590800" y="2377440"/>
            <a:ext cx="1447800" cy="1264920"/>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7" name="Freeform 46"/>
          <p:cNvSpPr/>
          <p:nvPr/>
        </p:nvSpPr>
        <p:spPr bwMode="auto">
          <a:xfrm>
            <a:off x="2590800" y="2792591"/>
            <a:ext cx="1453433" cy="1196618"/>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48" name="Freeform 47"/>
          <p:cNvSpPr/>
          <p:nvPr/>
        </p:nvSpPr>
        <p:spPr bwMode="auto">
          <a:xfrm>
            <a:off x="2590800" y="4319270"/>
            <a:ext cx="1464700" cy="68858"/>
          </a:xfrm>
          <a:custGeom>
            <a:avLst/>
            <a:gdLst>
              <a:gd name="connsiteX0" fmla="*/ 0 w 1066800"/>
              <a:gd name="connsiteY0" fmla="*/ 1264920 h 1264920"/>
              <a:gd name="connsiteX1" fmla="*/ 304800 w 1066800"/>
              <a:gd name="connsiteY1" fmla="*/ 952500 h 1264920"/>
              <a:gd name="connsiteX2" fmla="*/ 624840 w 1066800"/>
              <a:gd name="connsiteY2" fmla="*/ 175260 h 1264920"/>
              <a:gd name="connsiteX3" fmla="*/ 1066800 w 1066800"/>
              <a:gd name="connsiteY3" fmla="*/ 0 h 1264920"/>
              <a:gd name="connsiteX4" fmla="*/ 1066800 w 1066800"/>
              <a:gd name="connsiteY4" fmla="*/ 0 h 1264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1264920">
                <a:moveTo>
                  <a:pt x="0" y="1264920"/>
                </a:moveTo>
                <a:cubicBezTo>
                  <a:pt x="100330" y="1199515"/>
                  <a:pt x="200660" y="1134110"/>
                  <a:pt x="304800" y="952500"/>
                </a:cubicBezTo>
                <a:cubicBezTo>
                  <a:pt x="408940" y="770890"/>
                  <a:pt x="497840" y="334010"/>
                  <a:pt x="624840" y="175260"/>
                </a:cubicBezTo>
                <a:cubicBezTo>
                  <a:pt x="751840" y="16510"/>
                  <a:pt x="1066800" y="0"/>
                  <a:pt x="1066800" y="0"/>
                </a:cubicBezTo>
                <a:lnTo>
                  <a:pt x="1066800" y="0"/>
                </a:lnTo>
              </a:path>
            </a:pathLst>
          </a:custGeom>
          <a:noFill/>
          <a:ln w="19050"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
        <p:nvSpPr>
          <p:cNvPr id="23" name="Rounded Rectangular Callout 22"/>
          <p:cNvSpPr/>
          <p:nvPr/>
        </p:nvSpPr>
        <p:spPr bwMode="auto">
          <a:xfrm>
            <a:off x="5427213" y="2953388"/>
            <a:ext cx="3178624" cy="1437638"/>
          </a:xfrm>
          <a:custGeom>
            <a:avLst/>
            <a:gdLst>
              <a:gd name="connsiteX0" fmla="*/ 0 w 2362200"/>
              <a:gd name="connsiteY0" fmla="*/ 230933 h 1385570"/>
              <a:gd name="connsiteX1" fmla="*/ 230933 w 2362200"/>
              <a:gd name="connsiteY1" fmla="*/ 0 h 1385570"/>
              <a:gd name="connsiteX2" fmla="*/ 393700 w 2362200"/>
              <a:gd name="connsiteY2" fmla="*/ 0 h 1385570"/>
              <a:gd name="connsiteX3" fmla="*/ 393700 w 2362200"/>
              <a:gd name="connsiteY3" fmla="*/ 0 h 1385570"/>
              <a:gd name="connsiteX4" fmla="*/ 984250 w 2362200"/>
              <a:gd name="connsiteY4" fmla="*/ 0 h 1385570"/>
              <a:gd name="connsiteX5" fmla="*/ 2131267 w 2362200"/>
              <a:gd name="connsiteY5" fmla="*/ 0 h 1385570"/>
              <a:gd name="connsiteX6" fmla="*/ 2362200 w 2362200"/>
              <a:gd name="connsiteY6" fmla="*/ 230933 h 1385570"/>
              <a:gd name="connsiteX7" fmla="*/ 2362200 w 2362200"/>
              <a:gd name="connsiteY7" fmla="*/ 230928 h 1385570"/>
              <a:gd name="connsiteX8" fmla="*/ 2362200 w 2362200"/>
              <a:gd name="connsiteY8" fmla="*/ 230928 h 1385570"/>
              <a:gd name="connsiteX9" fmla="*/ 2362200 w 2362200"/>
              <a:gd name="connsiteY9" fmla="*/ 577321 h 1385570"/>
              <a:gd name="connsiteX10" fmla="*/ 2362200 w 2362200"/>
              <a:gd name="connsiteY10" fmla="*/ 1154637 h 1385570"/>
              <a:gd name="connsiteX11" fmla="*/ 2131267 w 2362200"/>
              <a:gd name="connsiteY11" fmla="*/ 1385570 h 1385570"/>
              <a:gd name="connsiteX12" fmla="*/ 984250 w 2362200"/>
              <a:gd name="connsiteY12" fmla="*/ 1385570 h 1385570"/>
              <a:gd name="connsiteX13" fmla="*/ 393700 w 2362200"/>
              <a:gd name="connsiteY13" fmla="*/ 1385570 h 1385570"/>
              <a:gd name="connsiteX14" fmla="*/ 393700 w 2362200"/>
              <a:gd name="connsiteY14" fmla="*/ 1385570 h 1385570"/>
              <a:gd name="connsiteX15" fmla="*/ 230933 w 2362200"/>
              <a:gd name="connsiteY15" fmla="*/ 1385570 h 1385570"/>
              <a:gd name="connsiteX16" fmla="*/ 0 w 2362200"/>
              <a:gd name="connsiteY16" fmla="*/ 1154637 h 1385570"/>
              <a:gd name="connsiteX17" fmla="*/ 0 w 2362200"/>
              <a:gd name="connsiteY17" fmla="*/ 577321 h 1385570"/>
              <a:gd name="connsiteX18" fmla="*/ -816424 w 2362200"/>
              <a:gd name="connsiteY18" fmla="*/ 54148 h 1385570"/>
              <a:gd name="connsiteX19" fmla="*/ 0 w 2362200"/>
              <a:gd name="connsiteY19" fmla="*/ 230928 h 1385570"/>
              <a:gd name="connsiteX20" fmla="*/ 0 w 2362200"/>
              <a:gd name="connsiteY20" fmla="*/ 230933 h 1385570"/>
              <a:gd name="connsiteX0" fmla="*/ 816424 w 3178624"/>
              <a:gd name="connsiteY0" fmla="*/ 230933 h 1385570"/>
              <a:gd name="connsiteX1" fmla="*/ 1047357 w 3178624"/>
              <a:gd name="connsiteY1" fmla="*/ 0 h 1385570"/>
              <a:gd name="connsiteX2" fmla="*/ 1210124 w 3178624"/>
              <a:gd name="connsiteY2" fmla="*/ 0 h 1385570"/>
              <a:gd name="connsiteX3" fmla="*/ 1210124 w 3178624"/>
              <a:gd name="connsiteY3" fmla="*/ 0 h 1385570"/>
              <a:gd name="connsiteX4" fmla="*/ 1800674 w 3178624"/>
              <a:gd name="connsiteY4" fmla="*/ 0 h 1385570"/>
              <a:gd name="connsiteX5" fmla="*/ 2947691 w 3178624"/>
              <a:gd name="connsiteY5" fmla="*/ 0 h 1385570"/>
              <a:gd name="connsiteX6" fmla="*/ 3178624 w 3178624"/>
              <a:gd name="connsiteY6" fmla="*/ 230933 h 1385570"/>
              <a:gd name="connsiteX7" fmla="*/ 3178624 w 3178624"/>
              <a:gd name="connsiteY7" fmla="*/ 230928 h 1385570"/>
              <a:gd name="connsiteX8" fmla="*/ 3178624 w 3178624"/>
              <a:gd name="connsiteY8" fmla="*/ 230928 h 1385570"/>
              <a:gd name="connsiteX9" fmla="*/ 3178624 w 3178624"/>
              <a:gd name="connsiteY9" fmla="*/ 577321 h 1385570"/>
              <a:gd name="connsiteX10" fmla="*/ 3178624 w 3178624"/>
              <a:gd name="connsiteY10" fmla="*/ 1154637 h 1385570"/>
              <a:gd name="connsiteX11" fmla="*/ 2947691 w 3178624"/>
              <a:gd name="connsiteY11" fmla="*/ 1385570 h 1385570"/>
              <a:gd name="connsiteX12" fmla="*/ 1800674 w 3178624"/>
              <a:gd name="connsiteY12" fmla="*/ 1385570 h 1385570"/>
              <a:gd name="connsiteX13" fmla="*/ 1210124 w 3178624"/>
              <a:gd name="connsiteY13" fmla="*/ 1385570 h 1385570"/>
              <a:gd name="connsiteX14" fmla="*/ 1210124 w 3178624"/>
              <a:gd name="connsiteY14" fmla="*/ 1385570 h 1385570"/>
              <a:gd name="connsiteX15" fmla="*/ 1047357 w 3178624"/>
              <a:gd name="connsiteY15" fmla="*/ 1385570 h 1385570"/>
              <a:gd name="connsiteX16" fmla="*/ 816424 w 3178624"/>
              <a:gd name="connsiteY16" fmla="*/ 1154637 h 1385570"/>
              <a:gd name="connsiteX17" fmla="*/ 806319 w 3178624"/>
              <a:gd name="connsiteY17" fmla="*/ 860329 h 1385570"/>
              <a:gd name="connsiteX18" fmla="*/ 816424 w 3178624"/>
              <a:gd name="connsiteY18" fmla="*/ 577321 h 1385570"/>
              <a:gd name="connsiteX19" fmla="*/ 0 w 3178624"/>
              <a:gd name="connsiteY19" fmla="*/ 54148 h 1385570"/>
              <a:gd name="connsiteX20" fmla="*/ 816424 w 3178624"/>
              <a:gd name="connsiteY20" fmla="*/ 230928 h 1385570"/>
              <a:gd name="connsiteX21" fmla="*/ 816424 w 3178624"/>
              <a:gd name="connsiteY21" fmla="*/ 230933 h 1385570"/>
              <a:gd name="connsiteX0" fmla="*/ 816424 w 3178624"/>
              <a:gd name="connsiteY0" fmla="*/ 230933 h 1385570"/>
              <a:gd name="connsiteX1" fmla="*/ 1047357 w 3178624"/>
              <a:gd name="connsiteY1" fmla="*/ 0 h 1385570"/>
              <a:gd name="connsiteX2" fmla="*/ 1210124 w 3178624"/>
              <a:gd name="connsiteY2" fmla="*/ 0 h 1385570"/>
              <a:gd name="connsiteX3" fmla="*/ 1210124 w 3178624"/>
              <a:gd name="connsiteY3" fmla="*/ 0 h 1385570"/>
              <a:gd name="connsiteX4" fmla="*/ 1800674 w 3178624"/>
              <a:gd name="connsiteY4" fmla="*/ 0 h 1385570"/>
              <a:gd name="connsiteX5" fmla="*/ 2947691 w 3178624"/>
              <a:gd name="connsiteY5" fmla="*/ 0 h 1385570"/>
              <a:gd name="connsiteX6" fmla="*/ 3178624 w 3178624"/>
              <a:gd name="connsiteY6" fmla="*/ 230933 h 1385570"/>
              <a:gd name="connsiteX7" fmla="*/ 3178624 w 3178624"/>
              <a:gd name="connsiteY7" fmla="*/ 230928 h 1385570"/>
              <a:gd name="connsiteX8" fmla="*/ 3178624 w 3178624"/>
              <a:gd name="connsiteY8" fmla="*/ 230928 h 1385570"/>
              <a:gd name="connsiteX9" fmla="*/ 3178624 w 3178624"/>
              <a:gd name="connsiteY9" fmla="*/ 577321 h 1385570"/>
              <a:gd name="connsiteX10" fmla="*/ 3178624 w 3178624"/>
              <a:gd name="connsiteY10" fmla="*/ 1154637 h 1385570"/>
              <a:gd name="connsiteX11" fmla="*/ 2947691 w 3178624"/>
              <a:gd name="connsiteY11" fmla="*/ 1385570 h 1385570"/>
              <a:gd name="connsiteX12" fmla="*/ 1800674 w 3178624"/>
              <a:gd name="connsiteY12" fmla="*/ 1385570 h 1385570"/>
              <a:gd name="connsiteX13" fmla="*/ 1210124 w 3178624"/>
              <a:gd name="connsiteY13" fmla="*/ 1385570 h 1385570"/>
              <a:gd name="connsiteX14" fmla="*/ 1210124 w 3178624"/>
              <a:gd name="connsiteY14" fmla="*/ 1385570 h 1385570"/>
              <a:gd name="connsiteX15" fmla="*/ 1047357 w 3178624"/>
              <a:gd name="connsiteY15" fmla="*/ 1385570 h 1385570"/>
              <a:gd name="connsiteX16" fmla="*/ 816424 w 3178624"/>
              <a:gd name="connsiteY16" fmla="*/ 1154637 h 1385570"/>
              <a:gd name="connsiteX17" fmla="*/ 811081 w 3178624"/>
              <a:gd name="connsiteY17" fmla="*/ 865091 h 1385570"/>
              <a:gd name="connsiteX18" fmla="*/ 816424 w 3178624"/>
              <a:gd name="connsiteY18" fmla="*/ 577321 h 1385570"/>
              <a:gd name="connsiteX19" fmla="*/ 0 w 3178624"/>
              <a:gd name="connsiteY19" fmla="*/ 54148 h 1385570"/>
              <a:gd name="connsiteX20" fmla="*/ 816424 w 3178624"/>
              <a:gd name="connsiteY20" fmla="*/ 230928 h 1385570"/>
              <a:gd name="connsiteX21" fmla="*/ 816424 w 3178624"/>
              <a:gd name="connsiteY21" fmla="*/ 230933 h 1385570"/>
              <a:gd name="connsiteX0" fmla="*/ 816424 w 3178624"/>
              <a:gd name="connsiteY0" fmla="*/ 230933 h 1385570"/>
              <a:gd name="connsiteX1" fmla="*/ 1047357 w 3178624"/>
              <a:gd name="connsiteY1" fmla="*/ 0 h 1385570"/>
              <a:gd name="connsiteX2" fmla="*/ 1210124 w 3178624"/>
              <a:gd name="connsiteY2" fmla="*/ 0 h 1385570"/>
              <a:gd name="connsiteX3" fmla="*/ 1210124 w 3178624"/>
              <a:gd name="connsiteY3" fmla="*/ 0 h 1385570"/>
              <a:gd name="connsiteX4" fmla="*/ 1800674 w 3178624"/>
              <a:gd name="connsiteY4" fmla="*/ 0 h 1385570"/>
              <a:gd name="connsiteX5" fmla="*/ 2947691 w 3178624"/>
              <a:gd name="connsiteY5" fmla="*/ 0 h 1385570"/>
              <a:gd name="connsiteX6" fmla="*/ 3178624 w 3178624"/>
              <a:gd name="connsiteY6" fmla="*/ 230933 h 1385570"/>
              <a:gd name="connsiteX7" fmla="*/ 3178624 w 3178624"/>
              <a:gd name="connsiteY7" fmla="*/ 230928 h 1385570"/>
              <a:gd name="connsiteX8" fmla="*/ 3178624 w 3178624"/>
              <a:gd name="connsiteY8" fmla="*/ 230928 h 1385570"/>
              <a:gd name="connsiteX9" fmla="*/ 3178624 w 3178624"/>
              <a:gd name="connsiteY9" fmla="*/ 577321 h 1385570"/>
              <a:gd name="connsiteX10" fmla="*/ 3178624 w 3178624"/>
              <a:gd name="connsiteY10" fmla="*/ 1154637 h 1385570"/>
              <a:gd name="connsiteX11" fmla="*/ 2947691 w 3178624"/>
              <a:gd name="connsiteY11" fmla="*/ 1385570 h 1385570"/>
              <a:gd name="connsiteX12" fmla="*/ 1800674 w 3178624"/>
              <a:gd name="connsiteY12" fmla="*/ 1385570 h 1385570"/>
              <a:gd name="connsiteX13" fmla="*/ 1210124 w 3178624"/>
              <a:gd name="connsiteY13" fmla="*/ 1385570 h 1385570"/>
              <a:gd name="connsiteX14" fmla="*/ 1210124 w 3178624"/>
              <a:gd name="connsiteY14" fmla="*/ 1385570 h 1385570"/>
              <a:gd name="connsiteX15" fmla="*/ 1047357 w 3178624"/>
              <a:gd name="connsiteY15" fmla="*/ 1385570 h 1385570"/>
              <a:gd name="connsiteX16" fmla="*/ 816424 w 3178624"/>
              <a:gd name="connsiteY16" fmla="*/ 1154637 h 1385570"/>
              <a:gd name="connsiteX17" fmla="*/ 806900 w 3178624"/>
              <a:gd name="connsiteY17" fmla="*/ 1013775 h 1385570"/>
              <a:gd name="connsiteX18" fmla="*/ 811081 w 3178624"/>
              <a:gd name="connsiteY18" fmla="*/ 865091 h 1385570"/>
              <a:gd name="connsiteX19" fmla="*/ 816424 w 3178624"/>
              <a:gd name="connsiteY19" fmla="*/ 577321 h 1385570"/>
              <a:gd name="connsiteX20" fmla="*/ 0 w 3178624"/>
              <a:gd name="connsiteY20" fmla="*/ 54148 h 1385570"/>
              <a:gd name="connsiteX21" fmla="*/ 816424 w 3178624"/>
              <a:gd name="connsiteY21" fmla="*/ 230928 h 1385570"/>
              <a:gd name="connsiteX22" fmla="*/ 816424 w 3178624"/>
              <a:gd name="connsiteY22" fmla="*/ 230933 h 1385570"/>
              <a:gd name="connsiteX0" fmla="*/ 816424 w 3178624"/>
              <a:gd name="connsiteY0" fmla="*/ 230933 h 1437638"/>
              <a:gd name="connsiteX1" fmla="*/ 1047357 w 3178624"/>
              <a:gd name="connsiteY1" fmla="*/ 0 h 1437638"/>
              <a:gd name="connsiteX2" fmla="*/ 1210124 w 3178624"/>
              <a:gd name="connsiteY2" fmla="*/ 0 h 1437638"/>
              <a:gd name="connsiteX3" fmla="*/ 1210124 w 3178624"/>
              <a:gd name="connsiteY3" fmla="*/ 0 h 1437638"/>
              <a:gd name="connsiteX4" fmla="*/ 1800674 w 3178624"/>
              <a:gd name="connsiteY4" fmla="*/ 0 h 1437638"/>
              <a:gd name="connsiteX5" fmla="*/ 2947691 w 3178624"/>
              <a:gd name="connsiteY5" fmla="*/ 0 h 1437638"/>
              <a:gd name="connsiteX6" fmla="*/ 3178624 w 3178624"/>
              <a:gd name="connsiteY6" fmla="*/ 230933 h 1437638"/>
              <a:gd name="connsiteX7" fmla="*/ 3178624 w 3178624"/>
              <a:gd name="connsiteY7" fmla="*/ 230928 h 1437638"/>
              <a:gd name="connsiteX8" fmla="*/ 3178624 w 3178624"/>
              <a:gd name="connsiteY8" fmla="*/ 230928 h 1437638"/>
              <a:gd name="connsiteX9" fmla="*/ 3178624 w 3178624"/>
              <a:gd name="connsiteY9" fmla="*/ 577321 h 1437638"/>
              <a:gd name="connsiteX10" fmla="*/ 3178624 w 3178624"/>
              <a:gd name="connsiteY10" fmla="*/ 1154637 h 1437638"/>
              <a:gd name="connsiteX11" fmla="*/ 2947691 w 3178624"/>
              <a:gd name="connsiteY11" fmla="*/ 1385570 h 1437638"/>
              <a:gd name="connsiteX12" fmla="*/ 1800674 w 3178624"/>
              <a:gd name="connsiteY12" fmla="*/ 1385570 h 1437638"/>
              <a:gd name="connsiteX13" fmla="*/ 1210124 w 3178624"/>
              <a:gd name="connsiteY13" fmla="*/ 1385570 h 1437638"/>
              <a:gd name="connsiteX14" fmla="*/ 1210124 w 3178624"/>
              <a:gd name="connsiteY14" fmla="*/ 1385570 h 1437638"/>
              <a:gd name="connsiteX15" fmla="*/ 1047357 w 3178624"/>
              <a:gd name="connsiteY15" fmla="*/ 1385570 h 1437638"/>
              <a:gd name="connsiteX16" fmla="*/ 816424 w 3178624"/>
              <a:gd name="connsiteY16" fmla="*/ 1154637 h 1437638"/>
              <a:gd name="connsiteX17" fmla="*/ 2038 w 3178624"/>
              <a:gd name="connsiteY17" fmla="*/ 1437638 h 1437638"/>
              <a:gd name="connsiteX18" fmla="*/ 811081 w 3178624"/>
              <a:gd name="connsiteY18" fmla="*/ 865091 h 1437638"/>
              <a:gd name="connsiteX19" fmla="*/ 816424 w 3178624"/>
              <a:gd name="connsiteY19" fmla="*/ 577321 h 1437638"/>
              <a:gd name="connsiteX20" fmla="*/ 0 w 3178624"/>
              <a:gd name="connsiteY20" fmla="*/ 54148 h 1437638"/>
              <a:gd name="connsiteX21" fmla="*/ 816424 w 3178624"/>
              <a:gd name="connsiteY21" fmla="*/ 230928 h 1437638"/>
              <a:gd name="connsiteX22" fmla="*/ 816424 w 3178624"/>
              <a:gd name="connsiteY22" fmla="*/ 230933 h 143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78624" h="1437638">
                <a:moveTo>
                  <a:pt x="816424" y="230933"/>
                </a:moveTo>
                <a:cubicBezTo>
                  <a:pt x="816424" y="103392"/>
                  <a:pt x="919816" y="0"/>
                  <a:pt x="1047357" y="0"/>
                </a:cubicBezTo>
                <a:lnTo>
                  <a:pt x="1210124" y="0"/>
                </a:lnTo>
                <a:lnTo>
                  <a:pt x="1210124" y="0"/>
                </a:lnTo>
                <a:lnTo>
                  <a:pt x="1800674" y="0"/>
                </a:lnTo>
                <a:lnTo>
                  <a:pt x="2947691" y="0"/>
                </a:lnTo>
                <a:cubicBezTo>
                  <a:pt x="3075232" y="0"/>
                  <a:pt x="3178624" y="103392"/>
                  <a:pt x="3178624" y="230933"/>
                </a:cubicBezTo>
                <a:lnTo>
                  <a:pt x="3178624" y="230928"/>
                </a:lnTo>
                <a:lnTo>
                  <a:pt x="3178624" y="230928"/>
                </a:lnTo>
                <a:lnTo>
                  <a:pt x="3178624" y="577321"/>
                </a:lnTo>
                <a:lnTo>
                  <a:pt x="3178624" y="1154637"/>
                </a:lnTo>
                <a:cubicBezTo>
                  <a:pt x="3178624" y="1282178"/>
                  <a:pt x="3075232" y="1385570"/>
                  <a:pt x="2947691" y="1385570"/>
                </a:cubicBezTo>
                <a:lnTo>
                  <a:pt x="1800674" y="1385570"/>
                </a:lnTo>
                <a:lnTo>
                  <a:pt x="1210124" y="1385570"/>
                </a:lnTo>
                <a:lnTo>
                  <a:pt x="1210124" y="1385570"/>
                </a:lnTo>
                <a:lnTo>
                  <a:pt x="1047357" y="1385570"/>
                </a:lnTo>
                <a:cubicBezTo>
                  <a:pt x="919816" y="1385570"/>
                  <a:pt x="816424" y="1282178"/>
                  <a:pt x="816424" y="1154637"/>
                </a:cubicBezTo>
                <a:lnTo>
                  <a:pt x="2038" y="1437638"/>
                </a:lnTo>
                <a:lnTo>
                  <a:pt x="811081" y="865091"/>
                </a:lnTo>
                <a:lnTo>
                  <a:pt x="816424" y="577321"/>
                </a:lnTo>
                <a:lnTo>
                  <a:pt x="0" y="54148"/>
                </a:lnTo>
                <a:lnTo>
                  <a:pt x="816424" y="230928"/>
                </a:lnTo>
                <a:lnTo>
                  <a:pt x="816424" y="230933"/>
                </a:lnTo>
                <a:close/>
              </a:path>
            </a:pathLst>
          </a:cu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0" rIns="91440" bIns="45720" numCol="1" rtlCol="0" anchor="ctr" anchorCtr="0" compatLnSpc="1">
            <a:prstTxWarp prst="textNoShape">
              <a:avLst/>
            </a:prstTxWarp>
          </a:bodyPr>
          <a:lstStyle/>
          <a:p>
            <a:pPr marL="857250" marR="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libri" pitchFamily="34" charset="0"/>
                <a:cs typeface="Calibri" pitchFamily="34" charset="0"/>
              </a:rPr>
              <a:t>The heaps are actually arrays of memory segments,</a:t>
            </a:r>
            <a:r>
              <a:rPr kumimoji="0" lang="en-US" b="0" i="0" u="none" strike="noStrike" cap="none" normalizeH="0" dirty="0">
                <a:ln>
                  <a:noFill/>
                </a:ln>
                <a:solidFill>
                  <a:schemeClr val="tx1"/>
                </a:solidFill>
                <a:effectLst/>
                <a:latin typeface="Calibri" pitchFamily="34" charset="0"/>
                <a:cs typeface="Calibri" pitchFamily="34" charset="0"/>
              </a:rPr>
              <a:t> typically 16MB each – on a workstation</a:t>
            </a:r>
            <a:endParaRPr kumimoji="0" lang="en-US" b="0" i="0" u="none" strike="noStrike" cap="none" normalizeH="0" baseline="0" dirty="0">
              <a:ln>
                <a:noFill/>
              </a:ln>
              <a:solidFill>
                <a:schemeClr val="tx1"/>
              </a:solidFill>
              <a:effectLst/>
              <a:latin typeface="Calibri" pitchFamily="34" charset="0"/>
              <a:cs typeface="Calibri" pitchFamily="34" charset="0"/>
            </a:endParaRPr>
          </a:p>
        </p:txBody>
      </p:sp>
      <p:sp>
        <p:nvSpPr>
          <p:cNvPr id="24" name="Rounded Rectangular Callout 23"/>
          <p:cNvSpPr/>
          <p:nvPr/>
        </p:nvSpPr>
        <p:spPr bwMode="auto">
          <a:xfrm>
            <a:off x="6096000" y="5181600"/>
            <a:ext cx="2590800" cy="1066799"/>
          </a:xfrm>
          <a:prstGeom prst="wedgeRoundRectCallout">
            <a:avLst>
              <a:gd name="adj1" fmla="val -22714"/>
              <a:gd name="adj2" fmla="val 46224"/>
              <a:gd name="adj3" fmla="val 16667"/>
            </a:avLst>
          </a:prstGeom>
          <a:solidFill>
            <a:srgbClr val="FFFF99"/>
          </a:solidFill>
          <a:ln>
            <a:solidFill>
              <a:srgbClr val="FFC000"/>
            </a:solidFill>
            <a:headEnd type="none" w="med" len="med"/>
            <a:tailEnd type="none" w="med" len="med"/>
          </a:ln>
          <a:effectLst>
            <a:outerShdw blurRad="63500" dist="50800" dir="3360000" rotWithShape="0">
              <a:srgbClr val="000000">
                <a:alpha val="22000"/>
              </a:srgbClr>
            </a:outerShdw>
          </a:effectLst>
        </p:spPr>
        <p:style>
          <a:lnRef idx="3">
            <a:schemeClr val="lt1"/>
          </a:lnRef>
          <a:fillRef idx="1">
            <a:schemeClr val="dk1"/>
          </a:fillRef>
          <a:effectRef idx="1">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Calibri" pitchFamily="34" charset="0"/>
              </a:rPr>
              <a:t>Since </a:t>
            </a:r>
            <a:r>
              <a:rPr kumimoji="0" lang="en-US" sz="1400" b="0" i="0" u="none" strike="noStrike" cap="none" normalizeH="0" baseline="0" dirty="0" err="1">
                <a:ln>
                  <a:noFill/>
                </a:ln>
                <a:solidFill>
                  <a:schemeClr val="tx1"/>
                </a:solidFill>
                <a:effectLst/>
                <a:latin typeface="Calibri" pitchFamily="34" charset="0"/>
                <a:cs typeface="Calibri" pitchFamily="34" charset="0"/>
              </a:rPr>
              <a:t>ValueTypes</a:t>
            </a:r>
            <a:r>
              <a:rPr kumimoji="0" lang="en-US" sz="1400" b="0" i="0" u="none" strike="noStrike" cap="none" normalizeH="0" baseline="0" dirty="0">
                <a:ln>
                  <a:noFill/>
                </a:ln>
                <a:solidFill>
                  <a:schemeClr val="tx1"/>
                </a:solidFill>
                <a:effectLst/>
                <a:latin typeface="Calibri" pitchFamily="34" charset="0"/>
                <a:cs typeface="Calibri" pitchFamily="34" charset="0"/>
              </a:rPr>
              <a:t> are stored on the stack, keep them small and avoid boxing.  ~16 bytes is reasonable.</a:t>
            </a:r>
          </a:p>
        </p:txBody>
      </p:sp>
    </p:spTree>
    <p:extLst>
      <p:ext uri="{BB962C8B-B14F-4D97-AF65-F5344CB8AC3E}">
        <p14:creationId xmlns:p14="http://schemas.microsoft.com/office/powerpoint/2010/main" val="4278543813"/>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Jan 2012 Waters Template AT">
  <a:themeElements>
    <a:clrScheme name="Custom 4">
      <a:dk1>
        <a:srgbClr val="000000"/>
      </a:dk1>
      <a:lt1>
        <a:srgbClr val="FFFFFF"/>
      </a:lt1>
      <a:dk2>
        <a:srgbClr val="4BACC6"/>
      </a:dk2>
      <a:lt2>
        <a:srgbClr val="B2B2B2"/>
      </a:lt2>
      <a:accent1>
        <a:srgbClr val="4F81BD"/>
      </a:accent1>
      <a:accent2>
        <a:srgbClr val="B0551E"/>
      </a:accent2>
      <a:accent3>
        <a:srgbClr val="FFFFFF"/>
      </a:accent3>
      <a:accent4>
        <a:srgbClr val="000000"/>
      </a:accent4>
      <a:accent5>
        <a:srgbClr val="B2C1DB"/>
      </a:accent5>
      <a:accent6>
        <a:srgbClr val="AE4845"/>
      </a:accent6>
      <a:hlink>
        <a:srgbClr val="818E1C"/>
      </a:hlink>
      <a:folHlink>
        <a:srgbClr val="4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 Waters Template_white</Template>
  <TotalTime>6091</TotalTime>
  <Words>3744</Words>
  <Application>Microsoft Office PowerPoint</Application>
  <PresentationFormat>On-screen Show (4:3)</PresentationFormat>
  <Paragraphs>614</Paragraphs>
  <Slides>34</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Arial</vt:lpstr>
      <vt:lpstr>Calibri</vt:lpstr>
      <vt:lpstr>Courier New</vt:lpstr>
      <vt:lpstr>Lucida Console</vt:lpstr>
      <vt:lpstr>Verdana</vt:lpstr>
      <vt:lpstr>Wingdings 2</vt:lpstr>
      <vt:lpstr>Jan 2012 Waters Template AT</vt:lpstr>
      <vt:lpstr>Custom Design</vt:lpstr>
      <vt:lpstr>Kernel.NET Part 1 The .NET Garbage Collector and Memory Management Best Practices</vt:lpstr>
      <vt:lpstr>Goals</vt:lpstr>
      <vt:lpstr>What is the GC?</vt:lpstr>
      <vt:lpstr>What is the GC?</vt:lpstr>
      <vt:lpstr>PowerPoint Presentation</vt:lpstr>
      <vt:lpstr>Heaps of Memory!</vt:lpstr>
      <vt:lpstr>Heaps of Memory!</vt:lpstr>
      <vt:lpstr>Types of Data Types</vt:lpstr>
      <vt:lpstr>Allocating value types and ref types</vt:lpstr>
      <vt:lpstr>Managing Free Space</vt:lpstr>
      <vt:lpstr>But what about these?</vt:lpstr>
      <vt:lpstr>GC Roots</vt:lpstr>
      <vt:lpstr>Finalizers – at instantiation</vt:lpstr>
      <vt:lpstr>Finalizers – at dereferencing</vt:lpstr>
      <vt:lpstr>PowerPoint Presentation</vt:lpstr>
      <vt:lpstr>Generational GC</vt:lpstr>
      <vt:lpstr>Generational GC</vt:lpstr>
      <vt:lpstr>Generational Collections</vt:lpstr>
      <vt:lpstr>Gen 0 GC</vt:lpstr>
      <vt:lpstr>Gen 2 GC – Full Collection</vt:lpstr>
      <vt:lpstr>Generational GC</vt:lpstr>
      <vt:lpstr>Back to Finalizers</vt:lpstr>
      <vt:lpstr>Back to Finalizers</vt:lpstr>
      <vt:lpstr>Full IDisposable Implementation</vt:lpstr>
      <vt:lpstr>Full IDisposable Implementation</vt:lpstr>
      <vt:lpstr>Basic IDisposable Implementation</vt:lpstr>
      <vt:lpstr>Finalizer Chains</vt:lpstr>
      <vt:lpstr>Finalizer Chains</vt:lpstr>
      <vt:lpstr>PowerPoint Presentation</vt:lpstr>
      <vt:lpstr>Best Practices</vt:lpstr>
      <vt:lpstr>Best Practices</vt:lpstr>
      <vt:lpstr>Best Practices</vt:lpstr>
      <vt:lpstr>Best Practices</vt:lpstr>
      <vt:lpstr>Best Practices</vt:lpstr>
    </vt:vector>
  </TitlesOfParts>
  <Company>Waters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PSR Workshop 1: The .NET Garbage Collector and Developer Best Practices</dc:title>
  <dc:creator>Steven M. Cohn</dc:creator>
  <cp:lastModifiedBy>Steven Cohn</cp:lastModifiedBy>
  <cp:revision>210</cp:revision>
  <dcterms:created xsi:type="dcterms:W3CDTF">2012-08-22T15:27:28Z</dcterms:created>
  <dcterms:modified xsi:type="dcterms:W3CDTF">2022-11-18T22:19:28Z</dcterms:modified>
</cp:coreProperties>
</file>