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89" r:id="rId1"/>
    <p:sldMasterId id="2147484922" r:id="rId2"/>
    <p:sldMasterId id="2147484911" r:id="rId3"/>
    <p:sldMasterId id="2147484900" r:id="rId4"/>
    <p:sldMasterId id="2147484933" r:id="rId5"/>
    <p:sldMasterId id="2147484944" r:id="rId6"/>
  </p:sldMasterIdLst>
  <p:notesMasterIdLst>
    <p:notesMasterId r:id="rId98"/>
  </p:notesMasterIdLst>
  <p:handoutMasterIdLst>
    <p:handoutMasterId r:id="rId99"/>
  </p:handoutMasterIdLst>
  <p:sldIdLst>
    <p:sldId id="256" r:id="rId7"/>
    <p:sldId id="258" r:id="rId8"/>
    <p:sldId id="395" r:id="rId9"/>
    <p:sldId id="306" r:id="rId10"/>
    <p:sldId id="259" r:id="rId11"/>
    <p:sldId id="316" r:id="rId12"/>
    <p:sldId id="367" r:id="rId13"/>
    <p:sldId id="285" r:id="rId14"/>
    <p:sldId id="332" r:id="rId15"/>
    <p:sldId id="267" r:id="rId16"/>
    <p:sldId id="317" r:id="rId17"/>
    <p:sldId id="318" r:id="rId18"/>
    <p:sldId id="273" r:id="rId19"/>
    <p:sldId id="399" r:id="rId20"/>
    <p:sldId id="400" r:id="rId21"/>
    <p:sldId id="319" r:id="rId22"/>
    <p:sldId id="321" r:id="rId23"/>
    <p:sldId id="339" r:id="rId24"/>
    <p:sldId id="330" r:id="rId25"/>
    <p:sldId id="340" r:id="rId26"/>
    <p:sldId id="341" r:id="rId27"/>
    <p:sldId id="324" r:id="rId28"/>
    <p:sldId id="329" r:id="rId29"/>
    <p:sldId id="342" r:id="rId30"/>
    <p:sldId id="343" r:id="rId31"/>
    <p:sldId id="333" r:id="rId32"/>
    <p:sldId id="346" r:id="rId33"/>
    <p:sldId id="345" r:id="rId34"/>
    <p:sldId id="347" r:id="rId35"/>
    <p:sldId id="349" r:id="rId36"/>
    <p:sldId id="351" r:id="rId37"/>
    <p:sldId id="350" r:id="rId38"/>
    <p:sldId id="325" r:id="rId39"/>
    <p:sldId id="335" r:id="rId40"/>
    <p:sldId id="357" r:id="rId41"/>
    <p:sldId id="358" r:id="rId42"/>
    <p:sldId id="359" r:id="rId43"/>
    <p:sldId id="360" r:id="rId44"/>
    <p:sldId id="361" r:id="rId45"/>
    <p:sldId id="368" r:id="rId46"/>
    <p:sldId id="362" r:id="rId47"/>
    <p:sldId id="363" r:id="rId48"/>
    <p:sldId id="365" r:id="rId49"/>
    <p:sldId id="364" r:id="rId50"/>
    <p:sldId id="366" r:id="rId51"/>
    <p:sldId id="371" r:id="rId52"/>
    <p:sldId id="326" r:id="rId53"/>
    <p:sldId id="336" r:id="rId54"/>
    <p:sldId id="373" r:id="rId55"/>
    <p:sldId id="374" r:id="rId56"/>
    <p:sldId id="377" r:id="rId57"/>
    <p:sldId id="375" r:id="rId58"/>
    <p:sldId id="378" r:id="rId59"/>
    <p:sldId id="372" r:id="rId60"/>
    <p:sldId id="381" r:id="rId61"/>
    <p:sldId id="380" r:id="rId62"/>
    <p:sldId id="382" r:id="rId63"/>
    <p:sldId id="383" r:id="rId64"/>
    <p:sldId id="384" r:id="rId65"/>
    <p:sldId id="385" r:id="rId66"/>
    <p:sldId id="386" r:id="rId67"/>
    <p:sldId id="327" r:id="rId68"/>
    <p:sldId id="337" r:id="rId69"/>
    <p:sldId id="379" r:id="rId70"/>
    <p:sldId id="388" r:id="rId71"/>
    <p:sldId id="390" r:id="rId72"/>
    <p:sldId id="391" r:id="rId73"/>
    <p:sldId id="392" r:id="rId74"/>
    <p:sldId id="393" r:id="rId75"/>
    <p:sldId id="394" r:id="rId76"/>
    <p:sldId id="389" r:id="rId77"/>
    <p:sldId id="396" r:id="rId78"/>
    <p:sldId id="328" r:id="rId79"/>
    <p:sldId id="369" r:id="rId80"/>
    <p:sldId id="370" r:id="rId81"/>
    <p:sldId id="397" r:id="rId82"/>
    <p:sldId id="352" r:id="rId83"/>
    <p:sldId id="353" r:id="rId84"/>
    <p:sldId id="354" r:id="rId85"/>
    <p:sldId id="355" r:id="rId86"/>
    <p:sldId id="398" r:id="rId87"/>
    <p:sldId id="402" r:id="rId88"/>
    <p:sldId id="403" r:id="rId89"/>
    <p:sldId id="401" r:id="rId90"/>
    <p:sldId id="311" r:id="rId91"/>
    <p:sldId id="315" r:id="rId92"/>
    <p:sldId id="313" r:id="rId93"/>
    <p:sldId id="312" r:id="rId94"/>
    <p:sldId id="320" r:id="rId95"/>
    <p:sldId id="314" r:id="rId96"/>
    <p:sldId id="356" r:id="rId97"/>
  </p:sldIdLst>
  <p:sldSz cx="9144000" cy="6858000" type="screen4x3"/>
  <p:notesSz cx="7315200" cy="9601200"/>
  <p:custDataLst>
    <p:tags r:id="rId100"/>
  </p:custDataLst>
  <p:defaultTextStyle>
    <a:defPPr>
      <a:defRPr lang="en-US"/>
    </a:defPPr>
    <a:lvl1pPr algn="l" rtl="0" fontAlgn="base">
      <a:spcBef>
        <a:spcPct val="0"/>
      </a:spcBef>
      <a:spcAft>
        <a:spcPct val="0"/>
      </a:spcAft>
      <a:defRPr sz="1600" kern="1200">
        <a:solidFill>
          <a:schemeClr val="tx1"/>
        </a:solidFill>
        <a:latin typeface="Verdana" pitchFamily="34" charset="0"/>
        <a:ea typeface="+mn-ea"/>
        <a:cs typeface="Arial" charset="0"/>
      </a:defRPr>
    </a:lvl1pPr>
    <a:lvl2pPr marL="457200" algn="l" rtl="0" fontAlgn="base">
      <a:spcBef>
        <a:spcPct val="0"/>
      </a:spcBef>
      <a:spcAft>
        <a:spcPct val="0"/>
      </a:spcAft>
      <a:defRPr sz="1600" kern="1200">
        <a:solidFill>
          <a:schemeClr val="tx1"/>
        </a:solidFill>
        <a:latin typeface="Verdana" pitchFamily="34" charset="0"/>
        <a:ea typeface="+mn-ea"/>
        <a:cs typeface="Arial" charset="0"/>
      </a:defRPr>
    </a:lvl2pPr>
    <a:lvl3pPr marL="914400" algn="l" rtl="0" fontAlgn="base">
      <a:spcBef>
        <a:spcPct val="0"/>
      </a:spcBef>
      <a:spcAft>
        <a:spcPct val="0"/>
      </a:spcAft>
      <a:defRPr sz="1600" kern="1200">
        <a:solidFill>
          <a:schemeClr val="tx1"/>
        </a:solidFill>
        <a:latin typeface="Verdana" pitchFamily="34" charset="0"/>
        <a:ea typeface="+mn-ea"/>
        <a:cs typeface="Arial" charset="0"/>
      </a:defRPr>
    </a:lvl3pPr>
    <a:lvl4pPr marL="1371600" algn="l" rtl="0" fontAlgn="base">
      <a:spcBef>
        <a:spcPct val="0"/>
      </a:spcBef>
      <a:spcAft>
        <a:spcPct val="0"/>
      </a:spcAft>
      <a:defRPr sz="1600" kern="1200">
        <a:solidFill>
          <a:schemeClr val="tx1"/>
        </a:solidFill>
        <a:latin typeface="Verdana" pitchFamily="34" charset="0"/>
        <a:ea typeface="+mn-ea"/>
        <a:cs typeface="Arial" charset="0"/>
      </a:defRPr>
    </a:lvl4pPr>
    <a:lvl5pPr marL="1828800" algn="l" rtl="0" fontAlgn="base">
      <a:spcBef>
        <a:spcPct val="0"/>
      </a:spcBef>
      <a:spcAft>
        <a:spcPct val="0"/>
      </a:spcAft>
      <a:defRPr sz="1600" kern="1200">
        <a:solidFill>
          <a:schemeClr val="tx1"/>
        </a:solidFill>
        <a:latin typeface="Verdana" pitchFamily="34" charset="0"/>
        <a:ea typeface="+mn-ea"/>
        <a:cs typeface="Arial" charset="0"/>
      </a:defRPr>
    </a:lvl5pPr>
    <a:lvl6pPr marL="2286000" algn="l" defTabSz="914400" rtl="0" eaLnBrk="1" latinLnBrk="0" hangingPunct="1">
      <a:defRPr sz="1600" kern="1200">
        <a:solidFill>
          <a:schemeClr val="tx1"/>
        </a:solidFill>
        <a:latin typeface="Verdana" pitchFamily="34" charset="0"/>
        <a:ea typeface="+mn-ea"/>
        <a:cs typeface="Arial" charset="0"/>
      </a:defRPr>
    </a:lvl6pPr>
    <a:lvl7pPr marL="2743200" algn="l" defTabSz="914400" rtl="0" eaLnBrk="1" latinLnBrk="0" hangingPunct="1">
      <a:defRPr sz="1600" kern="1200">
        <a:solidFill>
          <a:schemeClr val="tx1"/>
        </a:solidFill>
        <a:latin typeface="Verdana" pitchFamily="34" charset="0"/>
        <a:ea typeface="+mn-ea"/>
        <a:cs typeface="Arial" charset="0"/>
      </a:defRPr>
    </a:lvl7pPr>
    <a:lvl8pPr marL="3200400" algn="l" defTabSz="914400" rtl="0" eaLnBrk="1" latinLnBrk="0" hangingPunct="1">
      <a:defRPr sz="1600" kern="1200">
        <a:solidFill>
          <a:schemeClr val="tx1"/>
        </a:solidFill>
        <a:latin typeface="Verdana" pitchFamily="34" charset="0"/>
        <a:ea typeface="+mn-ea"/>
        <a:cs typeface="Arial" charset="0"/>
      </a:defRPr>
    </a:lvl8pPr>
    <a:lvl9pPr marL="3657600" algn="l" defTabSz="914400" rtl="0" eaLnBrk="1" latinLnBrk="0" hangingPunct="1">
      <a:defRPr sz="16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E7ED05"/>
    <a:srgbClr val="996633"/>
    <a:srgbClr val="CC9900"/>
    <a:srgbClr val="CCCCFF"/>
    <a:srgbClr val="6600CC"/>
    <a:srgbClr val="9999FF"/>
    <a:srgbClr val="BAE18F"/>
    <a:srgbClr val="6BA42C"/>
    <a:srgbClr val="78B8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6561" autoAdjust="0"/>
  </p:normalViewPr>
  <p:slideViewPr>
    <p:cSldViewPr>
      <p:cViewPr varScale="1">
        <p:scale>
          <a:sx n="105" d="100"/>
          <a:sy n="105" d="100"/>
        </p:scale>
        <p:origin x="1036"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5312"/>
    </p:cViewPr>
  </p:sorterViewPr>
  <p:notesViewPr>
    <p:cSldViewPr>
      <p:cViewPr varScale="1">
        <p:scale>
          <a:sx n="105" d="100"/>
          <a:sy n="105" d="100"/>
        </p:scale>
        <p:origin x="353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27C308-4866-A402-A1A0-740083469154}"/>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26CF96-D886-D5B8-D473-73F84243D4D5}"/>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ACCC85D7-1D47-4279-9F77-6DEABF2CDE1D}" type="datetimeFigureOut">
              <a:rPr lang="en-US" smtClean="0"/>
              <a:t>11/18/2022</a:t>
            </a:fld>
            <a:endParaRPr lang="en-US"/>
          </a:p>
        </p:txBody>
      </p:sp>
      <p:sp>
        <p:nvSpPr>
          <p:cNvPr id="4" name="Footer Placeholder 3">
            <a:extLst>
              <a:ext uri="{FF2B5EF4-FFF2-40B4-BE49-F238E27FC236}">
                <a16:creationId xmlns:a16="http://schemas.microsoft.com/office/drawing/2014/main" id="{F4A8D7B9-5F76-4905-FC07-C10E21D3F724}"/>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6B3E3C-0E84-7263-71D5-72E86B0B91ED}"/>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8B3E21A0-7724-4EEB-A88B-3A0637CDA8FA}" type="slidenum">
              <a:rPr lang="en-US" smtClean="0"/>
              <a:t>‹#›</a:t>
            </a:fld>
            <a:endParaRPr lang="en-US"/>
          </a:p>
        </p:txBody>
      </p:sp>
    </p:spTree>
    <p:extLst>
      <p:ext uri="{BB962C8B-B14F-4D97-AF65-F5344CB8AC3E}">
        <p14:creationId xmlns:p14="http://schemas.microsoft.com/office/powerpoint/2010/main" val="34702026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246" cy="480226"/>
          </a:xfrm>
          <a:prstGeom prst="rect">
            <a:avLst/>
          </a:prstGeom>
        </p:spPr>
        <p:txBody>
          <a:bodyPr vert="horz" lIns="95884" tIns="47942" rIns="95884" bIns="47942" rtlCol="0"/>
          <a:lstStyle>
            <a:lvl1pPr algn="l">
              <a:defRPr sz="1300"/>
            </a:lvl1pPr>
          </a:lstStyle>
          <a:p>
            <a:endParaRPr lang="en-US"/>
          </a:p>
        </p:txBody>
      </p:sp>
      <p:sp>
        <p:nvSpPr>
          <p:cNvPr id="3" name="Date Placeholder 2"/>
          <p:cNvSpPr>
            <a:spLocks noGrp="1"/>
          </p:cNvSpPr>
          <p:nvPr>
            <p:ph type="dt" idx="1"/>
          </p:nvPr>
        </p:nvSpPr>
        <p:spPr>
          <a:xfrm>
            <a:off x="4144271" y="0"/>
            <a:ext cx="3169246" cy="480226"/>
          </a:xfrm>
          <a:prstGeom prst="rect">
            <a:avLst/>
          </a:prstGeom>
        </p:spPr>
        <p:txBody>
          <a:bodyPr vert="horz" lIns="95884" tIns="47942" rIns="95884" bIns="47942" rtlCol="0"/>
          <a:lstStyle>
            <a:lvl1pPr algn="r">
              <a:defRPr sz="1300"/>
            </a:lvl1pPr>
          </a:lstStyle>
          <a:p>
            <a:fld id="{9567DBB4-4A07-4BEB-BD33-C0156EA922F8}" type="datetimeFigureOut">
              <a:rPr lang="en-US" smtClean="0"/>
              <a:t>11/18/2022</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884" tIns="47942" rIns="95884" bIns="47942" rtlCol="0" anchor="ctr"/>
          <a:lstStyle/>
          <a:p>
            <a:endParaRPr lang="en-US"/>
          </a:p>
        </p:txBody>
      </p:sp>
      <p:sp>
        <p:nvSpPr>
          <p:cNvPr id="5" name="Notes Placeholder 4"/>
          <p:cNvSpPr>
            <a:spLocks noGrp="1"/>
          </p:cNvSpPr>
          <p:nvPr>
            <p:ph type="body" sz="quarter" idx="3"/>
          </p:nvPr>
        </p:nvSpPr>
        <p:spPr>
          <a:xfrm>
            <a:off x="730847" y="4561313"/>
            <a:ext cx="5853507" cy="4320375"/>
          </a:xfrm>
          <a:prstGeom prst="rect">
            <a:avLst/>
          </a:prstGeom>
        </p:spPr>
        <p:txBody>
          <a:bodyPr vert="horz" lIns="95884" tIns="47942" rIns="95884" bIns="4794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325"/>
            <a:ext cx="3169246" cy="480226"/>
          </a:xfrm>
          <a:prstGeom prst="rect">
            <a:avLst/>
          </a:prstGeom>
        </p:spPr>
        <p:txBody>
          <a:bodyPr vert="horz" lIns="95884" tIns="47942" rIns="95884" bIns="47942" rtlCol="0" anchor="b"/>
          <a:lstStyle>
            <a:lvl1pPr algn="l">
              <a:defRPr sz="1300"/>
            </a:lvl1pPr>
          </a:lstStyle>
          <a:p>
            <a:endParaRPr lang="en-US"/>
          </a:p>
        </p:txBody>
      </p:sp>
      <p:sp>
        <p:nvSpPr>
          <p:cNvPr id="7" name="Slide Number Placeholder 6"/>
          <p:cNvSpPr>
            <a:spLocks noGrp="1"/>
          </p:cNvSpPr>
          <p:nvPr>
            <p:ph type="sldNum" sz="quarter" idx="5"/>
          </p:nvPr>
        </p:nvSpPr>
        <p:spPr>
          <a:xfrm>
            <a:off x="4144271" y="9119325"/>
            <a:ext cx="3169246" cy="480226"/>
          </a:xfrm>
          <a:prstGeom prst="rect">
            <a:avLst/>
          </a:prstGeom>
        </p:spPr>
        <p:txBody>
          <a:bodyPr vert="horz" lIns="95884" tIns="47942" rIns="95884" bIns="47942" rtlCol="0" anchor="b"/>
          <a:lstStyle>
            <a:lvl1pPr algn="r">
              <a:defRPr sz="1300"/>
            </a:lvl1pPr>
          </a:lstStyle>
          <a:p>
            <a:fld id="{CBB3510A-3379-4D0D-88F7-4B6E2A5987AD}" type="slidenum">
              <a:rPr lang="en-US" smtClean="0"/>
              <a:t>‹#›</a:t>
            </a:fld>
            <a:endParaRPr lang="en-US"/>
          </a:p>
        </p:txBody>
      </p:sp>
    </p:spTree>
    <p:extLst>
      <p:ext uri="{BB962C8B-B14F-4D97-AF65-F5344CB8AC3E}">
        <p14:creationId xmlns:p14="http://schemas.microsoft.com/office/powerpoint/2010/main" val="146059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a:t>
            </a:fld>
            <a:endParaRPr lang="en-US" dirty="0"/>
          </a:p>
        </p:txBody>
      </p:sp>
    </p:spTree>
    <p:extLst>
      <p:ext uri="{BB962C8B-B14F-4D97-AF65-F5344CB8AC3E}">
        <p14:creationId xmlns:p14="http://schemas.microsoft.com/office/powerpoint/2010/main" val="3394443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10</a:t>
            </a:fld>
            <a:endParaRPr lang="en-US"/>
          </a:p>
        </p:txBody>
      </p:sp>
    </p:spTree>
    <p:extLst>
      <p:ext uri="{BB962C8B-B14F-4D97-AF65-F5344CB8AC3E}">
        <p14:creationId xmlns:p14="http://schemas.microsoft.com/office/powerpoint/2010/main" val="456406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11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12</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13</a:t>
            </a:fld>
            <a:endParaRPr lang="en-US"/>
          </a:p>
        </p:txBody>
      </p:sp>
    </p:spTree>
    <p:extLst>
      <p:ext uri="{BB962C8B-B14F-4D97-AF65-F5344CB8AC3E}">
        <p14:creationId xmlns:p14="http://schemas.microsoft.com/office/powerpoint/2010/main" val="3960307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There is more information in the dml.doc document located in the same folder as the </a:t>
            </a:r>
            <a:r>
              <a:rPr lang="en-GB" dirty="0" err="1">
                <a:solidFill>
                  <a:schemeClr val="tx1">
                    <a:lumMod val="75000"/>
                    <a:lumOff val="25000"/>
                  </a:schemeClr>
                </a:solidFill>
              </a:rPr>
              <a:t>WinDbg</a:t>
            </a:r>
            <a:r>
              <a:rPr lang="en-GB" dirty="0">
                <a:solidFill>
                  <a:schemeClr val="tx1">
                    <a:lumMod val="75000"/>
                    <a:lumOff val="25000"/>
                  </a:schemeClr>
                </a:solidFill>
              </a:rPr>
              <a:t> executable.</a:t>
            </a:r>
          </a:p>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14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15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Consider setting the </a:t>
            </a:r>
            <a:r>
              <a:rPr lang="en-US" b="1" i="0" dirty="0"/>
              <a:t>_NT_SYMBOL_PATH</a:t>
            </a:r>
            <a:r>
              <a:rPr lang="en-US" i="0" dirty="0"/>
              <a:t>  </a:t>
            </a:r>
            <a:r>
              <a:rPr lang="en-US" dirty="0"/>
              <a:t>environment variable; as a bonus many other applications can use this like Process Explorer, Process Monitor, etc.</a:t>
            </a:r>
          </a:p>
          <a:p>
            <a:pPr rtl="0"/>
            <a:endParaRPr lang="en-US" dirty="0"/>
          </a:p>
          <a:p>
            <a:pPr rtl="0"/>
            <a:r>
              <a:rPr lang="en-US" dirty="0"/>
              <a:t>In case of postmortem or remote debugging the situation can be complicated as one might not have the appropriate version and architecture of .NET Framework installed on his machine (especially with the arrival of arm devices running .NET) - using the Microsoft symbol server for loading the modules needed for debugging (especially mscordacwks.dll) is a recommendable way. Here are some setup steps for postmortem or remote debugging of managed code in windows debugger:</a:t>
            </a:r>
          </a:p>
          <a:p>
            <a:pPr marL="239710" indent="-239710">
              <a:buFont typeface="+mj-lt"/>
              <a:buAutoNum type="arabicPeriod"/>
            </a:pPr>
            <a:r>
              <a:rPr lang="en-US" dirty="0"/>
              <a:t>Set your symbol path to Microsoft symbol server (internal or external)</a:t>
            </a:r>
          </a:p>
          <a:p>
            <a:pPr marL="239710" indent="-239710">
              <a:buFont typeface="+mj-lt"/>
              <a:buAutoNum type="arabicPeriod"/>
            </a:pPr>
            <a:r>
              <a:rPr lang="en-US" dirty="0"/>
              <a:t>Set your execution image path to Microsoft symbol server</a:t>
            </a:r>
          </a:p>
          <a:p>
            <a:pPr marL="239710" indent="-239710">
              <a:buFont typeface="+mj-lt"/>
              <a:buAutoNum type="arabicPeriod"/>
            </a:pPr>
            <a:r>
              <a:rPr lang="en-US" dirty="0"/>
              <a:t>Make sure that the core CLR binary (mscorwks.dll or clr.dll) is loaded, reload it (with .reload /f) if it’s not</a:t>
            </a:r>
          </a:p>
          <a:p>
            <a:pPr marL="239710" indent="-239710">
              <a:buFont typeface="+mj-lt"/>
              <a:buAutoNum type="arabicPeriod"/>
            </a:pPr>
            <a:r>
              <a:rPr lang="en-US" dirty="0"/>
              <a:t>Reload CLR debugging related binaries by using ‘.</a:t>
            </a:r>
            <a:r>
              <a:rPr lang="en-US" dirty="0" err="1"/>
              <a:t>cordll</a:t>
            </a:r>
            <a:r>
              <a:rPr lang="en-US" dirty="0"/>
              <a:t> –</a:t>
            </a:r>
            <a:r>
              <a:rPr lang="en-US" dirty="0" err="1"/>
              <a:t>ve</a:t>
            </a:r>
            <a:r>
              <a:rPr lang="en-US" dirty="0"/>
              <a:t> –u –l’ command (-</a:t>
            </a:r>
            <a:r>
              <a:rPr lang="en-US" dirty="0" err="1"/>
              <a:t>ve</a:t>
            </a:r>
            <a:r>
              <a:rPr lang="en-US" dirty="0"/>
              <a:t> for verbose, –u for unload, –l for load)</a:t>
            </a:r>
          </a:p>
          <a:p>
            <a:pPr marL="239710" indent="-239710">
              <a:buFont typeface="+mj-lt"/>
              <a:buAutoNum type="arabicPeriod"/>
            </a:pPr>
            <a:r>
              <a:rPr lang="en-US" dirty="0"/>
              <a:t>Load the SOS module from the core CLR binary location (as you’d do that for live debugging)</a:t>
            </a:r>
          </a:p>
        </p:txBody>
      </p:sp>
      <p:sp>
        <p:nvSpPr>
          <p:cNvPr id="4" name="Slide Number Placeholder 3"/>
          <p:cNvSpPr>
            <a:spLocks noGrp="1"/>
          </p:cNvSpPr>
          <p:nvPr>
            <p:ph type="sldNum" sz="quarter" idx="10"/>
          </p:nvPr>
        </p:nvSpPr>
        <p:spPr/>
        <p:txBody>
          <a:bodyPr/>
          <a:lstStyle/>
          <a:p>
            <a:fld id="{CBB3510A-3379-4D0D-88F7-4B6E2A5987AD}" type="slidenum">
              <a:rPr lang="en-US" smtClean="0"/>
              <a:t>16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17</a:t>
            </a:fld>
            <a:endParaRPr lang="en-US"/>
          </a:p>
        </p:txBody>
      </p:sp>
    </p:spTree>
    <p:extLst>
      <p:ext uri="{BB962C8B-B14F-4D97-AF65-F5344CB8AC3E}">
        <p14:creationId xmlns:p14="http://schemas.microsoft.com/office/powerpoint/2010/main" val="308853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solidFill>
                  <a:schemeClr val="tx1">
                    <a:lumMod val="75000"/>
                    <a:lumOff val="25000"/>
                  </a:schemeClr>
                </a:solidFill>
              </a:rPr>
              <a:t>Notice that </a:t>
            </a:r>
            <a:r>
              <a:rPr lang="en-GB" sz="800" dirty="0" err="1">
                <a:solidFill>
                  <a:schemeClr val="tx1">
                    <a:lumMod val="75000"/>
                    <a:lumOff val="25000"/>
                  </a:schemeClr>
                </a:solidFill>
              </a:rPr>
              <a:t>WinDbg</a:t>
            </a:r>
            <a:r>
              <a:rPr lang="en-GB" sz="800" dirty="0">
                <a:solidFill>
                  <a:schemeClr val="tx1">
                    <a:lumMod val="75000"/>
                    <a:lumOff val="25000"/>
                  </a:schemeClr>
                </a:solidFill>
              </a:rPr>
              <a:t> immediate hits a breakpoint after loading CrashLab.exe.</a:t>
            </a:r>
          </a:p>
          <a:p>
            <a:r>
              <a:rPr lang="en-GB" sz="800" dirty="0">
                <a:solidFill>
                  <a:schemeClr val="tx1">
                    <a:lumMod val="75000"/>
                    <a:lumOff val="25000"/>
                  </a:schemeClr>
                </a:solidFill>
              </a:rPr>
              <a:t>The </a:t>
            </a:r>
            <a:r>
              <a:rPr lang="en-GB" sz="800" dirty="0" err="1">
                <a:solidFill>
                  <a:schemeClr val="tx1">
                    <a:lumMod val="75000"/>
                    <a:lumOff val="25000"/>
                  </a:schemeClr>
                </a:solidFill>
              </a:rPr>
              <a:t>WinDbg</a:t>
            </a:r>
            <a:r>
              <a:rPr lang="en-GB" sz="800" dirty="0">
                <a:solidFill>
                  <a:schemeClr val="tx1">
                    <a:lumMod val="75000"/>
                    <a:lumOff val="25000"/>
                  </a:schemeClr>
                </a:solidFill>
              </a:rPr>
              <a:t> engine injects this breakpoint it the executable just after the module is loaded.</a:t>
            </a:r>
          </a:p>
          <a:p>
            <a:endParaRPr lang="en-GB" sz="800" dirty="0">
              <a:solidFill>
                <a:schemeClr val="tx1">
                  <a:lumMod val="75000"/>
                  <a:lumOff val="25000"/>
                </a:schemeClr>
              </a:solidFill>
            </a:endParaRPr>
          </a:p>
          <a:p>
            <a:r>
              <a:rPr lang="en-GB" sz="800" dirty="0">
                <a:solidFill>
                  <a:schemeClr val="tx1">
                    <a:lumMod val="75000"/>
                    <a:lumOff val="25000"/>
                  </a:schemeClr>
                </a:solidFill>
              </a:rPr>
              <a:t>The </a:t>
            </a:r>
            <a:r>
              <a:rPr lang="en-GB" sz="800" b="1" dirty="0" err="1">
                <a:solidFill>
                  <a:schemeClr val="tx1">
                    <a:lumMod val="75000"/>
                    <a:lumOff val="25000"/>
                  </a:schemeClr>
                </a:solidFill>
              </a:rPr>
              <a:t>sxe</a:t>
            </a:r>
            <a:r>
              <a:rPr lang="en-GB" sz="800" b="1" dirty="0">
                <a:solidFill>
                  <a:schemeClr val="tx1">
                    <a:lumMod val="75000"/>
                    <a:lumOff val="25000"/>
                  </a:schemeClr>
                </a:solidFill>
              </a:rPr>
              <a:t> </a:t>
            </a:r>
            <a:r>
              <a:rPr lang="en-GB" sz="800" b="1" dirty="0" err="1">
                <a:solidFill>
                  <a:schemeClr val="tx1">
                    <a:lumMod val="75000"/>
                    <a:lumOff val="25000"/>
                  </a:schemeClr>
                </a:solidFill>
              </a:rPr>
              <a:t>ld:clrjit.dll</a:t>
            </a:r>
            <a:r>
              <a:rPr lang="en-GB" sz="800" b="1" dirty="0">
                <a:solidFill>
                  <a:schemeClr val="tx1">
                    <a:lumMod val="75000"/>
                    <a:lumOff val="25000"/>
                  </a:schemeClr>
                </a:solidFill>
              </a:rPr>
              <a:t>; g</a:t>
            </a:r>
            <a:r>
              <a:rPr lang="en-GB" sz="800" dirty="0">
                <a:solidFill>
                  <a:schemeClr val="tx1">
                    <a:lumMod val="75000"/>
                    <a:lumOff val="25000"/>
                  </a:schemeClr>
                </a:solidFill>
              </a:rPr>
              <a:t> command is actually two commands, separated with a semi-colon.</a:t>
            </a:r>
          </a:p>
          <a:p>
            <a:pPr marL="179782" indent="-179782">
              <a:buFont typeface="Arial" pitchFamily="34" charset="0"/>
              <a:buChar char="•"/>
            </a:pPr>
            <a:r>
              <a:rPr lang="en-GB" sz="800" dirty="0" err="1">
                <a:solidFill>
                  <a:schemeClr val="tx1">
                    <a:lumMod val="75000"/>
                    <a:lumOff val="25000"/>
                  </a:schemeClr>
                </a:solidFill>
              </a:rPr>
              <a:t>sxe</a:t>
            </a:r>
            <a:r>
              <a:rPr lang="en-GB" sz="800" dirty="0">
                <a:solidFill>
                  <a:schemeClr val="tx1">
                    <a:lumMod val="75000"/>
                    <a:lumOff val="25000"/>
                  </a:schemeClr>
                </a:solidFill>
              </a:rPr>
              <a:t> </a:t>
            </a:r>
            <a:r>
              <a:rPr lang="en-GB" sz="800" dirty="0" err="1">
                <a:solidFill>
                  <a:schemeClr val="tx1">
                    <a:lumMod val="75000"/>
                    <a:lumOff val="25000"/>
                  </a:schemeClr>
                </a:solidFill>
              </a:rPr>
              <a:t>ld:clrjit.dll</a:t>
            </a:r>
            <a:r>
              <a:rPr lang="en-GB" sz="800" dirty="0">
                <a:solidFill>
                  <a:schemeClr val="tx1">
                    <a:lumMod val="75000"/>
                    <a:lumOff val="25000"/>
                  </a:schemeClr>
                </a:solidFill>
              </a:rPr>
              <a:t> – requests a breakpoint immediately after clr.dll is </a:t>
            </a:r>
            <a:r>
              <a:rPr lang="en-GB" sz="800" dirty="0" err="1">
                <a:solidFill>
                  <a:schemeClr val="tx1">
                    <a:lumMod val="75000"/>
                    <a:lumOff val="25000"/>
                  </a:schemeClr>
                </a:solidFill>
              </a:rPr>
              <a:t>JITed</a:t>
            </a:r>
            <a:endParaRPr lang="en-GB" sz="800" dirty="0">
              <a:solidFill>
                <a:schemeClr val="tx1">
                  <a:lumMod val="75000"/>
                  <a:lumOff val="25000"/>
                </a:schemeClr>
              </a:solidFill>
            </a:endParaRPr>
          </a:p>
          <a:p>
            <a:pPr marL="179782" indent="-179782">
              <a:buFont typeface="Arial" pitchFamily="34" charset="0"/>
              <a:buChar char="•"/>
            </a:pPr>
            <a:r>
              <a:rPr lang="en-GB" sz="800" dirty="0">
                <a:solidFill>
                  <a:schemeClr val="tx1">
                    <a:lumMod val="75000"/>
                    <a:lumOff val="25000"/>
                  </a:schemeClr>
                </a:solidFill>
              </a:rPr>
              <a:t>g – this is the debugger “go” command to continue execution.</a:t>
            </a:r>
          </a:p>
          <a:p>
            <a:pPr marL="179782" indent="-179782">
              <a:buFont typeface="Arial" pitchFamily="34" charset="0"/>
              <a:buChar char="•"/>
            </a:pPr>
            <a:endParaRPr lang="en-GB" sz="800" dirty="0">
              <a:solidFill>
                <a:schemeClr val="tx1">
                  <a:lumMod val="75000"/>
                  <a:lumOff val="25000"/>
                </a:schemeClr>
              </a:solidFill>
            </a:endParaRPr>
          </a:p>
          <a:p>
            <a:r>
              <a:rPr lang="en-GB" sz="800" b="1" dirty="0">
                <a:solidFill>
                  <a:schemeClr val="tx1">
                    <a:lumMod val="75000"/>
                    <a:lumOff val="25000"/>
                  </a:schemeClr>
                </a:solidFill>
              </a:rPr>
              <a:t>CLR Initialization</a:t>
            </a:r>
          </a:p>
          <a:p>
            <a:pPr marL="239710" indent="-239710">
              <a:buFont typeface="+mj-lt"/>
              <a:buAutoNum type="arabicPeriod"/>
            </a:pPr>
            <a:r>
              <a:rPr lang="en-GB" sz="800" dirty="0">
                <a:solidFill>
                  <a:schemeClr val="tx1">
                    <a:lumMod val="75000"/>
                    <a:lumOff val="25000"/>
                  </a:schemeClr>
                </a:solidFill>
              </a:rPr>
              <a:t>OS Loader – process initialization phase, finds and loads the execution engine (EE)</a:t>
            </a:r>
          </a:p>
          <a:p>
            <a:pPr marL="239710" indent="-239710">
              <a:buFont typeface="+mj-lt"/>
              <a:buAutoNum type="arabicPeriod"/>
            </a:pPr>
            <a:r>
              <a:rPr lang="en-GB" sz="800" dirty="0">
                <a:solidFill>
                  <a:schemeClr val="tx1">
                    <a:lumMod val="75000"/>
                    <a:lumOff val="25000"/>
                  </a:schemeClr>
                </a:solidFill>
              </a:rPr>
              <a:t>EE Shim – execution engine determines version, </a:t>
            </a:r>
            <a:r>
              <a:rPr lang="en-GB" sz="800" dirty="0" err="1">
                <a:solidFill>
                  <a:schemeClr val="tx1">
                    <a:lumMod val="75000"/>
                    <a:lumOff val="25000"/>
                  </a:schemeClr>
                </a:solidFill>
              </a:rPr>
              <a:t>bitness</a:t>
            </a:r>
            <a:r>
              <a:rPr lang="en-GB" sz="800" dirty="0">
                <a:solidFill>
                  <a:schemeClr val="tx1">
                    <a:lumMod val="75000"/>
                    <a:lumOff val="25000"/>
                  </a:schemeClr>
                </a:solidFill>
              </a:rPr>
              <a:t>, path, etc. </a:t>
            </a:r>
          </a:p>
          <a:p>
            <a:pPr marL="239710" indent="-239710" defTabSz="958840">
              <a:buFont typeface="+mj-lt"/>
              <a:buAutoNum type="arabicPeriod"/>
              <a:defRPr/>
            </a:pPr>
            <a:r>
              <a:rPr lang="en-GB" sz="800" dirty="0">
                <a:solidFill>
                  <a:schemeClr val="tx1">
                    <a:lumMod val="75000"/>
                    <a:lumOff val="25000"/>
                  </a:schemeClr>
                </a:solidFill>
              </a:rPr>
              <a:t>CLR – (mscorwk.dll/clr.dll) loads the CLR, prepares to run managed code</a:t>
            </a:r>
          </a:p>
          <a:p>
            <a:pPr marL="239710" indent="-239710">
              <a:buFont typeface="+mj-lt"/>
              <a:buAutoNum type="arabicPeriod"/>
            </a:pPr>
            <a:r>
              <a:rPr lang="en-GB" sz="800" dirty="0">
                <a:solidFill>
                  <a:schemeClr val="tx1">
                    <a:lumMod val="75000"/>
                    <a:lumOff val="25000"/>
                  </a:schemeClr>
                </a:solidFill>
              </a:rPr>
              <a:t>JIT – is loaded and compiles mscorlib.dll, </a:t>
            </a:r>
            <a:r>
              <a:rPr lang="en-GB" sz="800" dirty="0" err="1">
                <a:solidFill>
                  <a:schemeClr val="tx1">
                    <a:lumMod val="75000"/>
                    <a:lumOff val="25000"/>
                  </a:schemeClr>
                </a:solidFill>
              </a:rPr>
              <a:t>etc</a:t>
            </a:r>
            <a:endParaRPr lang="en-GB" sz="800" dirty="0">
              <a:solidFill>
                <a:schemeClr val="tx1">
                  <a:lumMod val="75000"/>
                  <a:lumOff val="25000"/>
                </a:schemeClr>
              </a:solidFill>
            </a:endParaRPr>
          </a:p>
          <a:p>
            <a:pPr marL="239710" indent="-239710">
              <a:buFont typeface="+mj-lt"/>
              <a:buAutoNum type="arabicPeriod"/>
            </a:pPr>
            <a:r>
              <a:rPr lang="en-GB" sz="800" dirty="0">
                <a:solidFill>
                  <a:schemeClr val="tx1">
                    <a:lumMod val="75000"/>
                    <a:lumOff val="25000"/>
                  </a:schemeClr>
                </a:solidFill>
              </a:rPr>
              <a:t>Main method – exe main method finally run</a:t>
            </a:r>
          </a:p>
          <a:p>
            <a:endParaRPr lang="en-GB" sz="800" dirty="0">
              <a:solidFill>
                <a:schemeClr val="tx1">
                  <a:lumMod val="75000"/>
                  <a:lumOff val="25000"/>
                </a:schemeClr>
              </a:solidFill>
            </a:endParaRPr>
          </a:p>
          <a:p>
            <a:r>
              <a:rPr lang="en-GB" sz="800" b="1" dirty="0">
                <a:solidFill>
                  <a:schemeClr val="tx1">
                    <a:lumMod val="75000"/>
                    <a:lumOff val="25000"/>
                  </a:schemeClr>
                </a:solidFill>
              </a:rPr>
              <a:t>Portable Executable Layout</a:t>
            </a:r>
            <a:endParaRPr lang="en-GB" sz="800" dirty="0">
              <a:solidFill>
                <a:schemeClr val="tx1">
                  <a:lumMod val="75000"/>
                  <a:lumOff val="25000"/>
                </a:schemeClr>
              </a:solidFill>
            </a:endParaRPr>
          </a:p>
          <a:p>
            <a:pPr marL="239710" indent="-239710">
              <a:buFont typeface="+mj-lt"/>
              <a:buAutoNum type="arabicPeriod"/>
            </a:pPr>
            <a:r>
              <a:rPr lang="en-GB" sz="800" dirty="0">
                <a:solidFill>
                  <a:schemeClr val="tx1">
                    <a:lumMod val="75000"/>
                    <a:lumOff val="25000"/>
                  </a:schemeClr>
                </a:solidFill>
              </a:rPr>
              <a:t>PE Header – info about exe/</a:t>
            </a:r>
            <a:r>
              <a:rPr lang="en-GB" sz="800" dirty="0" err="1">
                <a:solidFill>
                  <a:schemeClr val="tx1">
                    <a:lumMod val="75000"/>
                    <a:lumOff val="25000"/>
                  </a:schemeClr>
                </a:solidFill>
              </a:rPr>
              <a:t>dll</a:t>
            </a:r>
            <a:r>
              <a:rPr lang="en-GB" sz="800" dirty="0">
                <a:solidFill>
                  <a:schemeClr val="tx1">
                    <a:lumMod val="75000"/>
                    <a:lumOff val="25000"/>
                  </a:schemeClr>
                </a:solidFill>
              </a:rPr>
              <a:t> type: machine type (x86/x64), CUI/GUI, Timestamp, etc.</a:t>
            </a:r>
          </a:p>
          <a:p>
            <a:pPr marL="239710" indent="-239710">
              <a:buFont typeface="+mj-lt"/>
              <a:buAutoNum type="arabicPeriod"/>
            </a:pPr>
            <a:r>
              <a:rPr lang="en-GB" sz="800" dirty="0">
                <a:solidFill>
                  <a:schemeClr val="tx1">
                    <a:lumMod val="75000"/>
                    <a:lumOff val="25000"/>
                  </a:schemeClr>
                </a:solidFill>
              </a:rPr>
              <a:t>CLR Header – info used by the CLR: </a:t>
            </a:r>
            <a:r>
              <a:rPr lang="en-GB" sz="800" dirty="0" err="1">
                <a:solidFill>
                  <a:schemeClr val="tx1">
                    <a:lumMod val="75000"/>
                    <a:lumOff val="25000"/>
                  </a:schemeClr>
                </a:solidFill>
              </a:rPr>
              <a:t>ve</a:t>
            </a:r>
            <a:r>
              <a:rPr lang="en-US" sz="800" dirty="0" err="1">
                <a:solidFill>
                  <a:schemeClr val="tx1">
                    <a:lumMod val="75000"/>
                    <a:lumOff val="25000"/>
                  </a:schemeClr>
                </a:solidFill>
              </a:rPr>
              <a:t>rsion</a:t>
            </a:r>
            <a:r>
              <a:rPr lang="en-US" sz="800" dirty="0">
                <a:solidFill>
                  <a:schemeClr val="tx1">
                    <a:lumMod val="75000"/>
                    <a:lumOff val="25000"/>
                  </a:schemeClr>
                </a:solidFill>
              </a:rPr>
              <a:t> of CLR required, </a:t>
            </a:r>
            <a:r>
              <a:rPr lang="en-US" sz="800" dirty="0" err="1">
                <a:solidFill>
                  <a:schemeClr val="tx1">
                    <a:lumMod val="75000"/>
                    <a:lumOff val="25000"/>
                  </a:schemeClr>
                </a:solidFill>
              </a:rPr>
              <a:t>MetaDataToken</a:t>
            </a:r>
            <a:r>
              <a:rPr lang="en-US" sz="800" dirty="0">
                <a:solidFill>
                  <a:schemeClr val="tx1">
                    <a:lumMod val="75000"/>
                    <a:lumOff val="25000"/>
                  </a:schemeClr>
                </a:solidFill>
              </a:rPr>
              <a:t> of entry</a:t>
            </a:r>
            <a:endParaRPr lang="en-GB" sz="800" dirty="0">
              <a:solidFill>
                <a:schemeClr val="tx1">
                  <a:lumMod val="75000"/>
                  <a:lumOff val="25000"/>
                </a:schemeClr>
              </a:solidFill>
            </a:endParaRPr>
          </a:p>
          <a:p>
            <a:pPr marL="239710" indent="-239710">
              <a:buFont typeface="+mj-lt"/>
              <a:buAutoNum type="arabicPeriod"/>
            </a:pPr>
            <a:r>
              <a:rPr lang="en-GB" sz="800" dirty="0">
                <a:solidFill>
                  <a:schemeClr val="tx1">
                    <a:lumMod val="75000"/>
                    <a:lumOff val="25000"/>
                  </a:schemeClr>
                </a:solidFill>
              </a:rPr>
              <a:t>IL – </a:t>
            </a:r>
            <a:r>
              <a:rPr lang="en-US" sz="800" dirty="0"/>
              <a:t>Code produced @ compile time, IL is a higher-level, CPU</a:t>
            </a:r>
            <a:endParaRPr lang="en-GB" sz="800" dirty="0">
              <a:solidFill>
                <a:schemeClr val="tx1">
                  <a:lumMod val="75000"/>
                  <a:lumOff val="25000"/>
                </a:schemeClr>
              </a:solidFill>
            </a:endParaRPr>
          </a:p>
          <a:p>
            <a:pPr marL="239710" indent="-239710">
              <a:buFont typeface="+mj-lt"/>
              <a:buAutoNum type="arabicPeriod"/>
            </a:pPr>
            <a:r>
              <a:rPr lang="en-GB" sz="800" dirty="0">
                <a:solidFill>
                  <a:schemeClr val="tx1">
                    <a:lumMod val="75000"/>
                    <a:lumOff val="25000"/>
                  </a:schemeClr>
                </a:solidFill>
              </a:rPr>
              <a:t>Metadata Header – </a:t>
            </a:r>
            <a:r>
              <a:rPr lang="en-US" sz="800" dirty="0"/>
              <a:t>contains version of the assembly, flags and headers that describe location, length of tables &amp; heaps within metadata</a:t>
            </a:r>
            <a:endParaRPr lang="en-GB" sz="800" dirty="0">
              <a:solidFill>
                <a:schemeClr val="tx1">
                  <a:lumMod val="75000"/>
                  <a:lumOff val="25000"/>
                </a:schemeClr>
              </a:solidFill>
            </a:endParaRPr>
          </a:p>
          <a:p>
            <a:pPr marL="239710" indent="-239710">
              <a:buFont typeface="+mj-lt"/>
              <a:buAutoNum type="arabicPeriod"/>
            </a:pPr>
            <a:r>
              <a:rPr lang="en-GB" sz="800" dirty="0">
                <a:solidFill>
                  <a:schemeClr val="tx1">
                    <a:lumMod val="75000"/>
                    <a:lumOff val="25000"/>
                  </a:schemeClr>
                </a:solidFill>
              </a:rPr>
              <a:t>Metadata – every managed module contains binary metadata tables</a:t>
            </a:r>
          </a:p>
          <a:p>
            <a:pPr marL="239710" indent="-239710">
              <a:buFont typeface="+mj-lt"/>
              <a:buAutoNum type="arabicPeriod"/>
            </a:pPr>
            <a:endParaRPr lang="en-GB" sz="800" dirty="0">
              <a:solidFill>
                <a:schemeClr val="tx1">
                  <a:lumMod val="75000"/>
                  <a:lumOff val="25000"/>
                </a:schemeClr>
              </a:solidFill>
            </a:endParaRPr>
          </a:p>
          <a:p>
            <a:r>
              <a:rPr lang="en-GB" sz="800" b="1" dirty="0">
                <a:solidFill>
                  <a:schemeClr val="tx1">
                    <a:lumMod val="75000"/>
                    <a:lumOff val="25000"/>
                  </a:schemeClr>
                </a:solidFill>
              </a:rPr>
              <a:t>Process Initialization </a:t>
            </a:r>
          </a:p>
          <a:p>
            <a:r>
              <a:rPr lang="en-GB" sz="800" i="1" dirty="0">
                <a:solidFill>
                  <a:schemeClr val="tx1">
                    <a:lumMod val="75000"/>
                    <a:lumOff val="25000"/>
                  </a:schemeClr>
                </a:solidFill>
              </a:rPr>
              <a:t>Loading EE Shim</a:t>
            </a:r>
          </a:p>
          <a:p>
            <a:pPr marL="239710" indent="-239710">
              <a:buFont typeface="+mj-lt"/>
              <a:buAutoNum type="arabicPeriod"/>
            </a:pPr>
            <a:r>
              <a:rPr lang="en-GB" sz="800" dirty="0">
                <a:solidFill>
                  <a:schemeClr val="tx1">
                    <a:lumMod val="75000"/>
                    <a:lumOff val="25000"/>
                  </a:schemeClr>
                </a:solidFill>
              </a:rPr>
              <a:t>OS Loader finds process’ entry point</a:t>
            </a:r>
          </a:p>
          <a:p>
            <a:pPr marL="239710" indent="-239710">
              <a:buFont typeface="+mj-lt"/>
              <a:buAutoNum type="arabicPeriod"/>
            </a:pPr>
            <a:r>
              <a:rPr lang="en-GB" sz="800" dirty="0">
                <a:solidFill>
                  <a:schemeClr val="tx1">
                    <a:lumMod val="75000"/>
                    <a:lumOff val="25000"/>
                  </a:schemeClr>
                </a:solidFill>
              </a:rPr>
              <a:t>Transfer control to EE shim loader (mscoree.dll)</a:t>
            </a:r>
          </a:p>
          <a:p>
            <a:pPr marL="239710" indent="-239710">
              <a:buFont typeface="+mj-lt"/>
              <a:buAutoNum type="arabicPeriod"/>
            </a:pPr>
            <a:r>
              <a:rPr lang="en-GB" sz="800" dirty="0">
                <a:solidFill>
                  <a:schemeClr val="tx1">
                    <a:lumMod val="75000"/>
                    <a:lumOff val="25000"/>
                  </a:schemeClr>
                </a:solidFill>
              </a:rPr>
              <a:t>EE Shim determines version, bit, path of CLR</a:t>
            </a:r>
          </a:p>
          <a:p>
            <a:pPr marL="239710" indent="-239710">
              <a:buFont typeface="+mj-lt"/>
              <a:buAutoNum type="arabicPeriod"/>
            </a:pPr>
            <a:r>
              <a:rPr lang="en-GB" sz="800" dirty="0">
                <a:solidFill>
                  <a:schemeClr val="tx1">
                    <a:lumMod val="75000"/>
                    <a:lumOff val="25000"/>
                  </a:schemeClr>
                </a:solidFill>
              </a:rPr>
              <a:t>Uses default concurrent GC unless </a:t>
            </a:r>
            <a:r>
              <a:rPr lang="en-GB" sz="800" dirty="0" err="1">
                <a:solidFill>
                  <a:schemeClr val="tx1">
                    <a:lumMod val="75000"/>
                    <a:lumOff val="25000"/>
                  </a:schemeClr>
                </a:solidFill>
              </a:rPr>
              <a:t>config</a:t>
            </a:r>
            <a:r>
              <a:rPr lang="en-GB" sz="800" dirty="0">
                <a:solidFill>
                  <a:schemeClr val="tx1">
                    <a:lumMod val="75000"/>
                    <a:lumOff val="25000"/>
                  </a:schemeClr>
                </a:solidFill>
              </a:rPr>
              <a:t> file or </a:t>
            </a:r>
            <a:r>
              <a:rPr lang="en-GB" sz="800" dirty="0" err="1">
                <a:solidFill>
                  <a:schemeClr val="tx1">
                    <a:lumMod val="75000"/>
                    <a:lumOff val="25000"/>
                  </a:schemeClr>
                </a:solidFill>
              </a:rPr>
              <a:t>CorBindToRuntimeHost</a:t>
            </a:r>
            <a:r>
              <a:rPr lang="en-GB" sz="800" dirty="0">
                <a:solidFill>
                  <a:schemeClr val="tx1">
                    <a:lumMod val="75000"/>
                    <a:lumOff val="25000"/>
                  </a:schemeClr>
                </a:solidFill>
              </a:rPr>
              <a:t> is used, e.g., ASP.NET</a:t>
            </a:r>
          </a:p>
          <a:p>
            <a:r>
              <a:rPr lang="en-GB" sz="800" i="1" dirty="0">
                <a:solidFill>
                  <a:schemeClr val="tx1">
                    <a:lumMod val="75000"/>
                    <a:lumOff val="25000"/>
                  </a:schemeClr>
                </a:solidFill>
              </a:rPr>
              <a:t>EE </a:t>
            </a:r>
            <a:r>
              <a:rPr lang="en-GB" sz="800" i="1" dirty="0" err="1">
                <a:solidFill>
                  <a:schemeClr val="tx1">
                    <a:lumMod val="75000"/>
                    <a:lumOff val="25000"/>
                  </a:schemeClr>
                </a:solidFill>
              </a:rPr>
              <a:t>Startup</a:t>
            </a:r>
            <a:endParaRPr lang="en-GB" sz="800" i="1" dirty="0">
              <a:solidFill>
                <a:schemeClr val="tx1">
                  <a:lumMod val="75000"/>
                  <a:lumOff val="25000"/>
                </a:schemeClr>
              </a:solidFill>
            </a:endParaRPr>
          </a:p>
          <a:p>
            <a:pPr marL="239710" indent="-239710">
              <a:buFont typeface="+mj-lt"/>
              <a:buAutoNum type="arabicPeriod"/>
            </a:pPr>
            <a:r>
              <a:rPr lang="en-GB" sz="800" dirty="0">
                <a:solidFill>
                  <a:schemeClr val="tx1">
                    <a:lumMod val="75000"/>
                    <a:lumOff val="25000"/>
                  </a:schemeClr>
                </a:solidFill>
              </a:rPr>
              <a:t>Initializes ETW tracing, GC &amp; loader heaps</a:t>
            </a:r>
          </a:p>
          <a:p>
            <a:pPr marL="239710" indent="-239710">
              <a:buFont typeface="+mj-lt"/>
              <a:buAutoNum type="arabicPeriod"/>
            </a:pPr>
            <a:r>
              <a:rPr lang="en-GB" sz="800" dirty="0">
                <a:solidFill>
                  <a:schemeClr val="tx1">
                    <a:lumMod val="75000"/>
                    <a:lumOff val="25000"/>
                  </a:schemeClr>
                </a:solidFill>
              </a:rPr>
              <a:t>Creates System, Shared, and Default domains</a:t>
            </a:r>
          </a:p>
          <a:p>
            <a:pPr marL="239710" indent="-239710">
              <a:buFont typeface="+mj-lt"/>
              <a:buAutoNum type="arabicPeriod"/>
            </a:pPr>
            <a:r>
              <a:rPr lang="en-GB" sz="800" dirty="0">
                <a:solidFill>
                  <a:schemeClr val="tx1">
                    <a:lumMod val="75000"/>
                    <a:lumOff val="25000"/>
                  </a:schemeClr>
                </a:solidFill>
              </a:rPr>
              <a:t>Loads mcorlib.dll and creates fundamental types, e.g., </a:t>
            </a:r>
            <a:r>
              <a:rPr lang="en-GB" sz="800" dirty="0" err="1">
                <a:solidFill>
                  <a:schemeClr val="tx1">
                    <a:lumMod val="75000"/>
                    <a:lumOff val="25000"/>
                  </a:schemeClr>
                </a:solidFill>
              </a:rPr>
              <a:t>System.Object</a:t>
            </a:r>
            <a:endParaRPr lang="en-GB" sz="800"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18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When working with dump files from production systems, it may be helpful to identify or at least confirm the</a:t>
            </a:r>
            <a:r>
              <a:rPr lang="en-GB" baseline="0" dirty="0">
                <a:solidFill>
                  <a:schemeClr val="tx1">
                    <a:lumMod val="75000"/>
                    <a:lumOff val="25000"/>
                  </a:schemeClr>
                </a:solidFill>
              </a:rPr>
              <a:t> operating system environment.</a:t>
            </a:r>
          </a:p>
          <a:p>
            <a:endParaRPr lang="en-GB" baseline="0" dirty="0">
              <a:solidFill>
                <a:schemeClr val="tx1">
                  <a:lumMod val="75000"/>
                  <a:lumOff val="25000"/>
                </a:schemeClr>
              </a:solidFill>
            </a:endParaRPr>
          </a:p>
          <a:p>
            <a:pPr marL="179782" indent="-179782">
              <a:buFont typeface="Arial" pitchFamily="34" charset="0"/>
              <a:buChar char="•"/>
            </a:pPr>
            <a:r>
              <a:rPr lang="en-GB" baseline="0" dirty="0">
                <a:solidFill>
                  <a:schemeClr val="tx1">
                    <a:lumMod val="75000"/>
                    <a:lumOff val="25000"/>
                  </a:schemeClr>
                </a:solidFill>
              </a:rPr>
              <a:t>| – The vertical bar command displays the command line of the current process.</a:t>
            </a:r>
          </a:p>
          <a:p>
            <a:pPr marL="179782" indent="-179782">
              <a:buFont typeface="Arial" pitchFamily="34" charset="0"/>
              <a:buChar char="•"/>
            </a:pPr>
            <a:r>
              <a:rPr lang="en-GB" baseline="0" dirty="0" err="1">
                <a:solidFill>
                  <a:schemeClr val="tx1">
                    <a:lumMod val="75000"/>
                    <a:lumOff val="25000"/>
                  </a:schemeClr>
                </a:solidFill>
              </a:rPr>
              <a:t>vertarget</a:t>
            </a:r>
            <a:r>
              <a:rPr lang="en-GB" baseline="0" dirty="0">
                <a:solidFill>
                  <a:schemeClr val="tx1">
                    <a:lumMod val="75000"/>
                    <a:lumOff val="25000"/>
                  </a:schemeClr>
                </a:solidFill>
              </a:rPr>
              <a:t> – shows dump time, OS version, process lifetime, and more</a:t>
            </a:r>
          </a:p>
          <a:p>
            <a:endParaRPr lang="en-GB" baseline="0"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19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2</a:t>
            </a:fld>
            <a:endParaRPr lang="en-US"/>
          </a:p>
        </p:txBody>
      </p:sp>
    </p:spTree>
    <p:extLst>
      <p:ext uri="{BB962C8B-B14F-4D97-AF65-F5344CB8AC3E}">
        <p14:creationId xmlns:p14="http://schemas.microsoft.com/office/powerpoint/2010/main" val="1455952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EEClass</a:t>
            </a:r>
            <a:r>
              <a:rPr lang="en-US" baseline="0" dirty="0"/>
              <a:t> – template for every unique type, describes a type’s fields, assembly, etc.</a:t>
            </a:r>
          </a:p>
          <a:p>
            <a:r>
              <a:rPr lang="en-US" baseline="0" dirty="0" err="1"/>
              <a:t>MethodTable</a:t>
            </a:r>
            <a:r>
              <a:rPr lang="en-US" baseline="0" dirty="0"/>
              <a:t> – </a:t>
            </a:r>
            <a:r>
              <a:rPr lang="en-US" baseline="0" dirty="0" err="1"/>
              <a:t>EEClass</a:t>
            </a:r>
            <a:r>
              <a:rPr lang="en-US" baseline="0" dirty="0"/>
              <a:t> + </a:t>
            </a:r>
            <a:r>
              <a:rPr lang="en-US" baseline="0" dirty="0" err="1"/>
              <a:t>MethodTable</a:t>
            </a:r>
            <a:r>
              <a:rPr lang="en-US" baseline="0" dirty="0"/>
              <a:t> = CLR’s internal representation of objects</a:t>
            </a:r>
          </a:p>
          <a:p>
            <a:r>
              <a:rPr lang="en-US" baseline="0" dirty="0" err="1"/>
              <a:t>MethodDesc</a:t>
            </a:r>
            <a:r>
              <a:rPr lang="en-US" baseline="0" dirty="0"/>
              <a:t> – CLR’s internal structure to track methods in a type (is it </a:t>
            </a:r>
            <a:r>
              <a:rPr lang="en-US" baseline="0" dirty="0" err="1"/>
              <a:t>JIT’d</a:t>
            </a:r>
            <a:r>
              <a:rPr lang="en-US" baseline="0" dirty="0"/>
              <a:t> or not?)</a:t>
            </a:r>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20</a:t>
            </a:fld>
            <a:endParaRPr lang="en-US"/>
          </a:p>
        </p:txBody>
      </p:sp>
    </p:spTree>
    <p:extLst>
      <p:ext uri="{BB962C8B-B14F-4D97-AF65-F5344CB8AC3E}">
        <p14:creationId xmlns:p14="http://schemas.microsoft.com/office/powerpoint/2010/main" val="230402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22</a:t>
            </a:fld>
            <a:endParaRPr lang="en-US"/>
          </a:p>
        </p:txBody>
      </p:sp>
    </p:spTree>
    <p:extLst>
      <p:ext uri="{BB962C8B-B14F-4D97-AF65-F5344CB8AC3E}">
        <p14:creationId xmlns:p14="http://schemas.microsoft.com/office/powerpoint/2010/main" val="3979596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23</a:t>
            </a:fld>
            <a:endParaRPr lang="en-US"/>
          </a:p>
        </p:txBody>
      </p:sp>
    </p:spTree>
    <p:extLst>
      <p:ext uri="{BB962C8B-B14F-4D97-AF65-F5344CB8AC3E}">
        <p14:creationId xmlns:p14="http://schemas.microsoft.com/office/powerpoint/2010/main" val="4068069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sym typeface="Symbol"/>
              </a:rPr>
              <a:t> </a:t>
            </a:r>
            <a:r>
              <a:rPr lang="en-GB" dirty="0">
                <a:solidFill>
                  <a:schemeClr val="tx1">
                    <a:lumMod val="75000"/>
                    <a:lumOff val="25000"/>
                  </a:schemeClr>
                </a:solidFill>
              </a:rPr>
              <a:t>If you</a:t>
            </a:r>
            <a:r>
              <a:rPr lang="en-GB" baseline="0" dirty="0">
                <a:solidFill>
                  <a:schemeClr val="tx1">
                    <a:lumMod val="75000"/>
                    <a:lumOff val="25000"/>
                  </a:schemeClr>
                </a:solidFill>
              </a:rPr>
              <a:t> see a checksum error upon running !</a:t>
            </a:r>
            <a:r>
              <a:rPr lang="en-GB" baseline="0" dirty="0" err="1">
                <a:solidFill>
                  <a:schemeClr val="tx1">
                    <a:lumMod val="75000"/>
                    <a:lumOff val="25000"/>
                  </a:schemeClr>
                </a:solidFill>
              </a:rPr>
              <a:t>clrstack</a:t>
            </a:r>
            <a:r>
              <a:rPr lang="en-GB" baseline="0" dirty="0">
                <a:solidFill>
                  <a:schemeClr val="tx1">
                    <a:lumMod val="75000"/>
                    <a:lumOff val="25000"/>
                  </a:schemeClr>
                </a:solidFill>
              </a:rPr>
              <a:t>, rerun !</a:t>
            </a:r>
            <a:r>
              <a:rPr lang="en-GB" baseline="0" dirty="0" err="1">
                <a:solidFill>
                  <a:schemeClr val="tx1">
                    <a:lumMod val="75000"/>
                    <a:lumOff val="25000"/>
                  </a:schemeClr>
                </a:solidFill>
              </a:rPr>
              <a:t>clrstack</a:t>
            </a:r>
            <a:r>
              <a:rPr lang="en-GB" baseline="0" dirty="0">
                <a:solidFill>
                  <a:schemeClr val="tx1">
                    <a:lumMod val="75000"/>
                    <a:lumOff val="25000"/>
                  </a:schemeClr>
                </a:solidFill>
              </a:rPr>
              <a:t>.</a:t>
            </a:r>
            <a:endParaRPr lang="en-GB" dirty="0">
              <a:solidFill>
                <a:schemeClr val="tx1">
                  <a:lumMod val="75000"/>
                  <a:lumOff val="25000"/>
                </a:schemeClr>
              </a:solidFill>
            </a:endParaRPr>
          </a:p>
          <a:p>
            <a:endParaRPr lang="en-GB" dirty="0">
              <a:solidFill>
                <a:schemeClr val="tx1">
                  <a:lumMod val="75000"/>
                  <a:lumOff val="25000"/>
                </a:schemeClr>
              </a:solidFill>
            </a:endParaRPr>
          </a:p>
          <a:p>
            <a:r>
              <a:rPr lang="en-GB" dirty="0">
                <a:solidFill>
                  <a:schemeClr val="tx1">
                    <a:lumMod val="75000"/>
                    <a:lumOff val="25000"/>
                  </a:schemeClr>
                </a:solidFill>
              </a:rPr>
              <a:t>There may be times</a:t>
            </a:r>
            <a:r>
              <a:rPr lang="en-GB" baseline="0" dirty="0">
                <a:solidFill>
                  <a:schemeClr val="tx1">
                    <a:lumMod val="75000"/>
                    <a:lumOff val="25000"/>
                  </a:schemeClr>
                </a:solidFill>
              </a:rPr>
              <a:t> when you want to capture your debugging session.</a:t>
            </a:r>
          </a:p>
          <a:p>
            <a:r>
              <a:rPr lang="en-GB" baseline="0" dirty="0">
                <a:solidFill>
                  <a:schemeClr val="tx1">
                    <a:lumMod val="75000"/>
                    <a:lumOff val="25000"/>
                  </a:schemeClr>
                </a:solidFill>
              </a:rPr>
              <a:t>You can enable automatic logging to a file of your choice using the .</a:t>
            </a:r>
            <a:r>
              <a:rPr lang="en-GB" baseline="0" dirty="0" err="1">
                <a:solidFill>
                  <a:schemeClr val="tx1">
                    <a:lumMod val="75000"/>
                    <a:lumOff val="25000"/>
                  </a:schemeClr>
                </a:solidFill>
              </a:rPr>
              <a:t>logopen</a:t>
            </a:r>
            <a:r>
              <a:rPr lang="en-GB" baseline="0" dirty="0">
                <a:solidFill>
                  <a:schemeClr val="tx1">
                    <a:lumMod val="75000"/>
                    <a:lumOff val="25000"/>
                  </a:schemeClr>
                </a:solidFill>
              </a:rPr>
              <a:t> and .</a:t>
            </a:r>
            <a:r>
              <a:rPr lang="en-GB" baseline="0" dirty="0" err="1">
                <a:solidFill>
                  <a:schemeClr val="tx1">
                    <a:lumMod val="75000"/>
                    <a:lumOff val="25000"/>
                  </a:schemeClr>
                </a:solidFill>
              </a:rPr>
              <a:t>logclose</a:t>
            </a:r>
            <a:r>
              <a:rPr lang="en-GB" baseline="0" dirty="0">
                <a:solidFill>
                  <a:schemeClr val="tx1">
                    <a:lumMod val="75000"/>
                    <a:lumOff val="25000"/>
                  </a:schemeClr>
                </a:solidFill>
              </a:rPr>
              <a:t> commands:</a:t>
            </a:r>
          </a:p>
          <a:p>
            <a:pPr marL="179782" indent="-179782">
              <a:buFont typeface="Arial" pitchFamily="34" charset="0"/>
              <a:buChar char="•"/>
            </a:pPr>
            <a:r>
              <a:rPr lang="en-GB" baseline="0" dirty="0">
                <a:solidFill>
                  <a:schemeClr val="tx1">
                    <a:lumMod val="75000"/>
                    <a:lumOff val="25000"/>
                  </a:schemeClr>
                </a:solidFill>
              </a:rPr>
              <a:t>.</a:t>
            </a:r>
            <a:r>
              <a:rPr lang="en-GB" baseline="0" dirty="0" err="1">
                <a:solidFill>
                  <a:schemeClr val="tx1">
                    <a:lumMod val="75000"/>
                    <a:lumOff val="25000"/>
                  </a:schemeClr>
                </a:solidFill>
              </a:rPr>
              <a:t>logopen</a:t>
            </a:r>
            <a:r>
              <a:rPr lang="en-GB" baseline="0" dirty="0">
                <a:solidFill>
                  <a:schemeClr val="tx1">
                    <a:lumMod val="75000"/>
                    <a:lumOff val="25000"/>
                  </a:schemeClr>
                </a:solidFill>
              </a:rPr>
              <a:t> &lt;file-path&gt;</a:t>
            </a:r>
          </a:p>
          <a:p>
            <a:pPr marL="179782" indent="-179782">
              <a:buFont typeface="Arial" pitchFamily="34" charset="0"/>
              <a:buChar char="•"/>
            </a:pPr>
            <a:r>
              <a:rPr lang="en-GB" baseline="0" dirty="0">
                <a:solidFill>
                  <a:schemeClr val="tx1">
                    <a:lumMod val="75000"/>
                    <a:lumOff val="25000"/>
                  </a:schemeClr>
                </a:solidFill>
              </a:rPr>
              <a:t>.</a:t>
            </a:r>
            <a:r>
              <a:rPr lang="en-GB" baseline="0" dirty="0" err="1">
                <a:solidFill>
                  <a:schemeClr val="tx1">
                    <a:lumMod val="75000"/>
                    <a:lumOff val="25000"/>
                  </a:schemeClr>
                </a:solidFill>
              </a:rPr>
              <a:t>logclose</a:t>
            </a:r>
            <a:endParaRPr lang="en-GB" baseline="0" dirty="0">
              <a:solidFill>
                <a:schemeClr val="tx1">
                  <a:lumMod val="75000"/>
                  <a:lumOff val="25000"/>
                </a:schemeClr>
              </a:solidFill>
            </a:endParaRPr>
          </a:p>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sym typeface="Symbol"/>
              </a:rPr>
              <a:t></a:t>
            </a:r>
            <a:r>
              <a:rPr lang="en-GB" dirty="0">
                <a:solidFill>
                  <a:schemeClr val="tx1">
                    <a:lumMod val="75000"/>
                    <a:lumOff val="25000"/>
                  </a:schemeClr>
                </a:solidFill>
              </a:rPr>
              <a:t> The results show the </a:t>
            </a:r>
            <a:r>
              <a:rPr lang="en-GB" dirty="0" err="1">
                <a:solidFill>
                  <a:schemeClr val="tx1">
                    <a:lumMod val="75000"/>
                    <a:lumOff val="25000"/>
                  </a:schemeClr>
                </a:solidFill>
              </a:rPr>
              <a:t>ModelA</a:t>
            </a:r>
            <a:r>
              <a:rPr lang="en-GB" baseline="0" dirty="0">
                <a:solidFill>
                  <a:schemeClr val="tx1">
                    <a:lumMod val="75000"/>
                    <a:lumOff val="25000"/>
                  </a:schemeClr>
                </a:solidFill>
              </a:rPr>
              <a:t> instance with all of its properties</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27</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29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This space intentionally</a:t>
            </a:r>
            <a:r>
              <a:rPr lang="en-GB" baseline="0" dirty="0">
                <a:solidFill>
                  <a:schemeClr val="tx1">
                    <a:lumMod val="75000"/>
                    <a:lumOff val="25000"/>
                  </a:schemeClr>
                </a:solidFill>
              </a:rPr>
              <a:t> left blank.</a:t>
            </a:r>
          </a:p>
          <a:p>
            <a:r>
              <a:rPr lang="en-GB" i="1" baseline="0" dirty="0">
                <a:solidFill>
                  <a:schemeClr val="tx1">
                    <a:lumMod val="75000"/>
                    <a:lumOff val="25000"/>
                  </a:schemeClr>
                </a:solidFill>
              </a:rPr>
              <a:t>You didn’t think you’d actually find real notes for this slide, did you?</a:t>
            </a:r>
          </a:p>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30</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sym typeface="Symbol"/>
              </a:rPr>
              <a:t> </a:t>
            </a:r>
            <a:r>
              <a:rPr lang="en-GB" dirty="0">
                <a:solidFill>
                  <a:schemeClr val="tx1">
                    <a:lumMod val="75000"/>
                    <a:lumOff val="25000"/>
                  </a:schemeClr>
                </a:solidFill>
              </a:rPr>
              <a:t>These are </a:t>
            </a:r>
            <a:r>
              <a:rPr lang="en-GB" dirty="0" err="1">
                <a:solidFill>
                  <a:schemeClr val="tx1">
                    <a:lumMod val="75000"/>
                    <a:lumOff val="25000"/>
                  </a:schemeClr>
                </a:solidFill>
              </a:rPr>
              <a:t>sosex</a:t>
            </a:r>
            <a:r>
              <a:rPr lang="en-GB" dirty="0">
                <a:solidFill>
                  <a:schemeClr val="tx1">
                    <a:lumMod val="75000"/>
                    <a:lumOff val="25000"/>
                  </a:schemeClr>
                </a:solidFill>
              </a:rPr>
              <a:t> commands</a:t>
            </a:r>
          </a:p>
        </p:txBody>
      </p:sp>
      <p:sp>
        <p:nvSpPr>
          <p:cNvPr id="4" name="Slide Number Placeholder 3"/>
          <p:cNvSpPr>
            <a:spLocks noGrp="1"/>
          </p:cNvSpPr>
          <p:nvPr>
            <p:ph type="sldNum" sz="quarter" idx="10"/>
          </p:nvPr>
        </p:nvSpPr>
        <p:spPr/>
        <p:txBody>
          <a:bodyPr/>
          <a:lstStyle/>
          <a:p>
            <a:fld id="{CBB3510A-3379-4D0D-88F7-4B6E2A5987AD}" type="slidenum">
              <a:rPr lang="en-US" smtClean="0"/>
              <a:t>31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32</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33</a:t>
            </a:fld>
            <a:endParaRPr lang="en-US"/>
          </a:p>
        </p:txBody>
      </p:sp>
    </p:spTree>
    <p:extLst>
      <p:ext uri="{BB962C8B-B14F-4D97-AF65-F5344CB8AC3E}">
        <p14:creationId xmlns:p14="http://schemas.microsoft.com/office/powerpoint/2010/main" val="729594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Workstation mode is additional</a:t>
            </a:r>
            <a:r>
              <a:rPr lang="en-GB" baseline="0" dirty="0">
                <a:solidFill>
                  <a:schemeClr val="tx1">
                    <a:lumMod val="75000"/>
                    <a:lumOff val="25000"/>
                  </a:schemeClr>
                </a:solidFill>
              </a:rPr>
              <a:t>ly broken down into concurrent and non-concurrent modes.</a:t>
            </a:r>
          </a:p>
          <a:p>
            <a:pPr marL="179782" indent="-179782">
              <a:buFont typeface="Arial" pitchFamily="34" charset="0"/>
              <a:buChar char="•"/>
            </a:pPr>
            <a:r>
              <a:rPr lang="en-GB" baseline="0" dirty="0">
                <a:solidFill>
                  <a:schemeClr val="tx1">
                    <a:lumMod val="75000"/>
                    <a:lumOff val="25000"/>
                  </a:schemeClr>
                </a:solidFill>
              </a:rPr>
              <a:t>Concurrent workstation mode is for multi-CPU workstations; EE is suspended much shorter but several times during GC</a:t>
            </a:r>
          </a:p>
          <a:p>
            <a:pPr marL="179782" indent="-179782">
              <a:buFont typeface="Arial" pitchFamily="34" charset="0"/>
              <a:buChar char="•"/>
            </a:pPr>
            <a:r>
              <a:rPr lang="en-GB" baseline="0" dirty="0">
                <a:solidFill>
                  <a:schemeClr val="tx1">
                    <a:lumMod val="75000"/>
                    <a:lumOff val="25000"/>
                  </a:schemeClr>
                </a:solidFill>
              </a:rPr>
              <a:t>Non-concurrent workstation mode is for single-CPU workstations; EE is suspended during GC</a:t>
            </a:r>
          </a:p>
          <a:p>
            <a:endParaRPr lang="en-GB" dirty="0">
              <a:solidFill>
                <a:schemeClr val="tx1">
                  <a:lumMod val="75000"/>
                  <a:lumOff val="25000"/>
                </a:schemeClr>
              </a:solidFill>
            </a:endParaRPr>
          </a:p>
          <a:p>
            <a:r>
              <a:rPr lang="en-GB" dirty="0">
                <a:solidFill>
                  <a:schemeClr val="tx1">
                    <a:lumMod val="75000"/>
                    <a:lumOff val="25000"/>
                  </a:schemeClr>
                </a:solidFill>
              </a:rPr>
              <a:t>Modes can be configured via the application </a:t>
            </a:r>
            <a:r>
              <a:rPr lang="en-GB" dirty="0" err="1">
                <a:solidFill>
                  <a:schemeClr val="tx1">
                    <a:lumMod val="75000"/>
                    <a:lumOff val="25000"/>
                  </a:schemeClr>
                </a:solidFill>
              </a:rPr>
              <a:t>config</a:t>
            </a:r>
            <a:r>
              <a:rPr lang="en-GB" dirty="0">
                <a:solidFill>
                  <a:schemeClr val="tx1">
                    <a:lumMod val="75000"/>
                    <a:lumOff val="25000"/>
                  </a:schemeClr>
                </a:solidFill>
              </a:rPr>
              <a:t> file with one of these entries:</a:t>
            </a:r>
          </a:p>
          <a:p>
            <a:pPr marL="179782" indent="-179782">
              <a:buFont typeface="Arial" pitchFamily="34" charset="0"/>
              <a:buChar char="•"/>
            </a:pPr>
            <a:r>
              <a:rPr lang="en-GB" dirty="0">
                <a:solidFill>
                  <a:schemeClr val="tx1">
                    <a:lumMod val="75000"/>
                    <a:lumOff val="25000"/>
                  </a:schemeClr>
                </a:solidFill>
              </a:rPr>
              <a:t>&lt;</a:t>
            </a:r>
            <a:r>
              <a:rPr lang="en-GB" dirty="0" err="1">
                <a:solidFill>
                  <a:schemeClr val="tx1">
                    <a:lumMod val="75000"/>
                    <a:lumOff val="25000"/>
                  </a:schemeClr>
                </a:solidFill>
              </a:rPr>
              <a:t>gcConcurrent</a:t>
            </a:r>
            <a:r>
              <a:rPr lang="en-GB" baseline="0" dirty="0">
                <a:solidFill>
                  <a:schemeClr val="tx1">
                    <a:lumMod val="75000"/>
                    <a:lumOff val="25000"/>
                  </a:schemeClr>
                </a:solidFill>
              </a:rPr>
              <a:t> enabled=“true” /&gt;</a:t>
            </a:r>
          </a:p>
          <a:p>
            <a:pPr marL="179782" indent="-179782">
              <a:buFont typeface="Arial" pitchFamily="34" charset="0"/>
              <a:buChar char="•"/>
            </a:pPr>
            <a:r>
              <a:rPr lang="en-GB" baseline="0" dirty="0">
                <a:solidFill>
                  <a:schemeClr val="tx1">
                    <a:lumMod val="75000"/>
                    <a:lumOff val="25000"/>
                  </a:schemeClr>
                </a:solidFill>
              </a:rPr>
              <a:t>&lt;</a:t>
            </a:r>
            <a:r>
              <a:rPr lang="en-GB" baseline="0" dirty="0" err="1">
                <a:solidFill>
                  <a:schemeClr val="tx1">
                    <a:lumMod val="75000"/>
                    <a:lumOff val="25000"/>
                  </a:schemeClr>
                </a:solidFill>
              </a:rPr>
              <a:t>gcConcurrent</a:t>
            </a:r>
            <a:r>
              <a:rPr lang="en-GB" baseline="0" dirty="0">
                <a:solidFill>
                  <a:schemeClr val="tx1">
                    <a:lumMod val="75000"/>
                    <a:lumOff val="25000"/>
                  </a:schemeClr>
                </a:solidFill>
              </a:rPr>
              <a:t> enabled=“false” /&gt;</a:t>
            </a:r>
          </a:p>
          <a:p>
            <a:pPr marL="179782" indent="-179782">
              <a:buFont typeface="Arial" pitchFamily="34" charset="0"/>
              <a:buChar char="•"/>
            </a:pPr>
            <a:r>
              <a:rPr lang="en-GB" baseline="0" dirty="0">
                <a:solidFill>
                  <a:schemeClr val="tx1">
                    <a:lumMod val="75000"/>
                    <a:lumOff val="25000"/>
                  </a:schemeClr>
                </a:solidFill>
              </a:rPr>
              <a:t>&lt;</a:t>
            </a:r>
            <a:r>
              <a:rPr lang="en-GB" baseline="0" dirty="0" err="1">
                <a:solidFill>
                  <a:schemeClr val="tx1">
                    <a:lumMod val="75000"/>
                    <a:lumOff val="25000"/>
                  </a:schemeClr>
                </a:solidFill>
              </a:rPr>
              <a:t>gcServer</a:t>
            </a:r>
            <a:r>
              <a:rPr lang="en-GB" baseline="0" dirty="0">
                <a:solidFill>
                  <a:schemeClr val="tx1">
                    <a:lumMod val="75000"/>
                    <a:lumOff val="25000"/>
                  </a:schemeClr>
                </a:solidFill>
              </a:rPr>
              <a:t> enabled=“true” /&gt;</a:t>
            </a:r>
          </a:p>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After the first allocation, a </a:t>
            </a:r>
            <a:r>
              <a:rPr lang="en-GB" dirty="0" err="1">
                <a:solidFill>
                  <a:schemeClr val="tx1">
                    <a:lumMod val="75000"/>
                    <a:lumOff val="25000"/>
                  </a:schemeClr>
                </a:solidFill>
              </a:rPr>
              <a:t>GC.Collect</a:t>
            </a:r>
            <a:r>
              <a:rPr lang="en-GB" dirty="0">
                <a:solidFill>
                  <a:schemeClr val="tx1">
                    <a:lumMod val="75000"/>
                    <a:lumOff val="25000"/>
                  </a:schemeClr>
                </a:solidFill>
              </a:rPr>
              <a:t>() is invoked.</a:t>
            </a:r>
            <a:r>
              <a:rPr lang="en-GB" baseline="0" dirty="0">
                <a:solidFill>
                  <a:schemeClr val="tx1">
                    <a:lumMod val="75000"/>
                    <a:lumOff val="25000"/>
                  </a:schemeClr>
                </a:solidFill>
              </a:rPr>
              <a:t>  Our </a:t>
            </a:r>
            <a:r>
              <a:rPr lang="en-GB" baseline="0" dirty="0" err="1">
                <a:solidFill>
                  <a:schemeClr val="tx1">
                    <a:lumMod val="75000"/>
                    <a:lumOff val="25000"/>
                  </a:schemeClr>
                </a:solidFill>
              </a:rPr>
              <a:t>ModelA</a:t>
            </a:r>
            <a:r>
              <a:rPr lang="en-GB" baseline="0" dirty="0">
                <a:solidFill>
                  <a:schemeClr val="tx1">
                    <a:lumMod val="75000"/>
                    <a:lumOff val="25000"/>
                  </a:schemeClr>
                </a:solidFill>
              </a:rPr>
              <a:t> instance survives this pass and is promoted from Gen0 to Gen1; the GC moves (copies) the object data from the Gen0 segment into the Gen1 segment.  This is why its address changes.</a:t>
            </a:r>
          </a:p>
          <a:p>
            <a:endParaRPr lang="en-GB" baseline="0"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37</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If debugging .NET</a:t>
            </a:r>
            <a:r>
              <a:rPr lang="en-GB" baseline="0" dirty="0">
                <a:solidFill>
                  <a:schemeClr val="tx1">
                    <a:lumMod val="75000"/>
                    <a:lumOff val="25000"/>
                  </a:schemeClr>
                </a:solidFill>
              </a:rPr>
              <a:t> 4.0 using PSSCOR4, try the !</a:t>
            </a:r>
            <a:r>
              <a:rPr lang="en-GB" baseline="0" dirty="0" err="1">
                <a:solidFill>
                  <a:schemeClr val="tx1">
                    <a:lumMod val="75000"/>
                    <a:lumOff val="25000"/>
                  </a:schemeClr>
                </a:solidFill>
              </a:rPr>
              <a:t>gcusage</a:t>
            </a:r>
            <a:r>
              <a:rPr lang="en-GB" baseline="0" dirty="0">
                <a:solidFill>
                  <a:schemeClr val="tx1">
                    <a:lumMod val="75000"/>
                    <a:lumOff val="25000"/>
                  </a:schemeClr>
                </a:solidFill>
              </a:rPr>
              <a:t> command.</a:t>
            </a:r>
          </a:p>
          <a:p>
            <a:r>
              <a:rPr lang="en-GB" baseline="0" dirty="0">
                <a:solidFill>
                  <a:schemeClr val="tx1">
                    <a:lumMod val="75000"/>
                    <a:lumOff val="25000"/>
                  </a:schemeClr>
                </a:solidFill>
              </a:rPr>
              <a:t>Unfortunately, for .NET 4.5, this command is unavailable until a new compatible version of PSSCOR is released.</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39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http://www.amazon.com/Advanced-NET-Debugging-Mario-Hewardt/dp/0321578899</a:t>
            </a:r>
          </a:p>
          <a:p>
            <a:endParaRPr lang="en-US" dirty="0"/>
          </a:p>
        </p:txBody>
      </p:sp>
      <p:sp>
        <p:nvSpPr>
          <p:cNvPr id="4" name="Slide Number Placeholder 3"/>
          <p:cNvSpPr>
            <a:spLocks noGrp="1"/>
          </p:cNvSpPr>
          <p:nvPr>
            <p:ph type="sldNum" sz="quarter" idx="10"/>
          </p:nvPr>
        </p:nvSpPr>
        <p:spPr/>
        <p:txBody>
          <a:bodyPr/>
          <a:lstStyle/>
          <a:p>
            <a:fld id="{CBB3510A-3379-4D0D-88F7-4B6E2A5987AD}" type="slidenum">
              <a:rPr lang="en-US" smtClean="0"/>
              <a:t>4</a:t>
            </a:fld>
            <a:endParaRPr lang="en-US"/>
          </a:p>
        </p:txBody>
      </p:sp>
    </p:spTree>
    <p:extLst>
      <p:ext uri="{BB962C8B-B14F-4D97-AF65-F5344CB8AC3E}">
        <p14:creationId xmlns:p14="http://schemas.microsoft.com/office/powerpoint/2010/main" val="3235973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The ~*</a:t>
            </a:r>
            <a:r>
              <a:rPr lang="en-GB" dirty="0" err="1">
                <a:solidFill>
                  <a:schemeClr val="tx1">
                    <a:lumMod val="75000"/>
                    <a:lumOff val="25000"/>
                  </a:schemeClr>
                </a:solidFill>
              </a:rPr>
              <a:t>e!clrstack</a:t>
            </a:r>
            <a:r>
              <a:rPr lang="en-GB" dirty="0">
                <a:solidFill>
                  <a:schemeClr val="tx1">
                    <a:lumMod val="75000"/>
                    <a:lumOff val="25000"/>
                  </a:schemeClr>
                </a:solidFill>
              </a:rPr>
              <a:t> command is</a:t>
            </a:r>
            <a:r>
              <a:rPr lang="en-GB" baseline="0" dirty="0">
                <a:solidFill>
                  <a:schemeClr val="tx1">
                    <a:lumMod val="75000"/>
                    <a:lumOff val="25000"/>
                  </a:schemeClr>
                </a:solidFill>
              </a:rPr>
              <a:t> actually a compound command with these parts:</a:t>
            </a:r>
          </a:p>
          <a:p>
            <a:pPr marL="179782" indent="-179782">
              <a:buFont typeface="Arial" pitchFamily="34" charset="0"/>
              <a:buChar char="•"/>
            </a:pPr>
            <a:r>
              <a:rPr lang="en-GB" baseline="0" dirty="0">
                <a:solidFill>
                  <a:schemeClr val="tx1">
                    <a:lumMod val="75000"/>
                    <a:lumOff val="25000"/>
                  </a:schemeClr>
                </a:solidFill>
              </a:rPr>
              <a:t>~ is the “show all native threads” command</a:t>
            </a:r>
          </a:p>
          <a:p>
            <a:pPr marL="179782" indent="-179782">
              <a:buFont typeface="Arial" pitchFamily="34" charset="0"/>
              <a:buChar char="•"/>
            </a:pPr>
            <a:r>
              <a:rPr lang="en-GB" baseline="0" dirty="0">
                <a:solidFill>
                  <a:schemeClr val="tx1">
                    <a:lumMod val="75000"/>
                    <a:lumOff val="25000"/>
                  </a:schemeClr>
                </a:solidFill>
              </a:rPr>
              <a:t>* is an operator that means “for each”, e.g., for each native thread…</a:t>
            </a:r>
          </a:p>
          <a:p>
            <a:pPr marL="179782" indent="-179782">
              <a:buFont typeface="Arial" pitchFamily="34" charset="0"/>
              <a:buChar char="•"/>
            </a:pPr>
            <a:r>
              <a:rPr lang="en-GB" baseline="0" dirty="0">
                <a:solidFill>
                  <a:schemeClr val="tx1">
                    <a:lumMod val="75000"/>
                    <a:lumOff val="25000"/>
                  </a:schemeClr>
                </a:solidFill>
              </a:rPr>
              <a:t>e is the “evaluate” command</a:t>
            </a:r>
          </a:p>
          <a:p>
            <a:pPr marL="179782" indent="-179782">
              <a:buFont typeface="Arial" pitchFamily="34" charset="0"/>
              <a:buChar char="•"/>
            </a:pPr>
            <a:r>
              <a:rPr lang="en-GB" baseline="0" dirty="0">
                <a:solidFill>
                  <a:schemeClr val="tx1">
                    <a:lumMod val="75000"/>
                    <a:lumOff val="25000"/>
                  </a:schemeClr>
                </a:solidFill>
              </a:rPr>
              <a:t>!</a:t>
            </a:r>
            <a:r>
              <a:rPr lang="en-GB" baseline="0" dirty="0" err="1">
                <a:solidFill>
                  <a:schemeClr val="tx1">
                    <a:lumMod val="75000"/>
                    <a:lumOff val="25000"/>
                  </a:schemeClr>
                </a:solidFill>
              </a:rPr>
              <a:t>clrstack</a:t>
            </a:r>
            <a:r>
              <a:rPr lang="en-GB" baseline="0" dirty="0">
                <a:solidFill>
                  <a:schemeClr val="tx1">
                    <a:lumMod val="75000"/>
                    <a:lumOff val="25000"/>
                  </a:schemeClr>
                </a:solidFill>
              </a:rPr>
              <a:t> is the command to evaluate for each native thread.</a:t>
            </a:r>
          </a:p>
          <a:p>
            <a:pPr marL="179782" indent="-179782">
              <a:buFont typeface="Arial" pitchFamily="34" charset="0"/>
              <a:buChar char="•"/>
            </a:pP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40</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chemeClr val="tx1">
                    <a:lumMod val="75000"/>
                    <a:lumOff val="25000"/>
                  </a:schemeClr>
                </a:solidFill>
              </a:rPr>
              <a:t>Symptoms of Memory Leaks</a:t>
            </a:r>
            <a:endParaRPr lang="en-GB" b="0" dirty="0">
              <a:solidFill>
                <a:schemeClr val="tx1">
                  <a:lumMod val="75000"/>
                  <a:lumOff val="25000"/>
                </a:schemeClr>
              </a:solidFill>
            </a:endParaRPr>
          </a:p>
          <a:p>
            <a:r>
              <a:rPr lang="en-GB" b="0" i="1" dirty="0">
                <a:solidFill>
                  <a:schemeClr val="tx1">
                    <a:lumMod val="75000"/>
                    <a:lumOff val="25000"/>
                  </a:schemeClr>
                </a:solidFill>
              </a:rPr>
              <a:t>Unmanaged: </a:t>
            </a:r>
            <a:r>
              <a:rPr lang="en-GB" b="0" i="0" dirty="0">
                <a:solidFill>
                  <a:schemeClr val="tx1">
                    <a:lumMod val="75000"/>
                    <a:lumOff val="25000"/>
                  </a:schemeClr>
                </a:solidFill>
              </a:rPr>
              <a:t>Private Bytes increases</a:t>
            </a:r>
            <a:r>
              <a:rPr lang="en-GB" b="0" i="0" baseline="0" dirty="0">
                <a:solidFill>
                  <a:schemeClr val="tx1">
                    <a:lumMod val="75000"/>
                    <a:lumOff val="25000"/>
                  </a:schemeClr>
                </a:solidFill>
              </a:rPr>
              <a:t> while #Bytes in all heaps remains flat</a:t>
            </a:r>
          </a:p>
          <a:p>
            <a:r>
              <a:rPr lang="en-GB" b="0" i="1" baseline="0" dirty="0">
                <a:solidFill>
                  <a:schemeClr val="tx1">
                    <a:lumMod val="75000"/>
                    <a:lumOff val="25000"/>
                  </a:schemeClr>
                </a:solidFill>
              </a:rPr>
              <a:t>Managed:</a:t>
            </a:r>
            <a:r>
              <a:rPr lang="en-GB" b="0" i="0" baseline="0" dirty="0">
                <a:solidFill>
                  <a:schemeClr val="tx1">
                    <a:lumMod val="75000"/>
                    <a:lumOff val="25000"/>
                  </a:schemeClr>
                </a:solidFill>
              </a:rPr>
              <a:t> Private Bytes and #Bytes in all heaps both increase</a:t>
            </a:r>
          </a:p>
          <a:p>
            <a:endParaRPr lang="en-GB" b="1" i="1"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42</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43</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47</a:t>
            </a:fld>
            <a:endParaRPr lang="en-US"/>
          </a:p>
        </p:txBody>
      </p:sp>
    </p:spTree>
    <p:extLst>
      <p:ext uri="{BB962C8B-B14F-4D97-AF65-F5344CB8AC3E}">
        <p14:creationId xmlns:p14="http://schemas.microsoft.com/office/powerpoint/2010/main" val="4074860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49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solidFill>
                  <a:schemeClr val="tx1">
                    <a:lumMod val="75000"/>
                    <a:lumOff val="25000"/>
                  </a:schemeClr>
                </a:solidFill>
                <a:latin typeface="+mn-lt"/>
              </a:rPr>
              <a:t>Impact of diagnostic tools</a:t>
            </a:r>
            <a:endParaRPr lang="en-GB" u="none" dirty="0">
              <a:solidFill>
                <a:schemeClr val="tx1">
                  <a:lumMod val="75000"/>
                  <a:lumOff val="25000"/>
                </a:schemeClr>
              </a:solidFill>
              <a:latin typeface="+mn-lt"/>
            </a:endParaRPr>
          </a:p>
          <a:p>
            <a:r>
              <a:rPr lang="en-GB" i="1" dirty="0">
                <a:solidFill>
                  <a:schemeClr val="tx1">
                    <a:lumMod val="75000"/>
                    <a:lumOff val="25000"/>
                  </a:schemeClr>
                </a:solidFill>
              </a:rPr>
              <a:t>(Least invasive to most invasive)</a:t>
            </a:r>
            <a:endParaRPr lang="en-GB" i="1" u="none" baseline="0" dirty="0">
              <a:solidFill>
                <a:schemeClr val="tx1">
                  <a:lumMod val="75000"/>
                  <a:lumOff val="25000"/>
                </a:schemeClr>
              </a:solidFill>
              <a:latin typeface="+mn-lt"/>
            </a:endParaRPr>
          </a:p>
          <a:p>
            <a:endParaRPr lang="en-GB" u="none" baseline="0" dirty="0">
              <a:solidFill>
                <a:schemeClr val="tx1">
                  <a:lumMod val="75000"/>
                  <a:lumOff val="25000"/>
                </a:schemeClr>
              </a:solidFill>
              <a:latin typeface="+mn-lt"/>
            </a:endParaRPr>
          </a:p>
          <a:p>
            <a:r>
              <a:rPr lang="en-GB" b="1" u="sng" dirty="0">
                <a:solidFill>
                  <a:schemeClr val="tx1">
                    <a:lumMod val="75000"/>
                    <a:lumOff val="25000"/>
                  </a:schemeClr>
                </a:solidFill>
                <a:latin typeface="+mn-lt"/>
              </a:rPr>
              <a:t>Least</a:t>
            </a:r>
            <a:r>
              <a:rPr lang="en-GB" b="1" u="sng" baseline="0" dirty="0">
                <a:solidFill>
                  <a:schemeClr val="tx1">
                    <a:lumMod val="75000"/>
                    <a:lumOff val="25000"/>
                  </a:schemeClr>
                </a:solidFill>
                <a:latin typeface="+mn-lt"/>
              </a:rPr>
              <a:t> invasive to most invasive Environments</a:t>
            </a:r>
          </a:p>
          <a:p>
            <a:r>
              <a:rPr lang="en-GB" u="none" dirty="0">
                <a:solidFill>
                  <a:schemeClr val="tx1">
                    <a:lumMod val="75000"/>
                    <a:lumOff val="25000"/>
                  </a:schemeClr>
                </a:solidFill>
                <a:latin typeface="+mn-lt"/>
              </a:rPr>
              <a:t>Production</a:t>
            </a:r>
          </a:p>
          <a:p>
            <a:r>
              <a:rPr lang="en-GB" u="none" dirty="0">
                <a:solidFill>
                  <a:schemeClr val="tx1">
                    <a:lumMod val="75000"/>
                    <a:lumOff val="25000"/>
                  </a:schemeClr>
                </a:solidFill>
                <a:latin typeface="+mn-lt"/>
              </a:rPr>
              <a:t>Staging</a:t>
            </a:r>
          </a:p>
          <a:p>
            <a:r>
              <a:rPr lang="en-GB" u="none" dirty="0" err="1">
                <a:solidFill>
                  <a:schemeClr val="tx1">
                    <a:lumMod val="75000"/>
                    <a:lumOff val="25000"/>
                  </a:schemeClr>
                </a:solidFill>
                <a:latin typeface="+mn-lt"/>
              </a:rPr>
              <a:t>Perf</a:t>
            </a:r>
            <a:r>
              <a:rPr lang="en-GB" u="none" dirty="0">
                <a:solidFill>
                  <a:schemeClr val="tx1">
                    <a:lumMod val="75000"/>
                    <a:lumOff val="25000"/>
                  </a:schemeClr>
                </a:solidFill>
                <a:latin typeface="+mn-lt"/>
              </a:rPr>
              <a:t>/scale test</a:t>
            </a:r>
          </a:p>
          <a:p>
            <a:r>
              <a:rPr lang="en-GB" u="none" dirty="0">
                <a:solidFill>
                  <a:schemeClr val="tx1">
                    <a:lumMod val="75000"/>
                    <a:lumOff val="25000"/>
                  </a:schemeClr>
                </a:solidFill>
                <a:latin typeface="+mn-lt"/>
              </a:rPr>
              <a:t>Integration test</a:t>
            </a:r>
          </a:p>
          <a:p>
            <a:r>
              <a:rPr lang="en-GB" u="none" dirty="0">
                <a:solidFill>
                  <a:schemeClr val="tx1">
                    <a:lumMod val="75000"/>
                    <a:lumOff val="25000"/>
                  </a:schemeClr>
                </a:solidFill>
                <a:latin typeface="+mn-lt"/>
              </a:rPr>
              <a:t>Functional test</a:t>
            </a:r>
          </a:p>
          <a:p>
            <a:r>
              <a:rPr lang="en-GB" u="none" dirty="0">
                <a:solidFill>
                  <a:schemeClr val="tx1">
                    <a:lumMod val="75000"/>
                    <a:lumOff val="25000"/>
                  </a:schemeClr>
                </a:solidFill>
                <a:latin typeface="+mn-lt"/>
              </a:rPr>
              <a:t>Development</a:t>
            </a:r>
          </a:p>
          <a:p>
            <a:endParaRPr lang="en-GB" u="none" dirty="0">
              <a:solidFill>
                <a:schemeClr val="tx1">
                  <a:lumMod val="75000"/>
                  <a:lumOff val="25000"/>
                </a:schemeClr>
              </a:solidFill>
              <a:latin typeface="+mn-lt"/>
            </a:endParaRPr>
          </a:p>
          <a:p>
            <a:r>
              <a:rPr lang="en-GB" b="1" u="sng" dirty="0">
                <a:solidFill>
                  <a:schemeClr val="tx1">
                    <a:lumMod val="75000"/>
                    <a:lumOff val="25000"/>
                  </a:schemeClr>
                </a:solidFill>
                <a:latin typeface="+mn-lt"/>
              </a:rPr>
              <a:t>Least</a:t>
            </a:r>
            <a:r>
              <a:rPr lang="en-GB" b="1" u="sng" baseline="0" dirty="0">
                <a:solidFill>
                  <a:schemeClr val="tx1">
                    <a:lumMod val="75000"/>
                    <a:lumOff val="25000"/>
                  </a:schemeClr>
                </a:solidFill>
                <a:latin typeface="+mn-lt"/>
              </a:rPr>
              <a:t> invasive to most invasive Tools</a:t>
            </a:r>
            <a:endParaRPr lang="en-GB" b="1" u="sng" dirty="0">
              <a:solidFill>
                <a:schemeClr val="tx1">
                  <a:lumMod val="75000"/>
                  <a:lumOff val="25000"/>
                </a:schemeClr>
              </a:solidFill>
              <a:latin typeface="+mn-lt"/>
            </a:endParaRPr>
          </a:p>
          <a:p>
            <a:r>
              <a:rPr lang="en-GB" u="none" baseline="0" dirty="0">
                <a:solidFill>
                  <a:schemeClr val="tx1">
                    <a:lumMod val="75000"/>
                    <a:lumOff val="25000"/>
                  </a:schemeClr>
                </a:solidFill>
                <a:latin typeface="+mn-lt"/>
              </a:rPr>
              <a:t>Application Logs</a:t>
            </a:r>
          </a:p>
          <a:p>
            <a:r>
              <a:rPr lang="en-GB" u="none" baseline="0" dirty="0" err="1">
                <a:solidFill>
                  <a:schemeClr val="tx1">
                    <a:lumMod val="75000"/>
                    <a:lumOff val="25000"/>
                  </a:schemeClr>
                </a:solidFill>
                <a:latin typeface="+mn-lt"/>
              </a:rPr>
              <a:t>PerfMon</a:t>
            </a:r>
            <a:endParaRPr lang="en-GB" u="none" baseline="0" dirty="0">
              <a:solidFill>
                <a:schemeClr val="tx1">
                  <a:lumMod val="75000"/>
                  <a:lumOff val="25000"/>
                </a:schemeClr>
              </a:solidFill>
              <a:latin typeface="+mn-lt"/>
            </a:endParaRPr>
          </a:p>
          <a:p>
            <a:r>
              <a:rPr lang="en-GB" u="none" baseline="0" dirty="0" err="1">
                <a:solidFill>
                  <a:schemeClr val="tx1">
                    <a:lumMod val="75000"/>
                    <a:lumOff val="25000"/>
                  </a:schemeClr>
                </a:solidFill>
                <a:latin typeface="+mn-lt"/>
              </a:rPr>
              <a:t>ADPlus</a:t>
            </a:r>
            <a:endParaRPr lang="en-GB" u="none" baseline="0" dirty="0">
              <a:solidFill>
                <a:schemeClr val="tx1">
                  <a:lumMod val="75000"/>
                  <a:lumOff val="25000"/>
                </a:schemeClr>
              </a:solidFill>
              <a:latin typeface="+mn-lt"/>
            </a:endParaRPr>
          </a:p>
          <a:p>
            <a:r>
              <a:rPr lang="en-GB" u="none" baseline="0" dirty="0" err="1">
                <a:solidFill>
                  <a:schemeClr val="tx1">
                    <a:lumMod val="75000"/>
                    <a:lumOff val="25000"/>
                  </a:schemeClr>
                </a:solidFill>
                <a:latin typeface="+mn-lt"/>
              </a:rPr>
              <a:t>DebugDiag</a:t>
            </a:r>
            <a:endParaRPr lang="en-GB" u="none" baseline="0" dirty="0">
              <a:solidFill>
                <a:schemeClr val="tx1">
                  <a:lumMod val="75000"/>
                  <a:lumOff val="25000"/>
                </a:schemeClr>
              </a:solidFill>
              <a:latin typeface="+mn-lt"/>
            </a:endParaRPr>
          </a:p>
          <a:p>
            <a:r>
              <a:rPr lang="en-GB" u="none" baseline="0" dirty="0" err="1">
                <a:solidFill>
                  <a:schemeClr val="tx1">
                    <a:lumMod val="75000"/>
                    <a:lumOff val="25000"/>
                  </a:schemeClr>
                </a:solidFill>
                <a:latin typeface="+mn-lt"/>
              </a:rPr>
              <a:t>WinDbg</a:t>
            </a:r>
            <a:r>
              <a:rPr lang="en-GB" u="none" baseline="0" dirty="0">
                <a:solidFill>
                  <a:schemeClr val="tx1">
                    <a:lumMod val="75000"/>
                    <a:lumOff val="25000"/>
                  </a:schemeClr>
                </a:solidFill>
                <a:latin typeface="+mn-lt"/>
              </a:rPr>
              <a:t>/CDB</a:t>
            </a:r>
          </a:p>
          <a:p>
            <a:r>
              <a:rPr lang="en-GB" u="none" baseline="0" dirty="0" err="1">
                <a:solidFill>
                  <a:schemeClr val="tx1">
                    <a:lumMod val="75000"/>
                    <a:lumOff val="25000"/>
                  </a:schemeClr>
                </a:solidFill>
                <a:latin typeface="+mn-lt"/>
              </a:rPr>
              <a:t>MDbg</a:t>
            </a:r>
            <a:endParaRPr lang="en-GB" u="none" baseline="0" dirty="0">
              <a:solidFill>
                <a:schemeClr val="tx1">
                  <a:lumMod val="75000"/>
                  <a:lumOff val="25000"/>
                </a:schemeClr>
              </a:solidFill>
              <a:latin typeface="+mn-lt"/>
            </a:endParaRPr>
          </a:p>
          <a:p>
            <a:r>
              <a:rPr lang="en-GB" u="none" baseline="0" dirty="0">
                <a:solidFill>
                  <a:schemeClr val="tx1">
                    <a:lumMod val="75000"/>
                    <a:lumOff val="25000"/>
                  </a:schemeClr>
                </a:solidFill>
                <a:latin typeface="+mn-lt"/>
              </a:rPr>
              <a:t>Visual Studio</a:t>
            </a:r>
          </a:p>
          <a:p>
            <a:r>
              <a:rPr lang="en-GB" u="none" baseline="0" dirty="0">
                <a:solidFill>
                  <a:schemeClr val="tx1">
                    <a:lumMod val="75000"/>
                    <a:lumOff val="25000"/>
                  </a:schemeClr>
                </a:solidFill>
                <a:latin typeface="+mn-lt"/>
              </a:rPr>
              <a:t>Profilers</a:t>
            </a:r>
            <a:endParaRPr lang="en-GB" u="none" dirty="0">
              <a:solidFill>
                <a:schemeClr val="tx1">
                  <a:lumMod val="75000"/>
                  <a:lumOff val="25000"/>
                </a:schemeClr>
              </a:solidFill>
              <a:latin typeface="+mn-lt"/>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50</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You can use the .dump command from within </a:t>
            </a:r>
            <a:r>
              <a:rPr lang="en-GB" dirty="0" err="1">
                <a:solidFill>
                  <a:schemeClr val="tx1">
                    <a:lumMod val="75000"/>
                    <a:lumOff val="25000"/>
                  </a:schemeClr>
                </a:solidFill>
              </a:rPr>
              <a:t>WinDbg</a:t>
            </a:r>
            <a:r>
              <a:rPr lang="en-GB" dirty="0">
                <a:solidFill>
                  <a:schemeClr val="tx1">
                    <a:lumMod val="75000"/>
                    <a:lumOff val="25000"/>
                  </a:schemeClr>
                </a:solidFill>
              </a:rPr>
              <a:t> to generate</a:t>
            </a:r>
            <a:r>
              <a:rPr lang="en-GB" baseline="0" dirty="0">
                <a:solidFill>
                  <a:schemeClr val="tx1">
                    <a:lumMod val="75000"/>
                    <a:lumOff val="25000"/>
                  </a:schemeClr>
                </a:solidFill>
              </a:rPr>
              <a:t> a </a:t>
            </a:r>
            <a:r>
              <a:rPr lang="en-GB" baseline="0" dirty="0" err="1">
                <a:solidFill>
                  <a:schemeClr val="tx1">
                    <a:lumMod val="75000"/>
                    <a:lumOff val="25000"/>
                  </a:schemeClr>
                </a:solidFill>
              </a:rPr>
              <a:t>dmp</a:t>
            </a:r>
            <a:r>
              <a:rPr lang="en-GB" baseline="0" dirty="0">
                <a:solidFill>
                  <a:schemeClr val="tx1">
                    <a:lumMod val="75000"/>
                    <a:lumOff val="25000"/>
                  </a:schemeClr>
                </a:solidFill>
              </a:rPr>
              <a:t> file for the current process.</a:t>
            </a:r>
          </a:p>
          <a:p>
            <a:endParaRPr lang="en-GB" baseline="0" dirty="0">
              <a:solidFill>
                <a:schemeClr val="tx1">
                  <a:lumMod val="75000"/>
                  <a:lumOff val="25000"/>
                </a:schemeClr>
              </a:solidFill>
            </a:endParaRPr>
          </a:p>
          <a:p>
            <a:r>
              <a:rPr lang="en-GB" baseline="0" dirty="0">
                <a:solidFill>
                  <a:schemeClr val="tx1">
                    <a:lumMod val="75000"/>
                    <a:lumOff val="25000"/>
                  </a:schemeClr>
                </a:solidFill>
              </a:rPr>
              <a:t>Typically use either</a:t>
            </a:r>
          </a:p>
          <a:p>
            <a:pPr marL="179782" indent="-179782">
              <a:buFont typeface="Arial" pitchFamily="34" charset="0"/>
              <a:buChar char="•"/>
            </a:pPr>
            <a:r>
              <a:rPr lang="en-GB" baseline="0" dirty="0">
                <a:solidFill>
                  <a:schemeClr val="tx1">
                    <a:lumMod val="75000"/>
                    <a:lumOff val="25000"/>
                  </a:schemeClr>
                </a:solidFill>
              </a:rPr>
              <a:t>.dump /ma or</a:t>
            </a:r>
          </a:p>
          <a:p>
            <a:pPr marL="179782" indent="-179782">
              <a:buFont typeface="Arial" pitchFamily="34" charset="0"/>
              <a:buChar char="•"/>
            </a:pPr>
            <a:r>
              <a:rPr lang="en-GB" baseline="0" dirty="0">
                <a:solidFill>
                  <a:schemeClr val="tx1">
                    <a:lumMod val="75000"/>
                    <a:lumOff val="25000"/>
                  </a:schemeClr>
                </a:solidFill>
              </a:rPr>
              <a:t>.dump /mf</a:t>
            </a:r>
          </a:p>
          <a:p>
            <a:endParaRPr lang="en-GB" baseline="0" dirty="0">
              <a:solidFill>
                <a:schemeClr val="tx1">
                  <a:lumMod val="75000"/>
                  <a:lumOff val="25000"/>
                </a:schemeClr>
              </a:solidFill>
            </a:endParaRPr>
          </a:p>
          <a:p>
            <a:r>
              <a:rPr lang="en-GB" baseline="0" dirty="0">
                <a:solidFill>
                  <a:schemeClr val="tx1">
                    <a:lumMod val="75000"/>
                    <a:lumOff val="25000"/>
                  </a:schemeClr>
                </a:solidFill>
              </a:rPr>
              <a:t>There are many more /m options available for the .dump command; check the help (0:000&gt; .</a:t>
            </a:r>
            <a:r>
              <a:rPr lang="en-GB" baseline="0" dirty="0" err="1">
                <a:solidFill>
                  <a:schemeClr val="tx1">
                    <a:lumMod val="75000"/>
                    <a:lumOff val="25000"/>
                  </a:schemeClr>
                </a:solidFill>
              </a:rPr>
              <a:t>hh</a:t>
            </a:r>
            <a:r>
              <a:rPr lang="en-GB" baseline="0" dirty="0">
                <a:solidFill>
                  <a:schemeClr val="tx1">
                    <a:lumMod val="75000"/>
                    <a:lumOff val="25000"/>
                  </a:schemeClr>
                </a:solidFill>
              </a:rPr>
              <a:t> .dump)</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The first column is the logical thread ID assigned by the debugger</a:t>
            </a:r>
          </a:p>
          <a:p>
            <a:r>
              <a:rPr lang="en-GB" dirty="0">
                <a:solidFill>
                  <a:schemeClr val="tx1">
                    <a:lumMod val="75000"/>
                    <a:lumOff val="25000"/>
                  </a:schemeClr>
                </a:solidFill>
              </a:rPr>
              <a:t>The Id</a:t>
            </a:r>
            <a:r>
              <a:rPr lang="en-GB" baseline="0" dirty="0">
                <a:solidFill>
                  <a:schemeClr val="tx1">
                    <a:lumMod val="75000"/>
                    <a:lumOff val="25000"/>
                  </a:schemeClr>
                </a:solidFill>
              </a:rPr>
              <a:t> column shows the hex process ID followed by the hex thread ID</a:t>
            </a:r>
            <a:endParaRPr lang="en-GB" dirty="0">
              <a:solidFill>
                <a:schemeClr val="tx1">
                  <a:lumMod val="75000"/>
                  <a:lumOff val="25000"/>
                </a:schemeClr>
              </a:solidFill>
            </a:endParaRPr>
          </a:p>
          <a:p>
            <a:r>
              <a:rPr lang="en-GB" dirty="0">
                <a:solidFill>
                  <a:schemeClr val="tx1">
                    <a:lumMod val="75000"/>
                    <a:lumOff val="25000"/>
                  </a:schemeClr>
                </a:solidFill>
              </a:rPr>
              <a:t>The</a:t>
            </a:r>
            <a:r>
              <a:rPr lang="en-GB" baseline="0" dirty="0">
                <a:solidFill>
                  <a:schemeClr val="tx1">
                    <a:lumMod val="75000"/>
                    <a:lumOff val="25000"/>
                  </a:schemeClr>
                </a:solidFill>
              </a:rPr>
              <a:t> </a:t>
            </a:r>
            <a:r>
              <a:rPr lang="en-GB" baseline="0" dirty="0" err="1">
                <a:solidFill>
                  <a:schemeClr val="tx1">
                    <a:lumMod val="75000"/>
                    <a:lumOff val="25000"/>
                  </a:schemeClr>
                </a:solidFill>
              </a:rPr>
              <a:t>Teb</a:t>
            </a:r>
            <a:r>
              <a:rPr lang="en-GB" baseline="0" dirty="0">
                <a:solidFill>
                  <a:schemeClr val="tx1">
                    <a:lumMod val="75000"/>
                    <a:lumOff val="25000"/>
                  </a:schemeClr>
                </a:solidFill>
              </a:rPr>
              <a:t> column is the starting address of the Thread Environment block</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52</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53</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57</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When using the C# lock statement on an object,</a:t>
            </a:r>
          </a:p>
          <a:p>
            <a:r>
              <a:rPr lang="en-GB" dirty="0">
                <a:solidFill>
                  <a:schemeClr val="tx1">
                    <a:lumMod val="75000"/>
                    <a:lumOff val="25000"/>
                  </a:schemeClr>
                </a:solidFill>
              </a:rPr>
              <a:t>the lock information is stored as part of the object</a:t>
            </a:r>
            <a:r>
              <a:rPr lang="en-GB" baseline="0" dirty="0">
                <a:solidFill>
                  <a:schemeClr val="tx1">
                    <a:lumMod val="75000"/>
                    <a:lumOff val="25000"/>
                  </a:schemeClr>
                </a:solidFill>
              </a:rPr>
              <a:t> as either</a:t>
            </a:r>
          </a:p>
          <a:p>
            <a:pPr marL="179782" indent="-179782">
              <a:buFont typeface="Arial" pitchFamily="34" charset="0"/>
              <a:buChar char="•"/>
            </a:pPr>
            <a:r>
              <a:rPr lang="en-GB" baseline="0" dirty="0">
                <a:solidFill>
                  <a:schemeClr val="tx1">
                    <a:lumMod val="75000"/>
                    <a:lumOff val="25000"/>
                  </a:schemeClr>
                </a:solidFill>
              </a:rPr>
              <a:t>a “thin lock” or</a:t>
            </a:r>
          </a:p>
          <a:p>
            <a:pPr marL="179782" indent="-179782">
              <a:buFont typeface="Arial" pitchFamily="34" charset="0"/>
              <a:buChar char="•"/>
            </a:pPr>
            <a:r>
              <a:rPr lang="en-GB" baseline="0" dirty="0">
                <a:solidFill>
                  <a:schemeClr val="tx1">
                    <a:lumMod val="75000"/>
                    <a:lumOff val="25000"/>
                  </a:schemeClr>
                </a:solidFill>
              </a:rPr>
              <a:t>a sync table block index</a:t>
            </a:r>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59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chemeClr val="tx1">
                    <a:lumMod val="75000"/>
                    <a:lumOff val="25000"/>
                  </a:schemeClr>
                </a:solidFill>
              </a:rPr>
              <a:t>ADPlus</a:t>
            </a:r>
            <a:r>
              <a:rPr lang="en-GB" dirty="0">
                <a:solidFill>
                  <a:schemeClr val="tx1">
                    <a:lumMod val="75000"/>
                    <a:lumOff val="25000"/>
                  </a:schemeClr>
                </a:solidFill>
              </a:rPr>
              <a:t> – part of Windows</a:t>
            </a:r>
            <a:r>
              <a:rPr lang="en-GB" baseline="0" dirty="0">
                <a:solidFill>
                  <a:schemeClr val="tx1">
                    <a:lumMod val="75000"/>
                    <a:lumOff val="25000"/>
                  </a:schemeClr>
                </a:solidFill>
              </a:rPr>
              <a:t> SDK</a:t>
            </a:r>
            <a:r>
              <a:rPr lang="en-GB" dirty="0">
                <a:solidFill>
                  <a:schemeClr val="tx1">
                    <a:lumMod val="75000"/>
                    <a:lumOff val="25000"/>
                  </a:schemeClr>
                </a:solidFill>
              </a:rPr>
              <a:t> (and</a:t>
            </a:r>
            <a:r>
              <a:rPr lang="en-GB" baseline="0" dirty="0">
                <a:solidFill>
                  <a:schemeClr val="tx1">
                    <a:lumMod val="75000"/>
                    <a:lumOff val="25000"/>
                  </a:schemeClr>
                </a:solidFill>
              </a:rPr>
              <a:t> debugging redistributables)</a:t>
            </a:r>
            <a:endParaRPr lang="en-GB" dirty="0">
              <a:solidFill>
                <a:schemeClr val="tx1">
                  <a:lumMod val="75000"/>
                  <a:lumOff val="25000"/>
                </a:schemeClr>
              </a:solidFill>
            </a:endParaRPr>
          </a:p>
          <a:p>
            <a:r>
              <a:rPr lang="en-GB" dirty="0">
                <a:solidFill>
                  <a:schemeClr val="tx1">
                    <a:lumMod val="75000"/>
                    <a:lumOff val="25000"/>
                  </a:schemeClr>
                </a:solidFill>
              </a:rPr>
              <a:t>CLR Profiler - http://www.microsoft.com/en-us/download/details.aspx?id=16273</a:t>
            </a:r>
          </a:p>
          <a:p>
            <a:r>
              <a:rPr lang="en-GB" dirty="0" err="1">
                <a:solidFill>
                  <a:schemeClr val="tx1">
                    <a:lumMod val="75000"/>
                    <a:lumOff val="25000"/>
                  </a:schemeClr>
                </a:solidFill>
              </a:rPr>
              <a:t>DebugDiag</a:t>
            </a:r>
            <a:r>
              <a:rPr lang="en-GB" dirty="0">
                <a:solidFill>
                  <a:schemeClr val="tx1">
                    <a:lumMod val="75000"/>
                    <a:lumOff val="25000"/>
                  </a:schemeClr>
                </a:solidFill>
              </a:rPr>
              <a:t> - http://www.microsoft.com/en-us/download/details.aspx?id=26798</a:t>
            </a:r>
          </a:p>
          <a:p>
            <a:r>
              <a:rPr lang="en-GB" dirty="0" err="1">
                <a:solidFill>
                  <a:schemeClr val="tx1">
                    <a:lumMod val="75000"/>
                    <a:lumOff val="25000"/>
                  </a:schemeClr>
                </a:solidFill>
              </a:rPr>
              <a:t>GFlags</a:t>
            </a:r>
            <a:r>
              <a:rPr lang="en-GB" dirty="0">
                <a:solidFill>
                  <a:schemeClr val="tx1">
                    <a:lumMod val="75000"/>
                    <a:lumOff val="25000"/>
                  </a:schemeClr>
                </a:solidFill>
              </a:rPr>
              <a:t> – part of Windows SDK (and</a:t>
            </a:r>
            <a:r>
              <a:rPr lang="en-GB" baseline="0" dirty="0">
                <a:solidFill>
                  <a:schemeClr val="tx1">
                    <a:lumMod val="75000"/>
                    <a:lumOff val="25000"/>
                  </a:schemeClr>
                </a:solidFill>
              </a:rPr>
              <a:t> debugging redistributables)</a:t>
            </a:r>
            <a:endParaRPr lang="en-GB" dirty="0">
              <a:solidFill>
                <a:schemeClr val="tx1">
                  <a:lumMod val="75000"/>
                  <a:lumOff val="25000"/>
                </a:schemeClr>
              </a:solidFill>
            </a:endParaRPr>
          </a:p>
          <a:p>
            <a:r>
              <a:rPr lang="en-GB" dirty="0" err="1">
                <a:solidFill>
                  <a:schemeClr val="tx1">
                    <a:lumMod val="75000"/>
                    <a:lumOff val="25000"/>
                  </a:schemeClr>
                </a:solidFill>
              </a:rPr>
              <a:t>PerfMon</a:t>
            </a:r>
            <a:r>
              <a:rPr lang="en-GB" dirty="0">
                <a:solidFill>
                  <a:schemeClr val="tx1">
                    <a:lumMod val="75000"/>
                    <a:lumOff val="25000"/>
                  </a:schemeClr>
                </a:solidFill>
              </a:rPr>
              <a:t> – part of Windows</a:t>
            </a:r>
          </a:p>
          <a:p>
            <a:r>
              <a:rPr lang="en-GB" dirty="0">
                <a:solidFill>
                  <a:schemeClr val="tx1">
                    <a:lumMod val="75000"/>
                    <a:lumOff val="25000"/>
                  </a:schemeClr>
                </a:solidFill>
              </a:rPr>
              <a:t>Process Explorer - http://technet.microsoft.com/en-US/sysinternals/bb896653.aspx</a:t>
            </a:r>
          </a:p>
          <a:p>
            <a:r>
              <a:rPr lang="en-GB" dirty="0">
                <a:solidFill>
                  <a:schemeClr val="tx1">
                    <a:lumMod val="75000"/>
                    <a:lumOff val="25000"/>
                  </a:schemeClr>
                </a:solidFill>
              </a:rPr>
              <a:t>Reflector – available on EDN Downloads</a:t>
            </a:r>
          </a:p>
        </p:txBody>
      </p:sp>
      <p:sp>
        <p:nvSpPr>
          <p:cNvPr id="4" name="Slide Number Placeholder 3"/>
          <p:cNvSpPr>
            <a:spLocks noGrp="1"/>
          </p:cNvSpPr>
          <p:nvPr>
            <p:ph type="sldNum" sz="quarter" idx="10"/>
          </p:nvPr>
        </p:nvSpPr>
        <p:spPr/>
        <p:txBody>
          <a:bodyPr/>
          <a:lstStyle/>
          <a:p>
            <a:fld id="{CBB3510A-3379-4D0D-88F7-4B6E2A5987AD}" type="slidenum">
              <a:rPr lang="en-US" smtClean="0"/>
              <a:t>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60</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62</a:t>
            </a:fld>
            <a:endParaRPr lang="en-US"/>
          </a:p>
        </p:txBody>
      </p:sp>
    </p:spTree>
    <p:extLst>
      <p:ext uri="{BB962C8B-B14F-4D97-AF65-F5344CB8AC3E}">
        <p14:creationId xmlns:p14="http://schemas.microsoft.com/office/powerpoint/2010/main" val="22364953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63</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67</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69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70</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71</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72</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73</a:t>
            </a:fld>
            <a:endParaRPr lang="en-US"/>
          </a:p>
        </p:txBody>
      </p:sp>
    </p:spTree>
    <p:extLst>
      <p:ext uri="{BB962C8B-B14F-4D97-AF65-F5344CB8AC3E}">
        <p14:creationId xmlns:p14="http://schemas.microsoft.com/office/powerpoint/2010/main" val="37127899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lumMod val="75000"/>
                    <a:lumOff val="25000"/>
                  </a:schemeClr>
                </a:solidFill>
              </a:rPr>
              <a:t>Debuggers can register for either or both 1</a:t>
            </a:r>
            <a:r>
              <a:rPr lang="en-GB" baseline="30000" dirty="0">
                <a:solidFill>
                  <a:schemeClr val="tx1">
                    <a:lumMod val="75000"/>
                    <a:lumOff val="25000"/>
                  </a:schemeClr>
                </a:solidFill>
              </a:rPr>
              <a:t>st</a:t>
            </a:r>
            <a:r>
              <a:rPr lang="en-GB" dirty="0">
                <a:solidFill>
                  <a:schemeClr val="tx1">
                    <a:lumMod val="75000"/>
                    <a:lumOff val="25000"/>
                  </a:schemeClr>
                </a:solidFill>
              </a:rPr>
              <a:t> chance or 2</a:t>
            </a:r>
            <a:r>
              <a:rPr lang="en-GB" baseline="30000" dirty="0">
                <a:solidFill>
                  <a:schemeClr val="tx1">
                    <a:lumMod val="75000"/>
                    <a:lumOff val="25000"/>
                  </a:schemeClr>
                </a:solidFill>
              </a:rPr>
              <a:t>nd</a:t>
            </a:r>
            <a:r>
              <a:rPr lang="en-GB" dirty="0">
                <a:solidFill>
                  <a:schemeClr val="tx1">
                    <a:lumMod val="75000"/>
                    <a:lumOff val="25000"/>
                  </a:schemeClr>
                </a:solidFill>
              </a:rPr>
              <a:t> chance notifications.</a:t>
            </a:r>
          </a:p>
          <a:p>
            <a:r>
              <a:rPr lang="en-GB" dirty="0">
                <a:solidFill>
                  <a:schemeClr val="tx1">
                    <a:lumMod val="75000"/>
                    <a:lumOff val="25000"/>
                  </a:schemeClr>
                </a:solidFill>
              </a:rPr>
              <a:t>For example, </a:t>
            </a:r>
            <a:r>
              <a:rPr lang="en-GB" dirty="0" err="1">
                <a:solidFill>
                  <a:schemeClr val="tx1">
                    <a:lumMod val="75000"/>
                    <a:lumOff val="25000"/>
                  </a:schemeClr>
                </a:solidFill>
              </a:rPr>
              <a:t>ADPlus</a:t>
            </a:r>
            <a:r>
              <a:rPr lang="en-GB" baseline="0" dirty="0">
                <a:solidFill>
                  <a:schemeClr val="tx1">
                    <a:lumMod val="75000"/>
                    <a:lumOff val="25000"/>
                  </a:schemeClr>
                </a:solidFill>
              </a:rPr>
              <a:t> has command line parameters that let you specify one or both of these notifications to automate crash dumps.</a:t>
            </a:r>
          </a:p>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74</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75</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76</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77</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78</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79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a:t>
            </a:fld>
            <a:endParaRPr lang="en-US"/>
          </a:p>
        </p:txBody>
      </p:sp>
    </p:spTree>
    <p:extLst>
      <p:ext uri="{BB962C8B-B14F-4D97-AF65-F5344CB8AC3E}">
        <p14:creationId xmlns:p14="http://schemas.microsoft.com/office/powerpoint/2010/main" val="28949319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sng" dirty="0" err="1">
                <a:solidFill>
                  <a:schemeClr val="tx1">
                    <a:lumMod val="75000"/>
                    <a:lumOff val="25000"/>
                  </a:schemeClr>
                </a:solidFill>
              </a:rPr>
              <a:t>sx</a:t>
            </a:r>
            <a:r>
              <a:rPr lang="en-GB" b="0" u="sng" dirty="0">
                <a:solidFill>
                  <a:schemeClr val="tx1">
                    <a:lumMod val="75000"/>
                    <a:lumOff val="25000"/>
                  </a:schemeClr>
                </a:solidFill>
              </a:rPr>
              <a:t> command modifiers:</a:t>
            </a:r>
          </a:p>
          <a:p>
            <a:r>
              <a:rPr lang="en-GB" dirty="0" err="1">
                <a:solidFill>
                  <a:schemeClr val="tx1">
                    <a:lumMod val="75000"/>
                    <a:lumOff val="25000"/>
                  </a:schemeClr>
                </a:solidFill>
              </a:rPr>
              <a:t>sxe</a:t>
            </a:r>
            <a:r>
              <a:rPr lang="en-GB" baseline="0" dirty="0">
                <a:solidFill>
                  <a:schemeClr val="tx1">
                    <a:lumMod val="75000"/>
                    <a:lumOff val="25000"/>
                  </a:schemeClr>
                </a:solidFill>
              </a:rPr>
              <a:t> – enable</a:t>
            </a:r>
          </a:p>
          <a:p>
            <a:r>
              <a:rPr lang="en-GB" baseline="0" dirty="0" err="1">
                <a:solidFill>
                  <a:schemeClr val="tx1">
                    <a:lumMod val="75000"/>
                    <a:lumOff val="25000"/>
                  </a:schemeClr>
                </a:solidFill>
              </a:rPr>
              <a:t>sxd</a:t>
            </a:r>
            <a:r>
              <a:rPr lang="en-GB" baseline="0" dirty="0">
                <a:solidFill>
                  <a:schemeClr val="tx1">
                    <a:lumMod val="75000"/>
                    <a:lumOff val="25000"/>
                  </a:schemeClr>
                </a:solidFill>
              </a:rPr>
              <a:t> – disable</a:t>
            </a:r>
          </a:p>
          <a:p>
            <a:r>
              <a:rPr lang="en-GB" baseline="0" dirty="0" err="1">
                <a:solidFill>
                  <a:schemeClr val="tx1">
                    <a:lumMod val="75000"/>
                    <a:lumOff val="25000"/>
                  </a:schemeClr>
                </a:solidFill>
              </a:rPr>
              <a:t>sxi</a:t>
            </a:r>
            <a:r>
              <a:rPr lang="en-GB" baseline="0" dirty="0">
                <a:solidFill>
                  <a:schemeClr val="tx1">
                    <a:lumMod val="75000"/>
                    <a:lumOff val="25000"/>
                  </a:schemeClr>
                </a:solidFill>
              </a:rPr>
              <a:t> – ignore</a:t>
            </a:r>
          </a:p>
          <a:p>
            <a:r>
              <a:rPr lang="en-GB" baseline="0" dirty="0" err="1">
                <a:solidFill>
                  <a:schemeClr val="tx1">
                    <a:lumMod val="75000"/>
                    <a:lumOff val="25000"/>
                  </a:schemeClr>
                </a:solidFill>
              </a:rPr>
              <a:t>sxn</a:t>
            </a:r>
            <a:r>
              <a:rPr lang="en-GB" baseline="0" dirty="0">
                <a:solidFill>
                  <a:schemeClr val="tx1">
                    <a:lumMod val="75000"/>
                    <a:lumOff val="25000"/>
                  </a:schemeClr>
                </a:solidFill>
              </a:rPr>
              <a:t> – notify</a:t>
            </a:r>
          </a:p>
          <a:p>
            <a:endParaRPr lang="en-GB" baseline="0" dirty="0">
              <a:solidFill>
                <a:schemeClr val="tx1">
                  <a:lumMod val="75000"/>
                  <a:lumOff val="25000"/>
                </a:schemeClr>
              </a:solidFill>
            </a:endParaRPr>
          </a:p>
          <a:p>
            <a:r>
              <a:rPr lang="en-GB" u="sng" baseline="0" dirty="0">
                <a:solidFill>
                  <a:schemeClr val="tx1">
                    <a:lumMod val="75000"/>
                    <a:lumOff val="25000"/>
                  </a:schemeClr>
                </a:solidFill>
              </a:rPr>
              <a:t>There are also predefined “types” or “categories” of events:</a:t>
            </a:r>
          </a:p>
          <a:p>
            <a:r>
              <a:rPr lang="en-GB" baseline="0" dirty="0" err="1">
                <a:solidFill>
                  <a:schemeClr val="tx1">
                    <a:lumMod val="75000"/>
                    <a:lumOff val="25000"/>
                  </a:schemeClr>
                </a:solidFill>
              </a:rPr>
              <a:t>sxe</a:t>
            </a:r>
            <a:r>
              <a:rPr lang="en-GB" baseline="0" dirty="0">
                <a:solidFill>
                  <a:schemeClr val="tx1">
                    <a:lumMod val="75000"/>
                    <a:lumOff val="25000"/>
                  </a:schemeClr>
                </a:solidFill>
              </a:rPr>
              <a:t> </a:t>
            </a:r>
            <a:r>
              <a:rPr lang="en-GB" baseline="0" dirty="0" err="1">
                <a:solidFill>
                  <a:schemeClr val="tx1">
                    <a:lumMod val="75000"/>
                    <a:lumOff val="25000"/>
                  </a:schemeClr>
                </a:solidFill>
              </a:rPr>
              <a:t>ld</a:t>
            </a:r>
            <a:r>
              <a:rPr lang="en-GB" baseline="0" dirty="0">
                <a:solidFill>
                  <a:schemeClr val="tx1">
                    <a:lumMod val="75000"/>
                    <a:lumOff val="25000"/>
                  </a:schemeClr>
                </a:solidFill>
              </a:rPr>
              <a:t> – break when a module loads</a:t>
            </a:r>
          </a:p>
          <a:p>
            <a:r>
              <a:rPr lang="en-GB" baseline="0" dirty="0" err="1">
                <a:solidFill>
                  <a:schemeClr val="tx1">
                    <a:lumMod val="75000"/>
                    <a:lumOff val="25000"/>
                  </a:schemeClr>
                </a:solidFill>
              </a:rPr>
              <a:t>sxn</a:t>
            </a:r>
            <a:r>
              <a:rPr lang="en-GB" baseline="0" dirty="0">
                <a:solidFill>
                  <a:schemeClr val="tx1">
                    <a:lumMod val="75000"/>
                    <a:lumOff val="25000"/>
                  </a:schemeClr>
                </a:solidFill>
              </a:rPr>
              <a:t> </a:t>
            </a:r>
            <a:r>
              <a:rPr lang="en-GB" baseline="0" dirty="0" err="1">
                <a:solidFill>
                  <a:schemeClr val="tx1">
                    <a:lumMod val="75000"/>
                    <a:lumOff val="25000"/>
                  </a:schemeClr>
                </a:solidFill>
              </a:rPr>
              <a:t>av</a:t>
            </a:r>
            <a:r>
              <a:rPr lang="en-GB" baseline="0" dirty="0">
                <a:solidFill>
                  <a:schemeClr val="tx1">
                    <a:lumMod val="75000"/>
                    <a:lumOff val="25000"/>
                  </a:schemeClr>
                </a:solidFill>
              </a:rPr>
              <a:t> – notify (don’t break) on access violations</a:t>
            </a:r>
          </a:p>
          <a:p>
            <a:endParaRPr lang="en-GB" baseline="0" dirty="0">
              <a:solidFill>
                <a:schemeClr val="tx1">
                  <a:lumMod val="75000"/>
                  <a:lumOff val="25000"/>
                </a:schemeClr>
              </a:solidFill>
            </a:endParaRPr>
          </a:p>
          <a:p>
            <a:r>
              <a:rPr lang="en-GB" baseline="0" dirty="0">
                <a:solidFill>
                  <a:schemeClr val="tx1">
                    <a:lumMod val="75000"/>
                    <a:lumOff val="25000"/>
                  </a:schemeClr>
                </a:solidFill>
              </a:rPr>
              <a:t>Also take a look at the </a:t>
            </a:r>
            <a:r>
              <a:rPr lang="en-GB" b="1" baseline="0" dirty="0">
                <a:solidFill>
                  <a:schemeClr val="tx1">
                    <a:lumMod val="75000"/>
                    <a:lumOff val="25000"/>
                  </a:schemeClr>
                </a:solidFill>
              </a:rPr>
              <a:t>!</a:t>
            </a:r>
            <a:r>
              <a:rPr lang="en-GB" b="1" baseline="0" dirty="0" err="1">
                <a:solidFill>
                  <a:schemeClr val="tx1">
                    <a:lumMod val="75000"/>
                    <a:lumOff val="25000"/>
                  </a:schemeClr>
                </a:solidFill>
              </a:rPr>
              <a:t>dae</a:t>
            </a:r>
            <a:r>
              <a:rPr lang="en-GB" baseline="0" dirty="0">
                <a:solidFill>
                  <a:schemeClr val="tx1">
                    <a:lumMod val="75000"/>
                    <a:lumOff val="25000"/>
                  </a:schemeClr>
                </a:solidFill>
              </a:rPr>
              <a:t> command from PSSCOR that displays all managed exceptions in the GC heaps.</a:t>
            </a:r>
          </a:p>
          <a:p>
            <a:endParaRPr lang="en-GB" baseline="0" dirty="0">
              <a:solidFill>
                <a:schemeClr val="tx1">
                  <a:lumMod val="75000"/>
                  <a:lumOff val="25000"/>
                </a:schemeClr>
              </a:solidFill>
            </a:endParaRPr>
          </a:p>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80</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81</a:t>
            </a:fld>
            <a:endParaRPr lang="en-US"/>
          </a:p>
        </p:txBody>
      </p:sp>
    </p:spTree>
    <p:extLst>
      <p:ext uri="{BB962C8B-B14F-4D97-AF65-F5344CB8AC3E}">
        <p14:creationId xmlns:p14="http://schemas.microsoft.com/office/powerpoint/2010/main" val="14345769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82</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83</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84</a:t>
            </a:fld>
            <a:endParaRPr lang="en-US"/>
          </a:p>
        </p:txBody>
      </p:sp>
    </p:spTree>
    <p:extLst>
      <p:ext uri="{BB962C8B-B14F-4D97-AF65-F5344CB8AC3E}">
        <p14:creationId xmlns:p14="http://schemas.microsoft.com/office/powerpoint/2010/main" val="14345769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85</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86</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87</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88</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89</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solidFill>
                <a:schemeClr val="tx1">
                  <a:lumMod val="75000"/>
                  <a:lumOff val="25000"/>
                </a:schemeClr>
              </a:solidFill>
            </a:endParaRPr>
          </a:p>
        </p:txBody>
      </p:sp>
      <p:sp>
        <p:nvSpPr>
          <p:cNvPr id="4" name="Slide Number Placeholder 3"/>
          <p:cNvSpPr>
            <a:spLocks noGrp="1"/>
          </p:cNvSpPr>
          <p:nvPr>
            <p:ph type="sldNum" sz="quarter" idx="10"/>
          </p:nvPr>
        </p:nvSpPr>
        <p:spPr/>
        <p:txBody>
          <a:bodyPr/>
          <a:lstStyle/>
          <a:p>
            <a:fld id="{CBB3510A-3379-4D0D-88F7-4B6E2A5987AD}" type="slidenum">
              <a:rPr lang="en-US" smtClean="0"/>
              <a:t>9</a:t>
            </a:fld>
            <a:endParaRPr lang="en-US"/>
          </a:p>
        </p:txBody>
      </p:sp>
    </p:spTree>
    <p:extLst>
      <p:ext uri="{BB962C8B-B14F-4D97-AF65-F5344CB8AC3E}">
        <p14:creationId xmlns:p14="http://schemas.microsoft.com/office/powerpoint/2010/main" val="80439472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90</a:t>
            </a:fld>
            <a:endParaRPr lang="en-US"/>
          </a:p>
        </p:txBody>
      </p:sp>
    </p:spTree>
    <p:extLst>
      <p:ext uri="{BB962C8B-B14F-4D97-AF65-F5344CB8AC3E}">
        <p14:creationId xmlns:p14="http://schemas.microsoft.com/office/powerpoint/2010/main" val="36026721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B3510A-3379-4D0D-88F7-4B6E2A5987AD}" type="slidenum">
              <a:rPr lang="en-US" smtClean="0"/>
              <a:t>91</a:t>
            </a:fld>
            <a:endParaRPr lang="en-US"/>
          </a:p>
        </p:txBody>
      </p:sp>
    </p:spTree>
    <p:extLst>
      <p:ext uri="{BB962C8B-B14F-4D97-AF65-F5344CB8AC3E}">
        <p14:creationId xmlns:p14="http://schemas.microsoft.com/office/powerpoint/2010/main" val="360267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193434435"/>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4283547"/>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93647863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12 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7766127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98159440"/>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496786021"/>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496126"/>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24729976"/>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0355535"/>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37465123"/>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015458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12 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95339901"/>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79360"/>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2160630555"/>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12 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86141539"/>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574738531"/>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650669787"/>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2706688"/>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3996288813"/>
      </p:ext>
    </p:extLst>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6921123"/>
      </p:ext>
    </p:extLst>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429768"/>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391893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181786304"/>
      </p:ext>
    </p:extLst>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9273948"/>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925427171"/>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12 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75830230"/>
      </p:ext>
    </p:extLst>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52471548"/>
      </p:ext>
    </p:extLst>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1315749"/>
      </p:ext>
    </p:extLst>
  </p:cSld>
  <p:clrMapOvr>
    <a:masterClrMapping/>
  </p:clrMapOvr>
  <p:transition>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378962"/>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3840435782"/>
      </p:ext>
    </p:extLst>
  </p:cSld>
  <p:clrMapOvr>
    <a:masterClrMapping/>
  </p:clrMapOvr>
  <p:transition>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2001026"/>
      </p:ext>
    </p:extLst>
  </p:cSld>
  <p:clrMapOvr>
    <a:masterClrMapping/>
  </p:clrMapOvr>
  <p:transition>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0230950"/>
      </p:ext>
    </p:extLst>
  </p:cSld>
  <p:clrMapOvr>
    <a:masterClrMapping/>
  </p:clrMapOvr>
  <p:transition>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912735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167277245"/>
      </p:ext>
    </p:extLst>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4256664"/>
      </p:ext>
    </p:extLst>
  </p:cSld>
  <p:clrMapOvr>
    <a:masterClrMapping/>
  </p:clrMapOvr>
  <p:transition>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315116019"/>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12 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67963818"/>
      </p:ext>
    </p:extLst>
  </p:cSld>
  <p:clrMapOvr>
    <a:masterClrMapping/>
  </p:clrMapOvr>
  <p:transition>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664114652"/>
      </p:ext>
    </p:extLst>
  </p:cSld>
  <p:clrMapOvr>
    <a:masterClrMapping/>
  </p:clrMapOvr>
  <p:transition>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4248800725"/>
      </p:ext>
    </p:extLst>
  </p:cSld>
  <p:clrMapOvr>
    <a:masterClrMapping/>
  </p:clrMapOvr>
  <p:transition>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68336"/>
      </p:ext>
    </p:extLst>
  </p:cSld>
  <p:clrMapOvr>
    <a:masterClrMapping/>
  </p:clrMapOvr>
  <p:transition>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1758237557"/>
      </p:ext>
    </p:extLst>
  </p:cSld>
  <p:clrMapOvr>
    <a:masterClrMapping/>
  </p:clrMapOvr>
  <p:transition>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9283705"/>
      </p:ext>
    </p:extLst>
  </p:cSld>
  <p:clrMapOvr>
    <a:masterClrMapping/>
  </p:clrMapOvr>
  <p:transition>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0875692"/>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1402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358606"/>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9188258"/>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012 Title">
    <p:spTree>
      <p:nvGrpSpPr>
        <p:cNvPr id="1" name=""/>
        <p:cNvGrpSpPr/>
        <p:nvPr/>
      </p:nvGrpSpPr>
      <p:grpSpPr>
        <a:xfrm>
          <a:off x="0" y="0"/>
          <a:ext cx="0" cy="0"/>
          <a:chOff x="0" y="0"/>
          <a:chExt cx="0" cy="0"/>
        </a:xfrm>
      </p:grpSpPr>
      <p:sp>
        <p:nvSpPr>
          <p:cNvPr id="6" name="Rectangle 8"/>
          <p:cNvSpPr>
            <a:spLocks noGrp="1" noChangeArrowheads="1"/>
          </p:cNvSpPr>
          <p:nvPr>
            <p:ph type="ctrTitle"/>
          </p:nvPr>
        </p:nvSpPr>
        <p:spPr>
          <a:xfrm>
            <a:off x="685800" y="2130425"/>
            <a:ext cx="7772400" cy="1470025"/>
          </a:xfrm>
        </p:spPr>
        <p:txBody>
          <a:bodyPr lIns="0" tIns="0" rIns="0" bIns="0" anchor="ctr"/>
          <a:lstStyle>
            <a:lvl1pPr algn="ctr">
              <a:lnSpc>
                <a:spcPct val="110000"/>
              </a:lnSpc>
              <a:defRPr smtClean="0">
                <a:solidFill>
                  <a:schemeClr val="tx1"/>
                </a:solidFill>
                <a:effectLst/>
              </a:defRPr>
            </a:lvl1pPr>
          </a:lstStyle>
          <a:p>
            <a:r>
              <a:rPr lang="en-US"/>
              <a:t>Click to edit Master title style</a:t>
            </a:r>
            <a:endParaRPr lang="en-US" dirty="0"/>
          </a:p>
        </p:txBody>
      </p:sp>
      <p:sp>
        <p:nvSpPr>
          <p:cNvPr id="7" name="Rectangle 14"/>
          <p:cNvSpPr>
            <a:spLocks noGrp="1" noChangeArrowheads="1"/>
          </p:cNvSpPr>
          <p:nvPr>
            <p:ph type="subTitle" idx="1"/>
          </p:nvPr>
        </p:nvSpPr>
        <p:spPr>
          <a:xfrm>
            <a:off x="1371600" y="3886200"/>
            <a:ext cx="6400800" cy="1752600"/>
          </a:xfrm>
        </p:spPr>
        <p:txBody>
          <a:bodyPr anchor="ctr"/>
          <a:lstStyle>
            <a:lvl1pPr marL="0" indent="0" algn="ctr">
              <a:buFont typeface="Wingdings 2" pitchFamily="18" charset="2"/>
              <a:buNone/>
              <a:defRPr b="1" smtClean="0">
                <a:solidFill>
                  <a:schemeClr val="accent1"/>
                </a:solidFill>
                <a:effectLst/>
              </a:defRPr>
            </a:lvl1pPr>
          </a:lstStyle>
          <a:p>
            <a:r>
              <a:rPr lang="en-US"/>
              <a:t>Click to edit Master subtitle style</a:t>
            </a:r>
            <a:endParaRPr lang="en-US" dirty="0"/>
          </a:p>
        </p:txBody>
      </p:sp>
    </p:spTree>
    <p:extLst>
      <p:ext uri="{BB962C8B-B14F-4D97-AF65-F5344CB8AC3E}">
        <p14:creationId xmlns:p14="http://schemas.microsoft.com/office/powerpoint/2010/main" val="1039779656"/>
      </p:ext>
    </p:extLst>
  </p:cSld>
  <p:clrMapOvr>
    <a:masterClrMapping/>
  </p:clrMapOvr>
  <p:transition>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012 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2906713"/>
            <a:ext cx="7772400" cy="1500187"/>
          </a:xfrm>
        </p:spPr>
        <p:txBody>
          <a:bodyPr anchor="ctr"/>
          <a:lstStyle>
            <a:lvl1pPr marL="0" indent="0" algn="ctr">
              <a:buNone/>
              <a:defRPr sz="2400" b="1">
                <a:solidFill>
                  <a:srgbClr val="4F81BD"/>
                </a:solidFill>
                <a:effectLst/>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03579309"/>
      </p:ext>
    </p:extLst>
  </p:cSld>
  <p:clrMapOvr>
    <a:masterClrMapping/>
  </p:clrMapOvr>
  <p:transition>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01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1767" y="-27856"/>
            <a:ext cx="6858000" cy="1066800"/>
          </a:xfrm>
        </p:spPr>
        <p:txBody>
          <a:bodyPr/>
          <a:lstStyle/>
          <a:p>
            <a:r>
              <a:rPr lang="en-US"/>
              <a:t>Click to edit Master title style</a:t>
            </a:r>
            <a:endParaRPr lang="en-US" dirty="0"/>
          </a:p>
        </p:txBody>
      </p:sp>
      <p:sp>
        <p:nvSpPr>
          <p:cNvPr id="3" name="Content Placeholder 2"/>
          <p:cNvSpPr>
            <a:spLocks noGrp="1"/>
          </p:cNvSpPr>
          <p:nvPr>
            <p:ph idx="1"/>
          </p:nvPr>
        </p:nvSpPr>
        <p:spPr>
          <a:xfrm>
            <a:off x="130628" y="1312000"/>
            <a:ext cx="86868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389676988"/>
      </p:ext>
    </p:extLst>
  </p:cSld>
  <p:clrMapOvr>
    <a:masterClrMapping/>
  </p:clrMapOvr>
  <p:transition>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2012 Title Only">
    <p:spTree>
      <p:nvGrpSpPr>
        <p:cNvPr id="1" name=""/>
        <p:cNvGrpSpPr/>
        <p:nvPr/>
      </p:nvGrpSpPr>
      <p:grpSpPr>
        <a:xfrm>
          <a:off x="0" y="0"/>
          <a:ext cx="0" cy="0"/>
          <a:chOff x="0" y="0"/>
          <a:chExt cx="0" cy="0"/>
        </a:xfrm>
      </p:grpSpPr>
      <p:sp>
        <p:nvSpPr>
          <p:cNvPr id="3"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547300815"/>
      </p:ext>
    </p:extLst>
  </p:cSld>
  <p:clrMapOvr>
    <a:masterClrMapping/>
  </p:clrMapOvr>
  <p:transition>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2012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195000"/>
      </p:ext>
    </p:extLst>
  </p:cSld>
  <p:clrMapOvr>
    <a:masterClrMapping/>
  </p:clrMapOvr>
  <p:transition>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954422936"/>
      </p:ext>
    </p:extLst>
  </p:cSld>
  <p:clrMapOvr>
    <a:masterClrMapping/>
  </p:clrMapOvr>
  <p:transition>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0460654"/>
      </p:ext>
    </p:extLst>
  </p:cSld>
  <p:clrMapOvr>
    <a:masterClrMapping/>
  </p:clrMapOvr>
  <p:transition>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3121373"/>
      </p:ext>
    </p:extLst>
  </p:cSld>
  <p:clrMapOvr>
    <a:masterClrMapping/>
  </p:clrMapOvr>
  <p:transition>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865377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8836"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Content Placeholder 3"/>
          <p:cNvSpPr>
            <a:spLocks noGrp="1"/>
          </p:cNvSpPr>
          <p:nvPr>
            <p:ph sz="half" idx="2"/>
          </p:nvPr>
        </p:nvSpPr>
        <p:spPr>
          <a:xfrm>
            <a:off x="4648200" y="1328056"/>
            <a:ext cx="4343400" cy="5029200"/>
          </a:xfrm>
        </p:spPr>
        <p:txBody>
          <a:bodyPr>
            <a:normAutofit/>
          </a:bodyPr>
          <a:lstStyle>
            <a:lvl1pPr marL="233363" marR="0" indent="-233363" algn="l" defTabSz="914400" rtl="0" eaLnBrk="1" fontAlgn="base" latinLnBrk="0" hangingPunct="1">
              <a:lnSpc>
                <a:spcPct val="110000"/>
              </a:lnSpc>
              <a:spcBef>
                <a:spcPct val="20000"/>
              </a:spcBef>
              <a:spcAft>
                <a:spcPct val="0"/>
              </a:spcAft>
              <a:buClr>
                <a:srgbClr val="4F81BD"/>
              </a:buClr>
              <a:buSzTx/>
              <a:buFont typeface="Wingdings 2" pitchFamily="18" charset="2"/>
              <a:buChar char="¡"/>
              <a:tabLst/>
              <a:defRPr sz="1800"/>
            </a:lvl1pPr>
            <a:lvl2pPr marL="457200" marR="0" indent="-223838" algn="l" defTabSz="914400" rtl="0" eaLnBrk="1" fontAlgn="base" latinLnBrk="0" hangingPunct="1">
              <a:lnSpc>
                <a:spcPct val="110000"/>
              </a:lnSpc>
              <a:spcBef>
                <a:spcPct val="20000"/>
              </a:spcBef>
              <a:spcAft>
                <a:spcPct val="0"/>
              </a:spcAft>
              <a:buClr>
                <a:srgbClr val="4F81BD"/>
              </a:buClr>
              <a:buSzTx/>
              <a:buFont typeface="Verdana" pitchFamily="34" charset="0"/>
              <a:buChar char="–"/>
              <a:tabLst/>
              <a:defRPr sz="1600">
                <a:latin typeface="+mn-lt"/>
              </a:defRPr>
            </a:lvl2pPr>
            <a:lvl3pPr marL="693738" marR="0" indent="-228600" algn="l" defTabSz="914400" rtl="0" eaLnBrk="1" fontAlgn="base" latinLnBrk="0" hangingPunct="1">
              <a:lnSpc>
                <a:spcPct val="110000"/>
              </a:lnSpc>
              <a:spcBef>
                <a:spcPct val="20000"/>
              </a:spcBef>
              <a:spcAft>
                <a:spcPct val="0"/>
              </a:spcAft>
              <a:buClr>
                <a:srgbClr val="4F81BD"/>
              </a:buClr>
              <a:buSzPct val="80000"/>
              <a:buFont typeface="Courier New" pitchFamily="49" charset="0"/>
              <a:buChar char="o"/>
              <a:tabLst/>
              <a:defRPr sz="1600">
                <a:latin typeface="+mn-lt"/>
              </a:defRPr>
            </a:lvl3pPr>
            <a:lvl4pPr marL="917575"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4pPr>
            <a:lvl5pPr marL="1150938" marR="0" indent="-228600" algn="l" defTabSz="914400" rtl="0" eaLnBrk="1" fontAlgn="base" latinLnBrk="0" hangingPunct="1">
              <a:lnSpc>
                <a:spcPct val="110000"/>
              </a:lnSpc>
              <a:spcBef>
                <a:spcPct val="20000"/>
              </a:spcBef>
              <a:spcAft>
                <a:spcPct val="0"/>
              </a:spcAft>
              <a:buClr>
                <a:srgbClr val="4F81BD"/>
              </a:buClr>
              <a:buSzTx/>
              <a:buFont typeface="Arial" pitchFamily="34" charset="0"/>
              <a:buChar char="•"/>
              <a:tabLst/>
              <a:defRPr sz="1600">
                <a:latin typeface="+mn-lt"/>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Rectangle 16"/>
          <p:cNvSpPr>
            <a:spLocks noGrp="1" noChangeArrowheads="1"/>
          </p:cNvSpPr>
          <p:nvPr>
            <p:ph type="title"/>
          </p:nvPr>
        </p:nvSpPr>
        <p:spPr bwMode="gray">
          <a:xfrm>
            <a:off x="141767" y="-5542"/>
            <a:ext cx="6489700" cy="1041400"/>
          </a:xfrm>
          <a:prstGeom prst="rect">
            <a:avLst/>
          </a:prstGeom>
          <a:noFill/>
          <a:ln w="9525">
            <a:noFill/>
            <a:miter lim="800000"/>
            <a:headEnd/>
            <a:tailEnd/>
          </a:ln>
          <a:effectLst/>
        </p:spPr>
        <p:txBody>
          <a:bodyPr/>
          <a:lstStyle/>
          <a:p>
            <a:pPr lvl="0"/>
            <a:r>
              <a:rPr lang="en-US"/>
              <a:t>Click to edit Master title style</a:t>
            </a:r>
            <a:endParaRPr lang="en-US" dirty="0"/>
          </a:p>
        </p:txBody>
      </p:sp>
    </p:spTree>
    <p:extLst>
      <p:ext uri="{BB962C8B-B14F-4D97-AF65-F5344CB8AC3E}">
        <p14:creationId xmlns:p14="http://schemas.microsoft.com/office/powerpoint/2010/main" val="2748301454"/>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2"/>
          <p:cNvSpPr>
            <a:spLocks noGrp="1"/>
          </p:cNvSpPr>
          <p:nvPr>
            <p:ph sz="half" idx="1"/>
          </p:nvPr>
        </p:nvSpPr>
        <p:spPr>
          <a:xfrm>
            <a:off x="223838" y="13389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half" idx="12"/>
          </p:nvPr>
        </p:nvSpPr>
        <p:spPr>
          <a:xfrm>
            <a:off x="4701364" y="1338944"/>
            <a:ext cx="4256315" cy="2514600"/>
          </a:xfrm>
        </p:spPr>
        <p:txBody>
          <a:bodyPr/>
          <a:lstStyle>
            <a:lvl1pPr marL="233363" indent="-233363">
              <a:defRPr sz="1600"/>
            </a:lvl1pPr>
            <a:lvl2pPr marL="284163" indent="-171450">
              <a:defRPr sz="1400">
                <a:latin typeface="+mn-lt"/>
              </a:defRPr>
            </a:lvl2pPr>
            <a:lvl3pPr marL="382588" indent="-150813">
              <a:defRPr sz="1400">
                <a:latin typeface="+mn-lt"/>
              </a:defRPr>
            </a:lvl3pPr>
            <a:lvl4pPr marL="606425" indent="-149225">
              <a:defRPr sz="1400">
                <a:latin typeface="+mn-lt"/>
              </a:defRPr>
            </a:lvl4pPr>
            <a:lvl5pPr marL="798513"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13"/>
          </p:nvPr>
        </p:nvSpPr>
        <p:spPr>
          <a:xfrm>
            <a:off x="228600" y="4025791"/>
            <a:ext cx="8675914" cy="2560320"/>
          </a:xfrm>
          <a:noFill/>
          <a:ln>
            <a:solidFill>
              <a:schemeClr val="tx1"/>
            </a:solidFill>
          </a:ln>
        </p:spPr>
        <p:txBody>
          <a:bodyPr/>
          <a:lstStyle>
            <a:lvl1pPr marL="233363" indent="-233363">
              <a:defRPr sz="1600"/>
            </a:lvl1pPr>
            <a:lvl2pPr marL="287338" indent="-163513">
              <a:defRPr sz="1400">
                <a:latin typeface="+mn-lt"/>
              </a:defRPr>
            </a:lvl2pPr>
            <a:lvl3pPr marL="393700" indent="-163513">
              <a:tabLst/>
              <a:defRPr sz="1400">
                <a:latin typeface="+mn-lt"/>
              </a:defRPr>
            </a:lvl3pPr>
            <a:lvl4pPr marL="627063" indent="-168275">
              <a:defRPr sz="1400">
                <a:latin typeface="+mn-lt"/>
              </a:defRPr>
            </a:lvl4pPr>
            <a:lvl5pPr marL="792163" indent="-16510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973452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Boxes">
    <p:spTree>
      <p:nvGrpSpPr>
        <p:cNvPr id="1" name=""/>
        <p:cNvGrpSpPr/>
        <p:nvPr/>
      </p:nvGrpSpPr>
      <p:grpSpPr>
        <a:xfrm>
          <a:off x="0" y="0"/>
          <a:ext cx="0" cy="0"/>
          <a:chOff x="0" y="0"/>
          <a:chExt cx="0" cy="0"/>
        </a:xfrm>
      </p:grpSpPr>
      <p:sp>
        <p:nvSpPr>
          <p:cNvPr id="7" name="Rectangle 16"/>
          <p:cNvSpPr>
            <a:spLocks noGrp="1" noChangeArrowheads="1"/>
          </p:cNvSpPr>
          <p:nvPr>
            <p:ph type="title"/>
          </p:nvPr>
        </p:nvSpPr>
        <p:spPr bwMode="gray">
          <a:xfrm>
            <a:off x="139336" y="31468"/>
            <a:ext cx="6858000" cy="1005840"/>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10" name="Content Placeholder 3"/>
          <p:cNvSpPr>
            <a:spLocks noGrp="1"/>
          </p:cNvSpPr>
          <p:nvPr>
            <p:ph sz="half" idx="12"/>
          </p:nvPr>
        </p:nvSpPr>
        <p:spPr>
          <a:xfrm>
            <a:off x="228600" y="4025030"/>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3"/>
          <p:cNvSpPr>
            <a:spLocks noGrp="1"/>
          </p:cNvSpPr>
          <p:nvPr>
            <p:ph sz="half" idx="13"/>
          </p:nvPr>
        </p:nvSpPr>
        <p:spPr>
          <a:xfrm>
            <a:off x="228600" y="1336764"/>
            <a:ext cx="8686800" cy="2560320"/>
          </a:xfrm>
          <a:noFill/>
          <a:ln>
            <a:solidFill>
              <a:schemeClr val="tx1"/>
            </a:solidFill>
          </a:ln>
        </p:spPr>
        <p:txBody>
          <a:bodyPr/>
          <a:lstStyle>
            <a:lvl1pPr marL="233363" indent="-233363">
              <a:defRPr sz="1600"/>
            </a:lvl1pPr>
            <a:lvl2pPr marL="457200" indent="-233363">
              <a:defRPr sz="1400">
                <a:latin typeface="+mn-lt"/>
              </a:defRPr>
            </a:lvl2pPr>
            <a:lvl3pPr marL="630238" indent="-173038">
              <a:defRPr sz="1400">
                <a:latin typeface="+mn-lt"/>
              </a:defRPr>
            </a:lvl3pPr>
            <a:lvl4pPr marL="744538" indent="-174625">
              <a:defRPr sz="1400">
                <a:latin typeface="+mn-lt"/>
              </a:defRPr>
            </a:lvl4pPr>
            <a:lvl5pPr marL="854075" indent="-173038">
              <a:defRPr sz="1400">
                <a:latin typeface="+mn-lt"/>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6542951"/>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82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228600" y="1219200"/>
            <a:ext cx="4267200" cy="914400"/>
          </a:xfrm>
          <a:solidFill>
            <a:schemeClr val="tx2">
              <a:lumMod val="20000"/>
              <a:lumOff val="80000"/>
            </a:schemeClr>
          </a:solidFill>
          <a:ln>
            <a:solidFill>
              <a:schemeClr val="tx1"/>
            </a:solidFill>
          </a:ln>
        </p:spPr>
        <p:txBody>
          <a:bodyPr anchor="ctr">
            <a:normAutofit/>
          </a:bodyPr>
          <a:lstStyle>
            <a:lvl1pPr marL="0" indent="0" algn="ctr">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10"/>
          </p:nvPr>
        </p:nvSpPr>
        <p:spPr>
          <a:xfrm>
            <a:off x="46482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16"/>
          <p:cNvSpPr>
            <a:spLocks noGrp="1" noChangeArrowheads="1"/>
          </p:cNvSpPr>
          <p:nvPr>
            <p:ph type="title"/>
          </p:nvPr>
        </p:nvSpPr>
        <p:spPr bwMode="gray">
          <a:xfrm>
            <a:off x="139336" y="32656"/>
            <a:ext cx="6858000" cy="1005840"/>
          </a:xfrm>
          <a:prstGeom prst="rect">
            <a:avLst/>
          </a:prstGeom>
          <a:noFill/>
          <a:ln w="9525">
            <a:noFill/>
            <a:miter lim="800000"/>
            <a:headEnd/>
            <a:tailEnd/>
          </a:ln>
          <a:effectLst/>
        </p:spPr>
        <p:txBody>
          <a:bodyPr/>
          <a:lstStyle>
            <a:lvl1pPr>
              <a:defRPr lang="en-US" sz="2400" b="1" dirty="0" smtClean="0">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stStyle>
          <a:p>
            <a:pPr lvl="0"/>
            <a:r>
              <a:rPr lang="en-US"/>
              <a:t>Click to edit Master title style</a:t>
            </a:r>
            <a:endParaRPr lang="en-US" dirty="0"/>
          </a:p>
        </p:txBody>
      </p:sp>
      <p:sp>
        <p:nvSpPr>
          <p:cNvPr id="7" name="Content Placeholder 5"/>
          <p:cNvSpPr>
            <a:spLocks noGrp="1"/>
          </p:cNvSpPr>
          <p:nvPr>
            <p:ph sz="quarter" idx="11"/>
          </p:nvPr>
        </p:nvSpPr>
        <p:spPr>
          <a:xfrm>
            <a:off x="228600" y="2133600"/>
            <a:ext cx="4267200" cy="4572000"/>
          </a:xfrm>
          <a:ln>
            <a:solidFill>
              <a:schemeClr val="tx1"/>
            </a:solidFill>
          </a:ln>
        </p:spPr>
        <p:txBody>
          <a:bodyPr/>
          <a:lstStyle>
            <a:lvl1pPr marL="228600" indent="-228600">
              <a:defRPr sz="1600"/>
            </a:lvl1pPr>
            <a:lvl2pPr marL="284163" indent="-173038">
              <a:defRPr sz="1400">
                <a:latin typeface="+mn-lt"/>
              </a:defRPr>
            </a:lvl2pPr>
            <a:lvl3pPr marL="396875" indent="-112713">
              <a:defRPr sz="1400">
                <a:latin typeface="+mn-lt"/>
              </a:defRPr>
            </a:lvl3pPr>
            <a:lvl4pPr marL="512763" indent="-112713">
              <a:defRPr sz="1400">
                <a:latin typeface="+mn-lt"/>
              </a:defRPr>
            </a:lvl4pPr>
            <a:lvl5pPr marL="627063" indent="-112713">
              <a:defRPr sz="1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72794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2" name="Title 1"/>
          <p:cNvSpPr>
            <a:spLocks noGrp="1"/>
          </p:cNvSpPr>
          <p:nvPr>
            <p:ph type="title"/>
          </p:nvPr>
        </p:nvSpPr>
        <p:spPr>
          <a:xfrm>
            <a:off x="139336" y="31468"/>
            <a:ext cx="6858000" cy="1005840"/>
          </a:xfrm>
        </p:spPr>
        <p:txBody>
          <a:bodyPr/>
          <a:lstStyle/>
          <a:p>
            <a:r>
              <a:rPr lang="en-US"/>
              <a:t>Click to edit Master title style</a:t>
            </a:r>
          </a:p>
        </p:txBody>
      </p:sp>
      <p:sp>
        <p:nvSpPr>
          <p:cNvPr id="3" name="Content Placeholder 2"/>
          <p:cNvSpPr>
            <a:spLocks noGrp="1"/>
          </p:cNvSpPr>
          <p:nvPr>
            <p:ph sz="half" idx="1"/>
          </p:nvPr>
        </p:nvSpPr>
        <p:spPr>
          <a:xfrm>
            <a:off x="223838" y="1338744"/>
            <a:ext cx="4114800" cy="2514600"/>
          </a:xfrm>
        </p:spPr>
        <p:txBody>
          <a:bodyPr/>
          <a:lstStyle>
            <a:lvl1pPr marL="233363" indent="-233363">
              <a:defRPr sz="1600"/>
            </a:lvl1pPr>
            <a:lvl2pPr marL="284163" indent="-171450">
              <a:defRPr sz="1400">
                <a:latin typeface="+mn-lt"/>
              </a:defRPr>
            </a:lvl2pPr>
            <a:lvl3pPr marL="396875" indent="-165100">
              <a:defRPr sz="1400">
                <a:latin typeface="+mn-lt"/>
              </a:defRPr>
            </a:lvl3pPr>
            <a:lvl4pPr marL="630238" indent="-173038">
              <a:defRPr sz="1400">
                <a:latin typeface="+mn-lt"/>
              </a:defRPr>
            </a:lvl4pPr>
            <a:lvl5pPr marL="801688" indent="-171450">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half" idx="10"/>
          </p:nvPr>
        </p:nvSpPr>
        <p:spPr>
          <a:xfrm>
            <a:off x="4703134" y="1338744"/>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49225">
              <a:defRPr sz="1400">
                <a:latin typeface="+mn-lt"/>
              </a:defRPr>
            </a:lvl4pPr>
            <a:lvl5pPr marL="796925"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half" idx="11"/>
          </p:nvPr>
        </p:nvSpPr>
        <p:spPr>
          <a:xfrm>
            <a:off x="228600" y="4038600"/>
            <a:ext cx="4114800" cy="2514600"/>
          </a:xfrm>
        </p:spPr>
        <p:txBody>
          <a:bodyPr/>
          <a:lstStyle>
            <a:lvl1pPr marL="233363" indent="-233363">
              <a:defRPr sz="1600"/>
            </a:lvl1pPr>
            <a:lvl2pPr marL="287338" indent="-174625">
              <a:defRPr sz="1400">
                <a:latin typeface="+mn-lt"/>
              </a:defRPr>
            </a:lvl2pPr>
            <a:lvl3pPr marL="396875" indent="-165100">
              <a:defRPr sz="1400">
                <a:latin typeface="+mn-lt"/>
              </a:defRPr>
            </a:lvl3pPr>
            <a:lvl4pPr marL="627063" indent="-169863">
              <a:defRPr sz="1400">
                <a:latin typeface="+mn-lt"/>
              </a:defRPr>
            </a:lvl4pPr>
            <a:lvl5pPr marL="800100"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2"/>
          </p:nvPr>
        </p:nvSpPr>
        <p:spPr>
          <a:xfrm>
            <a:off x="4707896" y="4038600"/>
            <a:ext cx="4114800" cy="2514600"/>
          </a:xfrm>
        </p:spPr>
        <p:txBody>
          <a:bodyPr/>
          <a:lstStyle>
            <a:lvl1pPr marL="233363" indent="-233363">
              <a:defRPr sz="1600"/>
            </a:lvl1pPr>
            <a:lvl2pPr marL="287338" indent="-174625">
              <a:defRPr sz="1400">
                <a:latin typeface="+mn-lt"/>
              </a:defRPr>
            </a:lvl2pPr>
            <a:lvl3pPr marL="382588" indent="-153988">
              <a:defRPr sz="1400">
                <a:latin typeface="+mn-lt"/>
              </a:defRPr>
            </a:lvl3pPr>
            <a:lvl4pPr marL="606425" indent="-153988">
              <a:defRPr sz="1400">
                <a:latin typeface="+mn-lt"/>
              </a:defRPr>
            </a:lvl4pPr>
            <a:lvl5pPr marL="862013" indent="-173038">
              <a:defRPr sz="1400">
                <a:latin typeface="+mn-l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593316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197463" y="6681788"/>
            <a:ext cx="1217000" cy="20005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dirty="0">
                <a:solidFill>
                  <a:srgbClr val="000000"/>
                </a:solidFill>
                <a:cs typeface="+mn-cs"/>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a:solidFill>
                  <a:srgbClr val="000000"/>
                </a:solidFill>
                <a:cs typeface="+mn-cs"/>
              </a:rPr>
              <a:t> </a:t>
            </a:r>
            <a:fld id="{36AD3E07-365E-49E4-819E-A3FFC369388E}" type="slidenum">
              <a:rPr lang="en-US" sz="700">
                <a:solidFill>
                  <a:srgbClr val="000000"/>
                </a:solidFill>
                <a:cs typeface="+mn-cs"/>
              </a:rPr>
              <a:pPr algn="r">
                <a:buFont typeface="Verdana" pitchFamily="34" charset="0"/>
                <a:buNone/>
                <a:defRPr/>
              </a:pPr>
              <a:t>‹#›</a:t>
            </a:fld>
            <a:endParaRPr lang="en-US" sz="700">
              <a:solidFill>
                <a:srgbClr val="000000"/>
              </a:solidFill>
              <a:cs typeface="+mn-cs"/>
            </a:endParaRPr>
          </a:p>
        </p:txBody>
      </p:sp>
      <p:sp>
        <p:nvSpPr>
          <p:cNvPr id="2" name="Rectangle 1">
            <a:extLst>
              <a:ext uri="{FF2B5EF4-FFF2-40B4-BE49-F238E27FC236}">
                <a16:creationId xmlns:a16="http://schemas.microsoft.com/office/drawing/2014/main" id="{7B855CCF-5AA0-BC2C-6EC3-E650248702C5}"/>
              </a:ext>
            </a:extLst>
          </p:cNvPr>
          <p:cNvSpPr/>
          <p:nvPr userDrawn="1"/>
        </p:nvSpPr>
        <p:spPr bwMode="auto">
          <a:xfrm>
            <a:off x="0" y="-4763"/>
            <a:ext cx="9144000" cy="309563"/>
          </a:xfrm>
          <a:prstGeom prst="rect">
            <a:avLst/>
          </a:prstGeom>
          <a:gradFill>
            <a:gsLst>
              <a:gs pos="0">
                <a:schemeClr val="accent1"/>
              </a:gs>
              <a:gs pos="74000">
                <a:schemeClr val="accent1">
                  <a:lumMod val="45000"/>
                  <a:lumOff val="55000"/>
                </a:schemeClr>
              </a:gs>
              <a:gs pos="83000">
                <a:schemeClr val="accent1">
                  <a:lumMod val="45000"/>
                  <a:lumOff val="55000"/>
                </a:schemeClr>
              </a:gs>
              <a:gs pos="100000">
                <a:schemeClr val="accent1">
                  <a:lumMod val="50000"/>
                </a:scheme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cSld>
  <p:clrMap bg1="lt1" tx1="dk1" bg2="lt2" tx2="dk2" accent1="accent1" accent2="accent2" accent3="accent3" accent4="accent4" accent5="accent5" accent6="accent6" hlink="hlink" folHlink="folHlink"/>
  <p:sldLayoutIdLst>
    <p:sldLayoutId id="2147484890" r:id="rId1"/>
    <p:sldLayoutId id="2147484891" r:id="rId2"/>
    <p:sldLayoutId id="2147484892" r:id="rId3"/>
    <p:sldLayoutId id="2147484893" r:id="rId4"/>
    <p:sldLayoutId id="2147484894" r:id="rId5"/>
    <p:sldLayoutId id="2147484895" r:id="rId6"/>
    <p:sldLayoutId id="2147484896" r:id="rId7"/>
    <p:sldLayoutId id="2147484897" r:id="rId8"/>
    <p:sldLayoutId id="2147484898" r:id="rId9"/>
    <p:sldLayoutId id="2147484899" r:id="rId10"/>
  </p:sldLayoutIdLst>
  <p:transition>
    <p:wipe dir="r"/>
  </p:transition>
  <p:txStyles>
    <p:titleStyle>
      <a:lvl1pPr algn="l" rtl="0" eaLnBrk="1" fontAlgn="base" hangingPunct="1">
        <a:spcBef>
          <a:spcPct val="0"/>
        </a:spcBef>
        <a:spcAft>
          <a:spcPct val="0"/>
        </a:spcAft>
        <a:defRPr sz="2400" b="1">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ext Box 4"/>
          <p:cNvSpPr txBox="1">
            <a:spLocks noChangeArrowheads="1"/>
          </p:cNvSpPr>
          <p:nvPr/>
        </p:nvSpPr>
        <p:spPr bwMode="auto">
          <a:xfrm>
            <a:off x="197463" y="6681788"/>
            <a:ext cx="1217000" cy="20005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dirty="0">
                <a:solidFill>
                  <a:srgbClr val="000000"/>
                </a:solidFill>
                <a:cs typeface="+mn-cs"/>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a:solidFill>
                  <a:srgbClr val="000000"/>
                </a:solidFill>
                <a:cs typeface="+mn-cs"/>
              </a:rPr>
              <a:t> </a:t>
            </a:r>
            <a:fld id="{36AD3E07-365E-49E4-819E-A3FFC369388E}" type="slidenum">
              <a:rPr lang="en-US" sz="700">
                <a:solidFill>
                  <a:srgbClr val="000000"/>
                </a:solidFill>
                <a:cs typeface="+mn-cs"/>
              </a:rPr>
              <a:pPr algn="r">
                <a:buFont typeface="Verdana" pitchFamily="34" charset="0"/>
                <a:buNone/>
                <a:defRPr/>
              </a:pPr>
              <a:t>‹#›</a:t>
            </a:fld>
            <a:endParaRPr lang="en-US" sz="700">
              <a:solidFill>
                <a:srgbClr val="000000"/>
              </a:solidFill>
              <a:cs typeface="+mn-cs"/>
            </a:endParaRPr>
          </a:p>
        </p:txBody>
      </p:sp>
      <p:sp>
        <p:nvSpPr>
          <p:cNvPr id="2" name="Rectangle 1">
            <a:extLst>
              <a:ext uri="{FF2B5EF4-FFF2-40B4-BE49-F238E27FC236}">
                <a16:creationId xmlns:a16="http://schemas.microsoft.com/office/drawing/2014/main" id="{961660E7-E480-1C64-FC88-18873075EF8E}"/>
              </a:ext>
            </a:extLst>
          </p:cNvPr>
          <p:cNvSpPr/>
          <p:nvPr userDrawn="1"/>
        </p:nvSpPr>
        <p:spPr bwMode="auto">
          <a:xfrm>
            <a:off x="0" y="-4763"/>
            <a:ext cx="9144000" cy="309563"/>
          </a:xfrm>
          <a:prstGeom prst="rect">
            <a:avLst/>
          </a:prstGeom>
          <a:gradFill>
            <a:gsLst>
              <a:gs pos="0">
                <a:schemeClr val="accent4">
                  <a:lumMod val="50000"/>
                  <a:lumOff val="50000"/>
                </a:schemeClr>
              </a:gs>
              <a:gs pos="74000">
                <a:schemeClr val="accent1">
                  <a:lumMod val="45000"/>
                  <a:lumOff val="55000"/>
                </a:schemeClr>
              </a:gs>
              <a:gs pos="83000">
                <a:schemeClr val="accent1">
                  <a:lumMod val="45000"/>
                  <a:lumOff val="55000"/>
                </a:schemeClr>
              </a:gs>
              <a:gs pos="100000">
                <a:schemeClr val="accent4">
                  <a:lumMod val="85000"/>
                  <a:lumOff val="15000"/>
                </a:scheme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011484368"/>
      </p:ext>
    </p:extLst>
  </p:cSld>
  <p:clrMap bg1="lt1" tx1="dk1" bg2="lt2" tx2="dk2" accent1="accent1" accent2="accent2" accent3="accent3" accent4="accent4" accent5="accent5" accent6="accent6" hlink="hlink" folHlink="folHlink"/>
  <p:sldLayoutIdLst>
    <p:sldLayoutId id="2147484923" r:id="rId1"/>
    <p:sldLayoutId id="2147484924" r:id="rId2"/>
    <p:sldLayoutId id="2147484925" r:id="rId3"/>
    <p:sldLayoutId id="2147484926" r:id="rId4"/>
    <p:sldLayoutId id="2147484927" r:id="rId5"/>
    <p:sldLayoutId id="2147484928" r:id="rId6"/>
    <p:sldLayoutId id="2147484929" r:id="rId7"/>
    <p:sldLayoutId id="2147484930" r:id="rId8"/>
    <p:sldLayoutId id="2147484931" r:id="rId9"/>
    <p:sldLayoutId id="2147484932" r:id="rId10"/>
  </p:sldLayoutIdLst>
  <p:transition>
    <p:wipe dir="r"/>
  </p:transition>
  <p:txStyles>
    <p:titleStyle>
      <a:lvl1pPr algn="l" rtl="0" eaLnBrk="1" fontAlgn="base" hangingPunct="1">
        <a:spcBef>
          <a:spcPct val="0"/>
        </a:spcBef>
        <a:spcAft>
          <a:spcPct val="0"/>
        </a:spcAft>
        <a:defRPr sz="2400" b="1">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197463" y="6681788"/>
            <a:ext cx="1217000" cy="20005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dirty="0">
                <a:solidFill>
                  <a:srgbClr val="000000"/>
                </a:solidFill>
                <a:cs typeface="+mn-cs"/>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a:solidFill>
                  <a:srgbClr val="000000"/>
                </a:solidFill>
                <a:cs typeface="+mn-cs"/>
              </a:rPr>
              <a:t> </a:t>
            </a:r>
            <a:fld id="{36AD3E07-365E-49E4-819E-A3FFC369388E}" type="slidenum">
              <a:rPr lang="en-US" sz="700">
                <a:solidFill>
                  <a:srgbClr val="000000"/>
                </a:solidFill>
                <a:cs typeface="+mn-cs"/>
              </a:rPr>
              <a:pPr algn="r">
                <a:buFont typeface="Verdana" pitchFamily="34" charset="0"/>
                <a:buNone/>
                <a:defRPr/>
              </a:pPr>
              <a:t>‹#›</a:t>
            </a:fld>
            <a:endParaRPr lang="en-US" sz="700">
              <a:solidFill>
                <a:srgbClr val="000000"/>
              </a:solidFill>
              <a:cs typeface="+mn-cs"/>
            </a:endParaRPr>
          </a:p>
        </p:txBody>
      </p:sp>
      <p:sp>
        <p:nvSpPr>
          <p:cNvPr id="2" name="Rectangle 1">
            <a:extLst>
              <a:ext uri="{FF2B5EF4-FFF2-40B4-BE49-F238E27FC236}">
                <a16:creationId xmlns:a16="http://schemas.microsoft.com/office/drawing/2014/main" id="{06B60148-7E5D-1933-20E5-AB891FFB4ED0}"/>
              </a:ext>
            </a:extLst>
          </p:cNvPr>
          <p:cNvSpPr/>
          <p:nvPr userDrawn="1"/>
        </p:nvSpPr>
        <p:spPr bwMode="auto">
          <a:xfrm>
            <a:off x="0" y="-4763"/>
            <a:ext cx="9144000" cy="309563"/>
          </a:xfrm>
          <a:prstGeom prst="rect">
            <a:avLst/>
          </a:prstGeom>
          <a:gradFill>
            <a:gsLst>
              <a:gs pos="0">
                <a:schemeClr val="accent6"/>
              </a:gs>
              <a:gs pos="74000">
                <a:schemeClr val="accent6">
                  <a:lumMod val="20000"/>
                  <a:lumOff val="80000"/>
                </a:schemeClr>
              </a:gs>
              <a:gs pos="83000">
                <a:schemeClr val="accent6">
                  <a:lumMod val="40000"/>
                  <a:lumOff val="60000"/>
                </a:schemeClr>
              </a:gs>
              <a:gs pos="100000">
                <a:schemeClr val="accent6">
                  <a:lumMod val="50000"/>
                </a:schemeClr>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829988094"/>
      </p:ext>
    </p:extLst>
  </p:cSld>
  <p:clrMap bg1="lt1" tx1="dk1" bg2="lt2" tx2="dk2" accent1="accent1" accent2="accent2" accent3="accent3" accent4="accent4" accent5="accent5" accent6="accent6" hlink="hlink" folHlink="folHlink"/>
  <p:sldLayoutIdLst>
    <p:sldLayoutId id="2147484912" r:id="rId1"/>
    <p:sldLayoutId id="2147484913" r:id="rId2"/>
    <p:sldLayoutId id="2147484914" r:id="rId3"/>
    <p:sldLayoutId id="2147484915" r:id="rId4"/>
    <p:sldLayoutId id="2147484916" r:id="rId5"/>
    <p:sldLayoutId id="2147484917" r:id="rId6"/>
    <p:sldLayoutId id="2147484918" r:id="rId7"/>
    <p:sldLayoutId id="2147484919" r:id="rId8"/>
    <p:sldLayoutId id="2147484920" r:id="rId9"/>
    <p:sldLayoutId id="2147484921" r:id="rId10"/>
  </p:sldLayoutIdLst>
  <p:transition>
    <p:wipe dir="r"/>
  </p:transition>
  <p:txStyles>
    <p:titleStyle>
      <a:lvl1pPr algn="l" rtl="0" eaLnBrk="1" fontAlgn="base" hangingPunct="1">
        <a:spcBef>
          <a:spcPct val="0"/>
        </a:spcBef>
        <a:spcAft>
          <a:spcPct val="0"/>
        </a:spcAft>
        <a:defRPr sz="2400" b="1">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Text Box 4"/>
          <p:cNvSpPr txBox="1">
            <a:spLocks noChangeArrowheads="1"/>
          </p:cNvSpPr>
          <p:nvPr/>
        </p:nvSpPr>
        <p:spPr bwMode="auto">
          <a:xfrm>
            <a:off x="197463" y="6681788"/>
            <a:ext cx="1217000" cy="20005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dirty="0">
                <a:solidFill>
                  <a:srgbClr val="000000"/>
                </a:solidFill>
                <a:cs typeface="+mn-cs"/>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a:solidFill>
                  <a:srgbClr val="000000"/>
                </a:solidFill>
                <a:cs typeface="+mn-cs"/>
              </a:rPr>
              <a:t> </a:t>
            </a:r>
            <a:fld id="{36AD3E07-365E-49E4-819E-A3FFC369388E}" type="slidenum">
              <a:rPr lang="en-US" sz="700">
                <a:solidFill>
                  <a:srgbClr val="000000"/>
                </a:solidFill>
                <a:cs typeface="+mn-cs"/>
              </a:rPr>
              <a:pPr algn="r">
                <a:buFont typeface="Verdana" pitchFamily="34" charset="0"/>
                <a:buNone/>
                <a:defRPr/>
              </a:pPr>
              <a:t>‹#›</a:t>
            </a:fld>
            <a:endParaRPr lang="en-US" sz="700">
              <a:solidFill>
                <a:srgbClr val="000000"/>
              </a:solidFill>
              <a:cs typeface="+mn-cs"/>
            </a:endParaRPr>
          </a:p>
        </p:txBody>
      </p:sp>
      <p:sp>
        <p:nvSpPr>
          <p:cNvPr id="2" name="Rectangle 1">
            <a:extLst>
              <a:ext uri="{FF2B5EF4-FFF2-40B4-BE49-F238E27FC236}">
                <a16:creationId xmlns:a16="http://schemas.microsoft.com/office/drawing/2014/main" id="{AE3D736C-1C77-80F8-F189-DBE0156A641A}"/>
              </a:ext>
            </a:extLst>
          </p:cNvPr>
          <p:cNvSpPr/>
          <p:nvPr userDrawn="1"/>
        </p:nvSpPr>
        <p:spPr bwMode="auto">
          <a:xfrm>
            <a:off x="0" y="-4763"/>
            <a:ext cx="9144000" cy="309563"/>
          </a:xfrm>
          <a:prstGeom prst="rect">
            <a:avLst/>
          </a:prstGeom>
          <a:gradFill>
            <a:gsLst>
              <a:gs pos="0">
                <a:srgbClr val="6BA42C"/>
              </a:gs>
              <a:gs pos="74000">
                <a:srgbClr val="92D050"/>
              </a:gs>
              <a:gs pos="83000">
                <a:srgbClr val="BAE18F"/>
              </a:gs>
              <a:gs pos="100000">
                <a:srgbClr val="006600"/>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262728138"/>
      </p:ext>
    </p:extLst>
  </p:cSld>
  <p:clrMap bg1="lt1" tx1="dk1" bg2="lt2" tx2="dk2" accent1="accent1" accent2="accent2" accent3="accent3" accent4="accent4" accent5="accent5" accent6="accent6" hlink="hlink" folHlink="folHlink"/>
  <p:sldLayoutIdLst>
    <p:sldLayoutId id="2147484901" r:id="rId1"/>
    <p:sldLayoutId id="2147484902" r:id="rId2"/>
    <p:sldLayoutId id="2147484903" r:id="rId3"/>
    <p:sldLayoutId id="2147484904" r:id="rId4"/>
    <p:sldLayoutId id="2147484905" r:id="rId5"/>
    <p:sldLayoutId id="2147484906" r:id="rId6"/>
    <p:sldLayoutId id="2147484907" r:id="rId7"/>
    <p:sldLayoutId id="2147484908" r:id="rId8"/>
    <p:sldLayoutId id="2147484909" r:id="rId9"/>
    <p:sldLayoutId id="2147484910" r:id="rId10"/>
  </p:sldLayoutIdLst>
  <p:transition>
    <p:wipe dir="r"/>
  </p:transition>
  <p:txStyles>
    <p:titleStyle>
      <a:lvl1pPr algn="l" rtl="0" eaLnBrk="1" fontAlgn="base" hangingPunct="1">
        <a:spcBef>
          <a:spcPct val="0"/>
        </a:spcBef>
        <a:spcAft>
          <a:spcPct val="0"/>
        </a:spcAft>
        <a:defRPr sz="2400" b="1">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197463" y="6681788"/>
            <a:ext cx="1217000" cy="20005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dirty="0">
                <a:solidFill>
                  <a:srgbClr val="000000"/>
                </a:solidFill>
                <a:cs typeface="+mn-cs"/>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a:solidFill>
                  <a:srgbClr val="000000"/>
                </a:solidFill>
                <a:cs typeface="+mn-cs"/>
              </a:rPr>
              <a:t> </a:t>
            </a:r>
            <a:fld id="{36AD3E07-365E-49E4-819E-A3FFC369388E}" type="slidenum">
              <a:rPr lang="en-US" sz="700">
                <a:solidFill>
                  <a:srgbClr val="000000"/>
                </a:solidFill>
                <a:cs typeface="+mn-cs"/>
              </a:rPr>
              <a:pPr algn="r">
                <a:buFont typeface="Verdana" pitchFamily="34" charset="0"/>
                <a:buNone/>
                <a:defRPr/>
              </a:pPr>
              <a:t>‹#›</a:t>
            </a:fld>
            <a:endParaRPr lang="en-US" sz="700">
              <a:solidFill>
                <a:srgbClr val="000000"/>
              </a:solidFill>
              <a:cs typeface="+mn-cs"/>
            </a:endParaRPr>
          </a:p>
        </p:txBody>
      </p:sp>
      <p:sp>
        <p:nvSpPr>
          <p:cNvPr id="2" name="Rectangle 1">
            <a:extLst>
              <a:ext uri="{FF2B5EF4-FFF2-40B4-BE49-F238E27FC236}">
                <a16:creationId xmlns:a16="http://schemas.microsoft.com/office/drawing/2014/main" id="{61A72A67-541A-EEBE-F0F7-0D135569AA76}"/>
              </a:ext>
            </a:extLst>
          </p:cNvPr>
          <p:cNvSpPr/>
          <p:nvPr userDrawn="1"/>
        </p:nvSpPr>
        <p:spPr bwMode="auto">
          <a:xfrm>
            <a:off x="0" y="-4763"/>
            <a:ext cx="9144000" cy="309563"/>
          </a:xfrm>
          <a:prstGeom prst="rect">
            <a:avLst/>
          </a:prstGeom>
          <a:gradFill>
            <a:gsLst>
              <a:gs pos="0">
                <a:srgbClr val="9999FF"/>
              </a:gs>
              <a:gs pos="74000">
                <a:srgbClr val="CCCCFF"/>
              </a:gs>
              <a:gs pos="83000">
                <a:schemeClr val="accent1">
                  <a:lumMod val="45000"/>
                  <a:lumOff val="55000"/>
                </a:schemeClr>
              </a:gs>
              <a:gs pos="100000">
                <a:srgbClr val="6600CC"/>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210521312"/>
      </p:ext>
    </p:extLst>
  </p:cSld>
  <p:clrMap bg1="lt1" tx1="dk1" bg2="lt2" tx2="dk2" accent1="accent1" accent2="accent2" accent3="accent3" accent4="accent4" accent5="accent5" accent6="accent6" hlink="hlink" folHlink="folHlink"/>
  <p:sldLayoutIdLst>
    <p:sldLayoutId id="2147484934" r:id="rId1"/>
    <p:sldLayoutId id="2147484935" r:id="rId2"/>
    <p:sldLayoutId id="2147484936" r:id="rId3"/>
    <p:sldLayoutId id="2147484937" r:id="rId4"/>
    <p:sldLayoutId id="2147484938" r:id="rId5"/>
    <p:sldLayoutId id="2147484939" r:id="rId6"/>
    <p:sldLayoutId id="2147484940" r:id="rId7"/>
    <p:sldLayoutId id="2147484941" r:id="rId8"/>
    <p:sldLayoutId id="2147484942" r:id="rId9"/>
    <p:sldLayoutId id="2147484943" r:id="rId10"/>
  </p:sldLayoutIdLst>
  <p:transition>
    <p:wipe dir="r"/>
  </p:transition>
  <p:txStyles>
    <p:titleStyle>
      <a:lvl1pPr algn="l" rtl="0" eaLnBrk="1" fontAlgn="base" hangingPunct="1">
        <a:spcBef>
          <a:spcPct val="0"/>
        </a:spcBef>
        <a:spcAft>
          <a:spcPct val="0"/>
        </a:spcAft>
        <a:defRPr sz="2400" b="1">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7" name="Rectangle 14"/>
          <p:cNvSpPr>
            <a:spLocks noGrp="1" noChangeArrowheads="1"/>
          </p:cNvSpPr>
          <p:nvPr>
            <p:ph type="body" idx="1"/>
          </p:nvPr>
        </p:nvSpPr>
        <p:spPr bwMode="gray">
          <a:xfrm>
            <a:off x="130175" y="1328738"/>
            <a:ext cx="8686800" cy="514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Text Box 4"/>
          <p:cNvSpPr txBox="1">
            <a:spLocks noChangeArrowheads="1"/>
          </p:cNvSpPr>
          <p:nvPr/>
        </p:nvSpPr>
        <p:spPr bwMode="auto">
          <a:xfrm>
            <a:off x="197463" y="6681788"/>
            <a:ext cx="1217000" cy="20005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dirty="0">
                <a:solidFill>
                  <a:srgbClr val="000000"/>
                </a:solidFill>
                <a:cs typeface="+mn-cs"/>
              </a:rPr>
              <a:t>©2013 Steven M Cohn</a:t>
            </a:r>
          </a:p>
        </p:txBody>
      </p:sp>
      <p:sp>
        <p:nvSpPr>
          <p:cNvPr id="1029" name="Rectangle 16"/>
          <p:cNvSpPr>
            <a:spLocks noGrp="1" noChangeArrowheads="1"/>
          </p:cNvSpPr>
          <p:nvPr>
            <p:ph type="title"/>
          </p:nvPr>
        </p:nvSpPr>
        <p:spPr bwMode="gray">
          <a:xfrm>
            <a:off x="131763" y="-4763"/>
            <a:ext cx="6489700" cy="1041401"/>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7" name="Text Box 4"/>
          <p:cNvSpPr txBox="1">
            <a:spLocks noChangeArrowheads="1"/>
          </p:cNvSpPr>
          <p:nvPr/>
        </p:nvSpPr>
        <p:spPr bwMode="auto">
          <a:xfrm>
            <a:off x="8774113" y="6656388"/>
            <a:ext cx="369887" cy="200025"/>
          </a:xfrm>
          <a:prstGeom prst="rect">
            <a:avLst/>
          </a:prstGeom>
          <a:noFill/>
          <a:ln>
            <a:noFill/>
          </a:ln>
        </p:spPr>
        <p:txBody>
          <a:bodyPr wrap="none">
            <a:spAutoFit/>
          </a:bodyPr>
          <a:lstStyle>
            <a:lvl1pPr eaLnBrk="0" hangingPunct="0">
              <a:defRPr sz="1600">
                <a:solidFill>
                  <a:schemeClr val="tx1"/>
                </a:solidFill>
                <a:latin typeface="Verdana" pitchFamily="34" charset="0"/>
                <a:ea typeface="MS PGothic" pitchFamily="34" charset="-128"/>
              </a:defRPr>
            </a:lvl1pPr>
            <a:lvl2pPr marL="742950" indent="-285750" eaLnBrk="0" hangingPunct="0">
              <a:defRPr sz="1600">
                <a:solidFill>
                  <a:schemeClr val="tx1"/>
                </a:solidFill>
                <a:latin typeface="Verdana" pitchFamily="34" charset="0"/>
                <a:ea typeface="MS PGothic" pitchFamily="34" charset="-128"/>
              </a:defRPr>
            </a:lvl2pPr>
            <a:lvl3pPr marL="1143000" indent="-228600" eaLnBrk="0" hangingPunct="0">
              <a:defRPr sz="1600">
                <a:solidFill>
                  <a:schemeClr val="tx1"/>
                </a:solidFill>
                <a:latin typeface="Verdana" pitchFamily="34" charset="0"/>
                <a:ea typeface="MS PGothic" pitchFamily="34" charset="-128"/>
              </a:defRPr>
            </a:lvl3pPr>
            <a:lvl4pPr marL="1600200" indent="-228600" eaLnBrk="0" hangingPunct="0">
              <a:defRPr sz="1600">
                <a:solidFill>
                  <a:schemeClr val="tx1"/>
                </a:solidFill>
                <a:latin typeface="Verdana" pitchFamily="34" charset="0"/>
                <a:ea typeface="MS PGothic" pitchFamily="34" charset="-128"/>
              </a:defRPr>
            </a:lvl4pPr>
            <a:lvl5pPr marL="2057400" indent="-228600" eaLnBrk="0" hangingPunct="0">
              <a:defRPr sz="16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16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16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16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1600">
                <a:solidFill>
                  <a:schemeClr val="tx1"/>
                </a:solidFill>
                <a:latin typeface="Verdana" pitchFamily="34" charset="0"/>
                <a:ea typeface="MS PGothic" pitchFamily="34" charset="-128"/>
              </a:defRPr>
            </a:lvl9pPr>
          </a:lstStyle>
          <a:p>
            <a:pPr algn="r">
              <a:buFont typeface="Verdana" pitchFamily="34" charset="0"/>
              <a:buNone/>
              <a:defRPr/>
            </a:pPr>
            <a:r>
              <a:rPr lang="en-US" sz="700">
                <a:solidFill>
                  <a:srgbClr val="000000"/>
                </a:solidFill>
                <a:cs typeface="+mn-cs"/>
              </a:rPr>
              <a:t> </a:t>
            </a:r>
            <a:fld id="{36AD3E07-365E-49E4-819E-A3FFC369388E}" type="slidenum">
              <a:rPr lang="en-US" sz="700">
                <a:solidFill>
                  <a:srgbClr val="000000"/>
                </a:solidFill>
                <a:cs typeface="+mn-cs"/>
              </a:rPr>
              <a:pPr algn="r">
                <a:buFont typeface="Verdana" pitchFamily="34" charset="0"/>
                <a:buNone/>
                <a:defRPr/>
              </a:pPr>
              <a:t>‹#›</a:t>
            </a:fld>
            <a:endParaRPr lang="en-US" sz="700">
              <a:solidFill>
                <a:srgbClr val="000000"/>
              </a:solidFill>
              <a:cs typeface="+mn-cs"/>
            </a:endParaRPr>
          </a:p>
        </p:txBody>
      </p:sp>
      <p:sp>
        <p:nvSpPr>
          <p:cNvPr id="2" name="Rectangle 1">
            <a:extLst>
              <a:ext uri="{FF2B5EF4-FFF2-40B4-BE49-F238E27FC236}">
                <a16:creationId xmlns:a16="http://schemas.microsoft.com/office/drawing/2014/main" id="{BE82570C-7DCF-1EC8-8DF4-9AEC26E27359}"/>
              </a:ext>
            </a:extLst>
          </p:cNvPr>
          <p:cNvSpPr/>
          <p:nvPr userDrawn="1"/>
        </p:nvSpPr>
        <p:spPr bwMode="auto">
          <a:xfrm>
            <a:off x="0" y="-4763"/>
            <a:ext cx="9144000" cy="309563"/>
          </a:xfrm>
          <a:prstGeom prst="rect">
            <a:avLst/>
          </a:prstGeom>
          <a:gradFill>
            <a:gsLst>
              <a:gs pos="0">
                <a:srgbClr val="CC9900"/>
              </a:gs>
              <a:gs pos="74000">
                <a:srgbClr val="E7ED05"/>
              </a:gs>
              <a:gs pos="83000">
                <a:srgbClr val="FFFF66"/>
              </a:gs>
              <a:gs pos="100000">
                <a:srgbClr val="996633"/>
              </a:gs>
            </a:gsLst>
            <a:lin ang="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426928750"/>
      </p:ext>
    </p:extLst>
  </p:cSld>
  <p:clrMap bg1="lt1" tx1="dk1" bg2="lt2" tx2="dk2" accent1="accent1" accent2="accent2" accent3="accent3" accent4="accent4" accent5="accent5" accent6="accent6" hlink="hlink" folHlink="folHlink"/>
  <p:sldLayoutIdLst>
    <p:sldLayoutId id="2147484945" r:id="rId1"/>
    <p:sldLayoutId id="2147484946" r:id="rId2"/>
    <p:sldLayoutId id="2147484947" r:id="rId3"/>
    <p:sldLayoutId id="2147484948" r:id="rId4"/>
    <p:sldLayoutId id="2147484949" r:id="rId5"/>
    <p:sldLayoutId id="2147484950" r:id="rId6"/>
    <p:sldLayoutId id="2147484951" r:id="rId7"/>
    <p:sldLayoutId id="2147484952" r:id="rId8"/>
    <p:sldLayoutId id="2147484953" r:id="rId9"/>
    <p:sldLayoutId id="2147484954" r:id="rId10"/>
  </p:sldLayoutIdLst>
  <p:transition>
    <p:wipe dir="r"/>
  </p:transition>
  <p:txStyles>
    <p:titleStyle>
      <a:lvl1pPr algn="l" rtl="0" eaLnBrk="1" fontAlgn="base" hangingPunct="1">
        <a:spcBef>
          <a:spcPct val="0"/>
        </a:spcBef>
        <a:spcAft>
          <a:spcPct val="0"/>
        </a:spcAft>
        <a:defRPr sz="2400" b="1">
          <a:solidFill>
            <a:schemeClr val="bg1"/>
          </a:solidFill>
          <a:effectLst>
            <a:outerShdw blurRad="38100" dist="38100" dir="2700000" algn="tl">
              <a:srgbClr val="000000">
                <a:alpha val="43137"/>
              </a:srgbClr>
            </a:outerShdw>
          </a:effectLst>
          <a:latin typeface="+mj-lt"/>
          <a:ea typeface="MS PGothic" pitchFamily="34" charset="-128"/>
          <a:cs typeface="ＭＳ Ｐゴシック" pitchFamily="31" charset="-128"/>
        </a:defRPr>
      </a:lvl1pPr>
      <a:lvl2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2pPr>
      <a:lvl3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3pPr>
      <a:lvl4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4pPr>
      <a:lvl5pPr algn="l" rtl="0" eaLnBrk="1" fontAlgn="base" hangingPunct="1">
        <a:spcBef>
          <a:spcPct val="0"/>
        </a:spcBef>
        <a:spcAft>
          <a:spcPct val="0"/>
        </a:spcAft>
        <a:defRPr sz="2400" b="1">
          <a:solidFill>
            <a:schemeClr val="bg1"/>
          </a:solidFill>
          <a:effectLst>
            <a:outerShdw blurRad="38100" dist="38100" dir="2700000" algn="tl">
              <a:srgbClr val="C0C0C0"/>
            </a:outerShdw>
          </a:effectLst>
          <a:latin typeface="Verdana" pitchFamily="34" charset="0"/>
          <a:ea typeface="MS PGothic" pitchFamily="34" charset="-128"/>
          <a:cs typeface="ＭＳ Ｐゴシック" pitchFamily="31" charset="-128"/>
        </a:defRPr>
      </a:lvl5pPr>
      <a:lvl6pPr marL="457200" algn="l" rtl="0" eaLnBrk="1" fontAlgn="base" hangingPunct="1">
        <a:spcBef>
          <a:spcPct val="0"/>
        </a:spcBef>
        <a:spcAft>
          <a:spcPct val="0"/>
        </a:spcAft>
        <a:defRPr sz="2400" b="1">
          <a:solidFill>
            <a:schemeClr val="bg1"/>
          </a:solidFill>
          <a:latin typeface="Verdana" pitchFamily="34" charset="0"/>
        </a:defRPr>
      </a:lvl6pPr>
      <a:lvl7pPr marL="914400" algn="l" rtl="0" eaLnBrk="1" fontAlgn="base" hangingPunct="1">
        <a:spcBef>
          <a:spcPct val="0"/>
        </a:spcBef>
        <a:spcAft>
          <a:spcPct val="0"/>
        </a:spcAft>
        <a:defRPr sz="2400" b="1">
          <a:solidFill>
            <a:schemeClr val="bg1"/>
          </a:solidFill>
          <a:latin typeface="Verdana" pitchFamily="34" charset="0"/>
        </a:defRPr>
      </a:lvl7pPr>
      <a:lvl8pPr marL="1371600" algn="l" rtl="0" eaLnBrk="1" fontAlgn="base" hangingPunct="1">
        <a:spcBef>
          <a:spcPct val="0"/>
        </a:spcBef>
        <a:spcAft>
          <a:spcPct val="0"/>
        </a:spcAft>
        <a:defRPr sz="2400" b="1">
          <a:solidFill>
            <a:schemeClr val="bg1"/>
          </a:solidFill>
          <a:latin typeface="Verdana" pitchFamily="34" charset="0"/>
        </a:defRPr>
      </a:lvl8pPr>
      <a:lvl9pPr marL="1828800" algn="l" rtl="0" eaLnBrk="1" fontAlgn="base" hangingPunct="1">
        <a:spcBef>
          <a:spcPct val="0"/>
        </a:spcBef>
        <a:spcAft>
          <a:spcPct val="0"/>
        </a:spcAft>
        <a:defRPr sz="2400" b="1">
          <a:solidFill>
            <a:schemeClr val="bg1"/>
          </a:solidFill>
          <a:latin typeface="Verdana" pitchFamily="34" charset="0"/>
        </a:defRPr>
      </a:lvl9pPr>
    </p:titleStyle>
    <p:body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34.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34.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34.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4.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44.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2.xml"/><Relationship Id="rId1" Type="http://schemas.openxmlformats.org/officeDocument/2006/relationships/slideLayout" Target="../slideLayouts/slideLayout44.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4.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4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4.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44.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44.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8.xml"/><Relationship Id="rId1" Type="http://schemas.openxmlformats.org/officeDocument/2006/relationships/slideLayout" Target="../slideLayouts/slideLayout44.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44.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4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4.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5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4.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6.xml"/><Relationship Id="rId1" Type="http://schemas.openxmlformats.org/officeDocument/2006/relationships/slideLayout" Target="../slideLayouts/slideLayout54.xml"/><Relationship Id="rId4" Type="http://schemas.openxmlformats.org/officeDocument/2006/relationships/image" Target="../media/image35.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54.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9.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0.xml"/><Relationship Id="rId1" Type="http://schemas.openxmlformats.org/officeDocument/2006/relationships/slideLayout" Target="../slideLayouts/slideLayout5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2.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5.xm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7.xm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7.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8" Type="http://schemas.openxmlformats.org/officeDocument/2006/relationships/hyperlink" Target="http://msdn.microsoft.com/en-us/magazine/cc163791.aspx" TargetMode="External"/><Relationship Id="rId3" Type="http://schemas.openxmlformats.org/officeDocument/2006/relationships/hyperlink" Target="http://blogs.msdn.com/b/tess/" TargetMode="External"/><Relationship Id="rId7" Type="http://schemas.openxmlformats.org/officeDocument/2006/relationships/hyperlink" Target="http://blogs.msdn.com/b/oldnewthing" TargetMode="External"/><Relationship Id="rId2" Type="http://schemas.openxmlformats.org/officeDocument/2006/relationships/notesSlide" Target="../notesSlides/notesSlide91.xml"/><Relationship Id="rId1" Type="http://schemas.openxmlformats.org/officeDocument/2006/relationships/slideLayout" Target="../slideLayouts/slideLayout3.xml"/><Relationship Id="rId6" Type="http://schemas.openxmlformats.org/officeDocument/2006/relationships/hyperlink" Target="http://blogs.technet.com/b/markrussinovich" TargetMode="External"/><Relationship Id="rId5" Type="http://schemas.openxmlformats.org/officeDocument/2006/relationships/hyperlink" Target="http://www.wintellect.com/cs/blogs/jrobbins" TargetMode="External"/><Relationship Id="rId4" Type="http://schemas.openxmlformats.org/officeDocument/2006/relationships/hyperlink" Target="http://blogs.msdn.com/b/debuggingtoolbo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p:cNvSpPr>
            <a:spLocks noGrp="1"/>
          </p:cNvSpPr>
          <p:nvPr>
            <p:ph type="ctrTitle"/>
          </p:nvPr>
        </p:nvSpPr>
        <p:spPr>
          <a:xfrm>
            <a:off x="685800" y="1828800"/>
            <a:ext cx="7772400" cy="2438400"/>
          </a:xfrm>
        </p:spPr>
        <p:txBody>
          <a:bodyPr/>
          <a:lstStyle/>
          <a:p>
            <a:r>
              <a:rPr lang="en-US" sz="3600" b="0" dirty="0"/>
              <a:t>Kernel.NET</a:t>
            </a:r>
            <a:br>
              <a:rPr lang="en-US" sz="3600" b="0" dirty="0"/>
            </a:br>
            <a:r>
              <a:rPr lang="en-US" b="0" dirty="0">
                <a:latin typeface="Calibri" pitchFamily="34" charset="0"/>
                <a:cs typeface="Calibri" pitchFamily="34" charset="0"/>
              </a:rPr>
              <a:t>Part 2</a:t>
            </a:r>
            <a:br>
              <a:rPr lang="en-US" sz="3600" b="0" dirty="0"/>
            </a:br>
            <a:r>
              <a:rPr lang="en-US" sz="2800" b="0" dirty="0">
                <a:latin typeface="Calibri" pitchFamily="34" charset="0"/>
                <a:cs typeface="Calibri" pitchFamily="34" charset="0"/>
              </a:rPr>
              <a:t>Advanced .NET Debugging</a:t>
            </a:r>
            <a:br>
              <a:rPr lang="en-US" sz="2800" b="0" dirty="0">
                <a:latin typeface="Calibri" pitchFamily="34" charset="0"/>
                <a:cs typeface="Calibri" pitchFamily="34" charset="0"/>
              </a:rPr>
            </a:br>
            <a:r>
              <a:rPr lang="en-US" sz="2800" b="0" dirty="0">
                <a:latin typeface="Calibri" pitchFamily="34" charset="0"/>
                <a:cs typeface="Calibri" pitchFamily="34" charset="0"/>
              </a:rPr>
              <a:t>with WinDbg</a:t>
            </a:r>
            <a:endParaRPr lang="en-US" sz="4000" b="0" dirty="0">
              <a:latin typeface="Calibri" pitchFamily="34" charset="0"/>
              <a:cs typeface="Calibri" pitchFamily="34" charset="0"/>
            </a:endParaRPr>
          </a:p>
        </p:txBody>
      </p:sp>
      <p:sp>
        <p:nvSpPr>
          <p:cNvPr id="2051" name="Subtitle 4"/>
          <p:cNvSpPr>
            <a:spLocks noGrp="1"/>
          </p:cNvSpPr>
          <p:nvPr>
            <p:ph type="subTitle" idx="1"/>
          </p:nvPr>
        </p:nvSpPr>
        <p:spPr>
          <a:xfrm>
            <a:off x="1371600" y="4953000"/>
            <a:ext cx="6400800" cy="914400"/>
          </a:xfrm>
        </p:spPr>
        <p:txBody>
          <a:bodyPr/>
          <a:lstStyle/>
          <a:p>
            <a:r>
              <a:rPr lang="en-US" sz="1400" b="0" dirty="0"/>
              <a:t>Steven M. Cohn</a:t>
            </a:r>
          </a:p>
          <a:p>
            <a:r>
              <a:rPr lang="en-US" sz="1400" b="0" dirty="0"/>
              <a:t>2013</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WinDbg Extensions</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endParaRPr lang="en-GB" sz="2400">
              <a:solidFill>
                <a:schemeClr val="tx1">
                  <a:lumMod val="75000"/>
                  <a:lumOff val="25000"/>
                </a:schemeClr>
              </a:solidFill>
            </a:endParaRPr>
          </a:p>
        </p:txBody>
      </p:sp>
      <p:sp>
        <p:nvSpPr>
          <p:cNvPr id="6" name="Content Placeholder 3"/>
          <p:cNvSpPr txBox="1">
            <a:spLocks/>
          </p:cNvSpPr>
          <p:nvPr/>
        </p:nvSpPr>
        <p:spPr>
          <a:xfrm>
            <a:off x="282575" y="14636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Font typeface="Wingdings 2" pitchFamily="18" charset="2"/>
              <a:buNone/>
            </a:pPr>
            <a:r>
              <a:rPr lang="en-US" dirty="0"/>
              <a:t>Basic command list can be extended through plug-in model. SOSEX and SOS (or PSSCOR) are for .NET specifically</a:t>
            </a:r>
          </a:p>
        </p:txBody>
      </p:sp>
      <p:sp>
        <p:nvSpPr>
          <p:cNvPr id="7" name="Round Same Side Corner Rectangle 6"/>
          <p:cNvSpPr/>
          <p:nvPr/>
        </p:nvSpPr>
        <p:spPr>
          <a:xfrm>
            <a:off x="609600" y="2438400"/>
            <a:ext cx="7696190" cy="4038598"/>
          </a:xfrm>
          <a:prstGeom prst="round2SameRect">
            <a:avLst>
              <a:gd name="adj1" fmla="val 5718"/>
              <a:gd name="adj2" fmla="val 6350"/>
            </a:avLst>
          </a:prstGeom>
          <a:ln w="57150">
            <a:solidFill>
              <a:schemeClr val="accent1">
                <a:lumMod val="75000"/>
                <a:alpha val="90000"/>
              </a:schemeClr>
            </a:solidFill>
          </a:ln>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2">
            <a:schemeClr val="accent5">
              <a:tint val="40000"/>
              <a:alpha val="90000"/>
              <a:hueOff val="0"/>
              <a:satOff val="0"/>
              <a:lumOff val="0"/>
              <a:alphaOff val="0"/>
            </a:schemeClr>
          </a:effectRef>
          <a:fontRef idx="minor">
            <a:schemeClr val="dk1">
              <a:hueOff val="0"/>
              <a:satOff val="0"/>
              <a:lumOff val="0"/>
              <a:alphaOff val="0"/>
            </a:schemeClr>
          </a:fontRef>
        </p:style>
        <p:txBody>
          <a:bodyPr/>
          <a:lstStyle/>
          <a:p>
            <a:r>
              <a:rPr lang="en-US" sz="1800" i="1" dirty="0"/>
              <a:t>WinDbg</a:t>
            </a:r>
            <a:endParaRPr lang="en-US" i="1" dirty="0"/>
          </a:p>
        </p:txBody>
      </p:sp>
      <p:sp>
        <p:nvSpPr>
          <p:cNvPr id="14" name="Hexagon 13"/>
          <p:cNvSpPr/>
          <p:nvPr/>
        </p:nvSpPr>
        <p:spPr>
          <a:xfrm>
            <a:off x="1150620" y="3577915"/>
            <a:ext cx="1472447" cy="818232"/>
          </a:xfrm>
          <a:prstGeom prst="hexagon">
            <a:avLst>
              <a:gd name="adj" fmla="val 25000"/>
              <a:gd name="vf" fmla="val 115470"/>
            </a:avLst>
          </a:prstGeom>
          <a:solidFill>
            <a:schemeClr val="tx2">
              <a:lumMod val="75000"/>
            </a:schemeClr>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ntsdexts</a:t>
            </a:r>
            <a:endParaRPr lang="en-US" sz="1200" dirty="0">
              <a:solidFill>
                <a:schemeClr val="bg1"/>
              </a:solidFill>
            </a:endParaRPr>
          </a:p>
        </p:txBody>
      </p:sp>
      <p:sp>
        <p:nvSpPr>
          <p:cNvPr id="15" name="Hexagon 14"/>
          <p:cNvSpPr/>
          <p:nvPr/>
        </p:nvSpPr>
        <p:spPr>
          <a:xfrm>
            <a:off x="1150621" y="4513922"/>
            <a:ext cx="1472446" cy="818232"/>
          </a:xfrm>
          <a:prstGeom prst="hexagon">
            <a:avLst>
              <a:gd name="adj" fmla="val 25000"/>
              <a:gd name="vf" fmla="val 115470"/>
            </a:avLst>
          </a:prstGeom>
        </p:spPr>
        <p:style>
          <a:lnRef idx="3">
            <a:schemeClr val="lt1"/>
          </a:lnRef>
          <a:fillRef idx="1">
            <a:schemeClr val="accent5"/>
          </a:fillRef>
          <a:effectRef idx="1">
            <a:schemeClr val="accent5"/>
          </a:effectRef>
          <a:fontRef idx="minor">
            <a:schemeClr val="lt1"/>
          </a:fontRef>
        </p:style>
        <p:txBody>
          <a:bodyPr/>
          <a:lstStyle/>
          <a:p>
            <a:endParaRPr lang="en-US"/>
          </a:p>
        </p:txBody>
      </p:sp>
      <p:sp>
        <p:nvSpPr>
          <p:cNvPr id="16" name="Hexagon 15"/>
          <p:cNvSpPr/>
          <p:nvPr/>
        </p:nvSpPr>
        <p:spPr>
          <a:xfrm>
            <a:off x="2498616" y="4047046"/>
            <a:ext cx="1444249" cy="818232"/>
          </a:xfrm>
          <a:prstGeom prst="hexagon">
            <a:avLst>
              <a:gd name="adj" fmla="val 25000"/>
              <a:gd name="vf" fmla="val 115470"/>
            </a:avLst>
          </a:prstGeom>
          <a:solidFill>
            <a:srgbClr val="996741"/>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uext</a:t>
            </a:r>
            <a:endParaRPr lang="en-US" dirty="0">
              <a:solidFill>
                <a:schemeClr val="bg1"/>
              </a:solidFill>
            </a:endParaRPr>
          </a:p>
        </p:txBody>
      </p:sp>
      <p:sp>
        <p:nvSpPr>
          <p:cNvPr id="17" name="Hexagon 16"/>
          <p:cNvSpPr/>
          <p:nvPr/>
        </p:nvSpPr>
        <p:spPr>
          <a:xfrm>
            <a:off x="3827186" y="3590874"/>
            <a:ext cx="1338078" cy="818232"/>
          </a:xfrm>
          <a:prstGeom prst="hexagon">
            <a:avLst>
              <a:gd name="adj" fmla="val 25000"/>
              <a:gd name="vf" fmla="val 115470"/>
            </a:avLst>
          </a:prstGeom>
          <a:solidFill>
            <a:schemeClr val="accent5">
              <a:lumMod val="50000"/>
            </a:schemeClr>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ext</a:t>
            </a:r>
            <a:endParaRPr lang="en-US" dirty="0">
              <a:solidFill>
                <a:schemeClr val="bg1"/>
              </a:solidFill>
            </a:endParaRPr>
          </a:p>
        </p:txBody>
      </p:sp>
      <p:sp>
        <p:nvSpPr>
          <p:cNvPr id="18" name="Hexagon 17"/>
          <p:cNvSpPr/>
          <p:nvPr/>
        </p:nvSpPr>
        <p:spPr>
          <a:xfrm>
            <a:off x="3827181" y="4510980"/>
            <a:ext cx="1338077" cy="818232"/>
          </a:xfrm>
          <a:prstGeom prst="hexagon">
            <a:avLst>
              <a:gd name="adj" fmla="val 25000"/>
              <a:gd name="vf" fmla="val 115470"/>
            </a:avLst>
          </a:prstGeom>
          <a:solidFill>
            <a:srgbClr val="85C773"/>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exts</a:t>
            </a:r>
            <a:endParaRPr lang="en-US" dirty="0">
              <a:solidFill>
                <a:schemeClr val="bg1"/>
              </a:solidFill>
            </a:endParaRPr>
          </a:p>
        </p:txBody>
      </p:sp>
      <p:sp>
        <p:nvSpPr>
          <p:cNvPr id="19" name="Hexagon 18"/>
          <p:cNvSpPr/>
          <p:nvPr/>
        </p:nvSpPr>
        <p:spPr>
          <a:xfrm>
            <a:off x="2490091" y="3124201"/>
            <a:ext cx="1472447" cy="818232"/>
          </a:xfrm>
          <a:prstGeom prst="hexagon">
            <a:avLst>
              <a:gd name="adj" fmla="val 25000"/>
              <a:gd name="vf" fmla="val 115470"/>
            </a:avLst>
          </a:prstGeom>
        </p:spPr>
        <p:style>
          <a:lnRef idx="3">
            <a:schemeClr val="lt1"/>
          </a:lnRef>
          <a:fillRef idx="1">
            <a:schemeClr val="accent5"/>
          </a:fillRef>
          <a:effectRef idx="1">
            <a:schemeClr val="accent5"/>
          </a:effectRef>
          <a:fontRef idx="minor">
            <a:schemeClr val="lt1"/>
          </a:fontRef>
        </p:style>
        <p:txBody>
          <a:bodyPr/>
          <a:lstStyle/>
          <a:p>
            <a:endParaRPr lang="en-US" dirty="0"/>
          </a:p>
        </p:txBody>
      </p:sp>
      <p:sp>
        <p:nvSpPr>
          <p:cNvPr id="20" name="Hexagon 19"/>
          <p:cNvSpPr/>
          <p:nvPr/>
        </p:nvSpPr>
        <p:spPr>
          <a:xfrm>
            <a:off x="2491993" y="4970935"/>
            <a:ext cx="1472447" cy="818232"/>
          </a:xfrm>
          <a:prstGeom prst="hexagon">
            <a:avLst>
              <a:gd name="adj" fmla="val 25000"/>
              <a:gd name="vf" fmla="val 115470"/>
            </a:avLst>
          </a:prstGeom>
          <a:solidFill>
            <a:srgbClr val="8A4CB8"/>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dbghelp</a:t>
            </a:r>
            <a:endParaRPr lang="en-US" dirty="0">
              <a:solidFill>
                <a:schemeClr val="bg1"/>
              </a:solidFill>
            </a:endParaRPr>
          </a:p>
        </p:txBody>
      </p:sp>
      <p:sp>
        <p:nvSpPr>
          <p:cNvPr id="21" name="Hexagon 20"/>
          <p:cNvSpPr/>
          <p:nvPr/>
        </p:nvSpPr>
        <p:spPr>
          <a:xfrm>
            <a:off x="5036217" y="4049079"/>
            <a:ext cx="1444249" cy="818232"/>
          </a:xfrm>
          <a:prstGeom prst="hexagon">
            <a:avLst>
              <a:gd name="adj" fmla="val 25000"/>
              <a:gd name="vf" fmla="val 115470"/>
            </a:avLst>
          </a:prstGeom>
          <a:solidFill>
            <a:srgbClr val="339966"/>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sos</a:t>
            </a:r>
            <a:endParaRPr lang="en-US" dirty="0">
              <a:solidFill>
                <a:schemeClr val="bg1"/>
              </a:solidFill>
            </a:endParaRPr>
          </a:p>
        </p:txBody>
      </p:sp>
      <p:sp>
        <p:nvSpPr>
          <p:cNvPr id="22" name="Hexagon 21"/>
          <p:cNvSpPr/>
          <p:nvPr/>
        </p:nvSpPr>
        <p:spPr>
          <a:xfrm>
            <a:off x="6364787" y="3592907"/>
            <a:ext cx="1338078" cy="818232"/>
          </a:xfrm>
          <a:prstGeom prst="hexagon">
            <a:avLst>
              <a:gd name="adj" fmla="val 25000"/>
              <a:gd name="vf" fmla="val 115470"/>
            </a:avLst>
          </a:prstGeom>
          <a:solidFill>
            <a:srgbClr val="B0551E"/>
          </a:solidFill>
        </p:spPr>
        <p:style>
          <a:lnRef idx="3">
            <a:schemeClr val="lt1"/>
          </a:lnRef>
          <a:fillRef idx="1">
            <a:schemeClr val="accent5"/>
          </a:fillRef>
          <a:effectRef idx="1">
            <a:schemeClr val="accent5"/>
          </a:effectRef>
          <a:fontRef idx="minor">
            <a:schemeClr val="lt1"/>
          </a:fontRef>
        </p:style>
        <p:txBody>
          <a:bodyPr anchor="ctr"/>
          <a:lstStyle/>
          <a:p>
            <a:pPr algn="ctr"/>
            <a:r>
              <a:rPr lang="en-US" dirty="0" err="1">
                <a:solidFill>
                  <a:schemeClr val="bg1"/>
                </a:solidFill>
              </a:rPr>
              <a:t>sosex</a:t>
            </a:r>
            <a:endParaRPr lang="en-US" dirty="0">
              <a:solidFill>
                <a:schemeClr val="bg1"/>
              </a:solidFill>
            </a:endParaRPr>
          </a:p>
        </p:txBody>
      </p:sp>
      <p:sp>
        <p:nvSpPr>
          <p:cNvPr id="23" name="Hexagon 22"/>
          <p:cNvSpPr/>
          <p:nvPr/>
        </p:nvSpPr>
        <p:spPr>
          <a:xfrm>
            <a:off x="6364782" y="4513013"/>
            <a:ext cx="1338077" cy="818232"/>
          </a:xfrm>
          <a:prstGeom prst="hexagon">
            <a:avLst>
              <a:gd name="adj" fmla="val 25000"/>
              <a:gd name="vf" fmla="val 115470"/>
            </a:avLst>
          </a:prstGeom>
        </p:spPr>
        <p:style>
          <a:lnRef idx="3">
            <a:schemeClr val="lt1"/>
          </a:lnRef>
          <a:fillRef idx="1">
            <a:schemeClr val="accent5"/>
          </a:fillRef>
          <a:effectRef idx="1">
            <a:schemeClr val="accent5"/>
          </a:effectRef>
          <a:fontRef idx="minor">
            <a:schemeClr val="lt1"/>
          </a:fontRef>
        </p:style>
      </p:sp>
      <p:sp>
        <p:nvSpPr>
          <p:cNvPr id="24" name="Hexagon 23"/>
          <p:cNvSpPr/>
          <p:nvPr/>
        </p:nvSpPr>
        <p:spPr>
          <a:xfrm>
            <a:off x="5027692" y="3126234"/>
            <a:ext cx="1472447" cy="818232"/>
          </a:xfrm>
          <a:prstGeom prst="hexagon">
            <a:avLst>
              <a:gd name="adj" fmla="val 25000"/>
              <a:gd name="vf" fmla="val 115470"/>
            </a:avLst>
          </a:prstGeom>
        </p:spPr>
        <p:style>
          <a:lnRef idx="3">
            <a:schemeClr val="lt1"/>
          </a:lnRef>
          <a:fillRef idx="1">
            <a:schemeClr val="accent5"/>
          </a:fillRef>
          <a:effectRef idx="1">
            <a:schemeClr val="accent5"/>
          </a:effectRef>
          <a:fontRef idx="minor">
            <a:schemeClr val="lt1"/>
          </a:fontRef>
        </p:style>
        <p:txBody>
          <a:bodyPr/>
          <a:lstStyle/>
          <a:p>
            <a:endParaRPr lang="en-US" dirty="0"/>
          </a:p>
        </p:txBody>
      </p:sp>
      <p:sp>
        <p:nvSpPr>
          <p:cNvPr id="25" name="Hexagon 24"/>
          <p:cNvSpPr/>
          <p:nvPr/>
        </p:nvSpPr>
        <p:spPr>
          <a:xfrm>
            <a:off x="5029594" y="4972968"/>
            <a:ext cx="1472447" cy="818232"/>
          </a:xfrm>
          <a:prstGeom prst="hexagon">
            <a:avLst>
              <a:gd name="adj" fmla="val 25000"/>
              <a:gd name="vf" fmla="val 115470"/>
            </a:avLst>
          </a:prstGeom>
        </p:spPr>
        <p:style>
          <a:lnRef idx="3">
            <a:schemeClr val="lt1"/>
          </a:lnRef>
          <a:fillRef idx="1">
            <a:schemeClr val="accent5"/>
          </a:fillRef>
          <a:effectRef idx="1">
            <a:schemeClr val="accent5"/>
          </a:effectRef>
          <a:fontRef idx="minor">
            <a:schemeClr val="lt1"/>
          </a:fontRef>
        </p:style>
        <p:txBody>
          <a:bodyPr/>
          <a:lstStyle/>
          <a:p>
            <a:endParaRPr lang="en-US" dirty="0"/>
          </a:p>
        </p:txBody>
      </p:sp>
    </p:spTree>
    <p:extLst>
      <p:ext uri="{BB962C8B-B14F-4D97-AF65-F5344CB8AC3E}">
        <p14:creationId xmlns:p14="http://schemas.microsoft.com/office/powerpoint/2010/main" val="354187104"/>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Setup</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a:solidFill>
                  <a:schemeClr val="tx1">
                    <a:lumMod val="75000"/>
                    <a:lumOff val="25000"/>
                  </a:schemeClr>
                </a:solidFill>
              </a:rPr>
              <a:t>After installing the Debugging Tools as part of the Windows 8 SDK…</a:t>
            </a:r>
          </a:p>
          <a:p>
            <a:pPr marL="0" indent="0">
              <a:buNone/>
            </a:pPr>
            <a:endParaRPr lang="en-GB" sz="1200" dirty="0">
              <a:solidFill>
                <a:schemeClr val="tx1">
                  <a:lumMod val="75000"/>
                  <a:lumOff val="25000"/>
                </a:schemeClr>
              </a:solidFill>
            </a:endParaRPr>
          </a:p>
          <a:p>
            <a:r>
              <a:rPr lang="en-US" sz="1600" dirty="0">
                <a:solidFill>
                  <a:schemeClr val="tx1">
                    <a:lumMod val="75000"/>
                    <a:lumOff val="25000"/>
                  </a:schemeClr>
                </a:solidFill>
              </a:rPr>
              <a:t>C:\Program Files (x86)\Windows Kits\8.0\Debuggers\x86\WinDbg.exe</a:t>
            </a:r>
          </a:p>
          <a:p>
            <a:r>
              <a:rPr lang="en-US" sz="1600" dirty="0">
                <a:solidFill>
                  <a:schemeClr val="tx1">
                    <a:lumMod val="75000"/>
                    <a:lumOff val="25000"/>
                  </a:schemeClr>
                </a:solidFill>
              </a:rPr>
              <a:t>C:\Program Files (x64)\Windows Kits\8.0\Debuggers\x64\WinDbg.exe</a:t>
            </a:r>
          </a:p>
          <a:p>
            <a:r>
              <a:rPr lang="en-US" sz="1600" dirty="0">
                <a:solidFill>
                  <a:schemeClr val="tx1">
                    <a:lumMod val="75000"/>
                    <a:lumOff val="25000"/>
                  </a:schemeClr>
                </a:solidFill>
              </a:rPr>
              <a:t>Run the correct one for your application!</a:t>
            </a:r>
          </a:p>
          <a:p>
            <a:endParaRPr lang="en-US" sz="1800" dirty="0">
              <a:solidFill>
                <a:schemeClr val="tx1">
                  <a:lumMod val="75000"/>
                  <a:lumOff val="25000"/>
                </a:schemeClr>
              </a:solidFill>
            </a:endParaRPr>
          </a:p>
          <a:p>
            <a:pPr marL="0" indent="0">
              <a:buNone/>
            </a:pPr>
            <a:r>
              <a:rPr lang="en-US" sz="1800" dirty="0">
                <a:solidFill>
                  <a:schemeClr val="tx1">
                    <a:lumMod val="75000"/>
                    <a:lumOff val="25000"/>
                  </a:schemeClr>
                </a:solidFill>
              </a:rPr>
              <a:t>SOS.dll comes with .NET, both 32-bit and 64-bit, for 2.0 and 4.0/4.5</a:t>
            </a:r>
            <a:br>
              <a:rPr lang="en-GB" sz="1800" b="1" dirty="0">
                <a:solidFill>
                  <a:schemeClr val="tx1">
                    <a:lumMod val="75000"/>
                    <a:lumOff val="25000"/>
                  </a:schemeClr>
                </a:solidFill>
              </a:rPr>
            </a:br>
            <a:endParaRPr lang="en-GB" sz="1200" dirty="0">
              <a:solidFill>
                <a:schemeClr val="tx1">
                  <a:lumMod val="75000"/>
                  <a:lumOff val="25000"/>
                </a:schemeClr>
              </a:solidFill>
            </a:endParaRPr>
          </a:p>
          <a:p>
            <a:pPr marL="0" indent="0">
              <a:buNone/>
            </a:pPr>
            <a:r>
              <a:rPr lang="en-GB" dirty="0">
                <a:solidFill>
                  <a:schemeClr val="tx1">
                    <a:lumMod val="75000"/>
                    <a:lumOff val="25000"/>
                  </a:schemeClr>
                </a:solidFill>
                <a:effectLst>
                  <a:outerShdw blurRad="38100" dist="38100" dir="2700000" algn="tl">
                    <a:srgbClr val="000000">
                      <a:alpha val="43137"/>
                    </a:srgbClr>
                  </a:outerShdw>
                </a:effectLst>
              </a:rPr>
              <a:t>Add SOSEX from the lab materials</a:t>
            </a:r>
            <a:r>
              <a:rPr lang="en-GB" b="1" dirty="0">
                <a:solidFill>
                  <a:schemeClr val="tx1">
                    <a:lumMod val="75000"/>
                    <a:lumOff val="25000"/>
                  </a:schemeClr>
                </a:solidFill>
              </a:rPr>
              <a:t> </a:t>
            </a:r>
            <a:r>
              <a:rPr lang="en-GB" dirty="0">
                <a:solidFill>
                  <a:schemeClr val="tx1">
                    <a:lumMod val="75000"/>
                    <a:lumOff val="25000"/>
                  </a:schemeClr>
                </a:solidFill>
              </a:rPr>
              <a:t>(or download)</a:t>
            </a:r>
            <a:endParaRPr lang="en-GB" sz="1800" dirty="0">
              <a:solidFill>
                <a:schemeClr val="tx1">
                  <a:lumMod val="75000"/>
                  <a:lumOff val="25000"/>
                </a:schemeClr>
              </a:solidFill>
            </a:endParaRPr>
          </a:p>
          <a:p>
            <a:r>
              <a:rPr lang="en-GB" sz="1600" dirty="0">
                <a:solidFill>
                  <a:schemeClr val="tx1">
                    <a:lumMod val="75000"/>
                    <a:lumOff val="25000"/>
                  </a:schemeClr>
                </a:solidFill>
              </a:rPr>
              <a:t>Copy x32 DLL C:\Windows\Microsoft.NET\Framework\v4.0.30319</a:t>
            </a:r>
          </a:p>
          <a:p>
            <a:r>
              <a:rPr lang="en-GB" sz="1600" dirty="0">
                <a:solidFill>
                  <a:schemeClr val="tx1">
                    <a:lumMod val="75000"/>
                    <a:lumOff val="25000"/>
                  </a:schemeClr>
                </a:solidFill>
              </a:rPr>
              <a:t>Copy x64 DLL C:\Windows\Microsoft.NET\Framework64\v4.0.30319</a:t>
            </a:r>
            <a:endParaRPr lang="en-GB" sz="1800" dirty="0">
              <a:solidFill>
                <a:schemeClr val="tx1">
                  <a:lumMod val="75000"/>
                  <a:lumOff val="25000"/>
                </a:schemeClr>
              </a:solidFill>
            </a:endParaRPr>
          </a:p>
          <a:p>
            <a:pPr marL="0" indent="0">
              <a:buNone/>
            </a:pPr>
            <a:endParaRPr lang="en-GB" sz="1800" b="1" dirty="0">
              <a:solidFill>
                <a:schemeClr val="tx1">
                  <a:lumMod val="75000"/>
                  <a:lumOff val="25000"/>
                </a:schemeClr>
              </a:solidFill>
            </a:endParaRPr>
          </a:p>
          <a:p>
            <a:pPr marL="0" indent="0">
              <a:buNone/>
            </a:pPr>
            <a:r>
              <a:rPr lang="en-GB" sz="1800" dirty="0">
                <a:solidFill>
                  <a:schemeClr val="tx1">
                    <a:lumMod val="75000"/>
                    <a:lumOff val="25000"/>
                  </a:schemeClr>
                </a:solidFill>
              </a:rPr>
              <a:t>Optionally add PSSCOR4 – does NOT yet work with .NET 4.5!</a:t>
            </a:r>
          </a:p>
          <a:p>
            <a:pPr marL="223837" lvl="1" indent="0">
              <a:buNone/>
            </a:pPr>
            <a:r>
              <a:rPr lang="en-GB" sz="1400" dirty="0">
                <a:solidFill>
                  <a:schemeClr val="tx1">
                    <a:lumMod val="75000"/>
                    <a:lumOff val="25000"/>
                  </a:schemeClr>
                </a:solidFill>
              </a:rPr>
              <a:t>- Enhanced version of SOS</a:t>
            </a:r>
          </a:p>
        </p:txBody>
      </p:sp>
    </p:spTree>
    <p:extLst>
      <p:ext uri="{BB962C8B-B14F-4D97-AF65-F5344CB8AC3E}">
        <p14:creationId xmlns:p14="http://schemas.microsoft.com/office/powerpoint/2010/main" val="415863135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Loading Extensions</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.NET debugging will require both SOS and SOSEX</a:t>
            </a:r>
            <a:br>
              <a:rPr lang="en-GB" sz="2400" dirty="0">
                <a:solidFill>
                  <a:schemeClr val="tx1">
                    <a:lumMod val="75000"/>
                    <a:lumOff val="25000"/>
                  </a:schemeClr>
                </a:solidFill>
              </a:rPr>
            </a:br>
            <a:endParaRPr lang="en-GB" sz="1400" dirty="0">
              <a:solidFill>
                <a:schemeClr val="tx1">
                  <a:lumMod val="75000"/>
                  <a:lumOff val="25000"/>
                </a:schemeClr>
              </a:solidFill>
            </a:endParaRPr>
          </a:p>
          <a:p>
            <a:pPr marL="223837" lvl="1"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loadby</a:t>
            </a:r>
            <a:r>
              <a:rPr lang="en-US" sz="1200" b="1" dirty="0">
                <a:solidFill>
                  <a:schemeClr val="tx1">
                    <a:lumMod val="75000"/>
                    <a:lumOff val="25000"/>
                  </a:schemeClr>
                </a:solidFill>
                <a:latin typeface="Lucida Console" pitchFamily="49" charset="0"/>
              </a:rPr>
              <a:t> </a:t>
            </a:r>
            <a:r>
              <a:rPr lang="en-US" sz="1200" b="1" dirty="0" err="1">
                <a:solidFill>
                  <a:schemeClr val="tx1">
                    <a:lumMod val="75000"/>
                    <a:lumOff val="25000"/>
                  </a:schemeClr>
                </a:solidFill>
                <a:latin typeface="Lucida Console" pitchFamily="49" charset="0"/>
              </a:rPr>
              <a:t>sosex</a:t>
            </a:r>
            <a:r>
              <a:rPr lang="en-US" sz="1200" b="1" dirty="0">
                <a:solidFill>
                  <a:schemeClr val="tx1">
                    <a:lumMod val="75000"/>
                    <a:lumOff val="25000"/>
                  </a:schemeClr>
                </a:solidFill>
                <a:latin typeface="Lucida Console" pitchFamily="49" charset="0"/>
              </a:rPr>
              <a:t> </a:t>
            </a:r>
            <a:r>
              <a:rPr lang="en-US" sz="1200" b="1" dirty="0" err="1">
                <a:solidFill>
                  <a:schemeClr val="tx1">
                    <a:lumMod val="75000"/>
                    <a:lumOff val="25000"/>
                  </a:schemeClr>
                </a:solidFill>
                <a:latin typeface="Lucida Console" pitchFamily="49" charset="0"/>
              </a:rPr>
              <a:t>clr</a:t>
            </a:r>
            <a:endParaRPr lang="en-US" sz="1200" b="1" dirty="0">
              <a:solidFill>
                <a:schemeClr val="tx1">
                  <a:lumMod val="75000"/>
                  <a:lumOff val="25000"/>
                </a:schemeClr>
              </a:solidFill>
              <a:latin typeface="Lucida Console" pitchFamily="49" charset="0"/>
            </a:endParaRPr>
          </a:p>
          <a:p>
            <a:pPr marL="223837" lvl="1"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loadby</a:t>
            </a:r>
            <a:r>
              <a:rPr lang="en-US" sz="1200" b="1" dirty="0">
                <a:solidFill>
                  <a:schemeClr val="tx1">
                    <a:lumMod val="75000"/>
                    <a:lumOff val="25000"/>
                  </a:schemeClr>
                </a:solidFill>
                <a:latin typeface="Lucida Console" pitchFamily="49" charset="0"/>
              </a:rPr>
              <a:t> </a:t>
            </a:r>
            <a:r>
              <a:rPr lang="en-US" sz="1200" b="1" dirty="0" err="1">
                <a:solidFill>
                  <a:schemeClr val="tx1">
                    <a:lumMod val="75000"/>
                    <a:lumOff val="25000"/>
                  </a:schemeClr>
                </a:solidFill>
                <a:latin typeface="Lucida Console" pitchFamily="49" charset="0"/>
              </a:rPr>
              <a:t>sos</a:t>
            </a:r>
            <a:r>
              <a:rPr lang="en-US" sz="1200" b="1" dirty="0">
                <a:solidFill>
                  <a:schemeClr val="tx1">
                    <a:lumMod val="75000"/>
                    <a:lumOff val="25000"/>
                  </a:schemeClr>
                </a:solidFill>
                <a:latin typeface="Lucida Console" pitchFamily="49" charset="0"/>
              </a:rPr>
              <a:t> </a:t>
            </a:r>
            <a:r>
              <a:rPr lang="en-US" sz="1200" b="1" dirty="0" err="1">
                <a:solidFill>
                  <a:schemeClr val="tx1">
                    <a:lumMod val="75000"/>
                    <a:lumOff val="25000"/>
                  </a:schemeClr>
                </a:solidFill>
                <a:latin typeface="Lucida Console" pitchFamily="49" charset="0"/>
              </a:rPr>
              <a:t>clr</a:t>
            </a:r>
            <a:endParaRPr lang="en-US" sz="1200" b="1" dirty="0">
              <a:solidFill>
                <a:schemeClr val="tx1">
                  <a:lumMod val="75000"/>
                  <a:lumOff val="25000"/>
                </a:schemeClr>
              </a:solidFill>
              <a:latin typeface="Lucida Console" pitchFamily="49" charset="0"/>
            </a:endParaRPr>
          </a:p>
          <a:p>
            <a:pPr marL="0" indent="0">
              <a:buNone/>
            </a:pPr>
            <a:endParaRPr lang="en-GB" sz="1200" dirty="0">
              <a:solidFill>
                <a:schemeClr val="tx1">
                  <a:lumMod val="75000"/>
                  <a:lumOff val="25000"/>
                </a:schemeClr>
              </a:solidFill>
            </a:endParaRPr>
          </a:p>
          <a:p>
            <a:r>
              <a:rPr lang="en-US" dirty="0">
                <a:solidFill>
                  <a:schemeClr val="tx1">
                    <a:lumMod val="75000"/>
                    <a:lumOff val="25000"/>
                  </a:schemeClr>
                </a:solidFill>
              </a:rPr>
              <a:t>As we’ll see soon, clr.dll must be loaded first</a:t>
            </a:r>
          </a:p>
          <a:p>
            <a:r>
              <a:rPr lang="en-US" dirty="0">
                <a:solidFill>
                  <a:schemeClr val="tx1">
                    <a:lumMod val="75000"/>
                    <a:lumOff val="25000"/>
                  </a:schemeClr>
                </a:solidFill>
              </a:rPr>
              <a:t>Use the </a:t>
            </a:r>
            <a:r>
              <a:rPr lang="en-US" sz="1800" b="1" dirty="0">
                <a:solidFill>
                  <a:schemeClr val="tx1">
                    <a:lumMod val="75000"/>
                    <a:lumOff val="25000"/>
                  </a:schemeClr>
                </a:solidFill>
                <a:latin typeface="Lucida Console" pitchFamily="49" charset="0"/>
              </a:rPr>
              <a:t>.chain</a:t>
            </a:r>
            <a:r>
              <a:rPr lang="en-US" dirty="0">
                <a:solidFill>
                  <a:schemeClr val="tx1">
                    <a:lumMod val="75000"/>
                    <a:lumOff val="25000"/>
                  </a:schemeClr>
                </a:solidFill>
              </a:rPr>
              <a:t> command to view all extensions</a:t>
            </a:r>
          </a:p>
          <a:p>
            <a:r>
              <a:rPr lang="en-US" dirty="0">
                <a:solidFill>
                  <a:schemeClr val="tx1">
                    <a:lumMod val="75000"/>
                    <a:lumOff val="25000"/>
                  </a:schemeClr>
                </a:solidFill>
              </a:rPr>
              <a:t>Extensions are searched in top-down order</a:t>
            </a:r>
          </a:p>
          <a:p>
            <a:pPr marL="0" indent="0">
              <a:buNone/>
            </a:pPr>
            <a:endParaRPr lang="en-GB" sz="1400" dirty="0">
              <a:solidFill>
                <a:schemeClr val="tx1">
                  <a:lumMod val="75000"/>
                  <a:lumOff val="25000"/>
                </a:schemeClr>
              </a:solidFill>
            </a:endParaRPr>
          </a:p>
          <a:p>
            <a:pPr marL="223837" lvl="1" indent="0">
              <a:buNone/>
              <a:tabLst>
                <a:tab pos="2230438" algn="l"/>
              </a:tabLst>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.help	</a:t>
            </a:r>
            <a:r>
              <a:rPr lang="en-US" sz="1200" dirty="0">
                <a:solidFill>
                  <a:schemeClr val="tx1">
                    <a:lumMod val="75000"/>
                    <a:lumOff val="25000"/>
                  </a:schemeClr>
                </a:solidFill>
                <a:latin typeface="Lucida Console" pitchFamily="49" charset="0"/>
              </a:rPr>
              <a:t>- show meta-command help</a:t>
            </a:r>
            <a:endParaRPr lang="en-US" sz="1200" b="1" dirty="0">
              <a:solidFill>
                <a:schemeClr val="tx1">
                  <a:lumMod val="75000"/>
                  <a:lumOff val="25000"/>
                </a:schemeClr>
              </a:solidFill>
              <a:latin typeface="Lucida Console" pitchFamily="49" charset="0"/>
            </a:endParaRPr>
          </a:p>
          <a:p>
            <a:pPr marL="223837" lvl="1" indent="0">
              <a:buNone/>
              <a:tabLst>
                <a:tab pos="2230438" algn="l"/>
              </a:tabLst>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!help	</a:t>
            </a:r>
            <a:r>
              <a:rPr lang="en-US" sz="1200" dirty="0">
                <a:solidFill>
                  <a:schemeClr val="tx1">
                    <a:lumMod val="75000"/>
                    <a:lumOff val="25000"/>
                  </a:schemeClr>
                </a:solidFill>
                <a:latin typeface="Lucida Console" pitchFamily="49" charset="0"/>
              </a:rPr>
              <a:t>- show most recently loaded extension help</a:t>
            </a:r>
            <a:endParaRPr lang="en-US" sz="1200" b="1" dirty="0">
              <a:solidFill>
                <a:schemeClr val="tx1">
                  <a:lumMod val="75000"/>
                  <a:lumOff val="25000"/>
                </a:schemeClr>
              </a:solidFill>
              <a:latin typeface="Lucida Console" pitchFamily="49" charset="0"/>
            </a:endParaRPr>
          </a:p>
          <a:p>
            <a:pPr marL="223837" lvl="1" indent="0">
              <a:buNone/>
              <a:tabLst>
                <a:tab pos="2230438" algn="l"/>
              </a:tabLst>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sos.help</a:t>
            </a:r>
            <a:r>
              <a:rPr lang="en-US" sz="1200" b="1" dirty="0">
                <a:solidFill>
                  <a:schemeClr val="tx1">
                    <a:lumMod val="75000"/>
                    <a:lumOff val="25000"/>
                  </a:schemeClr>
                </a:solidFill>
                <a:latin typeface="Lucida Console" pitchFamily="49" charset="0"/>
              </a:rPr>
              <a:t>	</a:t>
            </a:r>
            <a:r>
              <a:rPr lang="en-US" sz="1200" dirty="0">
                <a:solidFill>
                  <a:schemeClr val="tx1">
                    <a:lumMod val="75000"/>
                    <a:lumOff val="25000"/>
                  </a:schemeClr>
                </a:solidFill>
                <a:latin typeface="Lucida Console" pitchFamily="49" charset="0"/>
              </a:rPr>
              <a:t>- show SOS command help</a:t>
            </a:r>
            <a:endParaRPr lang="en-US" sz="1200" b="1" dirty="0">
              <a:solidFill>
                <a:schemeClr val="tx1">
                  <a:lumMod val="75000"/>
                  <a:lumOff val="25000"/>
                </a:schemeClr>
              </a:solidFill>
              <a:latin typeface="Lucida Console" pitchFamily="49" charset="0"/>
            </a:endParaRPr>
          </a:p>
          <a:p>
            <a:pPr marL="223837" lvl="1" indent="0">
              <a:buNone/>
              <a:tabLst>
                <a:tab pos="2230438" algn="l"/>
              </a:tabLst>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sosex.help</a:t>
            </a:r>
            <a:r>
              <a:rPr lang="en-US" sz="1200" b="1" dirty="0">
                <a:solidFill>
                  <a:schemeClr val="tx1">
                    <a:lumMod val="75000"/>
                    <a:lumOff val="25000"/>
                  </a:schemeClr>
                </a:solidFill>
                <a:latin typeface="Lucida Console" pitchFamily="49" charset="0"/>
              </a:rPr>
              <a:t>	</a:t>
            </a:r>
            <a:r>
              <a:rPr lang="en-US" sz="1200" dirty="0">
                <a:solidFill>
                  <a:schemeClr val="tx1">
                    <a:lumMod val="75000"/>
                    <a:lumOff val="25000"/>
                  </a:schemeClr>
                </a:solidFill>
                <a:latin typeface="Lucida Console" pitchFamily="49" charset="0"/>
              </a:rPr>
              <a:t>- show SOSEX command help (also !psscor4.help if loaded)</a:t>
            </a:r>
            <a:endParaRPr lang="en-US" sz="1200" b="1" dirty="0">
              <a:solidFill>
                <a:schemeClr val="tx1">
                  <a:lumMod val="75000"/>
                  <a:lumOff val="25000"/>
                </a:schemeClr>
              </a:solidFill>
              <a:latin typeface="Lucida Console" pitchFamily="49" charset="0"/>
            </a:endParaRPr>
          </a:p>
          <a:p>
            <a:pPr marL="223837" lvl="1" indent="0">
              <a:buNone/>
            </a:pPr>
            <a:endParaRPr lang="en-US" sz="1200" b="1" dirty="0">
              <a:solidFill>
                <a:schemeClr val="tx1">
                  <a:lumMod val="75000"/>
                  <a:lumOff val="25000"/>
                </a:schemeClr>
              </a:solidFill>
              <a:latin typeface="Lucida Console" pitchFamily="49" charset="0"/>
            </a:endParaRPr>
          </a:p>
          <a:p>
            <a:endParaRPr lang="en-GB" dirty="0">
              <a:solidFill>
                <a:schemeClr val="tx1">
                  <a:lumMod val="75000"/>
                  <a:lumOff val="25000"/>
                </a:schemeClr>
              </a:solidFill>
            </a:endParaRPr>
          </a:p>
        </p:txBody>
      </p:sp>
    </p:spTree>
    <p:extLst>
      <p:ext uri="{BB962C8B-B14F-4D97-AF65-F5344CB8AC3E}">
        <p14:creationId xmlns:p14="http://schemas.microsoft.com/office/powerpoint/2010/main" val="1928716460"/>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Custom is always better</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pPr marL="0" indent="0">
              <a:buNone/>
            </a:pPr>
            <a:r>
              <a:rPr lang="en-US" sz="2400" dirty="0">
                <a:solidFill>
                  <a:schemeClr val="tx1">
                    <a:lumMod val="75000"/>
                    <a:lumOff val="25000"/>
                  </a:schemeClr>
                </a:solidFill>
              </a:rPr>
              <a:t>Let’s take a stroll around the UI</a:t>
            </a:r>
          </a:p>
          <a:p>
            <a:pPr marL="457200" indent="-457200">
              <a:buFont typeface="+mj-lt"/>
              <a:buAutoNum type="arabicPeriod"/>
            </a:pPr>
            <a:endParaRPr lang="en-GB" sz="2400" i="1" dirty="0">
              <a:solidFill>
                <a:schemeClr val="tx1">
                  <a:lumMod val="75000"/>
                  <a:lumOff val="2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77634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038650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Enable DML</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1800" dirty="0">
                <a:solidFill>
                  <a:schemeClr val="tx1">
                    <a:lumMod val="75000"/>
                    <a:lumOff val="25000"/>
                  </a:schemeClr>
                </a:solidFill>
              </a:rPr>
              <a:t>Debugger </a:t>
            </a:r>
            <a:r>
              <a:rPr lang="en-GB" sz="1800" dirty="0" err="1">
                <a:solidFill>
                  <a:schemeClr val="tx1">
                    <a:lumMod val="75000"/>
                    <a:lumOff val="25000"/>
                  </a:schemeClr>
                </a:solidFill>
              </a:rPr>
              <a:t>Markup</a:t>
            </a:r>
            <a:r>
              <a:rPr lang="en-GB" sz="1800" dirty="0">
                <a:solidFill>
                  <a:schemeClr val="tx1">
                    <a:lumMod val="75000"/>
                    <a:lumOff val="25000"/>
                  </a:schemeClr>
                </a:solidFill>
              </a:rPr>
              <a:t> Language is interpreted by the Output window by adding “hyperlinks” for known values.</a:t>
            </a:r>
          </a:p>
          <a:p>
            <a:r>
              <a:rPr lang="en-GB" sz="1800" dirty="0">
                <a:solidFill>
                  <a:schemeClr val="tx1">
                    <a:lumMod val="75000"/>
                    <a:lumOff val="25000"/>
                  </a:schemeClr>
                </a:solidFill>
              </a:rPr>
              <a:t>To enable DML, use the </a:t>
            </a:r>
            <a:r>
              <a:rPr lang="en-GB" sz="1600" b="1" dirty="0">
                <a:solidFill>
                  <a:schemeClr val="tx1">
                    <a:lumMod val="75000"/>
                    <a:lumOff val="25000"/>
                  </a:schemeClr>
                </a:solidFill>
                <a:latin typeface="Lucida Console" pitchFamily="49" charset="0"/>
                <a:cs typeface="Consolas" pitchFamily="49" charset="0"/>
              </a:rPr>
              <a:t>.prefer_dml</a:t>
            </a:r>
            <a:r>
              <a:rPr lang="en-GB" sz="1800" dirty="0">
                <a:solidFill>
                  <a:schemeClr val="tx1">
                    <a:lumMod val="75000"/>
                    <a:lumOff val="25000"/>
                  </a:schemeClr>
                </a:solidFill>
              </a:rPr>
              <a:t> command</a:t>
            </a:r>
          </a:p>
          <a:p>
            <a:r>
              <a:rPr lang="en-GB" sz="1800" dirty="0">
                <a:solidFill>
                  <a:schemeClr val="tx1">
                    <a:lumMod val="75000"/>
                    <a:lumOff val="25000"/>
                  </a:schemeClr>
                </a:solidFill>
              </a:rPr>
              <a:t>Hover over the link to see the command in the status bar</a:t>
            </a:r>
          </a:p>
          <a:p>
            <a:r>
              <a:rPr lang="en-GB" sz="1800" dirty="0">
                <a:solidFill>
                  <a:schemeClr val="tx1">
                    <a:lumMod val="75000"/>
                    <a:lumOff val="25000"/>
                  </a:schemeClr>
                </a:solidFill>
              </a:rPr>
              <a:t>Click the link to execute the command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76600"/>
            <a:ext cx="5944430" cy="2915057"/>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03470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Cmd</a:t>
            </a: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Tree and Scratch Pad</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err="1">
                <a:solidFill>
                  <a:schemeClr val="tx1">
                    <a:lumMod val="75000"/>
                    <a:lumOff val="25000"/>
                  </a:schemeClr>
                </a:solidFill>
              </a:rPr>
              <a:t>The</a:t>
            </a:r>
            <a:r>
              <a:rPr lang="en-GB" sz="1800" b="1" dirty="0" err="1">
                <a:solidFill>
                  <a:schemeClr val="tx1">
                    <a:lumMod val="75000"/>
                    <a:lumOff val="25000"/>
                  </a:schemeClr>
                </a:solidFill>
                <a:latin typeface="Lucida Console" pitchFamily="49" charset="0"/>
                <a:cs typeface="Consolas" pitchFamily="49" charset="0"/>
              </a:rPr>
              <a:t>.cmdtree</a:t>
            </a:r>
            <a:r>
              <a:rPr lang="en-GB" sz="1800" b="1" dirty="0">
                <a:solidFill>
                  <a:schemeClr val="tx1">
                    <a:lumMod val="75000"/>
                    <a:lumOff val="25000"/>
                  </a:schemeClr>
                </a:solidFill>
                <a:latin typeface="Lucida Console" pitchFamily="49" charset="0"/>
                <a:cs typeface="Consolas" pitchFamily="49" charset="0"/>
              </a:rPr>
              <a:t> [file]</a:t>
            </a:r>
            <a:r>
              <a:rPr lang="en-GB" dirty="0">
                <a:solidFill>
                  <a:schemeClr val="tx1">
                    <a:lumMod val="75000"/>
                    <a:lumOff val="25000"/>
                  </a:schemeClr>
                </a:solidFill>
                <a:effectLst>
                  <a:outerShdw blurRad="38100" dist="38100" dir="2700000" algn="tl">
                    <a:srgbClr val="000000">
                      <a:alpha val="43137"/>
                    </a:srgbClr>
                  </a:outerShdw>
                </a:effectLst>
              </a:rPr>
              <a:t> </a:t>
            </a:r>
            <a:r>
              <a:rPr lang="en-GB" dirty="0">
                <a:solidFill>
                  <a:schemeClr val="tx1">
                    <a:lumMod val="75000"/>
                    <a:lumOff val="25000"/>
                  </a:schemeClr>
                </a:solidFill>
              </a:rPr>
              <a:t>command (undocumented) loads a structured file of commands into the Command window</a:t>
            </a:r>
          </a:p>
          <a:p>
            <a:r>
              <a:rPr lang="en-GB" dirty="0">
                <a:solidFill>
                  <a:schemeClr val="tx1">
                    <a:lumMod val="75000"/>
                    <a:lumOff val="25000"/>
                  </a:schemeClr>
                </a:solidFill>
              </a:rPr>
              <a:t>Double-click lines to execute the commands</a:t>
            </a:r>
          </a:p>
          <a:p>
            <a:r>
              <a:rPr lang="en-GB" dirty="0">
                <a:solidFill>
                  <a:schemeClr val="tx1">
                    <a:lumMod val="75000"/>
                    <a:lumOff val="25000"/>
                  </a:schemeClr>
                </a:solidFill>
              </a:rPr>
              <a:t>No shortcut to run this command!</a:t>
            </a:r>
          </a:p>
          <a:p>
            <a:r>
              <a:rPr lang="en-GB" dirty="0">
                <a:solidFill>
                  <a:schemeClr val="tx1">
                    <a:lumMod val="75000"/>
                    <a:lumOff val="25000"/>
                  </a:schemeClr>
                </a:solidFill>
              </a:rPr>
              <a:t>Place the file where it’s easily accessible (</a:t>
            </a:r>
            <a:r>
              <a:rPr lang="en-GB" sz="1600" dirty="0">
                <a:solidFill>
                  <a:schemeClr val="tx1">
                    <a:lumMod val="75000"/>
                    <a:lumOff val="25000"/>
                  </a:schemeClr>
                </a:solidFill>
                <a:latin typeface="Lucida Console" pitchFamily="49" charset="0"/>
              </a:rPr>
              <a:t>c:\</a:t>
            </a:r>
            <a:r>
              <a:rPr lang="en-GB" dirty="0">
                <a:solidFill>
                  <a:schemeClr val="tx1">
                    <a:lumMod val="75000"/>
                    <a:lumOff val="25000"/>
                  </a:schemeClr>
                </a:solidFill>
              </a:rPr>
              <a:t> or path of </a:t>
            </a:r>
            <a:r>
              <a:rPr lang="en-GB" dirty="0" err="1">
                <a:solidFill>
                  <a:schemeClr val="tx1">
                    <a:lumMod val="75000"/>
                    <a:lumOff val="25000"/>
                  </a:schemeClr>
                </a:solidFill>
              </a:rPr>
              <a:t>WinDbg</a:t>
            </a:r>
            <a:r>
              <a:rPr lang="en-GB" dirty="0">
                <a:solidFill>
                  <a:schemeClr val="tx1">
                    <a:lumMod val="75000"/>
                    <a:lumOff val="25000"/>
                  </a:schemeClr>
                </a:solidFill>
              </a:rPr>
              <a:t>)</a:t>
            </a:r>
          </a:p>
          <a:p>
            <a:r>
              <a:rPr lang="en-GB" dirty="0">
                <a:solidFill>
                  <a:schemeClr val="tx1">
                    <a:lumMod val="75000"/>
                    <a:lumOff val="25000"/>
                  </a:schemeClr>
                </a:solidFill>
              </a:rPr>
              <a:t>Lab materials includes the file </a:t>
            </a:r>
            <a:r>
              <a:rPr lang="en-GB" dirty="0">
                <a:solidFill>
                  <a:schemeClr val="tx1">
                    <a:lumMod val="75000"/>
                    <a:lumOff val="25000"/>
                  </a:schemeClr>
                </a:solidFill>
                <a:latin typeface="Lucida Console" pitchFamily="49" charset="0"/>
                <a:cs typeface="Consolas" pitchFamily="49" charset="0"/>
              </a:rPr>
              <a:t>cmdtree.txt</a:t>
            </a:r>
          </a:p>
          <a:p>
            <a:r>
              <a:rPr lang="en-GB" dirty="0">
                <a:solidFill>
                  <a:schemeClr val="tx1">
                    <a:lumMod val="75000"/>
                    <a:lumOff val="25000"/>
                  </a:schemeClr>
                </a:solidFill>
              </a:rPr>
              <a:t>This file is also available on the UNIFI Wiki under Debuggers</a:t>
            </a:r>
          </a:p>
          <a:p>
            <a:endParaRPr lang="en-GB" dirty="0">
              <a:solidFill>
                <a:schemeClr val="tx1">
                  <a:lumMod val="75000"/>
                  <a:lumOff val="25000"/>
                </a:schemeClr>
              </a:solidFill>
            </a:endParaRPr>
          </a:p>
          <a:p>
            <a:r>
              <a:rPr lang="en-GB" dirty="0">
                <a:solidFill>
                  <a:schemeClr val="tx1">
                    <a:lumMod val="75000"/>
                    <a:lumOff val="25000"/>
                  </a:schemeClr>
                </a:solidFill>
              </a:rPr>
              <a:t>The lab also includes a </a:t>
            </a:r>
            <a:r>
              <a:rPr lang="en-GB" dirty="0">
                <a:solidFill>
                  <a:schemeClr val="tx1">
                    <a:lumMod val="75000"/>
                    <a:lumOff val="25000"/>
                  </a:schemeClr>
                </a:solidFill>
                <a:latin typeface="Lucida Console" pitchFamily="49" charset="0"/>
                <a:cs typeface="Consolas" pitchFamily="49" charset="0"/>
              </a:rPr>
              <a:t>Scratch.txt </a:t>
            </a:r>
            <a:r>
              <a:rPr lang="en-GB" dirty="0">
                <a:solidFill>
                  <a:schemeClr val="tx1">
                    <a:lumMod val="75000"/>
                    <a:lumOff val="25000"/>
                  </a:schemeClr>
                </a:solidFill>
                <a:cs typeface="Consolas" pitchFamily="49" charset="0"/>
              </a:rPr>
              <a:t>file to associated with the </a:t>
            </a:r>
            <a:r>
              <a:rPr lang="en-GB" dirty="0">
                <a:solidFill>
                  <a:schemeClr val="tx1">
                    <a:lumMod val="75000"/>
                    <a:lumOff val="25000"/>
                  </a:schemeClr>
                </a:solidFill>
              </a:rPr>
              <a:t>Scratch Pad Window</a:t>
            </a:r>
          </a:p>
          <a:p>
            <a:pPr lvl="1"/>
            <a:r>
              <a:rPr lang="en-GB" sz="1800" dirty="0">
                <a:solidFill>
                  <a:schemeClr val="tx1">
                    <a:lumMod val="75000"/>
                    <a:lumOff val="25000"/>
                  </a:schemeClr>
                </a:solidFill>
              </a:rPr>
              <a:t>Every time you open </a:t>
            </a:r>
            <a:r>
              <a:rPr lang="en-GB" sz="1800" dirty="0" err="1">
                <a:solidFill>
                  <a:schemeClr val="tx1">
                    <a:lumMod val="75000"/>
                    <a:lumOff val="25000"/>
                  </a:schemeClr>
                </a:solidFill>
              </a:rPr>
              <a:t>WinDbg</a:t>
            </a:r>
            <a:r>
              <a:rPr lang="en-GB" sz="1800" dirty="0">
                <a:solidFill>
                  <a:schemeClr val="tx1">
                    <a:lumMod val="75000"/>
                    <a:lumOff val="25000"/>
                  </a:schemeClr>
                </a:solidFill>
              </a:rPr>
              <a:t>, just copy/paste commands from this window for quick and easy setup!</a:t>
            </a:r>
          </a:p>
          <a:p>
            <a:endParaRPr lang="en-GB" dirty="0">
              <a:solidFill>
                <a:schemeClr val="tx1">
                  <a:lumMod val="75000"/>
                  <a:lumOff val="25000"/>
                </a:schemeClr>
              </a:solidFill>
            </a:endParaRPr>
          </a:p>
        </p:txBody>
      </p:sp>
    </p:spTree>
    <p:extLst>
      <p:ext uri="{BB962C8B-B14F-4D97-AF65-F5344CB8AC3E}">
        <p14:creationId xmlns:p14="http://schemas.microsoft.com/office/powerpoint/2010/main" val="265254078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Paths</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a:solidFill>
                  <a:schemeClr val="tx1">
                    <a:lumMod val="75000"/>
                    <a:lumOff val="25000"/>
                  </a:schemeClr>
                </a:solidFill>
              </a:rPr>
              <a:t>WinDbg uses three paths: </a:t>
            </a:r>
            <a:r>
              <a:rPr lang="en-GB" sz="2400" i="1" dirty="0">
                <a:solidFill>
                  <a:schemeClr val="tx1">
                    <a:lumMod val="75000"/>
                    <a:lumOff val="25000"/>
                  </a:schemeClr>
                </a:solidFill>
              </a:rPr>
              <a:t>executable</a:t>
            </a:r>
            <a:r>
              <a:rPr lang="en-GB" sz="2400" dirty="0">
                <a:solidFill>
                  <a:schemeClr val="tx1">
                    <a:lumMod val="75000"/>
                    <a:lumOff val="25000"/>
                  </a:schemeClr>
                </a:solidFill>
              </a:rPr>
              <a:t>, </a:t>
            </a:r>
            <a:r>
              <a:rPr lang="en-GB" sz="2400" i="1" dirty="0">
                <a:solidFill>
                  <a:schemeClr val="tx1">
                    <a:lumMod val="75000"/>
                    <a:lumOff val="25000"/>
                  </a:schemeClr>
                </a:solidFill>
              </a:rPr>
              <a:t>symbols</a:t>
            </a:r>
            <a:r>
              <a:rPr lang="en-GB" sz="2400" dirty="0">
                <a:solidFill>
                  <a:schemeClr val="tx1">
                    <a:lumMod val="75000"/>
                    <a:lumOff val="25000"/>
                  </a:schemeClr>
                </a:solidFill>
              </a:rPr>
              <a:t>, and </a:t>
            </a:r>
            <a:r>
              <a:rPr lang="en-GB" sz="2400" i="1" dirty="0">
                <a:solidFill>
                  <a:schemeClr val="tx1">
                    <a:lumMod val="75000"/>
                    <a:lumOff val="25000"/>
                  </a:schemeClr>
                </a:solidFill>
              </a:rPr>
              <a:t>source</a:t>
            </a:r>
            <a:r>
              <a:rPr lang="en-GB" sz="2400" dirty="0">
                <a:solidFill>
                  <a:schemeClr val="tx1">
                    <a:lumMod val="75000"/>
                    <a:lumOff val="25000"/>
                  </a:schemeClr>
                </a:solidFill>
              </a:rPr>
              <a:t>.  We need at least symbols to help us out!</a:t>
            </a:r>
            <a:br>
              <a:rPr lang="en-GB" sz="2400" dirty="0">
                <a:solidFill>
                  <a:schemeClr val="tx1">
                    <a:lumMod val="75000"/>
                    <a:lumOff val="25000"/>
                  </a:schemeClr>
                </a:solidFill>
              </a:rPr>
            </a:br>
            <a:endParaRPr lang="en-GB" sz="1400" dirty="0">
              <a:solidFill>
                <a:schemeClr val="tx1">
                  <a:lumMod val="75000"/>
                  <a:lumOff val="25000"/>
                </a:schemeClr>
              </a:solidFill>
            </a:endParaRPr>
          </a:p>
          <a:p>
            <a:pPr marL="223837" lvl="1"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sympath</a:t>
            </a:r>
            <a:endParaRPr lang="en-US" sz="1200" b="1" dirty="0">
              <a:solidFill>
                <a:schemeClr val="tx1">
                  <a:lumMod val="75000"/>
                  <a:lumOff val="25000"/>
                </a:schemeClr>
              </a:solidFill>
              <a:latin typeface="Lucida Console" pitchFamily="49" charset="0"/>
            </a:endParaRPr>
          </a:p>
          <a:p>
            <a:pPr marL="223837" lvl="1" indent="0">
              <a:buNone/>
            </a:pPr>
            <a:r>
              <a:rPr lang="en-US" sz="1200" dirty="0">
                <a:solidFill>
                  <a:schemeClr val="tx1">
                    <a:lumMod val="75000"/>
                    <a:lumOff val="25000"/>
                  </a:schemeClr>
                </a:solidFill>
                <a:latin typeface="Lucida Console" pitchFamily="49" charset="0"/>
              </a:rPr>
              <a:t>Symbol search path is: &lt;empty&gt;</a:t>
            </a:r>
          </a:p>
          <a:p>
            <a:pPr marL="223837" lvl="1" indent="0">
              <a:buNone/>
            </a:pPr>
            <a:r>
              <a:rPr lang="en-US" sz="1200" dirty="0">
                <a:solidFill>
                  <a:schemeClr val="tx1">
                    <a:lumMod val="75000"/>
                    <a:lumOff val="25000"/>
                  </a:schemeClr>
                </a:solidFill>
                <a:latin typeface="Lucida Console" pitchFamily="49" charset="0"/>
              </a:rPr>
              <a:t>Expanded Symbol search path is: &lt;empty&gt;</a:t>
            </a:r>
          </a:p>
          <a:p>
            <a:pPr marL="223837" lvl="1"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sympath</a:t>
            </a:r>
            <a:r>
              <a:rPr lang="en-US" sz="1200" b="1" dirty="0">
                <a:solidFill>
                  <a:schemeClr val="tx1">
                    <a:lumMod val="75000"/>
                    <a:lumOff val="25000"/>
                  </a:schemeClr>
                </a:solidFill>
                <a:latin typeface="Lucida Console" pitchFamily="49" charset="0"/>
              </a:rPr>
              <a:t> </a:t>
            </a:r>
            <a:r>
              <a:rPr lang="en-US" sz="1200" b="1" dirty="0" err="1">
                <a:solidFill>
                  <a:schemeClr val="tx1">
                    <a:lumMod val="75000"/>
                    <a:lumOff val="25000"/>
                  </a:schemeClr>
                </a:solidFill>
                <a:latin typeface="Lucida Console" pitchFamily="49" charset="0"/>
              </a:rPr>
              <a:t>srv</a:t>
            </a:r>
            <a:r>
              <a:rPr lang="en-US" sz="1200" b="1" dirty="0">
                <a:solidFill>
                  <a:schemeClr val="tx1">
                    <a:lumMod val="75000"/>
                    <a:lumOff val="25000"/>
                  </a:schemeClr>
                </a:solidFill>
                <a:latin typeface="Lucida Console" pitchFamily="49" charset="0"/>
              </a:rPr>
              <a:t>*c:\symbols*http://msdl.microsoft.com/download/symbols</a:t>
            </a:r>
          </a:p>
          <a:p>
            <a:pPr marL="223837" lvl="1" indent="0">
              <a:buNone/>
            </a:pPr>
            <a:r>
              <a:rPr lang="en-US" sz="1200" dirty="0">
                <a:solidFill>
                  <a:schemeClr val="tx1">
                    <a:lumMod val="75000"/>
                    <a:lumOff val="25000"/>
                  </a:schemeClr>
                </a:solidFill>
                <a:latin typeface="Lucida Console" pitchFamily="49" charset="0"/>
              </a:rPr>
              <a:t> Symbol search path is: </a:t>
            </a:r>
            <a:r>
              <a:rPr lang="en-US" sz="1200" dirty="0" err="1">
                <a:solidFill>
                  <a:schemeClr val="tx1">
                    <a:lumMod val="75000"/>
                    <a:lumOff val="25000"/>
                  </a:schemeClr>
                </a:solidFill>
                <a:latin typeface="Lucida Console" pitchFamily="49" charset="0"/>
              </a:rPr>
              <a:t>srv</a:t>
            </a:r>
            <a:r>
              <a:rPr lang="en-US" sz="1200" dirty="0">
                <a:solidFill>
                  <a:schemeClr val="tx1">
                    <a:lumMod val="75000"/>
                    <a:lumOff val="25000"/>
                  </a:schemeClr>
                </a:solidFill>
                <a:latin typeface="Lucida Console" pitchFamily="49" charset="0"/>
              </a:rPr>
              <a:t>*c:\symbols*http://msdl.microsoft.com/download/symbols</a:t>
            </a:r>
          </a:p>
          <a:p>
            <a:pPr marL="223837" lvl="1" indent="0">
              <a:buNone/>
            </a:pPr>
            <a:r>
              <a:rPr lang="en-US" sz="1200" dirty="0">
                <a:solidFill>
                  <a:schemeClr val="tx1">
                    <a:lumMod val="75000"/>
                    <a:lumOff val="25000"/>
                  </a:schemeClr>
                </a:solidFill>
                <a:latin typeface="Lucida Console" pitchFamily="49" charset="0"/>
              </a:rPr>
              <a:t>Expanded Symbol search path is: </a:t>
            </a:r>
            <a:r>
              <a:rPr lang="en-US" sz="1200" dirty="0" err="1">
                <a:solidFill>
                  <a:schemeClr val="tx1">
                    <a:lumMod val="75000"/>
                    <a:lumOff val="25000"/>
                  </a:schemeClr>
                </a:solidFill>
                <a:latin typeface="Lucida Console" pitchFamily="49" charset="0"/>
              </a:rPr>
              <a:t>srv</a:t>
            </a:r>
            <a:r>
              <a:rPr lang="en-US" sz="1200" dirty="0">
                <a:solidFill>
                  <a:schemeClr val="tx1">
                    <a:lumMod val="75000"/>
                    <a:lumOff val="25000"/>
                  </a:schemeClr>
                </a:solidFill>
                <a:latin typeface="Lucida Console" pitchFamily="49" charset="0"/>
              </a:rPr>
              <a:t>*c:\symbols*http://msdl.microsoft.com/download/symbols</a:t>
            </a:r>
          </a:p>
          <a:p>
            <a:pPr marL="223837" lvl="1"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.reload</a:t>
            </a:r>
          </a:p>
          <a:p>
            <a:pPr marL="223837" lvl="1" indent="0">
              <a:buNone/>
            </a:pPr>
            <a:r>
              <a:rPr lang="en-US" sz="1200" dirty="0">
                <a:solidFill>
                  <a:schemeClr val="tx1">
                    <a:lumMod val="75000"/>
                    <a:lumOff val="25000"/>
                  </a:schemeClr>
                </a:solidFill>
                <a:latin typeface="Lucida Console" pitchFamily="49" charset="0"/>
              </a:rPr>
              <a:t>Reloading current modules</a:t>
            </a:r>
          </a:p>
          <a:p>
            <a:pPr marL="223837" lvl="1" indent="0">
              <a:buNone/>
            </a:pPr>
            <a:r>
              <a:rPr lang="en-US" sz="1200" dirty="0">
                <a:solidFill>
                  <a:schemeClr val="tx1">
                    <a:lumMod val="75000"/>
                    <a:lumOff val="25000"/>
                  </a:schemeClr>
                </a:solidFill>
                <a:latin typeface="Lucida Console" pitchFamily="49" charset="0"/>
              </a:rPr>
              <a:t>.....</a:t>
            </a:r>
          </a:p>
          <a:p>
            <a:pPr marL="0" indent="0">
              <a:buNone/>
            </a:pPr>
            <a:endParaRPr lang="en-GB" sz="1200" dirty="0">
              <a:solidFill>
                <a:schemeClr val="tx1">
                  <a:lumMod val="75000"/>
                  <a:lumOff val="25000"/>
                </a:schemeClr>
              </a:solidFill>
            </a:endParaRPr>
          </a:p>
          <a:p>
            <a:r>
              <a:rPr lang="en-GB" sz="1800" dirty="0">
                <a:solidFill>
                  <a:schemeClr val="tx1">
                    <a:lumMod val="75000"/>
                    <a:lumOff val="25000"/>
                  </a:schemeClr>
                </a:solidFill>
              </a:rPr>
              <a:t>Symbols will be downloaded from the Microsoft server into the local symbol cache C:\symbols.</a:t>
            </a:r>
          </a:p>
          <a:p>
            <a:pPr>
              <a:buFont typeface="Wingdings" pitchFamily="2" charset="2"/>
              <a:buChar char="v"/>
            </a:pPr>
            <a:r>
              <a:rPr lang="en-GB" sz="1800" dirty="0">
                <a:solidFill>
                  <a:schemeClr val="tx1">
                    <a:lumMod val="75000"/>
                    <a:lumOff val="25000"/>
                  </a:schemeClr>
                </a:solidFill>
              </a:rPr>
              <a:t>.reload is required to actually load the symbols after the path is set</a:t>
            </a:r>
          </a:p>
          <a:p>
            <a:pPr>
              <a:buFont typeface="Wingdings" pitchFamily="2" charset="2"/>
              <a:buChar char="v"/>
            </a:pPr>
            <a:r>
              <a:rPr lang="en-GB" sz="1800" dirty="0">
                <a:solidFill>
                  <a:schemeClr val="tx1">
                    <a:lumMod val="75000"/>
                    <a:lumOff val="25000"/>
                  </a:schemeClr>
                </a:solidFill>
              </a:rPr>
              <a:t>Consider setting _NT_SYMBOL_PATH environment </a:t>
            </a:r>
            <a:r>
              <a:rPr lang="en-GB" sz="1800">
                <a:solidFill>
                  <a:schemeClr val="tx1">
                    <a:lumMod val="75000"/>
                    <a:lumOff val="25000"/>
                  </a:schemeClr>
                </a:solidFill>
              </a:rPr>
              <a:t>variable (see notes)</a:t>
            </a:r>
            <a:endParaRPr lang="en-GB" sz="1800" dirty="0">
              <a:solidFill>
                <a:schemeClr val="tx1">
                  <a:lumMod val="75000"/>
                  <a:lumOff val="25000"/>
                </a:schemeClr>
              </a:solidFill>
            </a:endParaRPr>
          </a:p>
          <a:p>
            <a:pPr marL="223837" lvl="1" indent="0">
              <a:buNone/>
            </a:pPr>
            <a:endParaRPr lang="en-US" sz="1200" dirty="0">
              <a:solidFill>
                <a:schemeClr val="tx1">
                  <a:lumMod val="75000"/>
                  <a:lumOff val="25000"/>
                </a:schemeClr>
              </a:solidFill>
              <a:latin typeface="Lucida Console" pitchFamily="49" charset="0"/>
            </a:endParaRPr>
          </a:p>
        </p:txBody>
      </p:sp>
      <p:pic>
        <p:nvPicPr>
          <p:cNvPr id="5"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168824"/>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sz="4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CLR Internals</a:t>
            </a:r>
            <a:endParaRPr lang="en-US" sz="4800" b="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139337340"/>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Startup</a:t>
            </a: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and Loading the CLR</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234950" indent="-234950"/>
            <a:r>
              <a:rPr lang="en-GB" sz="2400" dirty="0">
                <a:solidFill>
                  <a:schemeClr val="tx1">
                    <a:lumMod val="75000"/>
                    <a:lumOff val="25000"/>
                  </a:schemeClr>
                </a:solidFill>
              </a:rPr>
              <a:t>Run </a:t>
            </a:r>
            <a:r>
              <a:rPr lang="en-GB" sz="2400" dirty="0" err="1">
                <a:solidFill>
                  <a:schemeClr val="tx1">
                    <a:lumMod val="75000"/>
                    <a:lumOff val="25000"/>
                  </a:schemeClr>
                </a:solidFill>
              </a:rPr>
              <a:t>WinDbg</a:t>
            </a:r>
            <a:r>
              <a:rPr lang="en-GB" sz="2400" dirty="0">
                <a:solidFill>
                  <a:schemeClr val="tx1">
                    <a:lumMod val="75000"/>
                    <a:lumOff val="25000"/>
                  </a:schemeClr>
                </a:solidFill>
              </a:rPr>
              <a:t>, press Ctrl-E and open CrashLab.exe</a:t>
            </a:r>
          </a:p>
          <a:p>
            <a:pPr marL="234950" indent="-234950"/>
            <a:r>
              <a:rPr lang="en-GB" sz="2400" dirty="0">
                <a:solidFill>
                  <a:schemeClr val="tx1">
                    <a:lumMod val="75000"/>
                    <a:lumOff val="25000"/>
                  </a:schemeClr>
                </a:solidFill>
              </a:rPr>
              <a:t>Type the </a:t>
            </a:r>
            <a:r>
              <a:rPr lang="en-GB" sz="2400" i="1" dirty="0">
                <a:solidFill>
                  <a:schemeClr val="tx1">
                    <a:lumMod val="75000"/>
                    <a:lumOff val="25000"/>
                  </a:schemeClr>
                </a:solidFill>
              </a:rPr>
              <a:t>loaded modules </a:t>
            </a:r>
            <a:r>
              <a:rPr lang="en-GB" sz="2400" dirty="0">
                <a:solidFill>
                  <a:schemeClr val="tx1">
                    <a:lumMod val="75000"/>
                    <a:lumOff val="25000"/>
                  </a:schemeClr>
                </a:solidFill>
              </a:rPr>
              <a:t>command: </a:t>
            </a:r>
            <a:r>
              <a:rPr lang="en-US" b="1" dirty="0">
                <a:solidFill>
                  <a:schemeClr val="tx1">
                    <a:lumMod val="75000"/>
                    <a:lumOff val="25000"/>
                  </a:schemeClr>
                </a:solidFill>
                <a:latin typeface="Lucida Console" pitchFamily="49" charset="0"/>
              </a:rPr>
              <a:t>lm</a:t>
            </a:r>
            <a:endParaRPr lang="en-GB" dirty="0">
              <a:solidFill>
                <a:schemeClr val="tx1">
                  <a:lumMod val="75000"/>
                  <a:lumOff val="25000"/>
                </a:schemeClr>
              </a:solidFill>
            </a:endParaRPr>
          </a:p>
          <a:p>
            <a:pPr marL="234950" indent="-234950"/>
            <a:r>
              <a:rPr lang="en-GB" sz="2400" dirty="0">
                <a:solidFill>
                  <a:schemeClr val="tx1">
                    <a:lumMod val="75000"/>
                    <a:lumOff val="25000"/>
                  </a:schemeClr>
                </a:solidFill>
              </a:rPr>
              <a:t>What do you notice?  Try: .</a:t>
            </a:r>
            <a:r>
              <a:rPr lang="en-US" b="1" dirty="0" err="1">
                <a:solidFill>
                  <a:schemeClr val="tx1">
                    <a:lumMod val="75000"/>
                    <a:lumOff val="25000"/>
                  </a:schemeClr>
                </a:solidFill>
                <a:latin typeface="Lucida Console" pitchFamily="49" charset="0"/>
              </a:rPr>
              <a:t>loadby</a:t>
            </a:r>
            <a:r>
              <a:rPr lang="en-US" b="1" dirty="0">
                <a:solidFill>
                  <a:schemeClr val="tx1">
                    <a:lumMod val="75000"/>
                    <a:lumOff val="25000"/>
                  </a:schemeClr>
                </a:solidFill>
                <a:latin typeface="Lucida Console" pitchFamily="49" charset="0"/>
              </a:rPr>
              <a:t> </a:t>
            </a:r>
            <a:r>
              <a:rPr lang="en-US" b="1" dirty="0" err="1">
                <a:solidFill>
                  <a:schemeClr val="tx1">
                    <a:lumMod val="75000"/>
                    <a:lumOff val="25000"/>
                  </a:schemeClr>
                </a:solidFill>
                <a:latin typeface="Lucida Console" pitchFamily="49" charset="0"/>
              </a:rPr>
              <a:t>sos</a:t>
            </a:r>
            <a:r>
              <a:rPr lang="en-US" b="1" dirty="0">
                <a:solidFill>
                  <a:schemeClr val="tx1">
                    <a:lumMod val="75000"/>
                    <a:lumOff val="25000"/>
                  </a:schemeClr>
                </a:solidFill>
                <a:latin typeface="Lucida Console" pitchFamily="49" charset="0"/>
              </a:rPr>
              <a:t> </a:t>
            </a:r>
            <a:r>
              <a:rPr lang="en-US" b="1" dirty="0" err="1">
                <a:solidFill>
                  <a:schemeClr val="tx1">
                    <a:lumMod val="75000"/>
                    <a:lumOff val="25000"/>
                  </a:schemeClr>
                </a:solidFill>
                <a:latin typeface="Lucida Console" pitchFamily="49" charset="0"/>
              </a:rPr>
              <a:t>clr</a:t>
            </a:r>
            <a:endParaRPr lang="en-GB" dirty="0">
              <a:solidFill>
                <a:schemeClr val="tx1">
                  <a:lumMod val="75000"/>
                  <a:lumOff val="25000"/>
                </a:schemeClr>
              </a:solidFill>
            </a:endParaRPr>
          </a:p>
          <a:p>
            <a:pPr marL="234950" indent="-234950"/>
            <a:r>
              <a:rPr lang="en-GB" sz="2400" dirty="0">
                <a:solidFill>
                  <a:schemeClr val="tx1">
                    <a:lumMod val="75000"/>
                    <a:lumOff val="25000"/>
                  </a:schemeClr>
                </a:solidFill>
              </a:rPr>
              <a:t>Did it work?  Now try this: </a:t>
            </a:r>
            <a:r>
              <a:rPr lang="en-US" sz="1800" b="1" dirty="0" err="1">
                <a:solidFill>
                  <a:schemeClr val="tx1">
                    <a:lumMod val="75000"/>
                    <a:lumOff val="25000"/>
                  </a:schemeClr>
                </a:solidFill>
                <a:latin typeface="Lucida Console" pitchFamily="49" charset="0"/>
              </a:rPr>
              <a:t>sxe</a:t>
            </a:r>
            <a:r>
              <a:rPr lang="en-US" sz="1800" b="1" dirty="0">
                <a:solidFill>
                  <a:schemeClr val="tx1">
                    <a:lumMod val="75000"/>
                    <a:lumOff val="25000"/>
                  </a:schemeClr>
                </a:solidFill>
                <a:latin typeface="Lucida Console" pitchFamily="49" charset="0"/>
              </a:rPr>
              <a:t> </a:t>
            </a:r>
            <a:r>
              <a:rPr lang="en-US" sz="1800" b="1" dirty="0" err="1">
                <a:solidFill>
                  <a:schemeClr val="tx1">
                    <a:lumMod val="75000"/>
                    <a:lumOff val="25000"/>
                  </a:schemeClr>
                </a:solidFill>
                <a:latin typeface="Lucida Console" pitchFamily="49" charset="0"/>
              </a:rPr>
              <a:t>ld:clrjit.dll</a:t>
            </a:r>
            <a:r>
              <a:rPr lang="en-US" sz="1800" b="1" dirty="0">
                <a:solidFill>
                  <a:schemeClr val="tx1">
                    <a:lumMod val="75000"/>
                    <a:lumOff val="25000"/>
                  </a:schemeClr>
                </a:solidFill>
                <a:latin typeface="Lucida Console" pitchFamily="49" charset="0"/>
              </a:rPr>
              <a:t>; g</a:t>
            </a:r>
          </a:p>
          <a:p>
            <a:pPr marL="234950" indent="-234950"/>
            <a:r>
              <a:rPr lang="en-GB" sz="2400" dirty="0">
                <a:solidFill>
                  <a:schemeClr val="tx1">
                    <a:lumMod val="75000"/>
                    <a:lumOff val="25000"/>
                  </a:schemeClr>
                </a:solidFill>
              </a:rPr>
              <a:t>What happened?  Now try: .</a:t>
            </a:r>
            <a:r>
              <a:rPr lang="en-US" b="1" dirty="0" err="1">
                <a:solidFill>
                  <a:schemeClr val="tx1">
                    <a:lumMod val="75000"/>
                    <a:lumOff val="25000"/>
                  </a:schemeClr>
                </a:solidFill>
                <a:latin typeface="Lucida Console" pitchFamily="49" charset="0"/>
              </a:rPr>
              <a:t>loadby</a:t>
            </a:r>
            <a:r>
              <a:rPr lang="en-US" b="1" dirty="0">
                <a:solidFill>
                  <a:schemeClr val="tx1">
                    <a:lumMod val="75000"/>
                    <a:lumOff val="25000"/>
                  </a:schemeClr>
                </a:solidFill>
                <a:latin typeface="Lucida Console" pitchFamily="49" charset="0"/>
              </a:rPr>
              <a:t> </a:t>
            </a:r>
            <a:r>
              <a:rPr lang="en-US" b="1" dirty="0" err="1">
                <a:solidFill>
                  <a:schemeClr val="tx1">
                    <a:lumMod val="75000"/>
                    <a:lumOff val="25000"/>
                  </a:schemeClr>
                </a:solidFill>
                <a:latin typeface="Lucida Console" pitchFamily="49" charset="0"/>
              </a:rPr>
              <a:t>sos</a:t>
            </a:r>
            <a:r>
              <a:rPr lang="en-US" b="1" dirty="0">
                <a:solidFill>
                  <a:schemeClr val="tx1">
                    <a:lumMod val="75000"/>
                    <a:lumOff val="25000"/>
                  </a:schemeClr>
                </a:solidFill>
                <a:latin typeface="Lucida Console" pitchFamily="49" charset="0"/>
              </a:rPr>
              <a:t> </a:t>
            </a:r>
            <a:r>
              <a:rPr lang="en-US" b="1" dirty="0" err="1">
                <a:solidFill>
                  <a:schemeClr val="tx1">
                    <a:lumMod val="75000"/>
                    <a:lumOff val="25000"/>
                  </a:schemeClr>
                </a:solidFill>
                <a:latin typeface="Lucida Console" pitchFamily="49" charset="0"/>
              </a:rPr>
              <a:t>clr</a:t>
            </a:r>
            <a:endParaRPr lang="en-GB" dirty="0">
              <a:solidFill>
                <a:schemeClr val="tx1">
                  <a:lumMod val="75000"/>
                  <a:lumOff val="25000"/>
                </a:schemeClr>
              </a:solidFill>
            </a:endParaRPr>
          </a:p>
          <a:p>
            <a:pPr marL="234950" indent="-234950"/>
            <a:r>
              <a:rPr lang="en-GB" sz="2400" dirty="0">
                <a:solidFill>
                  <a:schemeClr val="tx1">
                    <a:lumMod val="75000"/>
                    <a:lumOff val="25000"/>
                  </a:schemeClr>
                </a:solidFill>
              </a:rPr>
              <a:t>Did it work? Examine app domains: </a:t>
            </a:r>
            <a:r>
              <a:rPr lang="en-US" b="1" dirty="0">
                <a:solidFill>
                  <a:schemeClr val="tx1">
                    <a:lumMod val="75000"/>
                    <a:lumOff val="25000"/>
                  </a:schemeClr>
                </a:solidFill>
                <a:latin typeface="Lucida Console" pitchFamily="49" charset="0"/>
              </a:rPr>
              <a:t>!</a:t>
            </a:r>
            <a:r>
              <a:rPr lang="en-US" b="1" dirty="0" err="1">
                <a:solidFill>
                  <a:schemeClr val="tx1">
                    <a:lumMod val="75000"/>
                    <a:lumOff val="25000"/>
                  </a:schemeClr>
                </a:solidFill>
                <a:latin typeface="Lucida Console" pitchFamily="49" charset="0"/>
              </a:rPr>
              <a:t>dumpdomain</a:t>
            </a:r>
            <a:endParaRPr lang="en-US" b="1" dirty="0">
              <a:solidFill>
                <a:schemeClr val="tx1">
                  <a:lumMod val="75000"/>
                  <a:lumOff val="25000"/>
                </a:schemeClr>
              </a:solidFill>
              <a:latin typeface="Lucida Console" pitchFamily="49" charset="0"/>
            </a:endParaRPr>
          </a:p>
          <a:p>
            <a:pPr marL="234950" indent="-234950"/>
            <a:r>
              <a:rPr lang="en-US" sz="2400" dirty="0">
                <a:solidFill>
                  <a:schemeClr val="tx1">
                    <a:lumMod val="75000"/>
                    <a:lumOff val="25000"/>
                  </a:schemeClr>
                </a:solidFill>
              </a:rPr>
              <a:t>Copy the domain info to the Scratch Pad window so we can compare it on the next slide…</a:t>
            </a:r>
            <a:endParaRPr lang="en-US" sz="2400" b="1" dirty="0">
              <a:solidFill>
                <a:schemeClr val="tx1">
                  <a:lumMod val="75000"/>
                  <a:lumOff val="25000"/>
                </a:schemeClr>
              </a:solidFill>
              <a:latin typeface="Lucida Console" pitchFamily="49" charset="0"/>
            </a:endParaRPr>
          </a:p>
          <a:p>
            <a:pPr marL="11113" indent="0">
              <a:buNone/>
            </a:pPr>
            <a:endParaRPr lang="en-GB" sz="2400" dirty="0">
              <a:solidFill>
                <a:schemeClr val="tx1">
                  <a:lumMod val="75000"/>
                  <a:lumOff val="25000"/>
                </a:schemeClr>
              </a:solidFill>
            </a:endParaRPr>
          </a:p>
          <a:p>
            <a:pPr marL="0" indent="0">
              <a:buNone/>
            </a:pPr>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5"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490570"/>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Startup</a:t>
            </a: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by Attaching the Debugger</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Run CrashLab.exe</a:t>
            </a:r>
          </a:p>
          <a:p>
            <a:r>
              <a:rPr lang="en-GB" sz="2400" dirty="0">
                <a:solidFill>
                  <a:schemeClr val="tx1">
                    <a:lumMod val="75000"/>
                    <a:lumOff val="25000"/>
                  </a:schemeClr>
                </a:solidFill>
              </a:rPr>
              <a:t>Run </a:t>
            </a:r>
            <a:r>
              <a:rPr lang="en-GB" sz="2400" dirty="0" err="1">
                <a:solidFill>
                  <a:schemeClr val="tx1">
                    <a:lumMod val="75000"/>
                    <a:lumOff val="25000"/>
                  </a:schemeClr>
                </a:solidFill>
              </a:rPr>
              <a:t>WinDbg</a:t>
            </a:r>
            <a:r>
              <a:rPr lang="en-GB" sz="2400" dirty="0">
                <a:solidFill>
                  <a:schemeClr val="tx1">
                    <a:lumMod val="75000"/>
                    <a:lumOff val="25000"/>
                  </a:schemeClr>
                </a:solidFill>
              </a:rPr>
              <a:t> and attach to the </a:t>
            </a:r>
            <a:r>
              <a:rPr lang="en-GB" sz="2400" dirty="0" err="1">
                <a:solidFill>
                  <a:schemeClr val="tx1">
                    <a:lumMod val="75000"/>
                    <a:lumOff val="25000"/>
                  </a:schemeClr>
                </a:solidFill>
              </a:rPr>
              <a:t>CrashLab</a:t>
            </a:r>
            <a:r>
              <a:rPr lang="en-GB" sz="2400" dirty="0">
                <a:solidFill>
                  <a:schemeClr val="tx1">
                    <a:lumMod val="75000"/>
                    <a:lumOff val="25000"/>
                  </a:schemeClr>
                </a:solidFill>
              </a:rPr>
              <a:t> process</a:t>
            </a:r>
          </a:p>
          <a:p>
            <a:r>
              <a:rPr lang="en-GB" sz="2400" dirty="0">
                <a:solidFill>
                  <a:schemeClr val="tx1">
                    <a:lumMod val="75000"/>
                    <a:lumOff val="25000"/>
                  </a:schemeClr>
                </a:solidFill>
              </a:rPr>
              <a:t>What do you notice?  Try:</a:t>
            </a:r>
            <a:r>
              <a:rPr lang="en-GB" sz="2000" dirty="0">
                <a:solidFill>
                  <a:schemeClr val="tx1">
                    <a:lumMod val="75000"/>
                    <a:lumOff val="25000"/>
                  </a:schemeClr>
                </a:solidFill>
              </a:rPr>
              <a:t> </a:t>
            </a:r>
            <a:r>
              <a:rPr lang="en-GB" sz="1800" dirty="0">
                <a:solidFill>
                  <a:schemeClr val="tx1">
                    <a:lumMod val="75000"/>
                    <a:lumOff val="25000"/>
                  </a:schemeClr>
                </a:solidFill>
              </a:rPr>
              <a:t>.</a:t>
            </a:r>
            <a:r>
              <a:rPr lang="en-US" sz="1800" b="1" dirty="0" err="1">
                <a:solidFill>
                  <a:schemeClr val="tx1">
                    <a:lumMod val="75000"/>
                    <a:lumOff val="25000"/>
                  </a:schemeClr>
                </a:solidFill>
                <a:latin typeface="Lucida Console" pitchFamily="49" charset="0"/>
              </a:rPr>
              <a:t>loadby</a:t>
            </a:r>
            <a:r>
              <a:rPr lang="en-US" sz="1800" b="1" dirty="0">
                <a:solidFill>
                  <a:schemeClr val="tx1">
                    <a:lumMod val="75000"/>
                    <a:lumOff val="25000"/>
                  </a:schemeClr>
                </a:solidFill>
                <a:latin typeface="Lucida Console" pitchFamily="49" charset="0"/>
              </a:rPr>
              <a:t> </a:t>
            </a:r>
            <a:r>
              <a:rPr lang="en-US" sz="1800" b="1" dirty="0" err="1">
                <a:solidFill>
                  <a:schemeClr val="tx1">
                    <a:lumMod val="75000"/>
                    <a:lumOff val="25000"/>
                  </a:schemeClr>
                </a:solidFill>
                <a:latin typeface="Lucida Console" pitchFamily="49" charset="0"/>
              </a:rPr>
              <a:t>sos</a:t>
            </a:r>
            <a:r>
              <a:rPr lang="en-US" sz="1800" b="1" dirty="0">
                <a:solidFill>
                  <a:schemeClr val="tx1">
                    <a:lumMod val="75000"/>
                    <a:lumOff val="25000"/>
                  </a:schemeClr>
                </a:solidFill>
                <a:latin typeface="Lucida Console" pitchFamily="49" charset="0"/>
              </a:rPr>
              <a:t> </a:t>
            </a:r>
            <a:r>
              <a:rPr lang="en-US" sz="1800" b="1" dirty="0" err="1">
                <a:solidFill>
                  <a:schemeClr val="tx1">
                    <a:lumMod val="75000"/>
                    <a:lumOff val="25000"/>
                  </a:schemeClr>
                </a:solidFill>
                <a:latin typeface="Lucida Console" pitchFamily="49" charset="0"/>
              </a:rPr>
              <a:t>clr</a:t>
            </a:r>
            <a:endParaRPr lang="en-US" sz="1800" b="1" dirty="0">
              <a:solidFill>
                <a:schemeClr val="tx1">
                  <a:lumMod val="75000"/>
                  <a:lumOff val="25000"/>
                </a:schemeClr>
              </a:solidFill>
              <a:latin typeface="Lucida Console" pitchFamily="49" charset="0"/>
            </a:endParaRPr>
          </a:p>
          <a:p>
            <a:r>
              <a:rPr lang="en-GB" sz="2400" dirty="0">
                <a:solidFill>
                  <a:schemeClr val="tx1">
                    <a:lumMod val="75000"/>
                    <a:lumOff val="25000"/>
                  </a:schemeClr>
                </a:solidFill>
              </a:rPr>
              <a:t>Examine the app domains: </a:t>
            </a:r>
            <a:r>
              <a:rPr lang="en-US" sz="1800" b="1" dirty="0">
                <a:solidFill>
                  <a:schemeClr val="tx1">
                    <a:lumMod val="75000"/>
                    <a:lumOff val="25000"/>
                  </a:schemeClr>
                </a:solidFill>
                <a:latin typeface="Lucida Console" pitchFamily="49" charset="0"/>
              </a:rPr>
              <a:t>!</a:t>
            </a:r>
            <a:r>
              <a:rPr lang="en-US" sz="1800" b="1" dirty="0" err="1">
                <a:solidFill>
                  <a:schemeClr val="tx1">
                    <a:lumMod val="75000"/>
                    <a:lumOff val="25000"/>
                  </a:schemeClr>
                </a:solidFill>
                <a:latin typeface="Lucida Console" pitchFamily="49" charset="0"/>
              </a:rPr>
              <a:t>dumpdomain</a:t>
            </a:r>
            <a:endParaRPr lang="en-US" sz="1800" b="1" dirty="0">
              <a:solidFill>
                <a:schemeClr val="tx1">
                  <a:lumMod val="75000"/>
                  <a:lumOff val="25000"/>
                </a:schemeClr>
              </a:solidFill>
              <a:latin typeface="Lucida Console" pitchFamily="49" charset="0"/>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How does this differ from the previous slide?</a:t>
            </a:r>
          </a:p>
          <a:p>
            <a:endParaRPr lang="en-GB" sz="1400" dirty="0">
              <a:solidFill>
                <a:schemeClr val="tx1">
                  <a:lumMod val="75000"/>
                  <a:lumOff val="25000"/>
                </a:schemeClr>
              </a:solidFill>
            </a:endParaRPr>
          </a:p>
        </p:txBody>
      </p:sp>
      <p:pic>
        <p:nvPicPr>
          <p:cNvPr id="5"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67322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sz="2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PSR Workshop Series</a:t>
            </a:r>
            <a:endParaRPr lang="en-US" sz="2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6" name="Explosion 1 5"/>
          <p:cNvSpPr/>
          <p:nvPr/>
        </p:nvSpPr>
        <p:spPr bwMode="auto">
          <a:xfrm>
            <a:off x="6477000" y="2895600"/>
            <a:ext cx="2590800" cy="1066800"/>
          </a:xfrm>
          <a:prstGeom prst="irregularSeal1">
            <a:avLst/>
          </a:prstGeom>
          <a:solidFill>
            <a:srgbClr val="FFFF97">
              <a:alpha val="56863"/>
            </a:srgbClr>
          </a:solidFill>
          <a:ln cap="flat">
            <a:solidFill>
              <a:srgbClr val="FFC000">
                <a:alpha val="50000"/>
              </a:srgbClr>
            </a:solidFill>
            <a:headEnd type="none" w="med" len="med"/>
            <a:tailEnd type="none" w="med" len="med"/>
          </a:ln>
          <a:effectLst>
            <a:outerShdw blurRad="38100" dist="50800" dir="3480000" rotWithShape="0">
              <a:srgbClr val="000000">
                <a:alpha val="39000"/>
              </a:srgbClr>
            </a:outerShdw>
          </a:effec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sz="1800" i="1" dirty="0">
                <a:solidFill>
                  <a:schemeClr val="tx1">
                    <a:lumMod val="50000"/>
                    <a:lumOff val="50000"/>
                  </a:schemeClr>
                </a:solidFill>
                <a:latin typeface="Cambria" pitchFamily="18" charset="0"/>
                <a:ea typeface="Adobe Ming Std L" pitchFamily="18" charset="-128"/>
                <a:cs typeface="Calibri" pitchFamily="34" charset="0"/>
              </a:rPr>
              <a:t>You are here!</a:t>
            </a:r>
            <a:endParaRPr kumimoji="0" lang="en-US" sz="1800" b="0" i="1" u="none" strike="noStrike" cap="none" normalizeH="0" baseline="0" dirty="0">
              <a:ln>
                <a:noFill/>
              </a:ln>
              <a:solidFill>
                <a:schemeClr val="tx1">
                  <a:lumMod val="50000"/>
                  <a:lumOff val="50000"/>
                </a:schemeClr>
              </a:solidFill>
              <a:effectLst/>
              <a:latin typeface="Cambria" pitchFamily="18" charset="0"/>
              <a:ea typeface="Adobe Ming Std L" pitchFamily="18" charset="-128"/>
              <a:cs typeface="Calibri" pitchFamily="34" charset="0"/>
            </a:endParaRPr>
          </a:p>
        </p:txBody>
      </p:sp>
      <p:sp>
        <p:nvSpPr>
          <p:cNvPr id="4099" name="Content Placeholder 3"/>
          <p:cNvSpPr>
            <a:spLocks noGrp="1"/>
          </p:cNvSpPr>
          <p:nvPr>
            <p:ph idx="1"/>
          </p:nvPr>
        </p:nvSpPr>
        <p:spPr>
          <a:xfrm>
            <a:off x="130175" y="1311275"/>
            <a:ext cx="8686800" cy="4937125"/>
          </a:xfrm>
        </p:spPr>
        <p:txBody>
          <a:bodyPr>
            <a:normAutofit/>
          </a:bodyPr>
          <a:lstStyle/>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r>
              <a:rPr lang="en-GB" sz="2400" dirty="0">
                <a:solidFill>
                  <a:schemeClr val="tx1">
                    <a:lumMod val="75000"/>
                    <a:lumOff val="25000"/>
                  </a:schemeClr>
                </a:solidFill>
              </a:rPr>
              <a:t>The .NET Garbage Collector and Best Practices</a:t>
            </a:r>
          </a:p>
          <a:p>
            <a:pPr marL="681037" lvl="1" indent="-457200"/>
            <a:r>
              <a:rPr lang="en-GB" sz="2000" dirty="0">
                <a:solidFill>
                  <a:schemeClr val="tx1">
                    <a:lumMod val="75000"/>
                    <a:lumOff val="25000"/>
                  </a:schemeClr>
                </a:solidFill>
              </a:rPr>
              <a:t>A presentation of the GC and related best practices</a:t>
            </a: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r>
              <a:rPr lang="en-GB" sz="2400" dirty="0">
                <a:solidFill>
                  <a:schemeClr val="tx1">
                    <a:lumMod val="75000"/>
                    <a:lumOff val="25000"/>
                  </a:schemeClr>
                </a:solidFill>
              </a:rPr>
              <a:t>Advanced .NET Debugging</a:t>
            </a:r>
          </a:p>
          <a:p>
            <a:pPr marL="681037" lvl="1" indent="-457200"/>
            <a:r>
              <a:rPr lang="en-GB" sz="2000" dirty="0">
                <a:solidFill>
                  <a:schemeClr val="tx1">
                    <a:lumMod val="75000"/>
                    <a:lumOff val="25000"/>
                  </a:schemeClr>
                </a:solidFill>
              </a:rPr>
              <a:t>A workshop on Windows debuggers, leaks, hangs, and crash dumps</a:t>
            </a:r>
            <a:endParaRPr lang="en-GB" sz="28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r>
              <a:rPr lang="en-GB" sz="2400" i="1" dirty="0">
                <a:solidFill>
                  <a:schemeClr val="bg1">
                    <a:lumMod val="75000"/>
                  </a:schemeClr>
                </a:solidFill>
              </a:rPr>
              <a:t>.NET Profilers: Identifying Leaks and Spikes</a:t>
            </a:r>
          </a:p>
          <a:p>
            <a:pPr marL="681037" lvl="1" indent="-457200"/>
            <a:r>
              <a:rPr lang="en-GB" i="1" dirty="0">
                <a:solidFill>
                  <a:schemeClr val="bg1">
                    <a:lumMod val="75000"/>
                  </a:schemeClr>
                </a:solidFill>
              </a:rPr>
              <a:t>A workshop on how to identify and fix issues using profilers</a:t>
            </a:r>
            <a:endParaRPr lang="en-GB" sz="2200" i="1" dirty="0">
              <a:solidFill>
                <a:schemeClr val="bg1">
                  <a:lumMod val="7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Basic .NET Building Blocks</a:t>
            </a:r>
            <a:endParaRPr lang="en-US" dirty="0"/>
          </a:p>
        </p:txBody>
      </p:sp>
      <p:sp>
        <p:nvSpPr>
          <p:cNvPr id="3" name="Content Placeholder 3"/>
          <p:cNvSpPr txBox="1">
            <a:spLocks/>
          </p:cNvSpPr>
          <p:nvPr/>
        </p:nvSpPr>
        <p:spPr>
          <a:xfrm>
            <a:off x="5607204" y="1382750"/>
            <a:ext cx="3155796" cy="4968875"/>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1600" dirty="0">
                <a:solidFill>
                  <a:schemeClr val="tx1">
                    <a:lumMod val="75000"/>
                    <a:lumOff val="25000"/>
                  </a:schemeClr>
                </a:solidFill>
                <a:latin typeface="Lucida Console" pitchFamily="49" charset="0"/>
              </a:rPr>
              <a:t>!</a:t>
            </a:r>
            <a:r>
              <a:rPr lang="en-GB" sz="1600" dirty="0" err="1">
                <a:solidFill>
                  <a:schemeClr val="tx1">
                    <a:lumMod val="75000"/>
                    <a:lumOff val="25000"/>
                  </a:schemeClr>
                </a:solidFill>
                <a:latin typeface="Lucida Console" pitchFamily="49" charset="0"/>
              </a:rPr>
              <a:t>dumpdomain</a:t>
            </a:r>
            <a:r>
              <a:rPr lang="en-GB" sz="1600" dirty="0">
                <a:solidFill>
                  <a:schemeClr val="tx1">
                    <a:lumMod val="75000"/>
                    <a:lumOff val="25000"/>
                  </a:schemeClr>
                </a:solidFill>
                <a:latin typeface="Lucida Console" pitchFamily="49" charset="0"/>
              </a:rPr>
              <a:t> [</a:t>
            </a:r>
            <a:r>
              <a:rPr lang="en-GB" sz="1600" dirty="0" err="1">
                <a:solidFill>
                  <a:schemeClr val="tx1">
                    <a:lumMod val="75000"/>
                    <a:lumOff val="25000"/>
                  </a:schemeClr>
                </a:solidFill>
                <a:latin typeface="Lucida Console" pitchFamily="49" charset="0"/>
              </a:rPr>
              <a:t>addr</a:t>
            </a:r>
            <a:r>
              <a:rPr lang="en-GB" sz="1600" dirty="0">
                <a:solidFill>
                  <a:schemeClr val="tx1">
                    <a:lumMod val="75000"/>
                    <a:lumOff val="25000"/>
                  </a:schemeClr>
                </a:solidFill>
                <a:latin typeface="Lucida Console" pitchFamily="49" charset="0"/>
              </a:rPr>
              <a:t>]</a:t>
            </a:r>
            <a:br>
              <a:rPr lang="en-GB" sz="1600" dirty="0">
                <a:solidFill>
                  <a:schemeClr val="tx1">
                    <a:lumMod val="75000"/>
                    <a:lumOff val="25000"/>
                  </a:schemeClr>
                </a:solidFill>
                <a:latin typeface="Lucida Console" pitchFamily="49" charset="0"/>
              </a:rPr>
            </a:br>
            <a:endParaRPr lang="en-GB" sz="1400" dirty="0">
              <a:solidFill>
                <a:schemeClr val="tx1">
                  <a:lumMod val="75000"/>
                  <a:lumOff val="25000"/>
                </a:schemeClr>
              </a:solidFill>
              <a:latin typeface="Lucida Console" pitchFamily="49" charset="0"/>
            </a:endParaRPr>
          </a:p>
          <a:p>
            <a:pPr marL="0" indent="0">
              <a:buNone/>
            </a:pPr>
            <a:r>
              <a:rPr lang="en-GB" sz="1600" dirty="0">
                <a:solidFill>
                  <a:schemeClr val="tx1">
                    <a:lumMod val="75000"/>
                    <a:lumOff val="25000"/>
                  </a:schemeClr>
                </a:solidFill>
                <a:latin typeface="Lucida Console" pitchFamily="49" charset="0"/>
              </a:rPr>
              <a:t>!</a:t>
            </a:r>
            <a:r>
              <a:rPr lang="en-GB" sz="1600" dirty="0" err="1">
                <a:solidFill>
                  <a:schemeClr val="tx1">
                    <a:lumMod val="75000"/>
                    <a:lumOff val="25000"/>
                  </a:schemeClr>
                </a:solidFill>
                <a:latin typeface="Lucida Console" pitchFamily="49" charset="0"/>
              </a:rPr>
              <a:t>dumpassembly</a:t>
            </a:r>
            <a:r>
              <a:rPr lang="en-GB" sz="1600" dirty="0">
                <a:solidFill>
                  <a:schemeClr val="tx1">
                    <a:lumMod val="75000"/>
                    <a:lumOff val="25000"/>
                  </a:schemeClr>
                </a:solidFill>
                <a:latin typeface="Lucida Console" pitchFamily="49" charset="0"/>
              </a:rPr>
              <a:t> &lt;</a:t>
            </a:r>
            <a:r>
              <a:rPr lang="en-GB" sz="1600" dirty="0" err="1">
                <a:solidFill>
                  <a:schemeClr val="tx1">
                    <a:lumMod val="75000"/>
                    <a:lumOff val="25000"/>
                  </a:schemeClr>
                </a:solidFill>
                <a:latin typeface="Lucida Console" pitchFamily="49" charset="0"/>
              </a:rPr>
              <a:t>addr</a:t>
            </a:r>
            <a:r>
              <a:rPr lang="en-GB" sz="1600" dirty="0">
                <a:solidFill>
                  <a:schemeClr val="tx1">
                    <a:lumMod val="75000"/>
                    <a:lumOff val="25000"/>
                  </a:schemeClr>
                </a:solidFill>
                <a:latin typeface="Lucida Console" pitchFamily="49" charset="0"/>
              </a:rPr>
              <a:t>&gt;</a:t>
            </a:r>
          </a:p>
          <a:p>
            <a:pPr marL="0" indent="0">
              <a:buNone/>
            </a:pPr>
            <a:endParaRPr lang="en-GB" sz="1400" dirty="0">
              <a:solidFill>
                <a:schemeClr val="tx1">
                  <a:lumMod val="75000"/>
                  <a:lumOff val="25000"/>
                </a:schemeClr>
              </a:solidFill>
              <a:latin typeface="Lucida Console" pitchFamily="49" charset="0"/>
            </a:endParaRPr>
          </a:p>
          <a:p>
            <a:pPr marL="0" indent="0">
              <a:buNone/>
            </a:pPr>
            <a:r>
              <a:rPr lang="en-GB" sz="1600" dirty="0">
                <a:solidFill>
                  <a:schemeClr val="tx1">
                    <a:lumMod val="75000"/>
                    <a:lumOff val="25000"/>
                  </a:schemeClr>
                </a:solidFill>
                <a:latin typeface="Lucida Console" pitchFamily="49" charset="0"/>
              </a:rPr>
              <a:t>!</a:t>
            </a:r>
            <a:r>
              <a:rPr lang="en-GB" sz="1600" dirty="0" err="1">
                <a:solidFill>
                  <a:schemeClr val="tx1">
                    <a:lumMod val="75000"/>
                    <a:lumOff val="25000"/>
                  </a:schemeClr>
                </a:solidFill>
                <a:latin typeface="Lucida Console" pitchFamily="49" charset="0"/>
              </a:rPr>
              <a:t>dumpmodule</a:t>
            </a:r>
            <a:r>
              <a:rPr lang="en-GB" sz="1600" dirty="0">
                <a:solidFill>
                  <a:schemeClr val="tx1">
                    <a:lumMod val="75000"/>
                    <a:lumOff val="25000"/>
                  </a:schemeClr>
                </a:solidFill>
                <a:latin typeface="Lucida Console" pitchFamily="49" charset="0"/>
              </a:rPr>
              <a:t> [-</a:t>
            </a:r>
            <a:r>
              <a:rPr lang="en-GB" sz="1600" dirty="0" err="1">
                <a:solidFill>
                  <a:schemeClr val="tx1">
                    <a:lumMod val="75000"/>
                    <a:lumOff val="25000"/>
                  </a:schemeClr>
                </a:solidFill>
                <a:latin typeface="Lucida Console" pitchFamily="49" charset="0"/>
              </a:rPr>
              <a:t>mt</a:t>
            </a:r>
            <a:r>
              <a:rPr lang="en-GB" sz="1600" dirty="0">
                <a:solidFill>
                  <a:schemeClr val="tx1">
                    <a:lumMod val="75000"/>
                    <a:lumOff val="25000"/>
                  </a:schemeClr>
                </a:solidFill>
                <a:latin typeface="Lucida Console" pitchFamily="49" charset="0"/>
              </a:rPr>
              <a:t>] &lt;</a:t>
            </a:r>
            <a:r>
              <a:rPr lang="en-GB" sz="1600" dirty="0" err="1">
                <a:solidFill>
                  <a:schemeClr val="tx1">
                    <a:lumMod val="75000"/>
                    <a:lumOff val="25000"/>
                  </a:schemeClr>
                </a:solidFill>
                <a:latin typeface="Lucida Console" pitchFamily="49" charset="0"/>
              </a:rPr>
              <a:t>addr</a:t>
            </a:r>
            <a:r>
              <a:rPr lang="en-GB" sz="1600" dirty="0">
                <a:solidFill>
                  <a:schemeClr val="tx1">
                    <a:lumMod val="75000"/>
                    <a:lumOff val="25000"/>
                  </a:schemeClr>
                </a:solidFill>
                <a:latin typeface="Lucida Console" pitchFamily="49" charset="0"/>
              </a:rPr>
              <a:t>&gt;</a:t>
            </a:r>
          </a:p>
          <a:p>
            <a:pPr marL="0" indent="0">
              <a:buNone/>
            </a:pPr>
            <a:endParaRPr lang="en-GB" sz="1600" dirty="0">
              <a:solidFill>
                <a:schemeClr val="tx1">
                  <a:lumMod val="75000"/>
                  <a:lumOff val="25000"/>
                </a:schemeClr>
              </a:solidFill>
              <a:latin typeface="Lucida Console" pitchFamily="49" charset="0"/>
            </a:endParaRPr>
          </a:p>
          <a:p>
            <a:pPr marL="0" indent="0">
              <a:buNone/>
            </a:pPr>
            <a:r>
              <a:rPr lang="en-GB" sz="1600" dirty="0">
                <a:solidFill>
                  <a:schemeClr val="tx1">
                    <a:lumMod val="75000"/>
                    <a:lumOff val="25000"/>
                  </a:schemeClr>
                </a:solidFill>
                <a:latin typeface="Lucida Console" pitchFamily="49" charset="0"/>
              </a:rPr>
              <a:t>!</a:t>
            </a:r>
            <a:r>
              <a:rPr lang="en-GB" sz="1600" dirty="0" err="1">
                <a:solidFill>
                  <a:schemeClr val="tx1">
                    <a:lumMod val="75000"/>
                    <a:lumOff val="25000"/>
                  </a:schemeClr>
                </a:solidFill>
                <a:latin typeface="Lucida Console" pitchFamily="49" charset="0"/>
              </a:rPr>
              <a:t>dumpclass</a:t>
            </a:r>
            <a:endParaRPr lang="en-GB" sz="1600" dirty="0">
              <a:solidFill>
                <a:schemeClr val="tx1">
                  <a:lumMod val="75000"/>
                  <a:lumOff val="25000"/>
                </a:schemeClr>
              </a:solidFill>
              <a:latin typeface="Lucida Console" pitchFamily="49" charset="0"/>
            </a:endParaRPr>
          </a:p>
          <a:p>
            <a:pPr marL="0" indent="0">
              <a:buNone/>
            </a:pPr>
            <a:endParaRPr lang="en-GB" sz="600" dirty="0">
              <a:solidFill>
                <a:schemeClr val="tx1">
                  <a:lumMod val="75000"/>
                  <a:lumOff val="25000"/>
                </a:schemeClr>
              </a:solidFill>
              <a:latin typeface="Lucida Console" pitchFamily="49" charset="0"/>
            </a:endParaRPr>
          </a:p>
          <a:p>
            <a:pPr marL="0" indent="0">
              <a:buNone/>
            </a:pPr>
            <a:r>
              <a:rPr lang="en-GB" sz="1600" dirty="0">
                <a:solidFill>
                  <a:schemeClr val="tx1">
                    <a:lumMod val="75000"/>
                    <a:lumOff val="25000"/>
                  </a:schemeClr>
                </a:solidFill>
                <a:latin typeface="Lucida Console" pitchFamily="49" charset="0"/>
              </a:rPr>
              <a:t>!</a:t>
            </a:r>
            <a:r>
              <a:rPr lang="en-GB" sz="1600" dirty="0" err="1">
                <a:solidFill>
                  <a:schemeClr val="tx1">
                    <a:lumMod val="75000"/>
                    <a:lumOff val="25000"/>
                  </a:schemeClr>
                </a:solidFill>
                <a:latin typeface="Lucida Console" pitchFamily="49" charset="0"/>
              </a:rPr>
              <a:t>dumpmt</a:t>
            </a:r>
            <a:r>
              <a:rPr lang="en-GB" sz="1600" dirty="0">
                <a:solidFill>
                  <a:schemeClr val="tx1">
                    <a:lumMod val="75000"/>
                    <a:lumOff val="25000"/>
                  </a:schemeClr>
                </a:solidFill>
                <a:latin typeface="Lucida Console" pitchFamily="49" charset="0"/>
              </a:rPr>
              <a:t> –md &lt;</a:t>
            </a:r>
            <a:r>
              <a:rPr lang="en-GB" sz="1600" dirty="0" err="1">
                <a:solidFill>
                  <a:schemeClr val="tx1">
                    <a:lumMod val="75000"/>
                    <a:lumOff val="25000"/>
                  </a:schemeClr>
                </a:solidFill>
                <a:latin typeface="Lucida Console" pitchFamily="49" charset="0"/>
              </a:rPr>
              <a:t>addr</a:t>
            </a:r>
            <a:r>
              <a:rPr lang="en-GB" sz="1600" dirty="0">
                <a:solidFill>
                  <a:schemeClr val="tx1">
                    <a:lumMod val="75000"/>
                    <a:lumOff val="25000"/>
                  </a:schemeClr>
                </a:solidFill>
                <a:latin typeface="Lucida Console" pitchFamily="49" charset="0"/>
              </a:rPr>
              <a:t>&gt;</a:t>
            </a:r>
          </a:p>
          <a:p>
            <a:pPr marL="0" indent="0">
              <a:buNone/>
            </a:pPr>
            <a:endParaRPr lang="en-GB" sz="1000" dirty="0">
              <a:solidFill>
                <a:schemeClr val="tx1">
                  <a:lumMod val="75000"/>
                  <a:lumOff val="25000"/>
                </a:schemeClr>
              </a:solidFill>
              <a:latin typeface="Lucida Console" pitchFamily="49" charset="0"/>
            </a:endParaRPr>
          </a:p>
          <a:p>
            <a:pPr marL="0" indent="0">
              <a:buNone/>
            </a:pPr>
            <a:r>
              <a:rPr lang="en-GB" sz="1600" dirty="0">
                <a:solidFill>
                  <a:schemeClr val="tx1">
                    <a:lumMod val="75000"/>
                    <a:lumOff val="25000"/>
                  </a:schemeClr>
                </a:solidFill>
                <a:latin typeface="Lucida Console" pitchFamily="49" charset="0"/>
              </a:rPr>
              <a:t>!</a:t>
            </a:r>
            <a:r>
              <a:rPr lang="en-GB" sz="1600" dirty="0" err="1">
                <a:solidFill>
                  <a:schemeClr val="tx1">
                    <a:lumMod val="75000"/>
                    <a:lumOff val="25000"/>
                  </a:schemeClr>
                </a:solidFill>
                <a:latin typeface="Lucida Console" pitchFamily="49" charset="0"/>
              </a:rPr>
              <a:t>dumpmd</a:t>
            </a:r>
            <a:r>
              <a:rPr lang="en-GB" sz="1600" dirty="0">
                <a:solidFill>
                  <a:schemeClr val="tx1">
                    <a:lumMod val="75000"/>
                    <a:lumOff val="25000"/>
                  </a:schemeClr>
                </a:solidFill>
                <a:latin typeface="Lucida Console" pitchFamily="49" charset="0"/>
              </a:rPr>
              <a:t> &lt;</a:t>
            </a:r>
            <a:r>
              <a:rPr lang="en-GB" sz="1600" dirty="0" err="1">
                <a:solidFill>
                  <a:schemeClr val="tx1">
                    <a:lumMod val="75000"/>
                    <a:lumOff val="25000"/>
                  </a:schemeClr>
                </a:solidFill>
                <a:latin typeface="Lucida Console" pitchFamily="49" charset="0"/>
              </a:rPr>
              <a:t>addr</a:t>
            </a:r>
            <a:r>
              <a:rPr lang="en-GB" sz="1600" dirty="0">
                <a:solidFill>
                  <a:schemeClr val="tx1">
                    <a:lumMod val="75000"/>
                    <a:lumOff val="25000"/>
                  </a:schemeClr>
                </a:solidFill>
                <a:latin typeface="Lucida Console" pitchFamily="49" charset="0"/>
              </a:rPr>
              <a:t>&gt;</a:t>
            </a:r>
          </a:p>
          <a:p>
            <a:pPr marL="0" indent="0">
              <a:buNone/>
            </a:pPr>
            <a:endParaRPr lang="en-GB" sz="1600" dirty="0">
              <a:solidFill>
                <a:schemeClr val="tx1">
                  <a:lumMod val="75000"/>
                  <a:lumOff val="25000"/>
                </a:schemeClr>
              </a:solidFill>
              <a:latin typeface="Lucida Console" pitchFamily="49" charset="0"/>
            </a:endParaRPr>
          </a:p>
        </p:txBody>
      </p:sp>
      <p:grpSp>
        <p:nvGrpSpPr>
          <p:cNvPr id="10" name="Group 9"/>
          <p:cNvGrpSpPr/>
          <p:nvPr/>
        </p:nvGrpSpPr>
        <p:grpSpPr>
          <a:xfrm>
            <a:off x="381000" y="1371600"/>
            <a:ext cx="5029200" cy="5105399"/>
            <a:chOff x="304800" y="1371600"/>
            <a:chExt cx="8512175" cy="5105399"/>
          </a:xfrm>
        </p:grpSpPr>
        <p:sp>
          <p:nvSpPr>
            <p:cNvPr id="5" name="Rounded Rectangle 4"/>
            <p:cNvSpPr/>
            <p:nvPr/>
          </p:nvSpPr>
          <p:spPr bwMode="auto">
            <a:xfrm>
              <a:off x="304800" y="1371600"/>
              <a:ext cx="8512175" cy="5105399"/>
            </a:xfrm>
            <a:prstGeom prst="roundRect">
              <a:avLst>
                <a:gd name="adj" fmla="val 3483"/>
              </a:avLst>
            </a:prstGeom>
            <a:solidFill>
              <a:srgbClr val="819BC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dirty="0" err="1">
                  <a:solidFill>
                    <a:schemeClr val="tx1"/>
                  </a:solidFill>
                  <a:latin typeface="Verdana" pitchFamily="34" charset="0"/>
                </a:rPr>
                <a:t>AppDomain</a:t>
              </a:r>
              <a:endParaRPr kumimoji="0" lang="en-US" sz="1600" b="0" i="0" strike="noStrike" cap="none" normalizeH="0" baseline="0" dirty="0">
                <a:ln>
                  <a:noFill/>
                </a:ln>
                <a:solidFill>
                  <a:schemeClr val="tx1"/>
                </a:solidFill>
                <a:effectLst/>
                <a:latin typeface="Verdana" pitchFamily="34" charset="0"/>
              </a:endParaRPr>
            </a:p>
          </p:txBody>
        </p:sp>
        <p:sp>
          <p:nvSpPr>
            <p:cNvPr id="7" name="Round Same Side Corner Rectangle 6"/>
            <p:cNvSpPr/>
            <p:nvPr/>
          </p:nvSpPr>
          <p:spPr bwMode="auto">
            <a:xfrm>
              <a:off x="304800" y="1371600"/>
              <a:ext cx="8512175" cy="381000"/>
            </a:xfrm>
            <a:prstGeom prst="round2SameRect">
              <a:avLst>
                <a:gd name="adj1" fmla="val 39062"/>
                <a:gd name="adj2" fmla="val 0"/>
              </a:avLst>
            </a:prstGeom>
            <a:solidFill>
              <a:srgbClr val="3F5A87"/>
            </a:solidFill>
            <a:ln w="9525"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9144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err="1">
                  <a:ln>
                    <a:noFill/>
                  </a:ln>
                  <a:solidFill>
                    <a:schemeClr val="bg1"/>
                  </a:solidFill>
                  <a:effectLst/>
                  <a:latin typeface="Verdana" pitchFamily="34" charset="0"/>
                </a:rPr>
                <a:t>AppDomain</a:t>
              </a:r>
              <a:endParaRPr kumimoji="0" lang="en-US" sz="1600" b="0" i="0" strike="noStrike" cap="none" normalizeH="0" baseline="0" dirty="0">
                <a:ln>
                  <a:noFill/>
                </a:ln>
                <a:solidFill>
                  <a:schemeClr val="bg1"/>
                </a:solidFill>
                <a:effectLst/>
                <a:latin typeface="Verdana" pitchFamily="34" charset="0"/>
              </a:endParaRPr>
            </a:p>
          </p:txBody>
        </p:sp>
      </p:grpSp>
      <p:grpSp>
        <p:nvGrpSpPr>
          <p:cNvPr id="8" name="Group 7"/>
          <p:cNvGrpSpPr/>
          <p:nvPr/>
        </p:nvGrpSpPr>
        <p:grpSpPr>
          <a:xfrm>
            <a:off x="761999" y="1905001"/>
            <a:ext cx="4340268" cy="4267200"/>
            <a:chOff x="609600" y="2133601"/>
            <a:chExt cx="7848600" cy="3885382"/>
          </a:xfrm>
        </p:grpSpPr>
        <p:sp>
          <p:nvSpPr>
            <p:cNvPr id="14" name="Rounded Rectangle 13"/>
            <p:cNvSpPr/>
            <p:nvPr/>
          </p:nvSpPr>
          <p:spPr bwMode="auto">
            <a:xfrm>
              <a:off x="609600" y="2133601"/>
              <a:ext cx="7848600" cy="3885382"/>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strike="noStrike" cap="none" normalizeH="0" baseline="0" dirty="0">
                <a:ln>
                  <a:noFill/>
                </a:ln>
                <a:solidFill>
                  <a:schemeClr val="tx1"/>
                </a:solidFill>
                <a:effectLst/>
                <a:latin typeface="Verdana" pitchFamily="34" charset="0"/>
              </a:endParaRPr>
            </a:p>
          </p:txBody>
        </p:sp>
        <p:sp>
          <p:nvSpPr>
            <p:cNvPr id="34" name="Round Same Side Corner Rectangle 33"/>
            <p:cNvSpPr/>
            <p:nvPr/>
          </p:nvSpPr>
          <p:spPr bwMode="auto">
            <a:xfrm>
              <a:off x="618815" y="2133601"/>
              <a:ext cx="7839385" cy="346909"/>
            </a:xfrm>
            <a:prstGeom prst="round2SameRect">
              <a:avLst>
                <a:gd name="adj1" fmla="val 29798"/>
                <a:gd name="adj2" fmla="val 0"/>
              </a:avLst>
            </a:prstGeom>
            <a:solidFill>
              <a:srgbClr val="339966"/>
            </a:solidFill>
            <a:ln w="9525"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a:ln>
                    <a:noFill/>
                  </a:ln>
                  <a:solidFill>
                    <a:schemeClr val="bg1"/>
                  </a:solidFill>
                  <a:effectLst/>
                  <a:latin typeface="Verdana" pitchFamily="34" charset="0"/>
                </a:rPr>
                <a:t>Assembly</a:t>
              </a:r>
            </a:p>
          </p:txBody>
        </p:sp>
      </p:grpSp>
      <p:grpSp>
        <p:nvGrpSpPr>
          <p:cNvPr id="35" name="Group 34"/>
          <p:cNvGrpSpPr/>
          <p:nvPr/>
        </p:nvGrpSpPr>
        <p:grpSpPr>
          <a:xfrm>
            <a:off x="1142999" y="2475590"/>
            <a:ext cx="3651337" cy="3458485"/>
            <a:chOff x="609600" y="2133600"/>
            <a:chExt cx="7848600" cy="3711500"/>
          </a:xfrm>
        </p:grpSpPr>
        <p:sp>
          <p:nvSpPr>
            <p:cNvPr id="36" name="Rounded Rectangle 35"/>
            <p:cNvSpPr/>
            <p:nvPr/>
          </p:nvSpPr>
          <p:spPr bwMode="auto">
            <a:xfrm>
              <a:off x="609600" y="2133600"/>
              <a:ext cx="7848600" cy="3711500"/>
            </a:xfrm>
            <a:prstGeom prst="roundRect">
              <a:avLst>
                <a:gd name="adj" fmla="val 3583"/>
              </a:avLst>
            </a:prstGeom>
            <a:solidFill>
              <a:srgbClr val="BC99D7"/>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strike="noStrike" cap="none" normalizeH="0" baseline="0" dirty="0">
                <a:ln>
                  <a:noFill/>
                </a:ln>
                <a:solidFill>
                  <a:schemeClr val="tx1"/>
                </a:solidFill>
                <a:effectLst/>
                <a:latin typeface="Verdana" pitchFamily="34" charset="0"/>
              </a:endParaRPr>
            </a:p>
          </p:txBody>
        </p:sp>
        <p:sp>
          <p:nvSpPr>
            <p:cNvPr id="37" name="Round Same Side Corner Rectangle 36"/>
            <p:cNvSpPr/>
            <p:nvPr/>
          </p:nvSpPr>
          <p:spPr bwMode="auto">
            <a:xfrm>
              <a:off x="618815" y="2133600"/>
              <a:ext cx="7839385" cy="457200"/>
            </a:xfrm>
            <a:prstGeom prst="round2SameRect">
              <a:avLst>
                <a:gd name="adj1" fmla="val 23284"/>
                <a:gd name="adj2" fmla="val 0"/>
              </a:avLst>
            </a:prstGeom>
            <a:solidFill>
              <a:srgbClr val="8A4CB8"/>
            </a:solidFill>
            <a:ln w="9525"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strike="noStrike" cap="none" normalizeH="0" baseline="0" dirty="0">
                  <a:ln>
                    <a:noFill/>
                  </a:ln>
                  <a:solidFill>
                    <a:schemeClr val="bg1"/>
                  </a:solidFill>
                  <a:effectLst/>
                  <a:latin typeface="Verdana" pitchFamily="34" charset="0"/>
                </a:rPr>
                <a:t>Module</a:t>
              </a:r>
            </a:p>
          </p:txBody>
        </p:sp>
      </p:grpSp>
      <p:grpSp>
        <p:nvGrpSpPr>
          <p:cNvPr id="13" name="Group 12"/>
          <p:cNvGrpSpPr/>
          <p:nvPr/>
        </p:nvGrpSpPr>
        <p:grpSpPr>
          <a:xfrm>
            <a:off x="1523999" y="3641999"/>
            <a:ext cx="2962405" cy="1987276"/>
            <a:chOff x="2895600" y="3727724"/>
            <a:chExt cx="3276600" cy="1987276"/>
          </a:xfrm>
        </p:grpSpPr>
        <p:grpSp>
          <p:nvGrpSpPr>
            <p:cNvPr id="38" name="Group 37"/>
            <p:cNvGrpSpPr/>
            <p:nvPr/>
          </p:nvGrpSpPr>
          <p:grpSpPr>
            <a:xfrm>
              <a:off x="2895600" y="3727724"/>
              <a:ext cx="3276600" cy="1987276"/>
              <a:chOff x="609600" y="2133600"/>
              <a:chExt cx="7546731" cy="2888575"/>
            </a:xfrm>
          </p:grpSpPr>
          <p:sp>
            <p:nvSpPr>
              <p:cNvPr id="39" name="Rounded Rectangle 38"/>
              <p:cNvSpPr/>
              <p:nvPr/>
            </p:nvSpPr>
            <p:spPr bwMode="auto">
              <a:xfrm>
                <a:off x="609600" y="2133600"/>
                <a:ext cx="7546731" cy="2888575"/>
              </a:xfrm>
              <a:prstGeom prst="roundRect">
                <a:avLst>
                  <a:gd name="adj" fmla="val 3583"/>
                </a:avLst>
              </a:prstGeom>
              <a:solidFill>
                <a:srgbClr val="D0AB90"/>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solidFill>
                      <a:schemeClr val="tx1"/>
                    </a:solidFill>
                    <a:latin typeface="Verdana" pitchFamily="34" charset="0"/>
                  </a:rPr>
                  <a:t>SOH</a:t>
                </a:r>
                <a:endParaRPr kumimoji="0" lang="en-US" sz="1600" b="0" i="0" strike="noStrike" cap="none" normalizeH="0" baseline="0" dirty="0">
                  <a:ln>
                    <a:noFill/>
                  </a:ln>
                  <a:solidFill>
                    <a:schemeClr val="tx1"/>
                  </a:solidFill>
                  <a:effectLst/>
                  <a:latin typeface="Verdana" pitchFamily="34" charset="0"/>
                </a:endParaRPr>
              </a:p>
            </p:txBody>
          </p:sp>
          <p:sp>
            <p:nvSpPr>
              <p:cNvPr id="40" name="Round Same Side Corner Rectangle 39"/>
              <p:cNvSpPr/>
              <p:nvPr/>
            </p:nvSpPr>
            <p:spPr bwMode="auto">
              <a:xfrm>
                <a:off x="618815" y="2133600"/>
                <a:ext cx="7537516" cy="457199"/>
              </a:xfrm>
              <a:prstGeom prst="round2SameRect">
                <a:avLst>
                  <a:gd name="adj1" fmla="val 23284"/>
                  <a:gd name="adj2" fmla="val 0"/>
                </a:avLst>
              </a:prstGeom>
              <a:solidFill>
                <a:srgbClr val="815737"/>
              </a:solidFill>
              <a:ln w="9525"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err="1">
                    <a:ln>
                      <a:noFill/>
                    </a:ln>
                    <a:solidFill>
                      <a:schemeClr val="bg1"/>
                    </a:solidFill>
                    <a:effectLst/>
                    <a:latin typeface="Verdana" pitchFamily="34" charset="0"/>
                  </a:rPr>
                  <a:t>MethodTable</a:t>
                </a:r>
                <a:endParaRPr kumimoji="0" lang="en-US" sz="1400" b="0" i="0" strike="noStrike" cap="none" normalizeH="0" baseline="0" dirty="0">
                  <a:ln>
                    <a:noFill/>
                  </a:ln>
                  <a:solidFill>
                    <a:schemeClr val="bg1"/>
                  </a:solidFill>
                  <a:effectLst/>
                  <a:latin typeface="Verdana" pitchFamily="34" charset="0"/>
                </a:endParaRPr>
              </a:p>
            </p:txBody>
          </p:sp>
        </p:grpSp>
        <p:sp>
          <p:nvSpPr>
            <p:cNvPr id="9" name="Round Single Corner Rectangle 8"/>
            <p:cNvSpPr/>
            <p:nvPr/>
          </p:nvSpPr>
          <p:spPr bwMode="auto">
            <a:xfrm>
              <a:off x="3124200" y="4218803"/>
              <a:ext cx="2733675" cy="304800"/>
            </a:xfrm>
            <a:prstGeom prst="round1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err="1">
                  <a:solidFill>
                    <a:schemeClr val="tx1"/>
                  </a:solidFill>
                  <a:latin typeface="Verdana" pitchFamily="34" charset="0"/>
                </a:rPr>
                <a:t>MethodDesc</a:t>
              </a:r>
              <a:r>
                <a:rPr lang="en-US" sz="1200" dirty="0">
                  <a:solidFill>
                    <a:schemeClr val="tx1"/>
                  </a:solidFill>
                  <a:latin typeface="Verdana" pitchFamily="34" charset="0"/>
                </a:rPr>
                <a:t> (</a:t>
              </a:r>
              <a:r>
                <a:rPr lang="en-US" sz="1200" dirty="0" err="1">
                  <a:solidFill>
                    <a:schemeClr val="tx1"/>
                  </a:solidFill>
                  <a:latin typeface="Verdana" pitchFamily="34" charset="0"/>
                </a:rPr>
                <a:t>FunctionOne</a:t>
              </a:r>
              <a:r>
                <a:rPr lang="en-US" sz="1200" dirty="0">
                  <a:solidFill>
                    <a:schemeClr val="tx1"/>
                  </a:solidFill>
                  <a:latin typeface="Verdana" pitchFamily="34" charset="0"/>
                </a:rPr>
                <a:t>)</a:t>
              </a:r>
              <a:endParaRPr kumimoji="0" lang="en-US" sz="1200" b="0" i="0" strike="noStrike" cap="none" normalizeH="0" baseline="0" dirty="0">
                <a:ln>
                  <a:noFill/>
                </a:ln>
                <a:solidFill>
                  <a:schemeClr val="tx1"/>
                </a:solidFill>
                <a:effectLst/>
                <a:latin typeface="Verdana" pitchFamily="34" charset="0"/>
              </a:endParaRPr>
            </a:p>
          </p:txBody>
        </p:sp>
        <p:sp>
          <p:nvSpPr>
            <p:cNvPr id="41" name="Round Single Corner Rectangle 40"/>
            <p:cNvSpPr/>
            <p:nvPr/>
          </p:nvSpPr>
          <p:spPr bwMode="auto">
            <a:xfrm>
              <a:off x="3133725" y="4676003"/>
              <a:ext cx="2733675" cy="304800"/>
            </a:xfrm>
            <a:prstGeom prst="round1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err="1">
                  <a:solidFill>
                    <a:schemeClr val="tx1"/>
                  </a:solidFill>
                  <a:latin typeface="Verdana" pitchFamily="34" charset="0"/>
                </a:rPr>
                <a:t>MethodDesc</a:t>
              </a:r>
              <a:r>
                <a:rPr lang="en-US" sz="1200" dirty="0">
                  <a:solidFill>
                    <a:schemeClr val="tx1"/>
                  </a:solidFill>
                  <a:latin typeface="Verdana" pitchFamily="34" charset="0"/>
                </a:rPr>
                <a:t> (</a:t>
              </a:r>
              <a:r>
                <a:rPr lang="en-US" sz="1200" dirty="0" err="1">
                  <a:solidFill>
                    <a:schemeClr val="tx1"/>
                  </a:solidFill>
                  <a:latin typeface="Verdana" pitchFamily="34" charset="0"/>
                </a:rPr>
                <a:t>FunctionTwo</a:t>
              </a:r>
              <a:r>
                <a:rPr lang="en-US" sz="1200" dirty="0">
                  <a:solidFill>
                    <a:schemeClr val="tx1"/>
                  </a:solidFill>
                  <a:latin typeface="Verdana" pitchFamily="34" charset="0"/>
                </a:rPr>
                <a:t>)</a:t>
              </a:r>
              <a:endParaRPr kumimoji="0" lang="en-US" sz="1200" b="0" i="0" strike="noStrike" cap="none" normalizeH="0" baseline="0" dirty="0">
                <a:ln>
                  <a:noFill/>
                </a:ln>
                <a:solidFill>
                  <a:schemeClr val="tx1"/>
                </a:solidFill>
                <a:effectLst/>
                <a:latin typeface="Verdana" pitchFamily="34" charset="0"/>
              </a:endParaRPr>
            </a:p>
          </p:txBody>
        </p:sp>
        <p:sp>
          <p:nvSpPr>
            <p:cNvPr id="42" name="Round Single Corner Rectangle 41"/>
            <p:cNvSpPr/>
            <p:nvPr/>
          </p:nvSpPr>
          <p:spPr bwMode="auto">
            <a:xfrm>
              <a:off x="3143250" y="5133203"/>
              <a:ext cx="2733675" cy="304800"/>
            </a:xfrm>
            <a:prstGeom prst="round1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dirty="0" err="1">
                  <a:solidFill>
                    <a:schemeClr val="tx1"/>
                  </a:solidFill>
                  <a:latin typeface="Verdana" pitchFamily="34" charset="0"/>
                </a:rPr>
                <a:t>MethodDesc</a:t>
              </a:r>
              <a:r>
                <a:rPr lang="en-US" sz="1200" dirty="0">
                  <a:solidFill>
                    <a:schemeClr val="tx1"/>
                  </a:solidFill>
                  <a:latin typeface="Verdana" pitchFamily="34" charset="0"/>
                </a:rPr>
                <a:t> (</a:t>
              </a:r>
              <a:r>
                <a:rPr lang="en-US" sz="1200" dirty="0" err="1">
                  <a:solidFill>
                    <a:schemeClr val="tx1"/>
                  </a:solidFill>
                  <a:latin typeface="Verdana" pitchFamily="34" charset="0"/>
                </a:rPr>
                <a:t>FunctionThree</a:t>
              </a:r>
              <a:r>
                <a:rPr lang="en-US" sz="1200" dirty="0">
                  <a:solidFill>
                    <a:schemeClr val="tx1"/>
                  </a:solidFill>
                  <a:latin typeface="Verdana" pitchFamily="34" charset="0"/>
                </a:rPr>
                <a:t>)</a:t>
              </a:r>
              <a:endParaRPr kumimoji="0" lang="en-US" sz="1200" b="0" i="0" strike="noStrike" cap="none" normalizeH="0" baseline="0" dirty="0">
                <a:ln>
                  <a:noFill/>
                </a:ln>
                <a:solidFill>
                  <a:schemeClr val="tx1"/>
                </a:solidFill>
                <a:effectLst/>
                <a:latin typeface="Verdana" pitchFamily="34" charset="0"/>
              </a:endParaRPr>
            </a:p>
          </p:txBody>
        </p:sp>
      </p:grpSp>
      <p:sp>
        <p:nvSpPr>
          <p:cNvPr id="12" name="Rounded Rectangle 11"/>
          <p:cNvSpPr/>
          <p:nvPr/>
        </p:nvSpPr>
        <p:spPr bwMode="auto">
          <a:xfrm>
            <a:off x="1530698" y="3190875"/>
            <a:ext cx="2956349" cy="304800"/>
          </a:xfrm>
          <a:prstGeom prst="roundRect">
            <a:avLst/>
          </a:prstGeom>
          <a:solidFill>
            <a:srgbClr val="815737"/>
          </a:solidFill>
          <a:ln w="9525" cap="flat" cmpd="sng" algn="ctr">
            <a:noFill/>
            <a:prstDash val="solid"/>
            <a:round/>
            <a:headEnd type="none" w="med" len="med"/>
            <a:tailEnd type="none" w="med" len="med"/>
          </a:ln>
          <a:effectLst/>
          <a:scene3d>
            <a:camera prst="orthographicFront">
              <a:rot lat="0" lon="0" rev="0"/>
            </a:camera>
            <a:lightRig rig="contrasting" dir="t">
              <a:rot lat="0" lon="0" rev="7800000"/>
            </a:lightRig>
          </a:scene3d>
          <a:sp3d>
            <a:bevelT w="139700" h="139700"/>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400" dirty="0" err="1">
                <a:solidFill>
                  <a:schemeClr val="bg1"/>
                </a:solidFill>
              </a:rPr>
              <a:t>EEClass</a:t>
            </a:r>
            <a:endParaRPr kumimoji="0" lang="en-US" sz="1400" b="0" i="0" strike="noStrike" cap="none" normalizeH="0" baseline="0" dirty="0">
              <a:ln>
                <a:noFill/>
              </a:ln>
              <a:solidFill>
                <a:schemeClr val="bg1"/>
              </a:solidFill>
              <a:effectLst/>
            </a:endParaRPr>
          </a:p>
        </p:txBody>
      </p:sp>
      <p:grpSp>
        <p:nvGrpSpPr>
          <p:cNvPr id="66" name="Group 65"/>
          <p:cNvGrpSpPr/>
          <p:nvPr/>
        </p:nvGrpSpPr>
        <p:grpSpPr>
          <a:xfrm>
            <a:off x="2287857" y="1562100"/>
            <a:ext cx="3352800" cy="2723378"/>
            <a:chOff x="2209800" y="1562100"/>
            <a:chExt cx="3581400" cy="2723378"/>
          </a:xfrm>
        </p:grpSpPr>
        <p:cxnSp>
          <p:nvCxnSpPr>
            <p:cNvPr id="18" name="Straight Arrow Connector 17"/>
            <p:cNvCxnSpPr/>
            <p:nvPr/>
          </p:nvCxnSpPr>
          <p:spPr bwMode="auto">
            <a:xfrm flipH="1">
              <a:off x="2209800" y="1562100"/>
              <a:ext cx="3581400" cy="0"/>
            </a:xfrm>
            <a:prstGeom prst="straightConnector1">
              <a:avLst/>
            </a:prstGeom>
            <a:solidFill>
              <a:srgbClr val="3374D4"/>
            </a:solidFill>
            <a:ln w="28575" cap="flat"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cxnSp>
          <p:nvCxnSpPr>
            <p:cNvPr id="43" name="Straight Arrow Connector 42"/>
            <p:cNvCxnSpPr/>
            <p:nvPr/>
          </p:nvCxnSpPr>
          <p:spPr bwMode="auto">
            <a:xfrm flipH="1">
              <a:off x="2667000" y="2095501"/>
              <a:ext cx="3124200" cy="0"/>
            </a:xfrm>
            <a:prstGeom prst="straightConnector1">
              <a:avLst/>
            </a:prstGeom>
            <a:solidFill>
              <a:srgbClr val="3374D4"/>
            </a:solidFill>
            <a:ln w="28575" cap="flat"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cxnSp>
          <p:nvCxnSpPr>
            <p:cNvPr id="53" name="Straight Arrow Connector 52"/>
            <p:cNvCxnSpPr/>
            <p:nvPr/>
          </p:nvCxnSpPr>
          <p:spPr bwMode="auto">
            <a:xfrm flipH="1">
              <a:off x="3124200" y="2688606"/>
              <a:ext cx="2667000" cy="0"/>
            </a:xfrm>
            <a:prstGeom prst="straightConnector1">
              <a:avLst/>
            </a:prstGeom>
            <a:solidFill>
              <a:srgbClr val="3374D4"/>
            </a:solidFill>
            <a:ln w="28575" cap="flat"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cxnSp>
          <p:nvCxnSpPr>
            <p:cNvPr id="55" name="Straight Arrow Connector 54"/>
            <p:cNvCxnSpPr/>
            <p:nvPr/>
          </p:nvCxnSpPr>
          <p:spPr bwMode="auto">
            <a:xfrm flipH="1">
              <a:off x="3581400" y="3329569"/>
              <a:ext cx="2209800" cy="0"/>
            </a:xfrm>
            <a:prstGeom prst="straightConnector1">
              <a:avLst/>
            </a:prstGeom>
            <a:solidFill>
              <a:srgbClr val="3374D4"/>
            </a:solidFill>
            <a:ln w="28575" cap="flat"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cxnSp>
          <p:nvCxnSpPr>
            <p:cNvPr id="57" name="Straight Arrow Connector 56"/>
            <p:cNvCxnSpPr/>
            <p:nvPr/>
          </p:nvCxnSpPr>
          <p:spPr bwMode="auto">
            <a:xfrm flipH="1">
              <a:off x="3581400" y="3779756"/>
              <a:ext cx="2209800" cy="0"/>
            </a:xfrm>
            <a:prstGeom prst="straightConnector1">
              <a:avLst/>
            </a:prstGeom>
            <a:solidFill>
              <a:srgbClr val="3374D4"/>
            </a:solidFill>
            <a:ln w="28575" cap="flat"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cxnSp>
          <p:nvCxnSpPr>
            <p:cNvPr id="58" name="Straight Arrow Connector 57"/>
            <p:cNvCxnSpPr/>
            <p:nvPr/>
          </p:nvCxnSpPr>
          <p:spPr bwMode="auto">
            <a:xfrm flipH="1">
              <a:off x="4000500" y="4285478"/>
              <a:ext cx="1790700" cy="0"/>
            </a:xfrm>
            <a:prstGeom prst="straightConnector1">
              <a:avLst/>
            </a:prstGeom>
            <a:solidFill>
              <a:srgbClr val="3374D4"/>
            </a:solidFill>
            <a:ln w="28575" cap="flat" cmpd="sng" algn="ctr">
              <a:solidFill>
                <a:srgbClr val="FF0000"/>
              </a:solidFill>
              <a:prstDash val="solid"/>
              <a:round/>
              <a:headEnd type="none" w="med" len="med"/>
              <a:tailEnd type="arrow"/>
            </a:ln>
            <a:effectLst>
              <a:outerShdw blurRad="50800" dist="38100" dir="2700000" algn="tl" rotWithShape="0">
                <a:prstClr val="black">
                  <a:alpha val="40000"/>
                </a:prstClr>
              </a:outerShdw>
            </a:effectLst>
          </p:spPr>
        </p:cxnSp>
      </p:grpSp>
      <p:pic>
        <p:nvPicPr>
          <p:cNvPr id="28"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974994"/>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What’s with all the heaps?</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US" dirty="0" err="1">
                <a:effectLst>
                  <a:outerShdw blurRad="38100" dist="38100" dir="2700000" algn="tl">
                    <a:srgbClr val="000000">
                      <a:alpha val="43137"/>
                    </a:srgbClr>
                  </a:outerShdw>
                </a:effectLst>
              </a:rPr>
              <a:t>HighFrequencyHeap</a:t>
            </a:r>
            <a:r>
              <a:rPr lang="en-US" dirty="0"/>
              <a:t> – frequently accessed artifacts are allocated here such as </a:t>
            </a:r>
            <a:r>
              <a:rPr lang="en-US" dirty="0" err="1"/>
              <a:t>MethodTables</a:t>
            </a:r>
            <a:r>
              <a:rPr lang="en-US" dirty="0"/>
              <a:t>, </a:t>
            </a:r>
            <a:r>
              <a:rPr lang="en-US" dirty="0" err="1"/>
              <a:t>MethodDescs</a:t>
            </a:r>
            <a:r>
              <a:rPr lang="en-US" dirty="0"/>
              <a:t>, </a:t>
            </a:r>
            <a:r>
              <a:rPr lang="en-US" dirty="0" err="1"/>
              <a:t>FieldDescs</a:t>
            </a:r>
            <a:r>
              <a:rPr lang="en-US" dirty="0"/>
              <a:t>, and Interface Maps</a:t>
            </a:r>
          </a:p>
          <a:p>
            <a:endParaRPr lang="en-US" b="1" dirty="0"/>
          </a:p>
          <a:p>
            <a:r>
              <a:rPr lang="en-US" dirty="0" err="1">
                <a:effectLst>
                  <a:outerShdw blurRad="38100" dist="38100" dir="2700000" algn="tl">
                    <a:srgbClr val="000000">
                      <a:alpha val="43137"/>
                    </a:srgbClr>
                  </a:outerShdw>
                </a:effectLst>
              </a:rPr>
              <a:t>LowFrequencyHeap</a:t>
            </a:r>
            <a:r>
              <a:rPr lang="en-US" dirty="0"/>
              <a:t> – less frequently accessed data structures, such as </a:t>
            </a:r>
            <a:r>
              <a:rPr lang="en-US" dirty="0" err="1"/>
              <a:t>EEClass</a:t>
            </a:r>
            <a:r>
              <a:rPr lang="en-US" dirty="0"/>
              <a:t> and </a:t>
            </a:r>
            <a:r>
              <a:rPr lang="en-US" dirty="0" err="1"/>
              <a:t>ClassLoader</a:t>
            </a:r>
            <a:r>
              <a:rPr lang="en-US" dirty="0"/>
              <a:t> and its lookup tables</a:t>
            </a:r>
          </a:p>
          <a:p>
            <a:endParaRPr lang="en-US" b="1" dirty="0"/>
          </a:p>
          <a:p>
            <a:r>
              <a:rPr lang="en-US" dirty="0" err="1">
                <a:effectLst>
                  <a:outerShdw blurRad="38100" dist="38100" dir="2700000" algn="tl">
                    <a:srgbClr val="000000">
                      <a:alpha val="43137"/>
                    </a:srgbClr>
                  </a:outerShdw>
                </a:effectLst>
              </a:rPr>
              <a:t>StubHeap</a:t>
            </a:r>
            <a:r>
              <a:rPr lang="en-US" dirty="0"/>
              <a:t> – hosts stubs that facilitate code access security (CAS), COM wrapper calls, and P/Invoke.</a:t>
            </a:r>
          </a:p>
          <a:p>
            <a:endParaRPr lang="en-US" sz="1200" dirty="0">
              <a:solidFill>
                <a:schemeClr val="tx1">
                  <a:lumMod val="75000"/>
                  <a:lumOff val="25000"/>
                </a:schemeClr>
              </a:solidFill>
            </a:endParaRPr>
          </a:p>
          <a:p>
            <a:r>
              <a:rPr lang="en-US" i="1" dirty="0"/>
              <a:t>While there are no specific commands to “view the high frequency heap” or “dump the stub heap”, the commands we just learned on the previous slide collate information from these heaps and display it in an sensible form.</a:t>
            </a:r>
            <a:endParaRPr lang="en-GB" sz="1200" i="1" dirty="0"/>
          </a:p>
        </p:txBody>
      </p:sp>
    </p:spTree>
    <p:extLst>
      <p:ext uri="{BB962C8B-B14F-4D97-AF65-F5344CB8AC3E}">
        <p14:creationId xmlns:p14="http://schemas.microsoft.com/office/powerpoint/2010/main" val="3849607216"/>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447800"/>
            <a:ext cx="7772400" cy="4724399"/>
          </a:xfrm>
        </p:spPr>
        <p:txBody>
          <a:bodyPr/>
          <a:lstStyle/>
          <a:p>
            <a:r>
              <a:rPr lang="en-GB" sz="4800" u="sng"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Modules</a:t>
            </a:r>
          </a:p>
          <a:p>
            <a:pPr marL="2978150" indent="-636588" algn="l">
              <a:buFont typeface="+mj-lt"/>
              <a:buAutoNum type="arabicPeriod"/>
            </a:pPr>
            <a:r>
              <a:rPr lang="en-US" sz="3200" b="0" dirty="0">
                <a:ln w="10541" cmpd="sng">
                  <a:solidFill>
                    <a:schemeClr val="accent1">
                      <a:shade val="88000"/>
                      <a:satMod val="110000"/>
                    </a:schemeClr>
                  </a:solidFill>
                  <a:prstDash val="solid"/>
                </a:ln>
                <a:solidFill>
                  <a:srgbClr val="002060"/>
                </a:solidFill>
                <a:effectLst>
                  <a:outerShdw blurRad="38100" dist="38100" dir="2700000" algn="tl">
                    <a:srgbClr val="000000">
                      <a:alpha val="43137"/>
                    </a:srgbClr>
                  </a:outerShdw>
                </a:effectLst>
              </a:rPr>
              <a:t>Objects</a:t>
            </a:r>
          </a:p>
          <a:p>
            <a:pPr marL="2978150" indent="-636588" algn="l">
              <a:buFont typeface="+mj-lt"/>
              <a:buAutoNum type="arabicPeriod"/>
            </a:pPr>
            <a:r>
              <a:rPr lang="en-US" sz="3200" b="0" dirty="0">
                <a:ln w="10541" cmpd="sng">
                  <a:solidFill>
                    <a:schemeClr val="accent1">
                      <a:shade val="88000"/>
                      <a:satMod val="110000"/>
                    </a:schemeClr>
                  </a:solidFill>
                  <a:prstDash val="solid"/>
                </a:ln>
                <a:solidFill>
                  <a:srgbClr val="00B050"/>
                </a:solidFill>
                <a:effectLst>
                  <a:outerShdw blurRad="55000" dist="50800" dir="5400000" algn="tl">
                    <a:srgbClr val="000000">
                      <a:alpha val="33000"/>
                    </a:srgbClr>
                  </a:outerShdw>
                </a:effectLst>
              </a:rPr>
              <a:t>Leaks</a:t>
            </a:r>
          </a:p>
          <a:p>
            <a:pPr marL="2978150" indent="-636588" algn="l">
              <a:buFont typeface="+mj-lt"/>
              <a:buAutoNum type="arabicPeriod"/>
            </a:pPr>
            <a:r>
              <a:rPr lang="en-US" sz="3200" b="0" dirty="0">
                <a:ln w="10541" cmpd="sng">
                  <a:solidFill>
                    <a:schemeClr val="accent1">
                      <a:shade val="88000"/>
                      <a:satMod val="110000"/>
                    </a:schemeClr>
                  </a:solidFill>
                  <a:prstDash val="solid"/>
                </a:ln>
                <a:solidFill>
                  <a:srgbClr val="00B0F0"/>
                </a:solidFill>
                <a:effectLst>
                  <a:outerShdw blurRad="55000" dist="50800" dir="5400000" algn="tl">
                    <a:srgbClr val="000000">
                      <a:alpha val="33000"/>
                    </a:srgbClr>
                  </a:outerShdw>
                </a:effectLst>
              </a:rPr>
              <a:t>Hangs</a:t>
            </a:r>
          </a:p>
          <a:p>
            <a:pPr marL="2978150" indent="-636588" algn="l">
              <a:buFont typeface="+mj-lt"/>
              <a:buAutoNum type="arabicPeriod"/>
            </a:pPr>
            <a:r>
              <a:rPr lang="en-US" sz="3200" b="0" dirty="0">
                <a:ln w="10541" cmpd="sng">
                  <a:solidFill>
                    <a:schemeClr val="accent1">
                      <a:shade val="88000"/>
                      <a:satMod val="110000"/>
                    </a:schemeClr>
                  </a:solidFill>
                  <a:prstDash val="solid"/>
                </a:ln>
                <a:solidFill>
                  <a:srgbClr val="FFC000"/>
                </a:solidFill>
                <a:effectLst>
                  <a:outerShdw blurRad="55000" dist="50800" dir="5400000" algn="tl">
                    <a:srgbClr val="000000">
                      <a:alpha val="33000"/>
                    </a:srgbClr>
                  </a:outerShdw>
                </a:effectLst>
              </a:rPr>
              <a:t>Finalizers</a:t>
            </a:r>
            <a:endParaRPr lang="en-GB" sz="4400" b="0" dirty="0">
              <a:ln w="17780" cmpd="sng">
                <a:solidFill>
                  <a:schemeClr val="accent1">
                    <a:tint val="3000"/>
                  </a:schemeClr>
                </a:solidFill>
                <a:prstDash val="solid"/>
                <a:miter lim="800000"/>
              </a:ln>
              <a:solidFill>
                <a:srgbClr val="FFC000"/>
              </a:solidFill>
              <a:effectLst>
                <a:outerShdw blurRad="55000" dist="50800" dir="5400000" algn="tl">
                  <a:srgbClr val="000000">
                    <a:alpha val="33000"/>
                  </a:srgbClr>
                </a:outerShdw>
              </a:effectLst>
            </a:endParaRPr>
          </a:p>
          <a:p>
            <a:pPr marL="2978150" indent="-636588" algn="l">
              <a:buFont typeface="+mj-lt"/>
              <a:buAutoNum type="arabicPeriod"/>
            </a:pPr>
            <a:r>
              <a:rPr lang="en-US" sz="3200" b="0" dirty="0">
                <a:ln w="10541" cmpd="sng">
                  <a:solidFill>
                    <a:schemeClr val="accent1">
                      <a:shade val="88000"/>
                      <a:satMod val="110000"/>
                    </a:schemeClr>
                  </a:solidFill>
                  <a:prstDash val="solid"/>
                </a:ln>
                <a:solidFill>
                  <a:srgbClr val="FF0000"/>
                </a:solidFill>
                <a:effectLst>
                  <a:outerShdw blurRad="55000" dist="50800" dir="5400000" algn="tl">
                    <a:srgbClr val="000000">
                      <a:alpha val="33000"/>
                    </a:srgbClr>
                  </a:outerShdw>
                </a:effectLst>
              </a:rPr>
              <a:t>Exceptions</a:t>
            </a:r>
          </a:p>
        </p:txBody>
      </p:sp>
    </p:spTree>
    <p:extLst>
      <p:ext uri="{BB962C8B-B14F-4D97-AF65-F5344CB8AC3E}">
        <p14:creationId xmlns:p14="http://schemas.microsoft.com/office/powerpoint/2010/main" val="6530965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752600"/>
            <a:ext cx="7772400" cy="4343399"/>
          </a:xfrm>
        </p:spPr>
        <p:txBody>
          <a:bodyPr/>
          <a:lstStyle/>
          <a:p>
            <a:pPr>
              <a:spcAft>
                <a:spcPts val="1200"/>
              </a:spcAft>
            </a:pPr>
            <a:r>
              <a:rPr lang="en-GB" sz="4800" u="sng"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Module 1: Objects</a:t>
            </a:r>
          </a:p>
          <a:p>
            <a:pPr marL="1773238" indent="-401638" algn="l">
              <a:buFont typeface="Wingdings" pitchFamily="2" charset="2"/>
              <a:buChar char="§"/>
            </a:pPr>
            <a:r>
              <a:rPr lang="en-US" b="0" dirty="0">
                <a:ln w="10160">
                  <a:solidFill>
                    <a:schemeClr val="accent1"/>
                  </a:solidFill>
                  <a:prstDash val="solid"/>
                </a:ln>
                <a:solidFill>
                  <a:srgbClr val="002060"/>
                </a:solidFill>
                <a:effectLst>
                  <a:outerShdw blurRad="38100" dist="32000" dir="5400000" algn="tl">
                    <a:srgbClr val="000000">
                      <a:alpha val="30000"/>
                    </a:srgbClr>
                  </a:outerShdw>
                </a:effectLst>
              </a:rPr>
              <a:t>How do we find them?</a:t>
            </a:r>
          </a:p>
          <a:p>
            <a:pPr marL="1773238" indent="-401638" algn="l">
              <a:buFont typeface="Wingdings" pitchFamily="2" charset="2"/>
              <a:buChar char="§"/>
            </a:pPr>
            <a:r>
              <a:rPr lang="en-US" b="0" dirty="0">
                <a:ln w="10160">
                  <a:solidFill>
                    <a:schemeClr val="accent1"/>
                  </a:solidFill>
                  <a:prstDash val="solid"/>
                </a:ln>
                <a:solidFill>
                  <a:srgbClr val="002060"/>
                </a:solidFill>
                <a:effectLst>
                  <a:outerShdw blurRad="38100" dist="32000" dir="5400000" algn="tl">
                    <a:srgbClr val="000000">
                      <a:alpha val="30000"/>
                    </a:srgbClr>
                  </a:outerShdw>
                </a:effectLst>
              </a:rPr>
              <a:t>What fields do they have?</a:t>
            </a:r>
          </a:p>
          <a:p>
            <a:pPr marL="1773238" indent="-401638" algn="l">
              <a:buFont typeface="Wingdings" pitchFamily="2" charset="2"/>
              <a:buChar char="§"/>
            </a:pPr>
            <a:r>
              <a:rPr lang="en-US" b="0" dirty="0">
                <a:ln w="10160">
                  <a:solidFill>
                    <a:schemeClr val="accent1"/>
                  </a:solidFill>
                  <a:prstDash val="solid"/>
                </a:ln>
                <a:solidFill>
                  <a:srgbClr val="002060"/>
                </a:solidFill>
                <a:effectLst>
                  <a:outerShdw blurRad="38100" dist="32000" dir="5400000" algn="tl">
                    <a:srgbClr val="000000">
                      <a:alpha val="30000"/>
                    </a:srgbClr>
                  </a:outerShdw>
                </a:effectLst>
              </a:rPr>
              <a:t>What values are in the fields?</a:t>
            </a:r>
          </a:p>
          <a:p>
            <a:pPr marL="1773238" indent="-401638" algn="l">
              <a:buFont typeface="Wingdings" pitchFamily="2" charset="2"/>
              <a:buChar char="§"/>
            </a:pPr>
            <a:r>
              <a:rPr lang="en-US" b="0" dirty="0">
                <a:ln w="10160">
                  <a:solidFill>
                    <a:schemeClr val="accent1"/>
                  </a:solidFill>
                  <a:prstDash val="solid"/>
                </a:ln>
                <a:solidFill>
                  <a:srgbClr val="002060"/>
                </a:solidFill>
                <a:effectLst>
                  <a:outerShdw blurRad="38100" dist="32000" dir="5400000" algn="tl">
                    <a:srgbClr val="000000">
                      <a:alpha val="30000"/>
                    </a:srgbClr>
                  </a:outerShdw>
                </a:effectLst>
              </a:rPr>
              <a:t>Who references them?</a:t>
            </a:r>
            <a:endParaRPr lang="en-US" sz="2000" b="0" dirty="0">
              <a:ln w="10160">
                <a:solidFill>
                  <a:schemeClr val="accent1"/>
                </a:solidFill>
                <a:prstDash val="solid"/>
              </a:ln>
              <a:solidFill>
                <a:srgbClr val="002060"/>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2245023481"/>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Call Stack</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Run </a:t>
            </a:r>
            <a:r>
              <a:rPr lang="en-GB" dirty="0" err="1">
                <a:solidFill>
                  <a:schemeClr val="tx1">
                    <a:lumMod val="75000"/>
                    <a:lumOff val="25000"/>
                  </a:schemeClr>
                </a:solidFill>
              </a:rPr>
              <a:t>WinDbg</a:t>
            </a:r>
            <a:r>
              <a:rPr lang="en-GB" dirty="0">
                <a:solidFill>
                  <a:schemeClr val="tx1">
                    <a:lumMod val="75000"/>
                    <a:lumOff val="25000"/>
                  </a:schemeClr>
                </a:solidFill>
              </a:rPr>
              <a:t>, open CrashLab.exe, press F5 and execute the </a:t>
            </a:r>
            <a:r>
              <a:rPr lang="en-GB" i="1" dirty="0">
                <a:solidFill>
                  <a:schemeClr val="tx1">
                    <a:lumMod val="75000"/>
                    <a:lumOff val="25000"/>
                  </a:schemeClr>
                </a:solidFill>
              </a:rPr>
              <a:t>Module 1: Create Managed Objects</a:t>
            </a:r>
            <a:r>
              <a:rPr lang="en-GB" dirty="0">
                <a:solidFill>
                  <a:schemeClr val="tx1">
                    <a:lumMod val="75000"/>
                    <a:lumOff val="25000"/>
                  </a:schemeClr>
                </a:solidFill>
              </a:rPr>
              <a:t> test.</a:t>
            </a:r>
          </a:p>
          <a:p>
            <a:pPr lvl="1"/>
            <a:r>
              <a:rPr lang="en-GB" dirty="0">
                <a:solidFill>
                  <a:schemeClr val="tx1">
                    <a:lumMod val="75000"/>
                    <a:lumOff val="25000"/>
                  </a:schemeClr>
                </a:solidFill>
              </a:rPr>
              <a:t>Load </a:t>
            </a:r>
            <a:r>
              <a:rPr lang="en-GB" dirty="0" err="1">
                <a:solidFill>
                  <a:schemeClr val="tx1">
                    <a:lumMod val="75000"/>
                    <a:lumOff val="25000"/>
                  </a:schemeClr>
                </a:solidFill>
              </a:rPr>
              <a:t>sos</a:t>
            </a:r>
            <a:endParaRPr lang="en-GB" dirty="0">
              <a:solidFill>
                <a:schemeClr val="tx1">
                  <a:lumMod val="75000"/>
                  <a:lumOff val="25000"/>
                </a:schemeClr>
              </a:solidFill>
            </a:endParaRPr>
          </a:p>
          <a:p>
            <a:pPr lvl="1"/>
            <a:r>
              <a:rPr lang="en-GB" dirty="0">
                <a:solidFill>
                  <a:schemeClr val="tx1">
                    <a:lumMod val="75000"/>
                    <a:lumOff val="25000"/>
                  </a:schemeClr>
                </a:solidFill>
              </a:rPr>
              <a:t>Examine the CLR call stack:</a:t>
            </a: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pPr>
              <a:buFont typeface="Wingdings" pitchFamily="2" charset="2"/>
              <a:buChar char="v"/>
            </a:pPr>
            <a:r>
              <a:rPr lang="en-GB" dirty="0">
                <a:solidFill>
                  <a:schemeClr val="tx1">
                    <a:lumMod val="75000"/>
                    <a:lumOff val="25000"/>
                  </a:schemeClr>
                </a:solidFill>
              </a:rPr>
              <a:t>Some </a:t>
            </a:r>
            <a:r>
              <a:rPr lang="en-GB" dirty="0" err="1">
                <a:solidFill>
                  <a:schemeClr val="tx1">
                    <a:lumMod val="75000"/>
                    <a:lumOff val="25000"/>
                  </a:schemeClr>
                </a:solidFill>
              </a:rPr>
              <a:t>CrashLab</a:t>
            </a:r>
            <a:r>
              <a:rPr lang="en-GB" dirty="0">
                <a:solidFill>
                  <a:schemeClr val="tx1">
                    <a:lumMod val="75000"/>
                    <a:lumOff val="25000"/>
                  </a:schemeClr>
                </a:solidFill>
              </a:rPr>
              <a:t> tests invoke </a:t>
            </a:r>
            <a:r>
              <a:rPr lang="en-GB" dirty="0" err="1">
                <a:solidFill>
                  <a:schemeClr val="tx1">
                    <a:lumMod val="75000"/>
                    <a:lumOff val="25000"/>
                  </a:schemeClr>
                </a:solidFill>
              </a:rPr>
              <a:t>DebugBreak</a:t>
            </a:r>
            <a:r>
              <a:rPr lang="en-GB" dirty="0">
                <a:solidFill>
                  <a:schemeClr val="tx1">
                    <a:lumMod val="75000"/>
                    <a:lumOff val="25000"/>
                  </a:schemeClr>
                </a:solidFill>
              </a:rPr>
              <a:t>(), giving control back to </a:t>
            </a:r>
            <a:r>
              <a:rPr lang="en-GB" dirty="0" err="1">
                <a:solidFill>
                  <a:schemeClr val="tx1">
                    <a:lumMod val="75000"/>
                    <a:lumOff val="25000"/>
                  </a:schemeClr>
                </a:solidFill>
              </a:rPr>
              <a:t>WinDbg</a:t>
            </a:r>
            <a:r>
              <a:rPr lang="en-GB" dirty="0">
                <a:solidFill>
                  <a:schemeClr val="tx1">
                    <a:lumMod val="75000"/>
                    <a:lumOff val="25000"/>
                  </a:schemeClr>
                </a:solidFill>
              </a:rPr>
              <a:t>.  Note that when run without a debugger, this will appear as if the process has crashed</a:t>
            </a: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1" y="2905812"/>
            <a:ext cx="6848479" cy="1894788"/>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261825"/>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Call Stack</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Show the parameters and local variables of each call:</a:t>
            </a:r>
            <a:endParaRPr lang="en-GB" sz="1400" dirty="0">
              <a:solidFill>
                <a:schemeClr val="tx1">
                  <a:lumMod val="75000"/>
                  <a:lumOff val="25000"/>
                </a:schemeClr>
              </a:solidFill>
            </a:endParaRP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clrstack</a:t>
            </a:r>
            <a:r>
              <a:rPr lang="en-US" sz="1200" b="1" dirty="0">
                <a:solidFill>
                  <a:schemeClr val="tx1">
                    <a:lumMod val="75000"/>
                    <a:lumOff val="25000"/>
                  </a:schemeClr>
                </a:solidFill>
                <a:latin typeface="Lucida Console" pitchFamily="49" charset="0"/>
              </a:rPr>
              <a:t> -a</a:t>
            </a: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pPr marL="0" indent="0">
              <a:buNone/>
            </a:pPr>
            <a:endParaRPr lang="en-GB" sz="1200" dirty="0">
              <a:solidFill>
                <a:schemeClr val="tx1">
                  <a:lumMod val="75000"/>
                  <a:lumOff val="25000"/>
                </a:schemeClr>
              </a:solidFill>
            </a:endParaRPr>
          </a:p>
          <a:p>
            <a:r>
              <a:rPr lang="en-GB" dirty="0">
                <a:solidFill>
                  <a:schemeClr val="tx1">
                    <a:lumMod val="75000"/>
                    <a:lumOff val="25000"/>
                  </a:schemeClr>
                </a:solidFill>
              </a:rPr>
              <a:t>Notice the status bar while hovering over each address:</a:t>
            </a:r>
          </a:p>
          <a:p>
            <a:pPr marL="457200" lvl="4" indent="0">
              <a:spcBef>
                <a:spcPts val="1800"/>
              </a:spcBef>
              <a:buNone/>
            </a:pPr>
            <a:r>
              <a:rPr lang="en-US" sz="1200" dirty="0">
                <a:solidFill>
                  <a:schemeClr val="tx1">
                    <a:lumMod val="75000"/>
                    <a:lumOff val="25000"/>
                  </a:schemeClr>
                </a:solidFill>
                <a:latin typeface="Lucida Console" pitchFamily="49" charset="0"/>
              </a:rPr>
              <a:t>!</a:t>
            </a:r>
            <a:r>
              <a:rPr lang="en-US" sz="1200" dirty="0" err="1">
                <a:solidFill>
                  <a:schemeClr val="tx1">
                    <a:lumMod val="75000"/>
                    <a:lumOff val="25000"/>
                  </a:schemeClr>
                </a:solidFill>
                <a:latin typeface="Lucida Console" pitchFamily="49" charset="0"/>
              </a:rPr>
              <a:t>DumpObj</a:t>
            </a:r>
            <a:r>
              <a:rPr lang="en-US" sz="1200" dirty="0">
                <a:solidFill>
                  <a:schemeClr val="tx1">
                    <a:lumMod val="75000"/>
                    <a:lumOff val="25000"/>
                  </a:schemeClr>
                </a:solidFill>
                <a:latin typeface="Lucida Console" pitchFamily="49" charset="0"/>
              </a:rPr>
              <a:t> /d 000000000275af58</a:t>
            </a:r>
          </a:p>
          <a:p>
            <a:pPr marL="0" indent="0">
              <a:buNone/>
            </a:pPr>
            <a:endParaRPr lang="en-GB" sz="1200" dirty="0">
              <a:solidFill>
                <a:schemeClr val="tx1">
                  <a:lumMod val="75000"/>
                  <a:lumOff val="25000"/>
                </a:schemeClr>
              </a:solidFill>
            </a:endParaRPr>
          </a:p>
          <a:p>
            <a:r>
              <a:rPr lang="en-GB" dirty="0">
                <a:solidFill>
                  <a:schemeClr val="tx1">
                    <a:lumMod val="75000"/>
                    <a:lumOff val="25000"/>
                  </a:schemeClr>
                </a:solidFill>
              </a:rPr>
              <a:t>Click the links to see the results</a:t>
            </a:r>
            <a:endParaRPr lang="en-US" sz="1200" b="1" dirty="0">
              <a:solidFill>
                <a:schemeClr val="tx1">
                  <a:lumMod val="75000"/>
                  <a:lumOff val="25000"/>
                </a:schemeClr>
              </a:solidFill>
              <a:latin typeface="Lucida Console" pitchFamily="49" charset="0"/>
            </a:endParaRP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6538873" cy="1275576"/>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722728"/>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Call Stack II</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Use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DumpStackObjects</a:t>
            </a:r>
            <a:r>
              <a:rPr lang="en-GB" dirty="0">
                <a:solidFill>
                  <a:schemeClr val="tx1">
                    <a:lumMod val="75000"/>
                    <a:lumOff val="25000"/>
                  </a:schemeClr>
                </a:solidFill>
              </a:rPr>
              <a:t> (!</a:t>
            </a:r>
            <a:r>
              <a:rPr lang="en-GB" dirty="0" err="1">
                <a:solidFill>
                  <a:schemeClr val="tx1">
                    <a:lumMod val="75000"/>
                    <a:lumOff val="25000"/>
                  </a:schemeClr>
                </a:solidFill>
              </a:rPr>
              <a:t>dso</a:t>
            </a:r>
            <a:r>
              <a:rPr lang="en-GB" dirty="0">
                <a:solidFill>
                  <a:schemeClr val="tx1">
                    <a:lumMod val="75000"/>
                    <a:lumOff val="25000"/>
                  </a:schemeClr>
                </a:solidFill>
              </a:rPr>
              <a:t>) to display all managed objects within the bounds of the current stack, in reverse order in which they were created</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dso</a:t>
            </a:r>
            <a:endParaRPr lang="en-GB" sz="12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48" y="3124200"/>
            <a:ext cx="6712252" cy="2179624"/>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572620"/>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Heap</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Use </a:t>
            </a:r>
            <a:r>
              <a:rPr lang="en-GB" b="1" dirty="0">
                <a:solidFill>
                  <a:schemeClr val="tx1">
                    <a:lumMod val="75000"/>
                    <a:lumOff val="25000"/>
                  </a:schemeClr>
                </a:solidFill>
                <a:latin typeface="Lucida Console" pitchFamily="49" charset="0"/>
              </a:rPr>
              <a:t>!</a:t>
            </a:r>
            <a:r>
              <a:rPr lang="en-GB" b="1" dirty="0" err="1">
                <a:solidFill>
                  <a:schemeClr val="tx1">
                    <a:lumMod val="75000"/>
                    <a:lumOff val="25000"/>
                  </a:schemeClr>
                </a:solidFill>
                <a:latin typeface="Lucida Console" pitchFamily="49" charset="0"/>
              </a:rPr>
              <a:t>DumpHeap</a:t>
            </a:r>
            <a:r>
              <a:rPr lang="en-GB" sz="2400" dirty="0">
                <a:solidFill>
                  <a:schemeClr val="tx1">
                    <a:lumMod val="75000"/>
                    <a:lumOff val="25000"/>
                  </a:schemeClr>
                </a:solidFill>
              </a:rPr>
              <a:t> to display all managed objects</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dumpheap</a:t>
            </a:r>
            <a:r>
              <a:rPr lang="en-US" sz="1200" b="1" dirty="0">
                <a:solidFill>
                  <a:schemeClr val="tx1">
                    <a:lumMod val="75000"/>
                    <a:lumOff val="25000"/>
                  </a:schemeClr>
                </a:solidFill>
                <a:latin typeface="Lucida Console" pitchFamily="49" charset="0"/>
              </a:rPr>
              <a:t> –stat [-type </a:t>
            </a:r>
            <a:r>
              <a:rPr lang="en-US" sz="1200" b="1" dirty="0" err="1">
                <a:solidFill>
                  <a:schemeClr val="tx1">
                    <a:lumMod val="75000"/>
                    <a:lumOff val="25000"/>
                  </a:schemeClr>
                </a:solidFill>
                <a:latin typeface="Lucida Console" pitchFamily="49" charset="0"/>
              </a:rPr>
              <a:t>typeNameSubstr</a:t>
            </a:r>
            <a:r>
              <a:rPr lang="en-US" sz="1200" b="1" dirty="0">
                <a:solidFill>
                  <a:schemeClr val="tx1">
                    <a:lumMod val="75000"/>
                    <a:lumOff val="25000"/>
                  </a:schemeClr>
                </a:solidFill>
                <a:latin typeface="Lucida Console" pitchFamily="49" charset="0"/>
              </a:rPr>
              <a:t>]</a:t>
            </a:r>
            <a:endParaRPr lang="en-GB" sz="12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64" y="2467560"/>
            <a:ext cx="6724636" cy="2637840"/>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24077"/>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Sizes</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Notice the reported size of </a:t>
            </a:r>
            <a:r>
              <a:rPr lang="en-GB" sz="2400" dirty="0" err="1">
                <a:solidFill>
                  <a:schemeClr val="tx1">
                    <a:lumMod val="75000"/>
                    <a:lumOff val="25000"/>
                  </a:schemeClr>
                </a:solidFill>
              </a:rPr>
              <a:t>ModelA</a:t>
            </a:r>
            <a:r>
              <a:rPr lang="en-GB" sz="2400" dirty="0">
                <a:solidFill>
                  <a:schemeClr val="tx1">
                    <a:lumMod val="75000"/>
                    <a:lumOff val="25000"/>
                  </a:schemeClr>
                </a:solidFill>
              </a:rPr>
              <a:t>, 88 bytes</a:t>
            </a:r>
          </a:p>
          <a:p>
            <a:pPr lvl="1"/>
            <a:r>
              <a:rPr lang="en-GB" sz="2000" dirty="0">
                <a:solidFill>
                  <a:schemeClr val="tx1">
                    <a:lumMod val="75000"/>
                    <a:lumOff val="25000"/>
                  </a:schemeClr>
                </a:solidFill>
              </a:rPr>
              <a:t>Equals the size of the direct fields of the object</a:t>
            </a:r>
          </a:p>
          <a:p>
            <a:pPr lvl="1"/>
            <a:r>
              <a:rPr lang="en-GB" sz="2000" dirty="0">
                <a:solidFill>
                  <a:schemeClr val="tx1">
                    <a:lumMod val="75000"/>
                    <a:lumOff val="25000"/>
                  </a:schemeClr>
                </a:solidFill>
              </a:rPr>
              <a:t>Does not include the contained objects it references</a:t>
            </a:r>
          </a:p>
          <a:p>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objsize</a:t>
            </a:r>
            <a:r>
              <a:rPr lang="en-GB" sz="2400" dirty="0">
                <a:solidFill>
                  <a:schemeClr val="tx1">
                    <a:lumMod val="75000"/>
                    <a:lumOff val="25000"/>
                  </a:schemeClr>
                </a:solidFill>
              </a:rPr>
              <a:t> sums the size of the object and children</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objsize</a:t>
            </a:r>
            <a:r>
              <a:rPr lang="en-US" sz="1200" b="1" dirty="0">
                <a:solidFill>
                  <a:schemeClr val="tx1">
                    <a:lumMod val="75000"/>
                    <a:lumOff val="25000"/>
                  </a:schemeClr>
                </a:solidFill>
                <a:latin typeface="Lucida Console" pitchFamily="49" charset="0"/>
              </a:rPr>
              <a:t> [&lt;</a:t>
            </a:r>
            <a:r>
              <a:rPr lang="en-US" sz="1200" b="1" dirty="0" err="1">
                <a:solidFill>
                  <a:schemeClr val="tx1">
                    <a:lumMod val="75000"/>
                    <a:lumOff val="25000"/>
                  </a:schemeClr>
                </a:solidFill>
                <a:latin typeface="Lucida Console" pitchFamily="49" charset="0"/>
              </a:rPr>
              <a:t>addr</a:t>
            </a:r>
            <a:r>
              <a:rPr lang="en-US" sz="1200" b="1" dirty="0">
                <a:solidFill>
                  <a:schemeClr val="tx1">
                    <a:lumMod val="75000"/>
                    <a:lumOff val="25000"/>
                  </a:schemeClr>
                </a:solidFill>
                <a:latin typeface="Lucida Console" pitchFamily="49" charset="0"/>
              </a:rPr>
              <a:t>&gt;]</a:t>
            </a:r>
            <a:endParaRPr lang="en-GB" sz="1200" dirty="0">
              <a:solidFill>
                <a:schemeClr val="tx1">
                  <a:lumMod val="75000"/>
                  <a:lumOff val="25000"/>
                </a:schemeClr>
              </a:solidFill>
            </a:endParaRPr>
          </a:p>
          <a:p>
            <a:endParaRPr lang="en-GB" sz="1400" dirty="0">
              <a:solidFill>
                <a:schemeClr val="tx1">
                  <a:lumMod val="75000"/>
                  <a:lumOff val="25000"/>
                </a:schemeClr>
              </a:solidFill>
            </a:endParaRPr>
          </a:p>
          <a:p>
            <a:endParaRPr lang="en-GB" sz="1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857" y="3807828"/>
            <a:ext cx="6043504" cy="1907172"/>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844472"/>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Field Values</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Using any of the previous methods, find an instance of the </a:t>
            </a:r>
            <a:r>
              <a:rPr lang="en-GB" sz="2400" dirty="0" err="1">
                <a:solidFill>
                  <a:schemeClr val="tx1">
                    <a:lumMod val="75000"/>
                    <a:lumOff val="25000"/>
                  </a:schemeClr>
                </a:solidFill>
              </a:rPr>
              <a:t>ModelA</a:t>
            </a:r>
            <a:r>
              <a:rPr lang="en-GB" sz="2400" dirty="0">
                <a:solidFill>
                  <a:schemeClr val="tx1">
                    <a:lumMod val="75000"/>
                    <a:lumOff val="25000"/>
                  </a:schemeClr>
                </a:solidFill>
              </a:rPr>
              <a:t> type and copy its address to the Scratch Pad window</a:t>
            </a:r>
          </a:p>
          <a:p>
            <a:r>
              <a:rPr lang="en-GB" sz="2400" dirty="0">
                <a:solidFill>
                  <a:schemeClr val="tx1">
                    <a:lumMod val="75000"/>
                    <a:lumOff val="25000"/>
                  </a:schemeClr>
                </a:solidFill>
              </a:rPr>
              <a:t>Using its address, dump the fields of the object:</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!do [&lt;</a:t>
            </a:r>
            <a:r>
              <a:rPr lang="en-US" sz="1200" b="1" dirty="0" err="1">
                <a:solidFill>
                  <a:schemeClr val="tx1">
                    <a:lumMod val="75000"/>
                    <a:lumOff val="25000"/>
                  </a:schemeClr>
                </a:solidFill>
                <a:latin typeface="Lucida Console" pitchFamily="49" charset="0"/>
              </a:rPr>
              <a:t>addr</a:t>
            </a:r>
            <a:r>
              <a:rPr lang="en-US" sz="1200" b="1" dirty="0">
                <a:solidFill>
                  <a:schemeClr val="tx1">
                    <a:lumMod val="75000"/>
                    <a:lumOff val="25000"/>
                  </a:schemeClr>
                </a:solidFill>
                <a:latin typeface="Lucida Console" pitchFamily="49" charset="0"/>
              </a:rPr>
              <a:t>&gt;]</a:t>
            </a:r>
            <a:endParaRPr lang="en-GB" sz="1200" dirty="0">
              <a:solidFill>
                <a:schemeClr val="tx1">
                  <a:lumMod val="75000"/>
                  <a:lumOff val="25000"/>
                </a:schemeClr>
              </a:solidFill>
            </a:endParaRPr>
          </a:p>
          <a:p>
            <a:endParaRPr lang="en-GB" sz="1400" dirty="0">
              <a:solidFill>
                <a:schemeClr val="tx1">
                  <a:lumMod val="75000"/>
                  <a:lumOff val="25000"/>
                </a:schemeClr>
              </a:solidFill>
            </a:endParaRPr>
          </a:p>
          <a:p>
            <a:endParaRPr lang="en-GB" sz="2400" dirty="0">
              <a:solidFill>
                <a:schemeClr val="tx1">
                  <a:lumMod val="75000"/>
                  <a:lumOff val="25000"/>
                </a:schemeClr>
              </a:solidFill>
            </a:endParaRPr>
          </a:p>
          <a:p>
            <a:pPr marL="0" indent="0">
              <a:buNone/>
            </a:pPr>
            <a:endParaRPr lang="en-GB" sz="1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42996"/>
            <a:ext cx="8185975" cy="2353004"/>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617376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How to use this presentation</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endParaRPr lang="en-GB" sz="2400" dirty="0">
              <a:solidFill>
                <a:schemeClr val="tx1">
                  <a:lumMod val="75000"/>
                  <a:lumOff val="25000"/>
                </a:schemeClr>
              </a:solidFill>
            </a:endParaRPr>
          </a:p>
          <a:p>
            <a:r>
              <a:rPr lang="en-GB" sz="2400" dirty="0">
                <a:solidFill>
                  <a:schemeClr val="tx1">
                    <a:lumMod val="75000"/>
                    <a:lumOff val="25000"/>
                  </a:schemeClr>
                </a:solidFill>
              </a:rPr>
              <a:t>Slides with this note icon in the upper-right corner have additional notes available below the slide</a:t>
            </a:r>
          </a:p>
          <a:p>
            <a:endParaRPr lang="en-GB" sz="2400" dirty="0">
              <a:solidFill>
                <a:schemeClr val="tx1">
                  <a:lumMod val="75000"/>
                  <a:lumOff val="25000"/>
                </a:schemeClr>
              </a:solidFill>
            </a:endParaRPr>
          </a:p>
          <a:p>
            <a:r>
              <a:rPr lang="en-GB" sz="2400" dirty="0">
                <a:solidFill>
                  <a:schemeClr val="tx1">
                    <a:lumMod val="75000"/>
                    <a:lumOff val="25000"/>
                  </a:schemeClr>
                </a:solidFill>
              </a:rPr>
              <a:t>This presentation can be used either in a group workshop environment or for self-paced learning</a:t>
            </a:r>
          </a:p>
          <a:p>
            <a:endParaRPr lang="en-GB" sz="1400" dirty="0">
              <a:solidFill>
                <a:schemeClr val="tx1">
                  <a:lumMod val="75000"/>
                  <a:lumOff val="25000"/>
                </a:schemeClr>
              </a:solidFill>
            </a:endParaRPr>
          </a:p>
        </p:txBody>
      </p:sp>
      <p:pic>
        <p:nvPicPr>
          <p:cNvPr id="1031"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bwMode="auto">
          <a:xfrm>
            <a:off x="7848600" y="1514475"/>
            <a:ext cx="685800" cy="0"/>
          </a:xfrm>
          <a:prstGeom prst="straightConnector1">
            <a:avLst/>
          </a:prstGeom>
          <a:solidFill>
            <a:srgbClr val="3374D4"/>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67968879"/>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Field Values</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The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DumpObj</a:t>
            </a:r>
            <a:r>
              <a:rPr lang="en-GB" sz="2400" dirty="0">
                <a:solidFill>
                  <a:schemeClr val="tx1">
                    <a:lumMod val="75000"/>
                    <a:lumOff val="25000"/>
                  </a:schemeClr>
                </a:solidFill>
              </a:rPr>
              <a:t> </a:t>
            </a:r>
            <a:r>
              <a:rPr lang="en-GB" dirty="0">
                <a:solidFill>
                  <a:schemeClr val="tx1">
                    <a:lumMod val="75000"/>
                    <a:lumOff val="25000"/>
                  </a:schemeClr>
                </a:solidFill>
              </a:rPr>
              <a:t>command is for </a:t>
            </a:r>
            <a:r>
              <a:rPr lang="en-GB" i="1" dirty="0">
                <a:solidFill>
                  <a:schemeClr val="tx1">
                    <a:lumMod val="75000"/>
                    <a:lumOff val="25000"/>
                  </a:schemeClr>
                </a:solidFill>
              </a:rPr>
              <a:t>reference</a:t>
            </a:r>
            <a:r>
              <a:rPr lang="en-GB" dirty="0">
                <a:solidFill>
                  <a:schemeClr val="tx1">
                    <a:lumMod val="75000"/>
                    <a:lumOff val="25000"/>
                  </a:schemeClr>
                </a:solidFill>
              </a:rPr>
              <a:t> types</a:t>
            </a:r>
          </a:p>
          <a:p>
            <a:r>
              <a:rPr lang="en-GB" dirty="0">
                <a:solidFill>
                  <a:schemeClr val="tx1">
                    <a:lumMod val="75000"/>
                    <a:lumOff val="25000"/>
                  </a:schemeClr>
                </a:solidFill>
              </a:rPr>
              <a:t>Try dumping the </a:t>
            </a:r>
            <a:r>
              <a:rPr lang="en-GB" sz="1800" dirty="0" err="1">
                <a:solidFill>
                  <a:schemeClr val="tx1">
                    <a:lumMod val="75000"/>
                    <a:lumOff val="25000"/>
                  </a:schemeClr>
                </a:solidFill>
                <a:latin typeface="Lucida Console" pitchFamily="49" charset="0"/>
              </a:rPr>
              <a:t>dttm</a:t>
            </a:r>
            <a:r>
              <a:rPr lang="en-GB" dirty="0">
                <a:solidFill>
                  <a:schemeClr val="tx1">
                    <a:lumMod val="75000"/>
                    <a:lumOff val="25000"/>
                  </a:schemeClr>
                </a:solidFill>
              </a:rPr>
              <a:t> field:</a:t>
            </a:r>
          </a:p>
          <a:p>
            <a:pPr marL="460375" lvl="2" indent="0">
              <a:spcBef>
                <a:spcPts val="1800"/>
              </a:spcBef>
              <a:buNone/>
            </a:pPr>
            <a:r>
              <a:rPr lang="en-US" sz="1200" dirty="0">
                <a:solidFill>
                  <a:schemeClr val="tx1">
                    <a:lumMod val="75000"/>
                    <a:lumOff val="25000"/>
                  </a:schemeClr>
                </a:solidFill>
                <a:latin typeface="Lucida Console" pitchFamily="49" charset="0"/>
              </a:rPr>
              <a:t>0:000&gt; !do 00000000028fd598</a:t>
            </a:r>
          </a:p>
          <a:p>
            <a:pPr marL="460375" lvl="2" indent="0">
              <a:buNone/>
            </a:pPr>
            <a:r>
              <a:rPr lang="en-US" sz="1200" dirty="0">
                <a:solidFill>
                  <a:srgbClr val="FF0000"/>
                </a:solidFill>
                <a:latin typeface="Lucida Console" pitchFamily="49" charset="0"/>
              </a:rPr>
              <a:t>&lt;Note: this object has an invalid CLASS field&gt;</a:t>
            </a:r>
          </a:p>
          <a:p>
            <a:pPr marL="460375" lvl="2" indent="0">
              <a:spcAft>
                <a:spcPts val="1800"/>
              </a:spcAft>
              <a:buNone/>
            </a:pPr>
            <a:r>
              <a:rPr lang="en-US" sz="1200" dirty="0">
                <a:solidFill>
                  <a:srgbClr val="FF0000"/>
                </a:solidFill>
                <a:latin typeface="Lucida Console" pitchFamily="49" charset="0"/>
              </a:rPr>
              <a:t>Invalid object</a:t>
            </a:r>
            <a:endParaRPr lang="en-GB" sz="1200" dirty="0">
              <a:solidFill>
                <a:srgbClr val="FF0000"/>
              </a:solidFill>
              <a:latin typeface="Lucida Console" pitchFamily="49" charset="0"/>
            </a:endParaRPr>
          </a:p>
          <a:p>
            <a:r>
              <a:rPr lang="en-GB" dirty="0">
                <a:solidFill>
                  <a:schemeClr val="tx1">
                    <a:lumMod val="75000"/>
                    <a:lumOff val="25000"/>
                  </a:schemeClr>
                </a:solidFill>
              </a:rPr>
              <a:t>That’s because </a:t>
            </a:r>
            <a:r>
              <a:rPr lang="en-GB" dirty="0" err="1">
                <a:solidFill>
                  <a:schemeClr val="tx1">
                    <a:lumMod val="75000"/>
                    <a:lumOff val="25000"/>
                  </a:schemeClr>
                </a:solidFill>
              </a:rPr>
              <a:t>dttm</a:t>
            </a:r>
            <a:r>
              <a:rPr lang="en-GB" dirty="0">
                <a:solidFill>
                  <a:schemeClr val="tx1">
                    <a:lumMod val="75000"/>
                    <a:lumOff val="25000"/>
                  </a:schemeClr>
                </a:solidFill>
              </a:rPr>
              <a:t> is a </a:t>
            </a:r>
            <a:r>
              <a:rPr lang="en-GB" dirty="0" err="1">
                <a:solidFill>
                  <a:schemeClr val="tx1">
                    <a:lumMod val="75000"/>
                    <a:lumOff val="25000"/>
                  </a:schemeClr>
                </a:solidFill>
              </a:rPr>
              <a:t>DateTime</a:t>
            </a:r>
            <a:r>
              <a:rPr lang="en-GB" dirty="0">
                <a:solidFill>
                  <a:schemeClr val="tx1">
                    <a:lumMod val="75000"/>
                    <a:lumOff val="25000"/>
                  </a:schemeClr>
                </a:solidFill>
              </a:rPr>
              <a:t> which is a value type.  Try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DumpVC</a:t>
            </a:r>
            <a:r>
              <a:rPr lang="en-GB" sz="2400" dirty="0">
                <a:solidFill>
                  <a:schemeClr val="tx1">
                    <a:lumMod val="75000"/>
                    <a:lumOff val="25000"/>
                  </a:schemeClr>
                </a:solidFill>
              </a:rPr>
              <a:t> </a:t>
            </a:r>
            <a:r>
              <a:rPr lang="en-GB" dirty="0">
                <a:solidFill>
                  <a:schemeClr val="tx1">
                    <a:lumMod val="75000"/>
                    <a:lumOff val="25000"/>
                  </a:schemeClr>
                </a:solidFill>
              </a:rPr>
              <a:t>instead:</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dumpvc</a:t>
            </a:r>
            <a:r>
              <a:rPr lang="en-US" sz="1200" b="1" dirty="0">
                <a:solidFill>
                  <a:schemeClr val="tx1">
                    <a:lumMod val="75000"/>
                    <a:lumOff val="25000"/>
                  </a:schemeClr>
                </a:solidFill>
                <a:latin typeface="Lucida Console" pitchFamily="49" charset="0"/>
              </a:rPr>
              <a:t> &lt;</a:t>
            </a:r>
            <a:r>
              <a:rPr lang="en-US" sz="1200" b="1" dirty="0" err="1">
                <a:solidFill>
                  <a:schemeClr val="tx1">
                    <a:lumMod val="75000"/>
                    <a:lumOff val="25000"/>
                  </a:schemeClr>
                </a:solidFill>
                <a:latin typeface="Lucida Console" pitchFamily="49" charset="0"/>
              </a:rPr>
              <a:t>MTaddr</a:t>
            </a:r>
            <a:r>
              <a:rPr lang="en-US" sz="1200" b="1" dirty="0">
                <a:solidFill>
                  <a:schemeClr val="tx1">
                    <a:lumMod val="75000"/>
                    <a:lumOff val="25000"/>
                  </a:schemeClr>
                </a:solidFill>
                <a:latin typeface="Lucida Console" pitchFamily="49" charset="0"/>
              </a:rPr>
              <a:t>&gt; &lt;</a:t>
            </a:r>
            <a:r>
              <a:rPr lang="en-US" sz="1200" b="1" dirty="0" err="1">
                <a:solidFill>
                  <a:schemeClr val="tx1">
                    <a:lumMod val="75000"/>
                    <a:lumOff val="25000"/>
                  </a:schemeClr>
                </a:solidFill>
                <a:latin typeface="Lucida Console" pitchFamily="49" charset="0"/>
              </a:rPr>
              <a:t>addr</a:t>
            </a:r>
            <a:r>
              <a:rPr lang="en-US" sz="1200" b="1" dirty="0">
                <a:solidFill>
                  <a:schemeClr val="tx1">
                    <a:lumMod val="75000"/>
                    <a:lumOff val="25000"/>
                  </a:schemeClr>
                </a:solidFill>
                <a:latin typeface="Lucida Console" pitchFamily="49" charset="0"/>
              </a:rPr>
              <a:t>&gt;</a:t>
            </a:r>
          </a:p>
          <a:p>
            <a:pPr marL="460375" lvl="2" indent="0">
              <a:spcBef>
                <a:spcPts val="1800"/>
              </a:spcBef>
              <a:buNone/>
            </a:pPr>
            <a:r>
              <a:rPr lang="en-US" dirty="0">
                <a:solidFill>
                  <a:schemeClr val="tx1">
                    <a:lumMod val="75000"/>
                    <a:lumOff val="25000"/>
                  </a:schemeClr>
                </a:solidFill>
              </a:rPr>
              <a:t>such as:</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dumpvc</a:t>
            </a:r>
            <a:r>
              <a:rPr lang="en-US" sz="1200" b="1" dirty="0">
                <a:solidFill>
                  <a:schemeClr val="tx1">
                    <a:lumMod val="75000"/>
                    <a:lumOff val="25000"/>
                  </a:schemeClr>
                </a:solidFill>
                <a:latin typeface="Lucida Console" pitchFamily="49" charset="0"/>
              </a:rPr>
              <a:t> 000007fef6068be8 00000000028fd598</a:t>
            </a:r>
          </a:p>
          <a:p>
            <a:pPr marL="0" indent="0">
              <a:buNone/>
            </a:pPr>
            <a:endParaRPr lang="en-GB" sz="1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spTree>
    <p:extLst>
      <p:ext uri="{BB962C8B-B14F-4D97-AF65-F5344CB8AC3E}">
        <p14:creationId xmlns:p14="http://schemas.microsoft.com/office/powerpoint/2010/main" val="2884972902"/>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A Better !do?</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1800" b="1" dirty="0">
                <a:solidFill>
                  <a:schemeClr val="tx1">
                    <a:lumMod val="75000"/>
                    <a:lumOff val="25000"/>
                  </a:schemeClr>
                </a:solidFill>
                <a:latin typeface="Lucida Console" pitchFamily="49" charset="0"/>
              </a:rPr>
              <a:t>!mdv [frame]</a:t>
            </a:r>
            <a:r>
              <a:rPr lang="en-GB" sz="2400" dirty="0">
                <a:solidFill>
                  <a:schemeClr val="tx1">
                    <a:lumMod val="75000"/>
                    <a:lumOff val="25000"/>
                  </a:schemeClr>
                </a:solidFill>
              </a:rPr>
              <a:t> </a:t>
            </a:r>
            <a:r>
              <a:rPr lang="en-GB" dirty="0">
                <a:solidFill>
                  <a:schemeClr val="tx1">
                    <a:lumMod val="75000"/>
                    <a:lumOff val="25000"/>
                  </a:schemeClr>
                </a:solidFill>
              </a:rPr>
              <a:t>shows all variables on given stack frame</a:t>
            </a: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b="1" dirty="0">
              <a:solidFill>
                <a:schemeClr val="tx1">
                  <a:lumMod val="75000"/>
                  <a:lumOff val="25000"/>
                </a:schemeClr>
              </a:solidFill>
              <a:latin typeface="Lucida Console" pitchFamily="49" charset="0"/>
            </a:endParaRPr>
          </a:p>
          <a:p>
            <a:endParaRPr lang="en-GB" b="1" dirty="0">
              <a:solidFill>
                <a:schemeClr val="tx1">
                  <a:lumMod val="75000"/>
                  <a:lumOff val="25000"/>
                </a:schemeClr>
              </a:solidFill>
              <a:latin typeface="Lucida Console" pitchFamily="49" charset="0"/>
            </a:endParaRPr>
          </a:p>
          <a:p>
            <a:r>
              <a:rPr lang="en-GB" b="1" dirty="0">
                <a:solidFill>
                  <a:schemeClr val="tx1">
                    <a:lumMod val="75000"/>
                    <a:lumOff val="25000"/>
                  </a:schemeClr>
                </a:solidFill>
                <a:latin typeface="Lucida Console" pitchFamily="49" charset="0"/>
              </a:rPr>
              <a:t>!</a:t>
            </a:r>
            <a:r>
              <a:rPr lang="en-GB" b="1" dirty="0" err="1">
                <a:solidFill>
                  <a:schemeClr val="tx1">
                    <a:lumMod val="75000"/>
                    <a:lumOff val="25000"/>
                  </a:schemeClr>
                </a:solidFill>
                <a:latin typeface="Lucida Console" pitchFamily="49" charset="0"/>
              </a:rPr>
              <a:t>mdt</a:t>
            </a:r>
            <a:r>
              <a:rPr lang="en-GB" b="1" dirty="0">
                <a:solidFill>
                  <a:schemeClr val="tx1">
                    <a:lumMod val="75000"/>
                    <a:lumOff val="25000"/>
                  </a:schemeClr>
                </a:solidFill>
                <a:latin typeface="Lucida Console" pitchFamily="49" charset="0"/>
              </a:rPr>
              <a:t> &lt;</a:t>
            </a:r>
            <a:r>
              <a:rPr lang="en-GB" b="1" dirty="0" err="1">
                <a:solidFill>
                  <a:schemeClr val="tx1">
                    <a:lumMod val="75000"/>
                    <a:lumOff val="25000"/>
                  </a:schemeClr>
                </a:solidFill>
                <a:latin typeface="Lucida Console" pitchFamily="49" charset="0"/>
              </a:rPr>
              <a:t>addr</a:t>
            </a:r>
            <a:r>
              <a:rPr lang="en-GB" b="1" dirty="0">
                <a:solidFill>
                  <a:schemeClr val="tx1">
                    <a:lumMod val="75000"/>
                    <a:lumOff val="25000"/>
                  </a:schemeClr>
                </a:solidFill>
                <a:latin typeface="Lucida Console" pitchFamily="49" charset="0"/>
              </a:rPr>
              <a:t>&gt;</a:t>
            </a:r>
            <a:r>
              <a:rPr lang="en-GB" sz="2800" dirty="0">
                <a:solidFill>
                  <a:schemeClr val="tx1">
                    <a:lumMod val="75000"/>
                    <a:lumOff val="25000"/>
                  </a:schemeClr>
                </a:solidFill>
              </a:rPr>
              <a:t> </a:t>
            </a:r>
            <a:r>
              <a:rPr lang="en-GB" sz="1800" dirty="0">
                <a:solidFill>
                  <a:schemeClr val="tx1">
                    <a:lumMod val="75000"/>
                    <a:lumOff val="25000"/>
                  </a:schemeClr>
                </a:solidFill>
              </a:rPr>
              <a:t>shows a complete picture of the object</a:t>
            </a:r>
          </a:p>
          <a:p>
            <a:pPr marL="0" indent="0">
              <a:buNone/>
            </a:pPr>
            <a:endParaRPr lang="en-GB" sz="1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1" y="1931525"/>
            <a:ext cx="6698915" cy="1040275"/>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861" y="4114800"/>
            <a:ext cx="8299339" cy="1588992"/>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6353642"/>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2060"/>
                </a:solidFill>
                <a:effectLst>
                  <a:outerShdw blurRad="55000" dist="50800" dir="5400000" algn="tl">
                    <a:srgbClr val="000000">
                      <a:alpha val="33000"/>
                    </a:srgbClr>
                  </a:outerShdw>
                </a:effectLst>
              </a:rPr>
              <a:t>M1: Objects – Metadata</a:t>
            </a:r>
            <a:endParaRPr lang="en-US" dirty="0">
              <a:solidFill>
                <a:srgbClr val="00206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The </a:t>
            </a:r>
            <a:r>
              <a:rPr lang="en-GB" sz="1800" b="1" dirty="0">
                <a:solidFill>
                  <a:schemeClr val="tx1">
                    <a:lumMod val="75000"/>
                    <a:lumOff val="25000"/>
                  </a:schemeClr>
                </a:solidFill>
                <a:latin typeface="Lucida Console" pitchFamily="49" charset="0"/>
              </a:rPr>
              <a:t>!mx</a:t>
            </a:r>
            <a:r>
              <a:rPr lang="en-GB" sz="2400" dirty="0">
                <a:solidFill>
                  <a:schemeClr val="tx1">
                    <a:lumMod val="75000"/>
                    <a:lumOff val="25000"/>
                  </a:schemeClr>
                </a:solidFill>
              </a:rPr>
              <a:t> command can be used to view the type metadata of an object – the object’s class</a:t>
            </a:r>
          </a:p>
          <a:p>
            <a:endParaRPr lang="en-GB" sz="2400" dirty="0">
              <a:solidFill>
                <a:schemeClr val="tx1">
                  <a:lumMod val="75000"/>
                  <a:lumOff val="2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438400"/>
            <a:ext cx="5075629" cy="3418048"/>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6245463"/>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905000"/>
            <a:ext cx="7772400" cy="3962399"/>
          </a:xfrm>
        </p:spPr>
        <p:txBody>
          <a:bodyPr/>
          <a:lstStyle/>
          <a:p>
            <a:pPr>
              <a:spcAft>
                <a:spcPts val="1200"/>
              </a:spcAft>
            </a:pPr>
            <a:r>
              <a:rPr lang="en-GB" sz="4800" u="sng"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Module 2: Leaks</a:t>
            </a:r>
          </a:p>
          <a:p>
            <a:pPr marL="1025525" indent="-346075" algn="l">
              <a:buClr>
                <a:srgbClr val="00B050"/>
              </a:buClr>
              <a:buFont typeface="Wingdings" pitchFamily="2" charset="2"/>
              <a:buChar char="§"/>
            </a:pPr>
            <a:r>
              <a:rPr lang="en-GB" b="0" dirty="0">
                <a:ln w="3175" cmpd="sng">
                  <a:solidFill>
                    <a:srgbClr val="85C773"/>
                  </a:solidFill>
                  <a:prstDash val="solid"/>
                  <a:miter lim="800000"/>
                </a:ln>
                <a:solidFill>
                  <a:srgbClr val="339966"/>
                </a:solidFill>
                <a:effectLst>
                  <a:outerShdw blurRad="55000" dist="50800" dir="5400000" algn="tl">
                    <a:srgbClr val="000000">
                      <a:alpha val="33000"/>
                    </a:srgbClr>
                  </a:outerShdw>
                </a:effectLst>
              </a:rPr>
              <a:t>GC Internals</a:t>
            </a:r>
          </a:p>
          <a:p>
            <a:pPr marL="1025525" indent="-346075" algn="l">
              <a:buClr>
                <a:srgbClr val="00B050"/>
              </a:buClr>
              <a:buFont typeface="Wingdings" pitchFamily="2" charset="2"/>
              <a:buChar char="§"/>
            </a:pPr>
            <a:r>
              <a:rPr lang="en-GB" b="0" dirty="0">
                <a:ln w="3175" cmpd="sng">
                  <a:solidFill>
                    <a:srgbClr val="85C773"/>
                  </a:solidFill>
                  <a:prstDash val="solid"/>
                  <a:miter lim="800000"/>
                </a:ln>
                <a:solidFill>
                  <a:srgbClr val="339966"/>
                </a:solidFill>
                <a:effectLst>
                  <a:outerShdw blurRad="55000" dist="50800" dir="5400000" algn="tl">
                    <a:srgbClr val="000000">
                      <a:alpha val="33000"/>
                    </a:srgbClr>
                  </a:outerShdw>
                </a:effectLst>
              </a:rPr>
              <a:t>How do we monitor for memory leaks?</a:t>
            </a:r>
          </a:p>
          <a:p>
            <a:pPr marL="1025525" indent="-346075" algn="l">
              <a:buClr>
                <a:srgbClr val="00B050"/>
              </a:buClr>
              <a:buFont typeface="Wingdings" pitchFamily="2" charset="2"/>
              <a:buChar char="§"/>
            </a:pPr>
            <a:r>
              <a:rPr lang="en-GB" b="0" dirty="0">
                <a:ln w="3175" cmpd="sng">
                  <a:solidFill>
                    <a:srgbClr val="85C773"/>
                  </a:solidFill>
                  <a:prstDash val="solid"/>
                  <a:miter lim="800000"/>
                </a:ln>
                <a:solidFill>
                  <a:srgbClr val="339966"/>
                </a:solidFill>
                <a:effectLst>
                  <a:outerShdw blurRad="55000" dist="50800" dir="5400000" algn="tl">
                    <a:srgbClr val="000000">
                      <a:alpha val="33000"/>
                    </a:srgbClr>
                  </a:outerShdw>
                </a:effectLst>
              </a:rPr>
              <a:t>How can we identify leaked objects?</a:t>
            </a:r>
          </a:p>
          <a:p>
            <a:pPr marL="1025525" indent="-346075" algn="l">
              <a:buClr>
                <a:srgbClr val="00B050"/>
              </a:buClr>
              <a:buFont typeface="Wingdings" pitchFamily="2" charset="2"/>
              <a:buChar char="§"/>
            </a:pPr>
            <a:r>
              <a:rPr lang="en-GB" b="0" dirty="0">
                <a:ln w="3175" cmpd="sng">
                  <a:solidFill>
                    <a:srgbClr val="85C773"/>
                  </a:solidFill>
                  <a:prstDash val="solid"/>
                  <a:miter lim="800000"/>
                </a:ln>
                <a:solidFill>
                  <a:srgbClr val="339966"/>
                </a:solidFill>
                <a:effectLst>
                  <a:outerShdw blurRad="55000" dist="50800" dir="5400000" algn="tl">
                    <a:srgbClr val="000000">
                      <a:alpha val="33000"/>
                    </a:srgbClr>
                  </a:outerShdw>
                </a:effectLst>
              </a:rPr>
              <a:t>How do we find the culprit?</a:t>
            </a:r>
          </a:p>
        </p:txBody>
      </p:sp>
    </p:spTree>
    <p:extLst>
      <p:ext uri="{BB962C8B-B14F-4D97-AF65-F5344CB8AC3E}">
        <p14:creationId xmlns:p14="http://schemas.microsoft.com/office/powerpoint/2010/main" val="3174037796"/>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GC Modes</a:t>
            </a:r>
            <a:endParaRPr lang="en-US"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a:solidFill>
                  <a:schemeClr val="tx1">
                    <a:lumMod val="75000"/>
                    <a:lumOff val="25000"/>
                  </a:schemeClr>
                </a:solidFill>
              </a:rPr>
              <a:t> </a:t>
            </a:r>
          </a:p>
        </p:txBody>
      </p:sp>
      <p:grpSp>
        <p:nvGrpSpPr>
          <p:cNvPr id="30" name="Group 29"/>
          <p:cNvGrpSpPr/>
          <p:nvPr/>
        </p:nvGrpSpPr>
        <p:grpSpPr>
          <a:xfrm>
            <a:off x="762000" y="1828800"/>
            <a:ext cx="2851338" cy="4103145"/>
            <a:chOff x="381000" y="1371600"/>
            <a:chExt cx="3124200" cy="4495801"/>
          </a:xfrm>
        </p:grpSpPr>
        <p:grpSp>
          <p:nvGrpSpPr>
            <p:cNvPr id="5" name="Group 4"/>
            <p:cNvGrpSpPr/>
            <p:nvPr/>
          </p:nvGrpSpPr>
          <p:grpSpPr>
            <a:xfrm>
              <a:off x="381000" y="1371600"/>
              <a:ext cx="3124200" cy="4495801"/>
              <a:chOff x="304800" y="1371600"/>
              <a:chExt cx="7586939" cy="4495801"/>
            </a:xfrm>
          </p:grpSpPr>
          <p:sp>
            <p:nvSpPr>
              <p:cNvPr id="6" name="Rounded Rectangle 5"/>
              <p:cNvSpPr/>
              <p:nvPr/>
            </p:nvSpPr>
            <p:spPr bwMode="auto">
              <a:xfrm>
                <a:off x="304800" y="1371601"/>
                <a:ext cx="7586939" cy="4495800"/>
              </a:xfrm>
              <a:prstGeom prst="roundRect">
                <a:avLst>
                  <a:gd name="adj" fmla="val 3483"/>
                </a:avLst>
              </a:prstGeom>
              <a:solidFill>
                <a:srgbClr val="819BC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err="1">
                    <a:solidFill>
                      <a:schemeClr val="tx1"/>
                    </a:solidFill>
                    <a:latin typeface="Verdana" pitchFamily="34" charset="0"/>
                  </a:rPr>
                  <a:t>AppDomain</a:t>
                </a:r>
                <a:endParaRPr kumimoji="0" lang="en-US" sz="1400" b="0" i="0" strike="noStrike" cap="none" normalizeH="0" baseline="0" dirty="0">
                  <a:ln>
                    <a:noFill/>
                  </a:ln>
                  <a:solidFill>
                    <a:schemeClr val="tx1"/>
                  </a:solidFill>
                  <a:effectLst/>
                  <a:latin typeface="Verdana" pitchFamily="34" charset="0"/>
                </a:endParaRPr>
              </a:p>
            </p:txBody>
          </p:sp>
          <p:sp>
            <p:nvSpPr>
              <p:cNvPr id="7" name="Round Same Side Corner Rectangle 6"/>
              <p:cNvSpPr/>
              <p:nvPr/>
            </p:nvSpPr>
            <p:spPr bwMode="auto">
              <a:xfrm>
                <a:off x="304800" y="1371600"/>
                <a:ext cx="7586939" cy="381000"/>
              </a:xfrm>
              <a:prstGeom prst="round2SameRect">
                <a:avLst>
                  <a:gd name="adj1" fmla="val 34062"/>
                  <a:gd name="adj2" fmla="val 0"/>
                </a:avLst>
              </a:prstGeom>
              <a:solidFill>
                <a:srgbClr val="3F5A87"/>
              </a:solidFill>
              <a:ln w="9525"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9144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a:ln>
                      <a:noFill/>
                    </a:ln>
                    <a:solidFill>
                      <a:schemeClr val="bg1"/>
                    </a:solidFill>
                    <a:effectLst/>
                    <a:latin typeface="Verdana" pitchFamily="34" charset="0"/>
                  </a:rPr>
                  <a:t>Workstation Mode</a:t>
                </a:r>
              </a:p>
            </p:txBody>
          </p:sp>
        </p:grpSp>
        <p:grpSp>
          <p:nvGrpSpPr>
            <p:cNvPr id="29" name="Group 28"/>
            <p:cNvGrpSpPr/>
            <p:nvPr/>
          </p:nvGrpSpPr>
          <p:grpSpPr>
            <a:xfrm>
              <a:off x="533401" y="1905001"/>
              <a:ext cx="2743200" cy="1920874"/>
              <a:chOff x="762000" y="1905001"/>
              <a:chExt cx="2743200" cy="1920874"/>
            </a:xfrm>
          </p:grpSpPr>
          <p:sp>
            <p:nvSpPr>
              <p:cNvPr id="9" name="Rounded Rectangle 8"/>
              <p:cNvSpPr/>
              <p:nvPr/>
            </p:nvSpPr>
            <p:spPr bwMode="auto">
              <a:xfrm>
                <a:off x="762000" y="1905001"/>
                <a:ext cx="2743200" cy="1920874"/>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dirty="0">
                    <a:solidFill>
                      <a:schemeClr val="tx1"/>
                    </a:solidFill>
                    <a:latin typeface="Verdana" pitchFamily="34" charset="0"/>
                  </a:rPr>
                  <a:t>Small Object Heap</a:t>
                </a:r>
              </a:p>
            </p:txBody>
          </p:sp>
          <p:sp>
            <p:nvSpPr>
              <p:cNvPr id="23" name="Rectangle 22"/>
              <p:cNvSpPr/>
              <p:nvPr/>
            </p:nvSpPr>
            <p:spPr bwMode="auto">
              <a:xfrm>
                <a:off x="2197984" y="2396972"/>
                <a:ext cx="1154815" cy="236161"/>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2" name="TextBox 1"/>
              <p:cNvSpPr txBox="1"/>
              <p:nvPr/>
            </p:nvSpPr>
            <p:spPr>
              <a:xfrm>
                <a:off x="812834" y="2354639"/>
                <a:ext cx="1379200" cy="1214027"/>
              </a:xfrm>
              <a:prstGeom prst="rect">
                <a:avLst/>
              </a:prstGeom>
              <a:noFill/>
            </p:spPr>
            <p:txBody>
              <a:bodyPr wrap="none" rtlCol="0">
                <a:spAutoFit/>
              </a:bodyPr>
              <a:lstStyle/>
              <a:p>
                <a:pPr algn="r"/>
                <a:r>
                  <a:rPr lang="en-US" sz="1100" dirty="0"/>
                  <a:t>Ephemeral </a:t>
                </a:r>
                <a:r>
                  <a:rPr lang="en-US" sz="1100" dirty="0" err="1"/>
                  <a:t>Seg</a:t>
                </a:r>
                <a:endParaRPr lang="en-US" sz="1100" dirty="0"/>
              </a:p>
              <a:p>
                <a:pPr algn="r"/>
                <a:endParaRPr lang="en-US" sz="1100" dirty="0"/>
              </a:p>
              <a:p>
                <a:pPr algn="r"/>
                <a:r>
                  <a:rPr lang="en-US" sz="1100" dirty="0"/>
                  <a:t>Segment 2</a:t>
                </a:r>
              </a:p>
              <a:p>
                <a:pPr algn="r"/>
                <a:endParaRPr lang="en-US" sz="1100" dirty="0"/>
              </a:p>
              <a:p>
                <a:pPr algn="r"/>
                <a:endParaRPr lang="en-US" sz="1100" dirty="0"/>
              </a:p>
              <a:p>
                <a:pPr algn="r"/>
                <a:r>
                  <a:rPr lang="en-US" sz="1100" dirty="0"/>
                  <a:t>Segment X</a:t>
                </a:r>
              </a:p>
            </p:txBody>
          </p:sp>
          <p:sp>
            <p:nvSpPr>
              <p:cNvPr id="24" name="Rectangle 23"/>
              <p:cNvSpPr/>
              <p:nvPr/>
            </p:nvSpPr>
            <p:spPr bwMode="auto">
              <a:xfrm>
                <a:off x="2197984" y="2718642"/>
                <a:ext cx="1154815" cy="236161"/>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25" name="Rectangle 24"/>
              <p:cNvSpPr/>
              <p:nvPr/>
            </p:nvSpPr>
            <p:spPr bwMode="auto">
              <a:xfrm>
                <a:off x="2197984" y="3301746"/>
                <a:ext cx="1154815" cy="236161"/>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cxnSp>
            <p:nvCxnSpPr>
              <p:cNvPr id="28" name="Straight Connector 27"/>
              <p:cNvCxnSpPr/>
              <p:nvPr/>
            </p:nvCxnSpPr>
            <p:spPr bwMode="auto">
              <a:xfrm>
                <a:off x="2788919" y="3009896"/>
                <a:ext cx="0" cy="228600"/>
              </a:xfrm>
              <a:prstGeom prst="line">
                <a:avLst/>
              </a:prstGeom>
              <a:solidFill>
                <a:srgbClr val="3374D4"/>
              </a:solidFill>
              <a:ln w="28575" cap="flat" cmpd="sng" algn="ctr">
                <a:solidFill>
                  <a:schemeClr val="tx1"/>
                </a:solidFill>
                <a:prstDash val="sysDot"/>
                <a:round/>
                <a:headEnd type="none" w="med" len="med"/>
                <a:tailEnd type="none" w="med" len="med"/>
              </a:ln>
              <a:effectLst/>
            </p:spPr>
          </p:cxnSp>
        </p:grpSp>
        <p:grpSp>
          <p:nvGrpSpPr>
            <p:cNvPr id="31" name="Group 30"/>
            <p:cNvGrpSpPr/>
            <p:nvPr/>
          </p:nvGrpSpPr>
          <p:grpSpPr>
            <a:xfrm>
              <a:off x="533400" y="3982323"/>
              <a:ext cx="2743202" cy="1580277"/>
              <a:chOff x="762000" y="1905001"/>
              <a:chExt cx="2743202" cy="1580277"/>
            </a:xfrm>
          </p:grpSpPr>
          <p:sp>
            <p:nvSpPr>
              <p:cNvPr id="32" name="Rounded Rectangle 31"/>
              <p:cNvSpPr/>
              <p:nvPr/>
            </p:nvSpPr>
            <p:spPr bwMode="auto">
              <a:xfrm>
                <a:off x="762000" y="1905001"/>
                <a:ext cx="2743202" cy="1580277"/>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200" dirty="0">
                    <a:solidFill>
                      <a:schemeClr val="tx1"/>
                    </a:solidFill>
                    <a:latin typeface="Verdana" pitchFamily="34" charset="0"/>
                  </a:rPr>
                  <a:t>Large Object Heap</a:t>
                </a:r>
              </a:p>
            </p:txBody>
          </p:sp>
          <p:sp>
            <p:nvSpPr>
              <p:cNvPr id="33" name="Rectangle 32"/>
              <p:cNvSpPr/>
              <p:nvPr/>
            </p:nvSpPr>
            <p:spPr bwMode="auto">
              <a:xfrm>
                <a:off x="2197984" y="2396972"/>
                <a:ext cx="1154816" cy="236161"/>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34" name="TextBox 33"/>
              <p:cNvSpPr txBox="1"/>
              <p:nvPr/>
            </p:nvSpPr>
            <p:spPr>
              <a:xfrm>
                <a:off x="1134255" y="2354639"/>
                <a:ext cx="1057777" cy="843074"/>
              </a:xfrm>
              <a:prstGeom prst="rect">
                <a:avLst/>
              </a:prstGeom>
              <a:noFill/>
            </p:spPr>
            <p:txBody>
              <a:bodyPr wrap="none" rtlCol="0">
                <a:spAutoFit/>
              </a:bodyPr>
              <a:lstStyle/>
              <a:p>
                <a:pPr algn="r"/>
                <a:r>
                  <a:rPr lang="en-US" sz="1100" dirty="0"/>
                  <a:t>Segment 1</a:t>
                </a:r>
              </a:p>
              <a:p>
                <a:pPr algn="r"/>
                <a:endParaRPr lang="en-US" sz="1100" dirty="0"/>
              </a:p>
              <a:p>
                <a:pPr algn="r"/>
                <a:endParaRPr lang="en-US" sz="1100" dirty="0"/>
              </a:p>
              <a:p>
                <a:pPr algn="r"/>
                <a:r>
                  <a:rPr lang="en-US" sz="1100" dirty="0"/>
                  <a:t>Segment X</a:t>
                </a:r>
              </a:p>
            </p:txBody>
          </p:sp>
          <p:sp>
            <p:nvSpPr>
              <p:cNvPr id="36" name="Rectangle 35"/>
              <p:cNvSpPr/>
              <p:nvPr/>
            </p:nvSpPr>
            <p:spPr bwMode="auto">
              <a:xfrm>
                <a:off x="2197984" y="2961788"/>
                <a:ext cx="1154816" cy="236161"/>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cxnSp>
            <p:nvCxnSpPr>
              <p:cNvPr id="37" name="Straight Connector 36"/>
              <p:cNvCxnSpPr/>
              <p:nvPr/>
            </p:nvCxnSpPr>
            <p:spPr bwMode="auto">
              <a:xfrm>
                <a:off x="2781300" y="2669938"/>
                <a:ext cx="0" cy="228600"/>
              </a:xfrm>
              <a:prstGeom prst="line">
                <a:avLst/>
              </a:prstGeom>
              <a:solidFill>
                <a:srgbClr val="3374D4"/>
              </a:solidFill>
              <a:ln w="28575" cap="flat" cmpd="sng" algn="ctr">
                <a:solidFill>
                  <a:schemeClr val="tx1"/>
                </a:solidFill>
                <a:prstDash val="sysDot"/>
                <a:round/>
                <a:headEnd type="none" w="med" len="med"/>
                <a:tailEnd type="none" w="med" len="med"/>
              </a:ln>
              <a:effectLst/>
            </p:spPr>
          </p:cxnSp>
        </p:grpSp>
      </p:grpSp>
      <p:grpSp>
        <p:nvGrpSpPr>
          <p:cNvPr id="8" name="Group 7"/>
          <p:cNvGrpSpPr/>
          <p:nvPr/>
        </p:nvGrpSpPr>
        <p:grpSpPr>
          <a:xfrm>
            <a:off x="4126456" y="1843288"/>
            <a:ext cx="4103144" cy="4103145"/>
            <a:chOff x="4038600" y="1844674"/>
            <a:chExt cx="4495800" cy="4495801"/>
          </a:xfrm>
        </p:grpSpPr>
        <p:grpSp>
          <p:nvGrpSpPr>
            <p:cNvPr id="40" name="Group 39"/>
            <p:cNvGrpSpPr/>
            <p:nvPr/>
          </p:nvGrpSpPr>
          <p:grpSpPr>
            <a:xfrm>
              <a:off x="4038600" y="1844674"/>
              <a:ext cx="4495800" cy="4495801"/>
              <a:chOff x="119753" y="1371600"/>
              <a:chExt cx="10917790" cy="4495801"/>
            </a:xfrm>
          </p:grpSpPr>
          <p:sp>
            <p:nvSpPr>
              <p:cNvPr id="54" name="Rounded Rectangle 53"/>
              <p:cNvSpPr/>
              <p:nvPr/>
            </p:nvSpPr>
            <p:spPr bwMode="auto">
              <a:xfrm>
                <a:off x="119753" y="1371601"/>
                <a:ext cx="10917790" cy="4495800"/>
              </a:xfrm>
              <a:prstGeom prst="roundRect">
                <a:avLst>
                  <a:gd name="adj" fmla="val 3483"/>
                </a:avLst>
              </a:prstGeom>
              <a:solidFill>
                <a:srgbClr val="819BC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a:ln>
                      <a:noFill/>
                    </a:ln>
                    <a:solidFill>
                      <a:schemeClr val="tx1"/>
                    </a:solidFill>
                    <a:effectLst/>
                    <a:latin typeface="Verdana" pitchFamily="34" charset="0"/>
                  </a:rPr>
                  <a:t>CPU1</a:t>
                </a:r>
              </a:p>
            </p:txBody>
          </p:sp>
          <p:sp>
            <p:nvSpPr>
              <p:cNvPr id="55" name="Round Same Side Corner Rectangle 54"/>
              <p:cNvSpPr/>
              <p:nvPr/>
            </p:nvSpPr>
            <p:spPr bwMode="auto">
              <a:xfrm>
                <a:off x="119753" y="1371600"/>
                <a:ext cx="10917790" cy="381000"/>
              </a:xfrm>
              <a:prstGeom prst="round2SameRect">
                <a:avLst>
                  <a:gd name="adj1" fmla="val 34062"/>
                  <a:gd name="adj2" fmla="val 0"/>
                </a:avLst>
              </a:prstGeom>
              <a:solidFill>
                <a:srgbClr val="3F5A87"/>
              </a:solidFill>
              <a:ln w="9525" cap="flat" cmpd="sng" algn="ctr">
                <a:noFill/>
                <a:prstDash val="solid"/>
                <a:round/>
                <a:headEnd type="none" w="med" len="med"/>
                <a:tailEnd type="none" w="med" len="med"/>
              </a:ln>
              <a:effectLst>
                <a:reflection blurRad="6350" stA="52000" endA="300" endPos="35000" dir="5400000" sy="-100000" algn="bl" rotWithShape="0"/>
              </a:effectLst>
              <a:scene3d>
                <a:camera prst="orthographicFront">
                  <a:rot lat="0" lon="0" rev="0"/>
                </a:camera>
                <a:lightRig rig="contrasting" dir="t">
                  <a:rot lat="0" lon="0" rev="7800000"/>
                </a:lightRig>
              </a:scene3d>
              <a:sp3d>
                <a:bevelT w="139700" h="139700"/>
              </a:sp3d>
            </p:spPr>
            <p:txBody>
              <a:bodyPr vert="horz" wrap="square" lIns="91440" tIns="0" rIns="91440" bIns="9144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strike="noStrike" cap="none" normalizeH="0" baseline="0" dirty="0">
                    <a:ln>
                      <a:noFill/>
                    </a:ln>
                    <a:solidFill>
                      <a:schemeClr val="bg1"/>
                    </a:solidFill>
                    <a:effectLst/>
                    <a:latin typeface="Verdana" pitchFamily="34" charset="0"/>
                  </a:rPr>
                  <a:t>Server Mode</a:t>
                </a:r>
              </a:p>
            </p:txBody>
          </p:sp>
        </p:grpSp>
        <p:sp>
          <p:nvSpPr>
            <p:cNvPr id="69" name="Rounded Rectangle 68"/>
            <p:cNvSpPr/>
            <p:nvPr/>
          </p:nvSpPr>
          <p:spPr bwMode="auto">
            <a:xfrm>
              <a:off x="4191000" y="2378075"/>
              <a:ext cx="2057400" cy="3794125"/>
            </a:xfrm>
            <a:prstGeom prst="roundRect">
              <a:avLst>
                <a:gd name="adj" fmla="val 7453"/>
              </a:avLst>
            </a:prstGeom>
            <a:solidFill>
              <a:srgbClr val="D0AB90"/>
            </a:solidFill>
            <a:ln w="63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p:txBody>
        </p:sp>
        <p:sp>
          <p:nvSpPr>
            <p:cNvPr id="72" name="Rounded Rectangle 71"/>
            <p:cNvSpPr/>
            <p:nvPr/>
          </p:nvSpPr>
          <p:spPr bwMode="auto">
            <a:xfrm>
              <a:off x="6324600" y="2378075"/>
              <a:ext cx="2057400" cy="3794125"/>
            </a:xfrm>
            <a:prstGeom prst="roundRect">
              <a:avLst>
                <a:gd name="adj" fmla="val 7453"/>
              </a:avLst>
            </a:prstGeom>
            <a:solidFill>
              <a:srgbClr val="D0AB90"/>
            </a:solidFill>
            <a:ln w="63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p:txBody>
        </p:sp>
        <p:grpSp>
          <p:nvGrpSpPr>
            <p:cNvPr id="68" name="Group 67"/>
            <p:cNvGrpSpPr/>
            <p:nvPr/>
          </p:nvGrpSpPr>
          <p:grpSpPr>
            <a:xfrm>
              <a:off x="4343400" y="2590801"/>
              <a:ext cx="1752600" cy="3445199"/>
              <a:chOff x="4267200" y="2590801"/>
              <a:chExt cx="1981200" cy="3445199"/>
            </a:xfrm>
          </p:grpSpPr>
          <p:sp>
            <p:nvSpPr>
              <p:cNvPr id="48" name="Rounded Rectangle 47"/>
              <p:cNvSpPr/>
              <p:nvPr/>
            </p:nvSpPr>
            <p:spPr bwMode="auto">
              <a:xfrm>
                <a:off x="4267201" y="2590801"/>
                <a:ext cx="1981199" cy="1809327"/>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100" dirty="0">
                    <a:solidFill>
                      <a:schemeClr val="tx1"/>
                    </a:solidFill>
                    <a:latin typeface="Verdana" pitchFamily="34" charset="0"/>
                  </a:rPr>
                  <a:t>Small Object Heap</a:t>
                </a:r>
              </a:p>
            </p:txBody>
          </p:sp>
          <p:sp>
            <p:nvSpPr>
              <p:cNvPr id="49" name="Rectangle 48"/>
              <p:cNvSpPr/>
              <p:nvPr/>
            </p:nvSpPr>
            <p:spPr bwMode="auto">
              <a:xfrm>
                <a:off x="4648201" y="3054203"/>
                <a:ext cx="1154815"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51" name="Rectangle 50"/>
              <p:cNvSpPr/>
              <p:nvPr/>
            </p:nvSpPr>
            <p:spPr bwMode="auto">
              <a:xfrm>
                <a:off x="4648201" y="3357193"/>
                <a:ext cx="1154815"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52" name="Rectangle 51"/>
              <p:cNvSpPr/>
              <p:nvPr/>
            </p:nvSpPr>
            <p:spPr bwMode="auto">
              <a:xfrm>
                <a:off x="4648201" y="3906436"/>
                <a:ext cx="1154815"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cxnSp>
            <p:nvCxnSpPr>
              <p:cNvPr id="53" name="Straight Connector 52"/>
              <p:cNvCxnSpPr/>
              <p:nvPr/>
            </p:nvCxnSpPr>
            <p:spPr bwMode="auto">
              <a:xfrm>
                <a:off x="5239136" y="3631534"/>
                <a:ext cx="0" cy="215325"/>
              </a:xfrm>
              <a:prstGeom prst="line">
                <a:avLst/>
              </a:prstGeom>
              <a:solidFill>
                <a:srgbClr val="3374D4"/>
              </a:solidFill>
              <a:ln w="28575" cap="flat" cmpd="sng" algn="ctr">
                <a:solidFill>
                  <a:schemeClr val="tx1"/>
                </a:solidFill>
                <a:prstDash val="sysDot"/>
                <a:round/>
                <a:headEnd type="none" w="med" len="med"/>
                <a:tailEnd type="none" w="med" len="med"/>
              </a:ln>
              <a:effectLst/>
            </p:spPr>
          </p:cxnSp>
          <p:sp>
            <p:nvSpPr>
              <p:cNvPr id="43" name="Rounded Rectangle 42"/>
              <p:cNvSpPr/>
              <p:nvPr/>
            </p:nvSpPr>
            <p:spPr bwMode="auto">
              <a:xfrm>
                <a:off x="4267200" y="4547491"/>
                <a:ext cx="1981200" cy="1488509"/>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100" dirty="0">
                    <a:solidFill>
                      <a:schemeClr val="tx1"/>
                    </a:solidFill>
                    <a:latin typeface="Verdana" pitchFamily="34" charset="0"/>
                  </a:rPr>
                  <a:t>Large Object Heap</a:t>
                </a:r>
              </a:p>
            </p:txBody>
          </p:sp>
          <p:sp>
            <p:nvSpPr>
              <p:cNvPr id="44" name="Rectangle 43"/>
              <p:cNvSpPr/>
              <p:nvPr/>
            </p:nvSpPr>
            <p:spPr bwMode="auto">
              <a:xfrm>
                <a:off x="4648200" y="5010893"/>
                <a:ext cx="1154816"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46" name="Rectangle 45"/>
              <p:cNvSpPr/>
              <p:nvPr/>
            </p:nvSpPr>
            <p:spPr bwMode="auto">
              <a:xfrm>
                <a:off x="4648200" y="5542910"/>
                <a:ext cx="1154816"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cxnSp>
            <p:nvCxnSpPr>
              <p:cNvPr id="47" name="Straight Connector 46"/>
              <p:cNvCxnSpPr/>
              <p:nvPr/>
            </p:nvCxnSpPr>
            <p:spPr bwMode="auto">
              <a:xfrm>
                <a:off x="5231516" y="5268008"/>
                <a:ext cx="0" cy="215325"/>
              </a:xfrm>
              <a:prstGeom prst="line">
                <a:avLst/>
              </a:prstGeom>
              <a:solidFill>
                <a:srgbClr val="3374D4"/>
              </a:solidFill>
              <a:ln w="28575" cap="flat" cmpd="sng" algn="ctr">
                <a:solidFill>
                  <a:schemeClr val="tx1"/>
                </a:solidFill>
                <a:prstDash val="sysDot"/>
                <a:round/>
                <a:headEnd type="none" w="med" len="med"/>
                <a:tailEnd type="none" w="med" len="med"/>
              </a:ln>
              <a:effectLst/>
            </p:spPr>
          </p:cxnSp>
        </p:grpSp>
        <p:grpSp>
          <p:nvGrpSpPr>
            <p:cNvPr id="66" name="Group 65"/>
            <p:cNvGrpSpPr/>
            <p:nvPr/>
          </p:nvGrpSpPr>
          <p:grpSpPr>
            <a:xfrm>
              <a:off x="6477000" y="2596080"/>
              <a:ext cx="1752599" cy="3445199"/>
              <a:chOff x="6347460" y="2596080"/>
              <a:chExt cx="1981200" cy="3445199"/>
            </a:xfrm>
          </p:grpSpPr>
          <p:sp>
            <p:nvSpPr>
              <p:cNvPr id="56" name="Rounded Rectangle 55"/>
              <p:cNvSpPr/>
              <p:nvPr/>
            </p:nvSpPr>
            <p:spPr bwMode="auto">
              <a:xfrm>
                <a:off x="6347461" y="2596080"/>
                <a:ext cx="1981199" cy="1809327"/>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100" dirty="0">
                    <a:solidFill>
                      <a:schemeClr val="tx1"/>
                    </a:solidFill>
                    <a:latin typeface="Verdana" pitchFamily="34" charset="0"/>
                  </a:rPr>
                  <a:t>Small Object Heap</a:t>
                </a:r>
              </a:p>
            </p:txBody>
          </p:sp>
          <p:sp>
            <p:nvSpPr>
              <p:cNvPr id="57" name="Rectangle 56"/>
              <p:cNvSpPr/>
              <p:nvPr/>
            </p:nvSpPr>
            <p:spPr bwMode="auto">
              <a:xfrm>
                <a:off x="6728461" y="3059481"/>
                <a:ext cx="1154815"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58" name="Rectangle 57"/>
              <p:cNvSpPr/>
              <p:nvPr/>
            </p:nvSpPr>
            <p:spPr bwMode="auto">
              <a:xfrm>
                <a:off x="6728461" y="3362472"/>
                <a:ext cx="1154815"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59" name="Rectangle 58"/>
              <p:cNvSpPr/>
              <p:nvPr/>
            </p:nvSpPr>
            <p:spPr bwMode="auto">
              <a:xfrm>
                <a:off x="6728461" y="3911715"/>
                <a:ext cx="1154815"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cxnSp>
            <p:nvCxnSpPr>
              <p:cNvPr id="60" name="Straight Connector 59"/>
              <p:cNvCxnSpPr/>
              <p:nvPr/>
            </p:nvCxnSpPr>
            <p:spPr bwMode="auto">
              <a:xfrm>
                <a:off x="7319396" y="3636812"/>
                <a:ext cx="0" cy="215325"/>
              </a:xfrm>
              <a:prstGeom prst="line">
                <a:avLst/>
              </a:prstGeom>
              <a:solidFill>
                <a:srgbClr val="3374D4"/>
              </a:solidFill>
              <a:ln w="28575" cap="flat" cmpd="sng" algn="ctr">
                <a:solidFill>
                  <a:schemeClr val="tx1"/>
                </a:solidFill>
                <a:prstDash val="sysDot"/>
                <a:round/>
                <a:headEnd type="none" w="med" len="med"/>
                <a:tailEnd type="none" w="med" len="med"/>
              </a:ln>
              <a:effectLst/>
            </p:spPr>
          </p:cxnSp>
          <p:sp>
            <p:nvSpPr>
              <p:cNvPr id="61" name="Rounded Rectangle 60"/>
              <p:cNvSpPr/>
              <p:nvPr/>
            </p:nvSpPr>
            <p:spPr bwMode="auto">
              <a:xfrm>
                <a:off x="6347460" y="4552770"/>
                <a:ext cx="1981200" cy="1488509"/>
              </a:xfrm>
              <a:prstGeom prst="roundRect">
                <a:avLst>
                  <a:gd name="adj" fmla="val 3307"/>
                </a:avLst>
              </a:prstGeom>
              <a:solidFill>
                <a:srgbClr val="78D2A5"/>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100" dirty="0">
                    <a:solidFill>
                      <a:schemeClr val="tx1"/>
                    </a:solidFill>
                    <a:latin typeface="Verdana" pitchFamily="34" charset="0"/>
                  </a:rPr>
                  <a:t>Large Object Heap</a:t>
                </a:r>
              </a:p>
            </p:txBody>
          </p:sp>
          <p:sp>
            <p:nvSpPr>
              <p:cNvPr id="62" name="Rectangle 61"/>
              <p:cNvSpPr/>
              <p:nvPr/>
            </p:nvSpPr>
            <p:spPr bwMode="auto">
              <a:xfrm>
                <a:off x="6728460" y="5016172"/>
                <a:ext cx="1154816"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sp>
            <p:nvSpPr>
              <p:cNvPr id="63" name="Rectangle 62"/>
              <p:cNvSpPr/>
              <p:nvPr/>
            </p:nvSpPr>
            <p:spPr bwMode="auto">
              <a:xfrm>
                <a:off x="6728460" y="5548188"/>
                <a:ext cx="1154816" cy="222447"/>
              </a:xfrm>
              <a:prstGeom prst="rect">
                <a:avLst/>
              </a:prstGeom>
              <a:ln>
                <a:solidFill>
                  <a:srgbClr val="815737"/>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100" b="0" i="0" strike="noStrike" cap="none" normalizeH="0" baseline="0" dirty="0">
                  <a:ln>
                    <a:noFill/>
                  </a:ln>
                  <a:solidFill>
                    <a:schemeClr val="tx1"/>
                  </a:solidFill>
                  <a:effectLst/>
                  <a:latin typeface="Verdana" pitchFamily="34" charset="0"/>
                </a:endParaRPr>
              </a:p>
            </p:txBody>
          </p:sp>
          <p:cxnSp>
            <p:nvCxnSpPr>
              <p:cNvPr id="64" name="Straight Connector 63"/>
              <p:cNvCxnSpPr/>
              <p:nvPr/>
            </p:nvCxnSpPr>
            <p:spPr bwMode="auto">
              <a:xfrm>
                <a:off x="7311776" y="5273286"/>
                <a:ext cx="0" cy="215325"/>
              </a:xfrm>
              <a:prstGeom prst="line">
                <a:avLst/>
              </a:prstGeom>
              <a:solidFill>
                <a:srgbClr val="3374D4"/>
              </a:solidFill>
              <a:ln w="28575" cap="flat" cmpd="sng" algn="ctr">
                <a:solidFill>
                  <a:schemeClr val="tx1"/>
                </a:solidFill>
                <a:prstDash val="sysDot"/>
                <a:round/>
                <a:headEnd type="none" w="med" len="med"/>
                <a:tailEnd type="none" w="med" len="med"/>
              </a:ln>
              <a:effectLst/>
            </p:spPr>
          </p:cxnSp>
        </p:grpSp>
        <p:sp>
          <p:nvSpPr>
            <p:cNvPr id="65" name="TextBox 64"/>
            <p:cNvSpPr txBox="1"/>
            <p:nvPr/>
          </p:nvSpPr>
          <p:spPr>
            <a:xfrm>
              <a:off x="4783848" y="2324933"/>
              <a:ext cx="726481" cy="307777"/>
            </a:xfrm>
            <a:prstGeom prst="rect">
              <a:avLst/>
            </a:prstGeom>
            <a:noFill/>
          </p:spPr>
          <p:txBody>
            <a:bodyPr wrap="none" rtlCol="0">
              <a:spAutoFit/>
            </a:bodyPr>
            <a:lstStyle/>
            <a:p>
              <a:r>
                <a:rPr lang="en-US" sz="1200" dirty="0"/>
                <a:t>CPU 1</a:t>
              </a:r>
            </a:p>
          </p:txBody>
        </p:sp>
        <p:sp>
          <p:nvSpPr>
            <p:cNvPr id="67" name="TextBox 66"/>
            <p:cNvSpPr txBox="1"/>
            <p:nvPr/>
          </p:nvSpPr>
          <p:spPr>
            <a:xfrm>
              <a:off x="6942627" y="2324933"/>
              <a:ext cx="726481" cy="307777"/>
            </a:xfrm>
            <a:prstGeom prst="rect">
              <a:avLst/>
            </a:prstGeom>
            <a:noFill/>
          </p:spPr>
          <p:txBody>
            <a:bodyPr wrap="none" rtlCol="0">
              <a:spAutoFit/>
            </a:bodyPr>
            <a:lstStyle/>
            <a:p>
              <a:r>
                <a:rPr lang="en-US" sz="1200" dirty="0"/>
                <a:t>CPU 2</a:t>
              </a:r>
            </a:p>
          </p:txBody>
        </p:sp>
      </p:grpSp>
      <p:pic>
        <p:nvPicPr>
          <p:cNvPr id="50"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47629"/>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GC Modes</a:t>
            </a:r>
            <a:endParaRPr lang="en-US"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In Workstation mode, objects are finalized on the thread that creates them</a:t>
            </a:r>
          </a:p>
          <a:p>
            <a:r>
              <a:rPr lang="en-GB" sz="2400" dirty="0">
                <a:solidFill>
                  <a:schemeClr val="tx1">
                    <a:lumMod val="75000"/>
                    <a:lumOff val="25000"/>
                  </a:schemeClr>
                </a:solidFill>
              </a:rPr>
              <a:t>In Server mode, there is a dedicated </a:t>
            </a:r>
            <a:r>
              <a:rPr lang="en-GB" sz="2400" dirty="0" err="1">
                <a:solidFill>
                  <a:schemeClr val="tx1">
                    <a:lumMod val="75000"/>
                    <a:lumOff val="25000"/>
                  </a:schemeClr>
                </a:solidFill>
              </a:rPr>
              <a:t>finalizer</a:t>
            </a:r>
            <a:r>
              <a:rPr lang="en-GB" sz="2400" dirty="0">
                <a:solidFill>
                  <a:schemeClr val="tx1">
                    <a:lumMod val="75000"/>
                    <a:lumOff val="25000"/>
                  </a:schemeClr>
                </a:solidFill>
              </a:rPr>
              <a:t> thread for all GC activity</a:t>
            </a:r>
          </a:p>
          <a:p>
            <a:r>
              <a:rPr lang="en-GB" sz="2400" dirty="0">
                <a:solidFill>
                  <a:schemeClr val="tx1">
                    <a:lumMod val="75000"/>
                    <a:lumOff val="25000"/>
                  </a:schemeClr>
                </a:solidFill>
              </a:rPr>
              <a:t>Heaps are allocated and extended one segment at a time</a:t>
            </a:r>
          </a:p>
          <a:p>
            <a:r>
              <a:rPr lang="en-GB" sz="2400" dirty="0">
                <a:solidFill>
                  <a:schemeClr val="tx1">
                    <a:lumMod val="75000"/>
                    <a:lumOff val="25000"/>
                  </a:schemeClr>
                </a:solidFill>
              </a:rPr>
              <a:t>Segments are generally 16MB but may differ between Workstation and Server</a:t>
            </a: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spTree>
    <p:extLst>
      <p:ext uri="{BB962C8B-B14F-4D97-AF65-F5344CB8AC3E}">
        <p14:creationId xmlns:p14="http://schemas.microsoft.com/office/powerpoint/2010/main" val="3215247664"/>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a:t>
            </a:r>
            <a:r>
              <a:rPr lang="en-GB" sz="2000"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Follow the bouncing…</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Open </a:t>
            </a:r>
            <a:r>
              <a:rPr lang="en-GB" sz="2400" dirty="0" err="1">
                <a:solidFill>
                  <a:schemeClr val="tx1">
                    <a:lumMod val="75000"/>
                    <a:lumOff val="25000"/>
                  </a:schemeClr>
                </a:solidFill>
              </a:rPr>
              <a:t>WinDbg</a:t>
            </a:r>
            <a:r>
              <a:rPr lang="en-GB" sz="2400" dirty="0">
                <a:solidFill>
                  <a:schemeClr val="tx1">
                    <a:lumMod val="75000"/>
                    <a:lumOff val="25000"/>
                  </a:schemeClr>
                </a:solidFill>
              </a:rPr>
              <a:t> and </a:t>
            </a:r>
            <a:r>
              <a:rPr lang="en-GB" sz="2400" dirty="0" err="1">
                <a:solidFill>
                  <a:schemeClr val="tx1">
                    <a:lumMod val="75000"/>
                    <a:lumOff val="25000"/>
                  </a:schemeClr>
                </a:solidFill>
              </a:rPr>
              <a:t>startup</a:t>
            </a:r>
            <a:r>
              <a:rPr lang="en-GB" sz="2400" dirty="0">
                <a:solidFill>
                  <a:schemeClr val="tx1">
                    <a:lumMod val="75000"/>
                    <a:lumOff val="25000"/>
                  </a:schemeClr>
                </a:solidFill>
              </a:rPr>
              <a:t> </a:t>
            </a:r>
            <a:r>
              <a:rPr lang="en-GB" sz="1800" dirty="0">
                <a:solidFill>
                  <a:schemeClr val="tx1">
                    <a:lumMod val="75000"/>
                    <a:lumOff val="25000"/>
                  </a:schemeClr>
                </a:solidFill>
              </a:rPr>
              <a:t>CrashLab</a:t>
            </a:r>
            <a:r>
              <a:rPr lang="en-GB" sz="2400" dirty="0">
                <a:solidFill>
                  <a:schemeClr val="tx1">
                    <a:lumMod val="75000"/>
                    <a:lumOff val="25000"/>
                  </a:schemeClr>
                </a:solidFill>
              </a:rPr>
              <a:t>.exe</a:t>
            </a:r>
          </a:p>
          <a:p>
            <a:r>
              <a:rPr lang="en-GB" sz="2400" dirty="0">
                <a:solidFill>
                  <a:schemeClr val="tx1">
                    <a:lumMod val="75000"/>
                    <a:lumOff val="25000"/>
                  </a:schemeClr>
                </a:solidFill>
              </a:rPr>
              <a:t>Run </a:t>
            </a:r>
            <a:r>
              <a:rPr lang="en-GB" sz="2400" i="1" dirty="0">
                <a:solidFill>
                  <a:schemeClr val="tx1">
                    <a:lumMod val="75000"/>
                    <a:lumOff val="25000"/>
                  </a:schemeClr>
                </a:solidFill>
              </a:rPr>
              <a:t>Module 1: Generation Tracking</a:t>
            </a:r>
            <a:endParaRPr lang="en-GB" sz="2400" dirty="0">
              <a:solidFill>
                <a:schemeClr val="tx1">
                  <a:lumMod val="75000"/>
                  <a:lumOff val="25000"/>
                </a:schemeClr>
              </a:solidFill>
            </a:endParaRPr>
          </a:p>
          <a:p>
            <a:r>
              <a:rPr lang="en-GB" sz="2400" dirty="0">
                <a:solidFill>
                  <a:schemeClr val="tx1">
                    <a:lumMod val="75000"/>
                    <a:lumOff val="25000"/>
                  </a:schemeClr>
                </a:solidFill>
              </a:rPr>
              <a:t>This test forces a breakpoint.  Enter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eeheap</a:t>
            </a:r>
            <a:r>
              <a:rPr lang="en-GB" sz="1800" b="1" dirty="0">
                <a:solidFill>
                  <a:schemeClr val="tx1">
                    <a:lumMod val="75000"/>
                    <a:lumOff val="25000"/>
                  </a:schemeClr>
                </a:solidFill>
                <a:latin typeface="Lucida Console" pitchFamily="49" charset="0"/>
              </a:rPr>
              <a:t> -</a:t>
            </a:r>
            <a:r>
              <a:rPr lang="en-GB" sz="1800" b="1" dirty="0" err="1">
                <a:solidFill>
                  <a:schemeClr val="tx1">
                    <a:lumMod val="75000"/>
                    <a:lumOff val="25000"/>
                  </a:schemeClr>
                </a:solidFill>
                <a:latin typeface="Lucida Console" pitchFamily="49" charset="0"/>
              </a:rPr>
              <a:t>gc</a:t>
            </a:r>
            <a:endParaRPr lang="en-GB" sz="2400" b="1" dirty="0">
              <a:solidFill>
                <a:schemeClr val="tx1">
                  <a:lumMod val="75000"/>
                  <a:lumOff val="25000"/>
                </a:schemeClr>
              </a:solidFill>
              <a:latin typeface="Lucida Console" pitchFamily="49" charset="0"/>
            </a:endParaRPr>
          </a:p>
          <a:p>
            <a:r>
              <a:rPr lang="en-GB" sz="2400" dirty="0">
                <a:solidFill>
                  <a:schemeClr val="tx1">
                    <a:lumMod val="75000"/>
                    <a:lumOff val="25000"/>
                  </a:schemeClr>
                </a:solidFill>
              </a:rPr>
              <a:t>Note address of relative order of gens (2-1-0-LOH)</a:t>
            </a:r>
          </a:p>
          <a:p>
            <a:r>
              <a:rPr lang="en-GB" sz="2400" dirty="0">
                <a:solidFill>
                  <a:schemeClr val="tx1">
                    <a:lumMod val="75000"/>
                    <a:lumOff val="25000"/>
                  </a:schemeClr>
                </a:solidFill>
              </a:rPr>
              <a:t>They are contiguous so we can calculate sizes</a:t>
            </a:r>
          </a:p>
          <a:p>
            <a:endParaRPr lang="en-GB" sz="1400" dirty="0">
              <a:solidFill>
                <a:schemeClr val="tx1">
                  <a:lumMod val="75000"/>
                  <a:lumOff val="25000"/>
                </a:schemeClr>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87207"/>
            <a:ext cx="6006351" cy="1931940"/>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417954"/>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a:t>
            </a:r>
            <a:r>
              <a:rPr lang="en-GB" sz="2000"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Follow the bouncing…</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Find the address of the </a:t>
            </a:r>
            <a:r>
              <a:rPr lang="en-GB" sz="2400" dirty="0" err="1">
                <a:solidFill>
                  <a:schemeClr val="tx1">
                    <a:lumMod val="75000"/>
                    <a:lumOff val="25000"/>
                  </a:schemeClr>
                </a:solidFill>
              </a:rPr>
              <a:t>ModelA</a:t>
            </a:r>
            <a:r>
              <a:rPr lang="en-GB" sz="2400" dirty="0">
                <a:solidFill>
                  <a:schemeClr val="tx1">
                    <a:lumMod val="75000"/>
                    <a:lumOff val="25000"/>
                  </a:schemeClr>
                </a:solidFill>
              </a:rPr>
              <a:t> instance</a:t>
            </a:r>
          </a:p>
          <a:p>
            <a:r>
              <a:rPr lang="en-GB" sz="2400" dirty="0">
                <a:solidFill>
                  <a:schemeClr val="tx1">
                    <a:lumMod val="75000"/>
                    <a:lumOff val="25000"/>
                  </a:schemeClr>
                </a:solidFill>
              </a:rPr>
              <a:t>In which generation does it reside?  Try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gcwhere</a:t>
            </a:r>
            <a:endParaRPr lang="en-GB" sz="2400" b="1" dirty="0">
              <a:solidFill>
                <a:schemeClr val="tx1">
                  <a:lumMod val="75000"/>
                  <a:lumOff val="25000"/>
                </a:schemeClr>
              </a:solidFill>
              <a:latin typeface="Lucida Console" pitchFamily="49" charset="0"/>
            </a:endParaRP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gcwhere</a:t>
            </a:r>
            <a:r>
              <a:rPr lang="en-US" sz="1200" b="1" dirty="0">
                <a:solidFill>
                  <a:schemeClr val="tx1">
                    <a:lumMod val="75000"/>
                    <a:lumOff val="25000"/>
                  </a:schemeClr>
                </a:solidFill>
                <a:latin typeface="Lucida Console" pitchFamily="49" charset="0"/>
              </a:rPr>
              <a:t> &lt;</a:t>
            </a:r>
            <a:r>
              <a:rPr lang="en-US" sz="1200" b="1" dirty="0" err="1">
                <a:solidFill>
                  <a:schemeClr val="tx1">
                    <a:lumMod val="75000"/>
                    <a:lumOff val="25000"/>
                  </a:schemeClr>
                </a:solidFill>
                <a:latin typeface="Lucida Console" pitchFamily="49" charset="0"/>
              </a:rPr>
              <a:t>addr</a:t>
            </a:r>
            <a:r>
              <a:rPr lang="en-US" sz="1200" b="1" dirty="0">
                <a:solidFill>
                  <a:schemeClr val="tx1">
                    <a:lumMod val="75000"/>
                    <a:lumOff val="25000"/>
                  </a:schemeClr>
                </a:solidFill>
                <a:latin typeface="Lucida Console" pitchFamily="49" charset="0"/>
              </a:rPr>
              <a:t>&gt;</a:t>
            </a:r>
            <a:endParaRPr lang="en-GB" sz="1200" dirty="0">
              <a:solidFill>
                <a:schemeClr val="tx1">
                  <a:lumMod val="75000"/>
                  <a:lumOff val="25000"/>
                </a:schemeClr>
              </a:solidFill>
            </a:endParaRPr>
          </a:p>
          <a:p>
            <a:endParaRPr lang="en-GB" sz="1800" dirty="0">
              <a:solidFill>
                <a:schemeClr val="tx1">
                  <a:lumMod val="75000"/>
                  <a:lumOff val="25000"/>
                </a:schemeClr>
              </a:solidFill>
            </a:endParaRPr>
          </a:p>
          <a:p>
            <a:endParaRPr lang="en-GB" sz="1800" dirty="0">
              <a:solidFill>
                <a:schemeClr val="tx1">
                  <a:lumMod val="75000"/>
                  <a:lumOff val="25000"/>
                </a:schemeClr>
              </a:solidFill>
            </a:endParaRPr>
          </a:p>
          <a:p>
            <a:endParaRPr lang="en-GB" sz="1800" dirty="0">
              <a:solidFill>
                <a:schemeClr val="tx1">
                  <a:lumMod val="75000"/>
                  <a:lumOff val="25000"/>
                </a:schemeClr>
              </a:solidFill>
            </a:endParaRPr>
          </a:p>
          <a:p>
            <a:r>
              <a:rPr lang="en-GB" sz="2400" dirty="0">
                <a:solidFill>
                  <a:schemeClr val="tx1">
                    <a:lumMod val="75000"/>
                    <a:lumOff val="25000"/>
                  </a:schemeClr>
                </a:solidFill>
              </a:rPr>
              <a:t>Go until Break is hit again.  Where is </a:t>
            </a:r>
            <a:r>
              <a:rPr lang="en-GB" sz="2400" dirty="0" err="1">
                <a:solidFill>
                  <a:schemeClr val="tx1">
                    <a:lumMod val="75000"/>
                    <a:lumOff val="25000"/>
                  </a:schemeClr>
                </a:solidFill>
              </a:rPr>
              <a:t>ModelA</a:t>
            </a:r>
            <a:r>
              <a:rPr lang="en-GB" sz="2400" dirty="0">
                <a:solidFill>
                  <a:schemeClr val="tx1">
                    <a:lumMod val="75000"/>
                    <a:lumOff val="25000"/>
                  </a:schemeClr>
                </a:solidFill>
              </a:rPr>
              <a:t> now?</a:t>
            </a:r>
          </a:p>
          <a:p>
            <a:r>
              <a:rPr lang="en-GB" sz="2400" dirty="0">
                <a:solidFill>
                  <a:schemeClr val="tx1">
                    <a:lumMod val="75000"/>
                    <a:lumOff val="25000"/>
                  </a:schemeClr>
                </a:solidFill>
              </a:rPr>
              <a:t>What happened?</a:t>
            </a:r>
            <a:endParaRPr lang="en-GB" sz="4000" dirty="0">
              <a:solidFill>
                <a:schemeClr val="tx1">
                  <a:lumMod val="75000"/>
                  <a:lumOff val="25000"/>
                </a:schemeClr>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95600"/>
            <a:ext cx="8216460" cy="595396"/>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462261"/>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Roots</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Every “live” object is rooted by another.</a:t>
            </a:r>
          </a:p>
          <a:p>
            <a:r>
              <a:rPr lang="en-GB" sz="2400" dirty="0">
                <a:solidFill>
                  <a:schemeClr val="tx1">
                    <a:lumMod val="75000"/>
                    <a:lumOff val="25000"/>
                  </a:schemeClr>
                </a:solidFill>
              </a:rPr>
              <a:t>The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groot</a:t>
            </a:r>
            <a:r>
              <a:rPr lang="en-GB" sz="2400" dirty="0">
                <a:solidFill>
                  <a:schemeClr val="tx1">
                    <a:lumMod val="75000"/>
                    <a:lumOff val="25000"/>
                  </a:schemeClr>
                </a:solidFill>
              </a:rPr>
              <a:t> command is used to trace roots. Use this command to find the root of the </a:t>
            </a:r>
            <a:r>
              <a:rPr lang="en-GB" sz="2400" dirty="0" err="1">
                <a:solidFill>
                  <a:schemeClr val="tx1">
                    <a:lumMod val="75000"/>
                    <a:lumOff val="25000"/>
                  </a:schemeClr>
                </a:solidFill>
              </a:rPr>
              <a:t>ModelB</a:t>
            </a:r>
            <a:r>
              <a:rPr lang="en-GB" sz="2400" dirty="0">
                <a:solidFill>
                  <a:schemeClr val="tx1">
                    <a:lumMod val="75000"/>
                    <a:lumOff val="25000"/>
                  </a:schemeClr>
                </a:solidFill>
              </a:rPr>
              <a:t> class.</a:t>
            </a:r>
            <a:endParaRPr lang="en-GB" sz="2400" b="1" dirty="0">
              <a:solidFill>
                <a:schemeClr val="tx1">
                  <a:lumMod val="75000"/>
                  <a:lumOff val="25000"/>
                </a:schemeClr>
              </a:solidFill>
              <a:latin typeface="Lucida Console" pitchFamily="49" charset="0"/>
            </a:endParaRP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gcroot</a:t>
            </a:r>
            <a:r>
              <a:rPr lang="en-US" sz="1200" b="1" dirty="0">
                <a:solidFill>
                  <a:schemeClr val="tx1">
                    <a:lumMod val="75000"/>
                    <a:lumOff val="25000"/>
                  </a:schemeClr>
                </a:solidFill>
                <a:latin typeface="Lucida Console" pitchFamily="49" charset="0"/>
              </a:rPr>
              <a:t> &lt;</a:t>
            </a:r>
            <a:r>
              <a:rPr lang="en-US" sz="1200" b="1" dirty="0" err="1">
                <a:solidFill>
                  <a:schemeClr val="tx1">
                    <a:lumMod val="75000"/>
                    <a:lumOff val="25000"/>
                  </a:schemeClr>
                </a:solidFill>
                <a:latin typeface="Lucida Console" pitchFamily="49" charset="0"/>
              </a:rPr>
              <a:t>addr</a:t>
            </a:r>
            <a:r>
              <a:rPr lang="en-US" sz="1200" b="1" dirty="0">
                <a:solidFill>
                  <a:schemeClr val="tx1">
                    <a:lumMod val="75000"/>
                    <a:lumOff val="25000"/>
                  </a:schemeClr>
                </a:solidFill>
                <a:latin typeface="Lucida Console" pitchFamily="49" charset="0"/>
              </a:rPr>
              <a:t>&gt;</a:t>
            </a:r>
            <a:endParaRPr lang="en-GB" sz="1200" dirty="0">
              <a:solidFill>
                <a:schemeClr val="tx1">
                  <a:lumMod val="75000"/>
                  <a:lumOff val="25000"/>
                </a:schemeClr>
              </a:solidFill>
            </a:endParaRPr>
          </a:p>
          <a:p>
            <a:pPr marL="0" indent="0">
              <a:buNone/>
            </a:pPr>
            <a:endParaRPr lang="en-GB" sz="1800" dirty="0">
              <a:solidFill>
                <a:schemeClr val="tx1">
                  <a:lumMod val="75000"/>
                  <a:lumOff val="25000"/>
                </a:schemeClr>
              </a:solidFill>
            </a:endParaRPr>
          </a:p>
          <a:p>
            <a:pPr marL="0" indent="0">
              <a:buNone/>
            </a:pPr>
            <a:endParaRPr lang="en-GB" sz="1800" dirty="0">
              <a:solidFill>
                <a:schemeClr val="tx1">
                  <a:lumMod val="75000"/>
                  <a:lumOff val="25000"/>
                </a:schemeClr>
              </a:solidFill>
            </a:endParaRPr>
          </a:p>
          <a:p>
            <a:pPr marL="0" indent="0">
              <a:buNone/>
            </a:pPr>
            <a:endParaRPr lang="en-GB" sz="1800" dirty="0">
              <a:solidFill>
                <a:schemeClr val="tx1">
                  <a:lumMod val="75000"/>
                  <a:lumOff val="25000"/>
                </a:schemeClr>
              </a:solidFill>
            </a:endParaRPr>
          </a:p>
          <a:p>
            <a:pPr marL="0" indent="0">
              <a:buNone/>
            </a:pPr>
            <a:endParaRPr lang="en-GB" sz="1800" dirty="0">
              <a:solidFill>
                <a:schemeClr val="tx1">
                  <a:lumMod val="75000"/>
                  <a:lumOff val="25000"/>
                </a:schemeClr>
              </a:solidFill>
            </a:endParaRPr>
          </a:p>
          <a:p>
            <a:pPr marL="0" indent="0">
              <a:buNone/>
            </a:pPr>
            <a:endParaRPr lang="en-GB" sz="1800" dirty="0">
              <a:solidFill>
                <a:schemeClr val="tx1">
                  <a:lumMod val="75000"/>
                  <a:lumOff val="25000"/>
                </a:schemeClr>
              </a:solidFill>
            </a:endParaRPr>
          </a:p>
          <a:p>
            <a:pPr marL="0" indent="0">
              <a:buNone/>
            </a:pPr>
            <a:endParaRPr lang="en-GB" sz="1800" dirty="0">
              <a:solidFill>
                <a:schemeClr val="tx1">
                  <a:lumMod val="75000"/>
                  <a:lumOff val="25000"/>
                </a:schemeClr>
              </a:solidFill>
            </a:endParaRPr>
          </a:p>
          <a:p>
            <a:r>
              <a:rPr lang="en-GB" sz="1800" dirty="0">
                <a:solidFill>
                  <a:schemeClr val="tx1">
                    <a:lumMod val="75000"/>
                    <a:lumOff val="25000"/>
                  </a:schemeClr>
                </a:solidFill>
              </a:rPr>
              <a:t>In your spare time: take a look at the !</a:t>
            </a:r>
            <a:r>
              <a:rPr lang="en-GB" sz="1800" dirty="0" err="1">
                <a:solidFill>
                  <a:schemeClr val="tx1">
                    <a:lumMod val="75000"/>
                    <a:lumOff val="25000"/>
                  </a:schemeClr>
                </a:solidFill>
              </a:rPr>
              <a:t>vgcroot</a:t>
            </a:r>
            <a:r>
              <a:rPr lang="en-GB" sz="1800" dirty="0">
                <a:solidFill>
                  <a:schemeClr val="tx1">
                    <a:lumMod val="75000"/>
                    <a:lumOff val="25000"/>
                  </a:schemeClr>
                </a:solidFill>
              </a:rPr>
              <a:t> command.  This generates a DGML output file that can be visualized by Visual Studio</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42" y="3429000"/>
            <a:ext cx="7021858" cy="1337497"/>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849411"/>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Lay of the Land</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When tracing memory leaks, first understand the boundaries</a:t>
            </a:r>
            <a:endParaRPr lang="en-GB" sz="2400" b="1" dirty="0">
              <a:solidFill>
                <a:schemeClr val="tx1">
                  <a:lumMod val="75000"/>
                  <a:lumOff val="25000"/>
                </a:schemeClr>
              </a:solidFill>
              <a:latin typeface="Lucida Console" pitchFamily="49" charset="0"/>
            </a:endParaRPr>
          </a:p>
          <a:p>
            <a:pPr marL="460375" lvl="2" indent="0">
              <a:spcBef>
                <a:spcPts val="1200"/>
              </a:spcBef>
              <a:spcAft>
                <a:spcPts val="1200"/>
              </a:spcAft>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eeheap</a:t>
            </a:r>
            <a:r>
              <a:rPr lang="en-US" sz="1200" b="1" dirty="0">
                <a:solidFill>
                  <a:schemeClr val="tx1">
                    <a:lumMod val="75000"/>
                    <a:lumOff val="25000"/>
                  </a:schemeClr>
                </a:solidFill>
                <a:latin typeface="Lucida Console" pitchFamily="49" charset="0"/>
              </a:rPr>
              <a:t> -</a:t>
            </a:r>
            <a:r>
              <a:rPr lang="en-US" sz="1200" b="1" dirty="0" err="1">
                <a:solidFill>
                  <a:schemeClr val="tx1">
                    <a:lumMod val="75000"/>
                    <a:lumOff val="25000"/>
                  </a:schemeClr>
                </a:solidFill>
                <a:latin typeface="Lucida Console" pitchFamily="49" charset="0"/>
              </a:rPr>
              <a:t>gc</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eeheap</a:t>
            </a:r>
            <a:r>
              <a:rPr lang="en-US" sz="1200" b="1" dirty="0">
                <a:solidFill>
                  <a:schemeClr val="tx1">
                    <a:lumMod val="75000"/>
                    <a:lumOff val="25000"/>
                  </a:schemeClr>
                </a:solidFill>
                <a:latin typeface="Lucida Console" pitchFamily="49" charset="0"/>
              </a:rPr>
              <a:t> –loader</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!address -summary</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dumpheap</a:t>
            </a:r>
            <a:r>
              <a:rPr lang="en-US" sz="1200" b="1" dirty="0">
                <a:solidFill>
                  <a:schemeClr val="tx1">
                    <a:lumMod val="75000"/>
                    <a:lumOff val="25000"/>
                  </a:schemeClr>
                </a:solidFill>
                <a:latin typeface="Lucida Console" pitchFamily="49" charset="0"/>
              </a:rPr>
              <a:t> –stat</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dumpgen</a:t>
            </a:r>
            <a:r>
              <a:rPr lang="en-US" sz="1200" b="1" dirty="0">
                <a:solidFill>
                  <a:schemeClr val="tx1">
                    <a:lumMod val="75000"/>
                    <a:lumOff val="25000"/>
                  </a:schemeClr>
                </a:solidFill>
                <a:latin typeface="Lucida Console" pitchFamily="49" charset="0"/>
              </a:rPr>
              <a:t> –stat [0|1|2]</a:t>
            </a:r>
            <a:endParaRPr lang="en-GB" sz="1200" dirty="0">
              <a:solidFill>
                <a:schemeClr val="tx1">
                  <a:lumMod val="75000"/>
                  <a:lumOff val="25000"/>
                </a:schemeClr>
              </a:solidFill>
            </a:endParaRPr>
          </a:p>
          <a:p>
            <a:r>
              <a:rPr lang="en-GB" sz="2400" dirty="0">
                <a:solidFill>
                  <a:schemeClr val="tx1">
                    <a:lumMod val="75000"/>
                    <a:lumOff val="25000"/>
                  </a:schemeClr>
                </a:solidFill>
              </a:rPr>
              <a:t>If anything stands out, investigate!</a:t>
            </a:r>
          </a:p>
          <a:p>
            <a:pPr marL="233363" lvl="2" indent="-233363">
              <a:spcBef>
                <a:spcPts val="1200"/>
              </a:spcBef>
              <a:spcAft>
                <a:spcPts val="1200"/>
              </a:spcAft>
              <a:buSzTx/>
              <a:buFont typeface="Wingdings 2" pitchFamily="18" charset="2"/>
              <a:buChar char="¡"/>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dumpheap</a:t>
            </a:r>
            <a:r>
              <a:rPr lang="en-US" sz="1200" b="1" dirty="0">
                <a:solidFill>
                  <a:schemeClr val="tx1">
                    <a:lumMod val="75000"/>
                    <a:lumOff val="25000"/>
                  </a:schemeClr>
                </a:solidFill>
                <a:latin typeface="Lucida Console" pitchFamily="49" charset="0"/>
              </a:rPr>
              <a:t> –stat –type &lt;</a:t>
            </a:r>
            <a:r>
              <a:rPr lang="en-US" sz="1200" b="1" dirty="0" err="1">
                <a:solidFill>
                  <a:schemeClr val="tx1">
                    <a:lumMod val="75000"/>
                    <a:lumOff val="25000"/>
                  </a:schemeClr>
                </a:solidFill>
                <a:latin typeface="Lucida Console" pitchFamily="49" charset="0"/>
              </a:rPr>
              <a:t>MyTypeName</a:t>
            </a:r>
            <a:r>
              <a:rPr lang="en-US" sz="1200" b="1" dirty="0">
                <a:solidFill>
                  <a:schemeClr val="tx1">
                    <a:lumMod val="75000"/>
                    <a:lumOff val="25000"/>
                  </a:schemeClr>
                </a:solidFill>
                <a:latin typeface="Lucida Console" pitchFamily="49" charset="0"/>
              </a:rPr>
              <a:t>&gt;</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gcroot</a:t>
            </a:r>
            <a:r>
              <a:rPr lang="en-US" sz="1200" b="1" dirty="0">
                <a:solidFill>
                  <a:schemeClr val="tx1">
                    <a:lumMod val="75000"/>
                    <a:lumOff val="25000"/>
                  </a:schemeClr>
                </a:solidFill>
                <a:latin typeface="Lucida Console" pitchFamily="49" charset="0"/>
              </a:rPr>
              <a:t> &lt;</a:t>
            </a:r>
            <a:r>
              <a:rPr lang="en-US" sz="1200" b="1" dirty="0" err="1">
                <a:solidFill>
                  <a:schemeClr val="tx1">
                    <a:lumMod val="75000"/>
                    <a:lumOff val="25000"/>
                  </a:schemeClr>
                </a:solidFill>
                <a:latin typeface="Lucida Console" pitchFamily="49" charset="0"/>
              </a:rPr>
              <a:t>addr</a:t>
            </a:r>
            <a:r>
              <a:rPr lang="en-US" sz="1200" b="1" dirty="0">
                <a:solidFill>
                  <a:schemeClr val="tx1">
                    <a:lumMod val="75000"/>
                    <a:lumOff val="25000"/>
                  </a:schemeClr>
                </a:solidFill>
                <a:latin typeface="Lucida Console" pitchFamily="49" charset="0"/>
              </a:rPr>
              <a:t>&gt;</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a:t>
            </a:r>
            <a:endParaRPr lang="en-GB" sz="1200" dirty="0">
              <a:solidFill>
                <a:schemeClr val="tx1">
                  <a:lumMod val="75000"/>
                  <a:lumOff val="25000"/>
                </a:schemeClr>
              </a:solidFill>
            </a:endParaRPr>
          </a:p>
          <a:p>
            <a:r>
              <a:rPr lang="en-GB" sz="2400" dirty="0">
                <a:solidFill>
                  <a:schemeClr val="tx1">
                    <a:lumMod val="75000"/>
                    <a:lumOff val="25000"/>
                  </a:schemeClr>
                </a:solidFill>
              </a:rPr>
              <a:t>If not apparent, let the system continue to run and, sometime later, take another snapshot to compare against the first</a:t>
            </a:r>
            <a:endParaRPr lang="en-GB" sz="2400" b="1" dirty="0">
              <a:solidFill>
                <a:schemeClr val="tx1">
                  <a:lumMod val="75000"/>
                  <a:lumOff val="25000"/>
                </a:schemeClr>
              </a:solidFill>
              <a:latin typeface="Lucida Console" pitchFamily="49" charset="0"/>
            </a:endParaRPr>
          </a:p>
        </p:txBody>
      </p:sp>
    </p:spTree>
    <p:extLst>
      <p:ext uri="{BB962C8B-B14F-4D97-AF65-F5344CB8AC3E}">
        <p14:creationId xmlns:p14="http://schemas.microsoft.com/office/powerpoint/2010/main" val="2638823305"/>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sz="2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Workshop Goals</a:t>
            </a:r>
            <a:endParaRPr lang="en-US" sz="2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1965325"/>
          </a:xfrm>
        </p:spPr>
        <p:txBody>
          <a:bodyPr>
            <a:normAutofit/>
          </a:bodyPr>
          <a:lstStyle/>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r>
              <a:rPr lang="en-GB" sz="2400" dirty="0" err="1">
                <a:solidFill>
                  <a:schemeClr val="tx1">
                    <a:lumMod val="75000"/>
                    <a:lumOff val="25000"/>
                  </a:schemeClr>
                </a:solidFill>
              </a:rPr>
              <a:t>WinDbg</a:t>
            </a:r>
            <a:r>
              <a:rPr lang="en-GB" sz="2400" dirty="0">
                <a:solidFill>
                  <a:schemeClr val="tx1">
                    <a:lumMod val="75000"/>
                    <a:lumOff val="25000"/>
                  </a:schemeClr>
                </a:solidFill>
              </a:rPr>
              <a:t> basics and CLR internals</a:t>
            </a:r>
          </a:p>
          <a:p>
            <a:pPr marL="457200" indent="-457200">
              <a:buFont typeface="+mj-lt"/>
              <a:buAutoNum type="arabicPeriod"/>
            </a:pPr>
            <a:r>
              <a:rPr lang="en-GB" sz="2400" dirty="0">
                <a:solidFill>
                  <a:schemeClr val="tx1">
                    <a:lumMod val="75000"/>
                    <a:lumOff val="25000"/>
                  </a:schemeClr>
                </a:solidFill>
              </a:rPr>
              <a:t>Debug scenarios, crash dumps, real-time debugging</a:t>
            </a: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a:p>
            <a:pPr marL="457200" indent="-457200">
              <a:buFont typeface="+mj-lt"/>
              <a:buAutoNum type="arabicPeriod"/>
            </a:pPr>
            <a:endParaRPr lang="en-GB" sz="2400" dirty="0">
              <a:solidFill>
                <a:schemeClr val="tx1">
                  <a:lumMod val="75000"/>
                  <a:lumOff val="25000"/>
                </a:schemeClr>
              </a:solidFill>
            </a:endParaRPr>
          </a:p>
        </p:txBody>
      </p:sp>
      <p:sp>
        <p:nvSpPr>
          <p:cNvPr id="2" name="TextBox 1"/>
          <p:cNvSpPr txBox="1"/>
          <p:nvPr/>
        </p:nvSpPr>
        <p:spPr>
          <a:xfrm>
            <a:off x="2773680" y="4038600"/>
            <a:ext cx="5486400" cy="1077218"/>
          </a:xfrm>
          <a:prstGeom prst="rect">
            <a:avLst/>
          </a:prstGeom>
          <a:noFill/>
        </p:spPr>
        <p:txBody>
          <a:bodyPr wrap="square" rtlCol="0">
            <a:spAutoFit/>
          </a:bodyPr>
          <a:lstStyle/>
          <a:p>
            <a:pPr marL="0" indent="0" algn="ctr">
              <a:buNone/>
            </a:pPr>
            <a:r>
              <a:rPr lang="en-GB" i="1" dirty="0">
                <a:solidFill>
                  <a:schemeClr val="tx1">
                    <a:lumMod val="75000"/>
                    <a:lumOff val="25000"/>
                  </a:schemeClr>
                </a:solidFill>
              </a:rPr>
              <a:t>Based on</a:t>
            </a:r>
          </a:p>
          <a:p>
            <a:pPr marL="0" indent="0" algn="ctr">
              <a:buNone/>
            </a:pPr>
            <a:r>
              <a:rPr lang="en-GB" b="1" dirty="0">
                <a:solidFill>
                  <a:schemeClr val="tx1">
                    <a:lumMod val="75000"/>
                    <a:lumOff val="25000"/>
                  </a:schemeClr>
                </a:solidFill>
              </a:rPr>
              <a:t>Advanced .NET Debugging</a:t>
            </a:r>
          </a:p>
          <a:p>
            <a:pPr marL="0" indent="0" algn="ctr">
              <a:buNone/>
            </a:pPr>
            <a:r>
              <a:rPr lang="en-GB" i="1" dirty="0">
                <a:solidFill>
                  <a:schemeClr val="tx1">
                    <a:lumMod val="75000"/>
                    <a:lumOff val="25000"/>
                  </a:schemeClr>
                </a:solidFill>
              </a:rPr>
              <a:t>Mario Hewardt</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657600"/>
            <a:ext cx="1939727" cy="24288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descr="http://www.amazon.com/Advanced-NET-Debugging-Mario-Hewardt/dp/0321578899&#1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55617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5" y="2581275"/>
            <a:ext cx="326707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WAKE UP!</a:t>
            </a:r>
            <a:endParaRPr lang="en-US" sz="2000" dirty="0">
              <a:solidFill>
                <a:srgbClr val="339966"/>
              </a:solidFill>
            </a:endParaRPr>
          </a:p>
        </p:txBody>
      </p:sp>
      <p:grpSp>
        <p:nvGrpSpPr>
          <p:cNvPr id="2" name="Group 1"/>
          <p:cNvGrpSpPr/>
          <p:nvPr/>
        </p:nvGrpSpPr>
        <p:grpSpPr>
          <a:xfrm>
            <a:off x="399917" y="1828800"/>
            <a:ext cx="8348472" cy="4038600"/>
            <a:chOff x="399917" y="1676400"/>
            <a:chExt cx="8348472" cy="4038600"/>
          </a:xfrm>
        </p:grpSpPr>
        <p:sp>
          <p:nvSpPr>
            <p:cNvPr id="3" name="Content Placeholder 3"/>
            <p:cNvSpPr txBox="1">
              <a:spLocks/>
            </p:cNvSpPr>
            <p:nvPr/>
          </p:nvSpPr>
          <p:spPr>
            <a:xfrm>
              <a:off x="457199" y="2438400"/>
              <a:ext cx="8229601" cy="3276600"/>
            </a:xfrm>
            <a:prstGeom prst="rect">
              <a:avLst/>
            </a:prstGeom>
            <a:ln w="127000" cap="rnd">
              <a:solidFill>
                <a:srgbClr val="339966"/>
              </a:solidFill>
              <a:round/>
            </a:ln>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spcBef>
                  <a:spcPts val="2400"/>
                </a:spcBef>
                <a:buNone/>
              </a:pPr>
              <a:r>
                <a:rPr lang="en-US" i="1" dirty="0">
                  <a:solidFill>
                    <a:schemeClr val="tx1">
                      <a:lumMod val="75000"/>
                      <a:lumOff val="25000"/>
                    </a:schemeClr>
                  </a:solidFill>
                </a:rPr>
                <a:t>The lab begins on the next slide but before that…</a:t>
              </a:r>
            </a:p>
            <a:p>
              <a:endParaRPr lang="en-US" sz="2400" dirty="0">
                <a:solidFill>
                  <a:schemeClr val="tx1">
                    <a:lumMod val="75000"/>
                    <a:lumOff val="25000"/>
                  </a:schemeClr>
                </a:solidFill>
              </a:endParaRPr>
            </a:p>
            <a:p>
              <a:r>
                <a:rPr lang="en-US" sz="2400" dirty="0">
                  <a:solidFill>
                    <a:schemeClr val="tx1">
                      <a:lumMod val="75000"/>
                      <a:lumOff val="25000"/>
                    </a:schemeClr>
                  </a:solidFill>
                </a:rPr>
                <a:t>Learn about the </a:t>
              </a:r>
              <a:r>
                <a:rPr lang="en-US" sz="2200" b="1" dirty="0">
                  <a:solidFill>
                    <a:schemeClr val="tx1">
                      <a:lumMod val="75000"/>
                      <a:lumOff val="25000"/>
                    </a:schemeClr>
                  </a:solidFill>
                  <a:latin typeface="Lucida Console" pitchFamily="49" charset="0"/>
                </a:rPr>
                <a:t>~*</a:t>
              </a:r>
              <a:r>
                <a:rPr lang="en-US" sz="2200" b="1" dirty="0" err="1">
                  <a:solidFill>
                    <a:schemeClr val="tx1">
                      <a:lumMod val="75000"/>
                      <a:lumOff val="25000"/>
                    </a:schemeClr>
                  </a:solidFill>
                  <a:latin typeface="Lucida Console" pitchFamily="49" charset="0"/>
                </a:rPr>
                <a:t>e!clrstack</a:t>
              </a:r>
              <a:r>
                <a:rPr lang="en-US" sz="2400" b="1" dirty="0">
                  <a:solidFill>
                    <a:schemeClr val="tx1">
                      <a:lumMod val="75000"/>
                      <a:lumOff val="25000"/>
                    </a:schemeClr>
                  </a:solidFill>
                  <a:latin typeface="Lucida Console" pitchFamily="49" charset="0"/>
                </a:rPr>
                <a:t> </a:t>
              </a:r>
              <a:r>
                <a:rPr lang="en-US" sz="2400" dirty="0">
                  <a:solidFill>
                    <a:schemeClr val="tx1">
                      <a:lumMod val="75000"/>
                      <a:lumOff val="25000"/>
                    </a:schemeClr>
                  </a:solidFill>
                </a:rPr>
                <a:t>command</a:t>
              </a:r>
            </a:p>
            <a:p>
              <a:r>
                <a:rPr lang="en-US" sz="2400" dirty="0">
                  <a:solidFill>
                    <a:schemeClr val="tx1">
                      <a:lumMod val="75000"/>
                      <a:lumOff val="25000"/>
                    </a:schemeClr>
                  </a:solidFill>
                </a:rPr>
                <a:t>Learn about the </a:t>
              </a:r>
              <a:r>
                <a:rPr lang="en-US" sz="2200" b="1" dirty="0">
                  <a:solidFill>
                    <a:schemeClr val="tx1">
                      <a:lumMod val="75000"/>
                      <a:lumOff val="25000"/>
                    </a:schemeClr>
                  </a:solidFill>
                  <a:latin typeface="Lucida Console" pitchFamily="49" charset="0"/>
                </a:rPr>
                <a:t>!</a:t>
              </a:r>
              <a:r>
                <a:rPr lang="en-US" sz="2200" b="1" dirty="0" err="1">
                  <a:solidFill>
                    <a:schemeClr val="tx1">
                      <a:lumMod val="75000"/>
                      <a:lumOff val="25000"/>
                    </a:schemeClr>
                  </a:solidFill>
                  <a:latin typeface="Lucida Console" pitchFamily="49" charset="0"/>
                </a:rPr>
                <a:t>clrstack</a:t>
              </a:r>
              <a:r>
                <a:rPr lang="en-US" sz="2200" b="1" dirty="0">
                  <a:solidFill>
                    <a:schemeClr val="tx1">
                      <a:lumMod val="75000"/>
                      <a:lumOff val="25000"/>
                    </a:schemeClr>
                  </a:solidFill>
                  <a:latin typeface="Lucida Console" pitchFamily="49" charset="0"/>
                </a:rPr>
                <a:t> –</a:t>
              </a:r>
              <a:r>
                <a:rPr lang="en-US" sz="2200" b="1" dirty="0" err="1">
                  <a:solidFill>
                    <a:schemeClr val="tx1">
                      <a:lumMod val="75000"/>
                      <a:lumOff val="25000"/>
                    </a:schemeClr>
                  </a:solidFill>
                  <a:latin typeface="Lucida Console" pitchFamily="49" charset="0"/>
                </a:rPr>
                <a:t>i</a:t>
              </a:r>
              <a:r>
                <a:rPr lang="en-US" sz="2400" dirty="0">
                  <a:solidFill>
                    <a:schemeClr val="tx1">
                      <a:lumMod val="75000"/>
                      <a:lumOff val="25000"/>
                    </a:schemeClr>
                  </a:solidFill>
                </a:rPr>
                <a:t> command</a:t>
              </a:r>
            </a:p>
            <a:p>
              <a:r>
                <a:rPr lang="en-US" sz="2400" dirty="0">
                  <a:solidFill>
                    <a:schemeClr val="tx1">
                      <a:lumMod val="75000"/>
                      <a:lumOff val="25000"/>
                    </a:schemeClr>
                  </a:solidFill>
                </a:rPr>
                <a:t>Ready? Go!</a:t>
              </a:r>
            </a:p>
          </p:txBody>
        </p:sp>
        <p:sp>
          <p:nvSpPr>
            <p:cNvPr id="7" name="Round Same Side Corner Rectangle 6"/>
            <p:cNvSpPr/>
            <p:nvPr/>
          </p:nvSpPr>
          <p:spPr bwMode="auto">
            <a:xfrm>
              <a:off x="399917" y="1676400"/>
              <a:ext cx="8348472" cy="762000"/>
            </a:xfrm>
            <a:prstGeom prst="round2SameRect">
              <a:avLst/>
            </a:prstGeom>
            <a:gradFill>
              <a:gsLst>
                <a:gs pos="0">
                  <a:srgbClr val="339966"/>
                </a:gs>
                <a:gs pos="50000">
                  <a:srgbClr val="B1E5CB"/>
                </a:gs>
                <a:gs pos="100000">
                  <a:srgbClr val="339966"/>
                </a:gs>
              </a:gsLst>
              <a:lin ang="5400000" scaled="0"/>
            </a:gradFill>
            <a:ln w="3175" cap="flat" cmpd="sng" algn="ctr">
              <a:solidFill>
                <a:srgbClr val="3399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rgbClr val="1A4E34"/>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rPr>
                <a:t>LAB</a:t>
              </a:r>
              <a:endParaRPr kumimoji="0" lang="en-US" sz="1600" b="1" i="0" u="none" strike="noStrike" cap="none" normalizeH="0" baseline="0" dirty="0">
                <a:ln>
                  <a:noFill/>
                </a:ln>
                <a:solidFill>
                  <a:srgbClr val="1A4E34"/>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endParaRPr>
            </a:p>
          </p:txBody>
        </p:sp>
      </p:grpSp>
      <p:pic>
        <p:nvPicPr>
          <p:cNvPr id="8"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02978"/>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Lab</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Start CrashLab.exe</a:t>
            </a:r>
          </a:p>
          <a:p>
            <a:r>
              <a:rPr lang="en-GB" dirty="0">
                <a:solidFill>
                  <a:schemeClr val="tx1">
                    <a:lumMod val="75000"/>
                    <a:lumOff val="25000"/>
                  </a:schemeClr>
                </a:solidFill>
              </a:rPr>
              <a:t>Start </a:t>
            </a:r>
            <a:r>
              <a:rPr lang="en-GB" dirty="0" err="1">
                <a:solidFill>
                  <a:schemeClr val="tx1">
                    <a:lumMod val="75000"/>
                    <a:lumOff val="25000"/>
                  </a:schemeClr>
                </a:solidFill>
              </a:rPr>
              <a:t>PerfMon</a:t>
            </a:r>
            <a:endParaRPr lang="en-GB" dirty="0">
              <a:solidFill>
                <a:schemeClr val="tx1">
                  <a:lumMod val="75000"/>
                  <a:lumOff val="25000"/>
                </a:schemeClr>
              </a:solidFill>
            </a:endParaRPr>
          </a:p>
          <a:p>
            <a:pPr lvl="1"/>
            <a:r>
              <a:rPr lang="en-GB" dirty="0">
                <a:solidFill>
                  <a:schemeClr val="tx1">
                    <a:lumMod val="75000"/>
                    <a:lumOff val="25000"/>
                  </a:schemeClr>
                </a:solidFill>
              </a:rPr>
              <a:t>Click the green </a:t>
            </a:r>
            <a:r>
              <a:rPr lang="en-GB" b="1" dirty="0">
                <a:ln w="10541" cmpd="sng">
                  <a:solidFill>
                    <a:srgbClr val="00B050"/>
                  </a:solidFill>
                  <a:prstDash val="solid"/>
                </a:ln>
                <a:gradFill>
                  <a:gsLst>
                    <a:gs pos="0">
                      <a:srgbClr val="00B050"/>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rPr>
              <a:t>+</a:t>
            </a:r>
            <a:r>
              <a:rPr lang="en-GB" dirty="0">
                <a:solidFill>
                  <a:schemeClr val="tx1">
                    <a:lumMod val="75000"/>
                    <a:lumOff val="25000"/>
                  </a:schemeClr>
                </a:solidFill>
              </a:rPr>
              <a:t> to add counters</a:t>
            </a:r>
          </a:p>
          <a:p>
            <a:pPr lvl="1"/>
            <a:r>
              <a:rPr lang="en-GB" dirty="0">
                <a:solidFill>
                  <a:schemeClr val="tx1">
                    <a:lumMod val="75000"/>
                    <a:lumOff val="25000"/>
                  </a:schemeClr>
                </a:solidFill>
              </a:rPr>
              <a:t>Select the .NET Memory category, the </a:t>
            </a:r>
            <a:r>
              <a:rPr lang="en-GB" dirty="0" err="1">
                <a:solidFill>
                  <a:schemeClr val="tx1">
                    <a:lumMod val="75000"/>
                    <a:lumOff val="25000"/>
                  </a:schemeClr>
                </a:solidFill>
              </a:rPr>
              <a:t>CrashLab</a:t>
            </a:r>
            <a:r>
              <a:rPr lang="en-GB" dirty="0">
                <a:solidFill>
                  <a:schemeClr val="tx1">
                    <a:lumMod val="75000"/>
                    <a:lumOff val="25000"/>
                  </a:schemeClr>
                </a:solidFill>
              </a:rPr>
              <a:t> instance, press Add&gt;&gt;</a:t>
            </a:r>
          </a:p>
          <a:p>
            <a:pPr lvl="1"/>
            <a:r>
              <a:rPr lang="en-GB" dirty="0">
                <a:solidFill>
                  <a:schemeClr val="tx1">
                    <a:lumMod val="75000"/>
                    <a:lumOff val="25000"/>
                  </a:schemeClr>
                </a:solidFill>
              </a:rPr>
              <a:t>Counters for the instance are displayed and monitoring begins</a:t>
            </a:r>
          </a:p>
          <a:p>
            <a:r>
              <a:rPr lang="en-GB" dirty="0">
                <a:solidFill>
                  <a:schemeClr val="tx1">
                    <a:lumMod val="75000"/>
                    <a:lumOff val="25000"/>
                  </a:schemeClr>
                </a:solidFill>
              </a:rPr>
              <a:t>Find the “Gen 0 Heap size” counter.  Does it have a value?</a:t>
            </a:r>
          </a:p>
          <a:p>
            <a:r>
              <a:rPr lang="en-GB" dirty="0">
                <a:solidFill>
                  <a:schemeClr val="tx1">
                    <a:lumMod val="75000"/>
                    <a:lumOff val="25000"/>
                  </a:schemeClr>
                </a:solidFill>
              </a:rPr>
              <a:t>Run the </a:t>
            </a:r>
            <a:r>
              <a:rPr lang="en-GB" dirty="0" err="1">
                <a:solidFill>
                  <a:schemeClr val="tx1">
                    <a:lumMod val="75000"/>
                    <a:lumOff val="25000"/>
                  </a:schemeClr>
                </a:solidFill>
              </a:rPr>
              <a:t>CrashLab</a:t>
            </a:r>
            <a:r>
              <a:rPr lang="en-GB" dirty="0">
                <a:solidFill>
                  <a:schemeClr val="tx1">
                    <a:lumMod val="75000"/>
                    <a:lumOff val="25000"/>
                  </a:schemeClr>
                </a:solidFill>
              </a:rPr>
              <a:t> </a:t>
            </a:r>
            <a:r>
              <a:rPr lang="en-GB" i="1" dirty="0" err="1">
                <a:solidFill>
                  <a:schemeClr val="tx1">
                    <a:lumMod val="75000"/>
                    <a:lumOff val="25000"/>
                  </a:schemeClr>
                </a:solidFill>
              </a:rPr>
              <a:t>GC.Collect</a:t>
            </a:r>
            <a:r>
              <a:rPr lang="en-GB" i="1" dirty="0">
                <a:solidFill>
                  <a:schemeClr val="tx1">
                    <a:lumMod val="75000"/>
                    <a:lumOff val="25000"/>
                  </a:schemeClr>
                </a:solidFill>
              </a:rPr>
              <a:t> </a:t>
            </a:r>
            <a:r>
              <a:rPr lang="en-GB" dirty="0">
                <a:solidFill>
                  <a:schemeClr val="tx1">
                    <a:lumMod val="75000"/>
                    <a:lumOff val="25000"/>
                  </a:schemeClr>
                </a:solidFill>
              </a:rPr>
              <a:t>test.  Do you see a value now?</a:t>
            </a:r>
          </a:p>
          <a:p>
            <a:r>
              <a:rPr lang="en-GB" dirty="0">
                <a:solidFill>
                  <a:schemeClr val="tx1">
                    <a:lumMod val="75000"/>
                    <a:lumOff val="25000"/>
                  </a:schemeClr>
                </a:solidFill>
              </a:rPr>
              <a:t>Run the </a:t>
            </a:r>
            <a:r>
              <a:rPr lang="en-GB" i="1" dirty="0">
                <a:solidFill>
                  <a:schemeClr val="tx1">
                    <a:lumMod val="75000"/>
                    <a:lumOff val="25000"/>
                  </a:schemeClr>
                </a:solidFill>
              </a:rPr>
              <a:t>Leaked: Managed</a:t>
            </a:r>
            <a:r>
              <a:rPr lang="en-GB" dirty="0">
                <a:solidFill>
                  <a:schemeClr val="tx1">
                    <a:lumMod val="75000"/>
                    <a:lumOff val="25000"/>
                  </a:schemeClr>
                </a:solidFill>
              </a:rPr>
              <a:t> test (Mystery 2), accept the defaults.</a:t>
            </a:r>
          </a:p>
          <a:p>
            <a:r>
              <a:rPr lang="en-GB" dirty="0">
                <a:solidFill>
                  <a:schemeClr val="tx1">
                    <a:lumMod val="75000"/>
                    <a:lumOff val="25000"/>
                  </a:schemeClr>
                </a:solidFill>
              </a:rPr>
              <a:t>Watch the </a:t>
            </a:r>
            <a:r>
              <a:rPr lang="en-GB" dirty="0" err="1">
                <a:solidFill>
                  <a:schemeClr val="tx1">
                    <a:lumMod val="75000"/>
                    <a:lumOff val="25000"/>
                  </a:schemeClr>
                </a:solidFill>
              </a:rPr>
              <a:t>PerfMon</a:t>
            </a:r>
            <a:r>
              <a:rPr lang="en-GB" dirty="0">
                <a:solidFill>
                  <a:schemeClr val="tx1">
                    <a:lumMod val="75000"/>
                    <a:lumOff val="25000"/>
                  </a:schemeClr>
                </a:solidFill>
              </a:rPr>
              <a:t> counters.  What’s happening?</a:t>
            </a:r>
          </a:p>
          <a:p>
            <a:r>
              <a:rPr lang="en-GB" dirty="0">
                <a:solidFill>
                  <a:schemeClr val="tx1">
                    <a:lumMod val="75000"/>
                    <a:lumOff val="25000"/>
                  </a:schemeClr>
                </a:solidFill>
              </a:rPr>
              <a:t>Watch for a few minutes.  What do you notice?</a:t>
            </a:r>
          </a:p>
          <a:p>
            <a:endParaRPr lang="en-GB" dirty="0">
              <a:solidFill>
                <a:schemeClr val="tx1">
                  <a:lumMod val="75000"/>
                  <a:lumOff val="25000"/>
                </a:schemeClr>
              </a:solidFill>
            </a:endParaRPr>
          </a:p>
          <a:p>
            <a:pPr marL="0" indent="0">
              <a:buNone/>
            </a:pPr>
            <a:r>
              <a:rPr lang="en-GB" sz="1600" dirty="0">
                <a:solidFill>
                  <a:schemeClr val="tx1">
                    <a:lumMod val="75000"/>
                    <a:lumOff val="25000"/>
                  </a:schemeClr>
                </a:solidFill>
              </a:rPr>
              <a:t>(Are we having fun yet? … What happens if we run the </a:t>
            </a:r>
            <a:r>
              <a:rPr lang="en-GB" sz="1600" i="1" dirty="0" err="1">
                <a:solidFill>
                  <a:schemeClr val="tx1">
                    <a:lumMod val="75000"/>
                    <a:lumOff val="25000"/>
                  </a:schemeClr>
                </a:solidFill>
              </a:rPr>
              <a:t>GC.Collect</a:t>
            </a:r>
            <a:r>
              <a:rPr lang="en-GB" sz="1600" i="1" dirty="0">
                <a:solidFill>
                  <a:schemeClr val="tx1">
                    <a:lumMod val="75000"/>
                    <a:lumOff val="25000"/>
                  </a:schemeClr>
                </a:solidFill>
              </a:rPr>
              <a:t> </a:t>
            </a:r>
            <a:r>
              <a:rPr lang="en-GB" sz="1600" dirty="0">
                <a:solidFill>
                  <a:schemeClr val="tx1">
                    <a:lumMod val="75000"/>
                    <a:lumOff val="25000"/>
                  </a:schemeClr>
                </a:solidFill>
              </a:rPr>
              <a:t>test while the </a:t>
            </a:r>
            <a:r>
              <a:rPr lang="en-GB" sz="1600" i="1" dirty="0">
                <a:solidFill>
                  <a:schemeClr val="tx1">
                    <a:lumMod val="75000"/>
                    <a:lumOff val="25000"/>
                  </a:schemeClr>
                </a:solidFill>
              </a:rPr>
              <a:t>Leaked: Managed </a:t>
            </a:r>
            <a:r>
              <a:rPr lang="en-GB" sz="1600" dirty="0">
                <a:solidFill>
                  <a:schemeClr val="tx1">
                    <a:lumMod val="75000"/>
                    <a:lumOff val="25000"/>
                  </a:schemeClr>
                </a:solidFill>
              </a:rPr>
              <a:t>test is executing?)</a:t>
            </a:r>
            <a:endParaRPr lang="en-GB" dirty="0">
              <a:solidFill>
                <a:schemeClr val="tx1">
                  <a:lumMod val="75000"/>
                  <a:lumOff val="25000"/>
                </a:schemeClr>
              </a:solidFill>
            </a:endParaRPr>
          </a:p>
          <a:p>
            <a:endParaRPr lang="en-GB" sz="2400" b="1" dirty="0">
              <a:solidFill>
                <a:schemeClr val="tx1">
                  <a:lumMod val="75000"/>
                  <a:lumOff val="25000"/>
                </a:schemeClr>
              </a:solidFill>
              <a:latin typeface="Lucida Console" pitchFamily="49" charset="0"/>
            </a:endParaRPr>
          </a:p>
        </p:txBody>
      </p:sp>
      <p:pic>
        <p:nvPicPr>
          <p:cNvPr id="5"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601476"/>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Lab</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Run </a:t>
            </a:r>
            <a:r>
              <a:rPr lang="en-GB" dirty="0" err="1">
                <a:solidFill>
                  <a:schemeClr val="tx1">
                    <a:lumMod val="75000"/>
                    <a:lumOff val="25000"/>
                  </a:schemeClr>
                </a:solidFill>
              </a:rPr>
              <a:t>WinDbg</a:t>
            </a:r>
            <a:r>
              <a:rPr lang="en-GB" dirty="0">
                <a:solidFill>
                  <a:schemeClr val="tx1">
                    <a:lumMod val="75000"/>
                    <a:lumOff val="25000"/>
                  </a:schemeClr>
                </a:solidFill>
              </a:rPr>
              <a:t> and attach to the </a:t>
            </a:r>
            <a:r>
              <a:rPr lang="en-GB" dirty="0" err="1">
                <a:solidFill>
                  <a:schemeClr val="tx1">
                    <a:lumMod val="75000"/>
                    <a:lumOff val="25000"/>
                  </a:schemeClr>
                </a:solidFill>
              </a:rPr>
              <a:t>CrashLab</a:t>
            </a:r>
            <a:r>
              <a:rPr lang="en-GB" dirty="0">
                <a:solidFill>
                  <a:schemeClr val="tx1">
                    <a:lumMod val="75000"/>
                    <a:lumOff val="25000"/>
                  </a:schemeClr>
                </a:solidFill>
              </a:rPr>
              <a:t> process</a:t>
            </a:r>
          </a:p>
          <a:p>
            <a:r>
              <a:rPr lang="en-GB" dirty="0">
                <a:solidFill>
                  <a:schemeClr val="tx1">
                    <a:lumMod val="75000"/>
                    <a:lumOff val="25000"/>
                  </a:schemeClr>
                </a:solidFill>
              </a:rPr>
              <a:t>The injected breakpoint is hit and </a:t>
            </a:r>
            <a:r>
              <a:rPr lang="en-GB" dirty="0" err="1">
                <a:solidFill>
                  <a:schemeClr val="tx1">
                    <a:lumMod val="75000"/>
                    <a:lumOff val="25000"/>
                  </a:schemeClr>
                </a:solidFill>
              </a:rPr>
              <a:t>WinDbg</a:t>
            </a:r>
            <a:r>
              <a:rPr lang="en-GB" dirty="0">
                <a:solidFill>
                  <a:schemeClr val="tx1">
                    <a:lumMod val="75000"/>
                    <a:lumOff val="25000"/>
                  </a:schemeClr>
                </a:solidFill>
              </a:rPr>
              <a:t> awaits your input</a:t>
            </a:r>
          </a:p>
          <a:p>
            <a:endParaRPr lang="en-GB" dirty="0">
              <a:solidFill>
                <a:schemeClr val="tx1">
                  <a:lumMod val="75000"/>
                  <a:lumOff val="25000"/>
                </a:schemeClr>
              </a:solidFill>
            </a:endParaRPr>
          </a:p>
          <a:p>
            <a:r>
              <a:rPr lang="en-GB" dirty="0">
                <a:solidFill>
                  <a:schemeClr val="tx1">
                    <a:lumMod val="75000"/>
                    <a:lumOff val="25000"/>
                  </a:schemeClr>
                </a:solidFill>
              </a:rPr>
              <a:t>The memory allocations are going through the roof!</a:t>
            </a:r>
          </a:p>
          <a:p>
            <a:r>
              <a:rPr lang="en-GB" dirty="0">
                <a:solidFill>
                  <a:schemeClr val="tx1">
                    <a:lumMod val="75000"/>
                    <a:lumOff val="25000"/>
                  </a:schemeClr>
                </a:solidFill>
              </a:rPr>
              <a:t>What’s the first command we should enter?</a:t>
            </a:r>
          </a:p>
          <a:p>
            <a:endParaRPr lang="en-GB" sz="2400" b="1" dirty="0">
              <a:solidFill>
                <a:schemeClr val="tx1">
                  <a:lumMod val="75000"/>
                  <a:lumOff val="25000"/>
                </a:schemeClr>
              </a:solidFill>
              <a:latin typeface="Lucida Console" pitchFamily="49" charset="0"/>
            </a:endParaRPr>
          </a:p>
          <a:p>
            <a:pPr marL="465138" lvl="2" indent="0">
              <a:buNone/>
            </a:pPr>
            <a:r>
              <a:rPr lang="en-GB" i="1" dirty="0">
                <a:solidFill>
                  <a:schemeClr val="tx1">
                    <a:lumMod val="75000"/>
                    <a:lumOff val="25000"/>
                  </a:schemeClr>
                </a:solidFill>
              </a:rPr>
              <a:t>Wait for it…</a:t>
            </a:r>
          </a:p>
        </p:txBody>
      </p:sp>
    </p:spTree>
    <p:extLst>
      <p:ext uri="{BB962C8B-B14F-4D97-AF65-F5344CB8AC3E}">
        <p14:creationId xmlns:p14="http://schemas.microsoft.com/office/powerpoint/2010/main" val="1911878270"/>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Lab</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Run </a:t>
            </a:r>
            <a:r>
              <a:rPr lang="en-GB" dirty="0" err="1">
                <a:solidFill>
                  <a:schemeClr val="tx1">
                    <a:lumMod val="75000"/>
                    <a:lumOff val="25000"/>
                  </a:schemeClr>
                </a:solidFill>
              </a:rPr>
              <a:t>WinDbg</a:t>
            </a:r>
            <a:r>
              <a:rPr lang="en-GB" dirty="0">
                <a:solidFill>
                  <a:schemeClr val="tx1">
                    <a:lumMod val="75000"/>
                    <a:lumOff val="25000"/>
                  </a:schemeClr>
                </a:solidFill>
              </a:rPr>
              <a:t> and attach to the </a:t>
            </a:r>
            <a:r>
              <a:rPr lang="en-GB" dirty="0" err="1">
                <a:solidFill>
                  <a:schemeClr val="tx1">
                    <a:lumMod val="75000"/>
                    <a:lumOff val="25000"/>
                  </a:schemeClr>
                </a:solidFill>
              </a:rPr>
              <a:t>CrashLab</a:t>
            </a:r>
            <a:r>
              <a:rPr lang="en-GB" dirty="0">
                <a:solidFill>
                  <a:schemeClr val="tx1">
                    <a:lumMod val="75000"/>
                    <a:lumOff val="25000"/>
                  </a:schemeClr>
                </a:solidFill>
              </a:rPr>
              <a:t> process</a:t>
            </a:r>
          </a:p>
          <a:p>
            <a:r>
              <a:rPr lang="en-GB" dirty="0">
                <a:solidFill>
                  <a:schemeClr val="tx1">
                    <a:lumMod val="75000"/>
                    <a:lumOff val="25000"/>
                  </a:schemeClr>
                </a:solidFill>
              </a:rPr>
              <a:t>The injected breakpoint is hit and </a:t>
            </a:r>
            <a:r>
              <a:rPr lang="en-GB" dirty="0" err="1">
                <a:solidFill>
                  <a:schemeClr val="tx1">
                    <a:lumMod val="75000"/>
                    <a:lumOff val="25000"/>
                  </a:schemeClr>
                </a:solidFill>
              </a:rPr>
              <a:t>WinDbg</a:t>
            </a:r>
            <a:r>
              <a:rPr lang="en-GB" dirty="0">
                <a:solidFill>
                  <a:schemeClr val="tx1">
                    <a:lumMod val="75000"/>
                    <a:lumOff val="25000"/>
                  </a:schemeClr>
                </a:solidFill>
              </a:rPr>
              <a:t> awaits your input</a:t>
            </a:r>
          </a:p>
          <a:p>
            <a:endParaRPr lang="en-GB" dirty="0">
              <a:solidFill>
                <a:schemeClr val="tx1">
                  <a:lumMod val="75000"/>
                  <a:lumOff val="25000"/>
                </a:schemeClr>
              </a:solidFill>
            </a:endParaRPr>
          </a:p>
          <a:p>
            <a:r>
              <a:rPr lang="en-GB" dirty="0">
                <a:solidFill>
                  <a:schemeClr val="tx1">
                    <a:lumMod val="75000"/>
                    <a:lumOff val="25000"/>
                  </a:schemeClr>
                </a:solidFill>
              </a:rPr>
              <a:t>The memory allocations are going through the roof!</a:t>
            </a:r>
          </a:p>
          <a:p>
            <a:r>
              <a:rPr lang="en-GB" dirty="0">
                <a:solidFill>
                  <a:schemeClr val="tx1">
                    <a:lumMod val="75000"/>
                    <a:lumOff val="25000"/>
                  </a:schemeClr>
                </a:solidFill>
              </a:rPr>
              <a:t>What’s the first command we should enter?</a:t>
            </a:r>
          </a:p>
          <a:p>
            <a:endParaRPr lang="en-GB" dirty="0">
              <a:solidFill>
                <a:schemeClr val="tx1">
                  <a:lumMod val="75000"/>
                  <a:lumOff val="25000"/>
                </a:schemeClr>
              </a:solidFill>
            </a:endParaRPr>
          </a:p>
          <a:p>
            <a:r>
              <a:rPr lang="en-GB" dirty="0">
                <a:solidFill>
                  <a:schemeClr val="tx1">
                    <a:lumMod val="75000"/>
                    <a:lumOff val="25000"/>
                  </a:schemeClr>
                </a:solidFill>
              </a:rPr>
              <a:t>For memory problems, first take a look at the heap</a:t>
            </a:r>
          </a:p>
          <a:p>
            <a:pPr marL="457200" lvl="4" indent="0">
              <a:spcBef>
                <a:spcPts val="12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dumpheap</a:t>
            </a:r>
            <a:r>
              <a:rPr lang="en-US" sz="1200" b="1" dirty="0">
                <a:solidFill>
                  <a:schemeClr val="tx1">
                    <a:lumMod val="75000"/>
                    <a:lumOff val="25000"/>
                  </a:schemeClr>
                </a:solidFill>
                <a:latin typeface="Lucida Console" pitchFamily="49" charset="0"/>
              </a:rPr>
              <a:t> –stat</a:t>
            </a:r>
            <a:br>
              <a:rPr lang="en-US" sz="1200" b="1" dirty="0">
                <a:solidFill>
                  <a:schemeClr val="tx1">
                    <a:lumMod val="75000"/>
                    <a:lumOff val="25000"/>
                  </a:schemeClr>
                </a:solidFill>
                <a:latin typeface="Lucida Console" pitchFamily="49" charset="0"/>
              </a:rPr>
            </a:br>
            <a:endParaRPr lang="en-GB" dirty="0">
              <a:solidFill>
                <a:schemeClr val="tx1">
                  <a:lumMod val="75000"/>
                  <a:lumOff val="25000"/>
                </a:schemeClr>
              </a:solidFill>
            </a:endParaRPr>
          </a:p>
          <a:p>
            <a:pPr>
              <a:buFont typeface="Wingdings" pitchFamily="2" charset="2"/>
              <a:buChar char="v"/>
            </a:pPr>
            <a:r>
              <a:rPr lang="en-GB" dirty="0">
                <a:solidFill>
                  <a:schemeClr val="tx1">
                    <a:lumMod val="75000"/>
                    <a:lumOff val="25000"/>
                  </a:schemeClr>
                </a:solidFill>
              </a:rPr>
              <a:t>Of course there are many ways to attack each problem</a:t>
            </a:r>
          </a:p>
          <a:p>
            <a:pPr>
              <a:buFont typeface="Wingdings" pitchFamily="2" charset="2"/>
              <a:buChar char="v"/>
            </a:pPr>
            <a:r>
              <a:rPr lang="en-GB" dirty="0">
                <a:solidFill>
                  <a:schemeClr val="tx1">
                    <a:lumMod val="75000"/>
                    <a:lumOff val="25000"/>
                  </a:schemeClr>
                </a:solidFill>
              </a:rPr>
              <a:t>!</a:t>
            </a:r>
            <a:r>
              <a:rPr lang="en-GB" dirty="0" err="1">
                <a:solidFill>
                  <a:schemeClr val="tx1">
                    <a:lumMod val="75000"/>
                    <a:lumOff val="25000"/>
                  </a:schemeClr>
                </a:solidFill>
              </a:rPr>
              <a:t>clrusage</a:t>
            </a:r>
            <a:r>
              <a:rPr lang="en-GB" dirty="0">
                <a:solidFill>
                  <a:schemeClr val="tx1">
                    <a:lumMod val="75000"/>
                    <a:lumOff val="25000"/>
                  </a:schemeClr>
                </a:solidFill>
              </a:rPr>
              <a:t> (PSSCOR) may also provide useful information</a:t>
            </a:r>
          </a:p>
          <a:p>
            <a:endParaRPr lang="en-GB" sz="2400" b="1" dirty="0">
              <a:solidFill>
                <a:schemeClr val="tx1">
                  <a:lumMod val="75000"/>
                  <a:lumOff val="25000"/>
                </a:schemeClr>
              </a:solidFill>
              <a:latin typeface="Lucida Console" pitchFamily="49" charset="0"/>
            </a:endParaRPr>
          </a:p>
        </p:txBody>
      </p:sp>
    </p:spTree>
    <p:extLst>
      <p:ext uri="{BB962C8B-B14F-4D97-AF65-F5344CB8AC3E}">
        <p14:creationId xmlns:p14="http://schemas.microsoft.com/office/powerpoint/2010/main" val="2357619428"/>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Lab</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Are there any objects with surprisingly high Count or </a:t>
            </a:r>
            <a:r>
              <a:rPr lang="en-GB" dirty="0" err="1">
                <a:solidFill>
                  <a:schemeClr val="tx1">
                    <a:lumMod val="75000"/>
                    <a:lumOff val="25000"/>
                  </a:schemeClr>
                </a:solidFill>
              </a:rPr>
              <a:t>TotalSize</a:t>
            </a:r>
            <a:r>
              <a:rPr lang="en-GB" dirty="0">
                <a:solidFill>
                  <a:schemeClr val="tx1">
                    <a:lumMod val="75000"/>
                    <a:lumOff val="25000"/>
                  </a:schemeClr>
                </a:solidFill>
              </a:rPr>
              <a:t>?</a:t>
            </a:r>
          </a:p>
          <a:p>
            <a:r>
              <a:rPr lang="en-GB" dirty="0">
                <a:solidFill>
                  <a:schemeClr val="tx1">
                    <a:lumMod val="75000"/>
                    <a:lumOff val="25000"/>
                  </a:schemeClr>
                </a:solidFill>
              </a:rPr>
              <a:t>If the count is very high, listing all instances may take a very, very long time (</a:t>
            </a:r>
            <a:r>
              <a:rPr lang="en-GB" sz="1600" b="1" dirty="0">
                <a:solidFill>
                  <a:schemeClr val="tx1">
                    <a:lumMod val="75000"/>
                    <a:lumOff val="25000"/>
                  </a:schemeClr>
                </a:solidFill>
                <a:latin typeface="Lucida Console" pitchFamily="49" charset="0"/>
              </a:rPr>
              <a:t>!</a:t>
            </a:r>
            <a:r>
              <a:rPr lang="en-GB" sz="1600" b="1" dirty="0" err="1">
                <a:solidFill>
                  <a:schemeClr val="tx1">
                    <a:lumMod val="75000"/>
                    <a:lumOff val="25000"/>
                  </a:schemeClr>
                </a:solidFill>
                <a:latin typeface="Lucida Console" pitchFamily="49" charset="0"/>
              </a:rPr>
              <a:t>dumpheap</a:t>
            </a:r>
            <a:r>
              <a:rPr lang="en-GB" sz="1600" b="1" dirty="0">
                <a:solidFill>
                  <a:schemeClr val="tx1">
                    <a:lumMod val="75000"/>
                    <a:lumOff val="25000"/>
                  </a:schemeClr>
                </a:solidFill>
                <a:latin typeface="Lucida Console" pitchFamily="49" charset="0"/>
              </a:rPr>
              <a:t> –</a:t>
            </a:r>
            <a:r>
              <a:rPr lang="en-GB" sz="1600" b="1" dirty="0" err="1">
                <a:solidFill>
                  <a:schemeClr val="tx1">
                    <a:lumMod val="75000"/>
                    <a:lumOff val="25000"/>
                  </a:schemeClr>
                </a:solidFill>
                <a:latin typeface="Lucida Console" pitchFamily="49" charset="0"/>
              </a:rPr>
              <a:t>mt</a:t>
            </a:r>
            <a:r>
              <a:rPr lang="en-GB" sz="1600" b="1" dirty="0">
                <a:solidFill>
                  <a:schemeClr val="tx1">
                    <a:lumMod val="75000"/>
                    <a:lumOff val="25000"/>
                  </a:schemeClr>
                </a:solidFill>
                <a:latin typeface="Lucida Console" pitchFamily="49" charset="0"/>
              </a:rPr>
              <a:t> &lt;</a:t>
            </a:r>
            <a:r>
              <a:rPr lang="en-GB" sz="1600" b="1" dirty="0" err="1">
                <a:solidFill>
                  <a:schemeClr val="tx1">
                    <a:lumMod val="75000"/>
                    <a:lumOff val="25000"/>
                  </a:schemeClr>
                </a:solidFill>
                <a:latin typeface="Lucida Console" pitchFamily="49" charset="0"/>
              </a:rPr>
              <a:t>mtaddr</a:t>
            </a:r>
            <a:r>
              <a:rPr lang="en-GB" sz="1600" b="1" dirty="0">
                <a:solidFill>
                  <a:schemeClr val="tx1">
                    <a:lumMod val="75000"/>
                    <a:lumOff val="25000"/>
                  </a:schemeClr>
                </a:solidFill>
                <a:latin typeface="Lucida Console" pitchFamily="49" charset="0"/>
              </a:rPr>
              <a:t>&gt;</a:t>
            </a:r>
            <a:r>
              <a:rPr lang="en-GB" dirty="0">
                <a:solidFill>
                  <a:schemeClr val="tx1">
                    <a:lumMod val="75000"/>
                    <a:lumOff val="25000"/>
                  </a:schemeClr>
                </a:solidFill>
              </a:rPr>
              <a:t>)</a:t>
            </a:r>
          </a:p>
          <a:p>
            <a:r>
              <a:rPr lang="en-GB" dirty="0">
                <a:solidFill>
                  <a:schemeClr val="tx1">
                    <a:lumMod val="75000"/>
                    <a:lumOff val="25000"/>
                  </a:schemeClr>
                </a:solidFill>
              </a:rPr>
              <a:t>Instead, look at the CLR stacks.  Is it obvious which stack may be creating these objects?</a:t>
            </a:r>
          </a:p>
          <a:p>
            <a:r>
              <a:rPr lang="en-GB" dirty="0">
                <a:solidFill>
                  <a:schemeClr val="tx1">
                    <a:lumMod val="75000"/>
                    <a:lumOff val="25000"/>
                  </a:schemeClr>
                </a:solidFill>
              </a:rPr>
              <a:t>Dump the CLR stacks for all threads</a:t>
            </a:r>
          </a:p>
          <a:p>
            <a:pPr marL="233363" lvl="4" indent="-233363">
              <a:buFont typeface="Wingdings 2" pitchFamily="18" charset="2"/>
              <a:buChar char="¡"/>
            </a:pPr>
            <a:endParaRPr lang="en-US" sz="1200" dirty="0">
              <a:solidFill>
                <a:schemeClr val="tx1">
                  <a:lumMod val="75000"/>
                  <a:lumOff val="25000"/>
                </a:schemeClr>
              </a:solidFill>
              <a:latin typeface="Lucida Console" pitchFamily="49" charset="0"/>
            </a:endParaRPr>
          </a:p>
          <a:p>
            <a:pPr marL="460375" lvl="5"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e!clrstack</a:t>
            </a:r>
            <a:br>
              <a:rPr lang="en-US" sz="1200" b="1" dirty="0">
                <a:solidFill>
                  <a:schemeClr val="tx1">
                    <a:lumMod val="75000"/>
                    <a:lumOff val="25000"/>
                  </a:schemeClr>
                </a:solidFill>
                <a:latin typeface="Lucida Console" pitchFamily="49" charset="0"/>
              </a:rPr>
            </a:br>
            <a:endParaRPr lang="en-GB" sz="1600" dirty="0">
              <a:solidFill>
                <a:schemeClr val="tx1">
                  <a:lumMod val="75000"/>
                  <a:lumOff val="25000"/>
                </a:schemeClr>
              </a:solidFill>
            </a:endParaRPr>
          </a:p>
          <a:p>
            <a:r>
              <a:rPr lang="en-GB" dirty="0">
                <a:solidFill>
                  <a:schemeClr val="tx1">
                    <a:lumMod val="75000"/>
                    <a:lumOff val="25000"/>
                  </a:schemeClr>
                </a:solidFill>
              </a:rPr>
              <a:t>Using the </a:t>
            </a:r>
            <a:r>
              <a:rPr lang="en-GB" sz="1800" b="1" dirty="0">
                <a:solidFill>
                  <a:schemeClr val="tx1">
                    <a:lumMod val="75000"/>
                    <a:lumOff val="25000"/>
                  </a:schemeClr>
                </a:solidFill>
                <a:latin typeface="Lucida Console" pitchFamily="49" charset="0"/>
              </a:rPr>
              <a:t>!threads</a:t>
            </a:r>
            <a:r>
              <a:rPr lang="en-GB" dirty="0">
                <a:solidFill>
                  <a:schemeClr val="tx1">
                    <a:lumMod val="75000"/>
                    <a:lumOff val="25000"/>
                  </a:schemeClr>
                </a:solidFill>
              </a:rPr>
              <a:t> command we can see there are multiple threads and one is a </a:t>
            </a:r>
            <a:r>
              <a:rPr lang="en-GB" dirty="0" err="1">
                <a:solidFill>
                  <a:schemeClr val="tx1">
                    <a:lumMod val="75000"/>
                    <a:lumOff val="25000"/>
                  </a:schemeClr>
                </a:solidFill>
              </a:rPr>
              <a:t>ThreadPool</a:t>
            </a:r>
            <a:r>
              <a:rPr lang="en-GB" dirty="0">
                <a:solidFill>
                  <a:schemeClr val="tx1">
                    <a:lumMod val="75000"/>
                    <a:lumOff val="25000"/>
                  </a:schemeClr>
                </a:solidFill>
              </a:rPr>
              <a:t> worker thread</a:t>
            </a:r>
          </a:p>
          <a:p>
            <a:r>
              <a:rPr lang="en-GB" dirty="0">
                <a:solidFill>
                  <a:schemeClr val="tx1">
                    <a:lumMod val="75000"/>
                    <a:lumOff val="25000"/>
                  </a:schemeClr>
                </a:solidFill>
              </a:rPr>
              <a:t>What’s the name of the top </a:t>
            </a:r>
            <a:r>
              <a:rPr lang="en-GB" dirty="0" err="1">
                <a:solidFill>
                  <a:schemeClr val="tx1">
                    <a:lumMod val="75000"/>
                    <a:lumOff val="25000"/>
                  </a:schemeClr>
                </a:solidFill>
              </a:rPr>
              <a:t>CrashLab</a:t>
            </a:r>
            <a:r>
              <a:rPr lang="en-GB" dirty="0">
                <a:solidFill>
                  <a:schemeClr val="tx1">
                    <a:lumMod val="75000"/>
                    <a:lumOff val="25000"/>
                  </a:schemeClr>
                </a:solidFill>
              </a:rPr>
              <a:t> function?</a:t>
            </a:r>
          </a:p>
        </p:txBody>
      </p:sp>
    </p:spTree>
    <p:extLst>
      <p:ext uri="{BB962C8B-B14F-4D97-AF65-F5344CB8AC3E}">
        <p14:creationId xmlns:p14="http://schemas.microsoft.com/office/powerpoint/2010/main" val="1673022704"/>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Lab</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The </a:t>
            </a:r>
            <a:r>
              <a:rPr lang="en-GB" sz="1600" b="1" dirty="0">
                <a:solidFill>
                  <a:schemeClr val="tx1">
                    <a:lumMod val="75000"/>
                    <a:lumOff val="25000"/>
                  </a:schemeClr>
                </a:solidFill>
                <a:latin typeface="Lucida Console" pitchFamily="49" charset="0"/>
              </a:rPr>
              <a:t>-</a:t>
            </a:r>
            <a:r>
              <a:rPr lang="en-GB" sz="1600" b="1" dirty="0" err="1">
                <a:solidFill>
                  <a:schemeClr val="tx1">
                    <a:lumMod val="75000"/>
                    <a:lumOff val="25000"/>
                  </a:schemeClr>
                </a:solidFill>
                <a:latin typeface="Lucida Console" pitchFamily="49" charset="0"/>
              </a:rPr>
              <a:t>i</a:t>
            </a:r>
            <a:r>
              <a:rPr lang="en-GB" dirty="0">
                <a:solidFill>
                  <a:schemeClr val="tx1">
                    <a:lumMod val="75000"/>
                    <a:lumOff val="25000"/>
                  </a:schemeClr>
                </a:solidFill>
              </a:rPr>
              <a:t> parameter of </a:t>
            </a:r>
            <a:r>
              <a:rPr lang="en-GB" sz="1600" b="1" dirty="0">
                <a:solidFill>
                  <a:schemeClr val="tx1">
                    <a:lumMod val="75000"/>
                    <a:lumOff val="25000"/>
                  </a:schemeClr>
                </a:solidFill>
                <a:latin typeface="Lucida Console" pitchFamily="49" charset="0"/>
              </a:rPr>
              <a:t>!</a:t>
            </a:r>
            <a:r>
              <a:rPr lang="en-GB" sz="1600" b="1" dirty="0" err="1">
                <a:solidFill>
                  <a:schemeClr val="tx1">
                    <a:lumMod val="75000"/>
                    <a:lumOff val="25000"/>
                  </a:schemeClr>
                </a:solidFill>
                <a:latin typeface="Lucida Console" pitchFamily="49" charset="0"/>
              </a:rPr>
              <a:t>clrstack</a:t>
            </a:r>
            <a:r>
              <a:rPr lang="en-GB" sz="1600" b="1" dirty="0">
                <a:solidFill>
                  <a:schemeClr val="tx1">
                    <a:lumMod val="75000"/>
                    <a:lumOff val="25000"/>
                  </a:schemeClr>
                </a:solidFill>
                <a:latin typeface="Lucida Console" pitchFamily="49" charset="0"/>
              </a:rPr>
              <a:t> </a:t>
            </a:r>
            <a:r>
              <a:rPr lang="en-GB" dirty="0">
                <a:solidFill>
                  <a:schemeClr val="tx1">
                    <a:lumMod val="75000"/>
                    <a:lumOff val="25000"/>
                  </a:schemeClr>
                </a:solidFill>
              </a:rPr>
              <a:t>provides plenty of information</a:t>
            </a:r>
            <a:endParaRPr lang="en-US" sz="1200" dirty="0">
              <a:solidFill>
                <a:schemeClr val="tx1">
                  <a:lumMod val="75000"/>
                  <a:lumOff val="25000"/>
                </a:schemeClr>
              </a:solidFill>
              <a:latin typeface="Lucida Console" pitchFamily="49" charset="0"/>
            </a:endParaRPr>
          </a:p>
          <a:p>
            <a:pPr marL="460375" lvl="5" indent="0">
              <a:spcBef>
                <a:spcPts val="12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clrstack</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clrstack</a:t>
            </a:r>
            <a:r>
              <a:rPr lang="en-US" sz="1200" b="1" dirty="0">
                <a:solidFill>
                  <a:schemeClr val="tx1">
                    <a:lumMod val="75000"/>
                    <a:lumOff val="25000"/>
                  </a:schemeClr>
                </a:solidFill>
                <a:latin typeface="Lucida Console" pitchFamily="49" charset="0"/>
              </a:rPr>
              <a:t> -a</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clrstack</a:t>
            </a:r>
            <a:r>
              <a:rPr lang="en-US" sz="1200" b="1" dirty="0">
                <a:solidFill>
                  <a:schemeClr val="tx1">
                    <a:lumMod val="75000"/>
                    <a:lumOff val="25000"/>
                  </a:schemeClr>
                </a:solidFill>
                <a:latin typeface="Lucida Console" pitchFamily="49" charset="0"/>
              </a:rPr>
              <a:t> –i 	</a:t>
            </a:r>
            <a:r>
              <a:rPr lang="en-US" sz="1200" dirty="0">
                <a:solidFill>
                  <a:srgbClr val="FF0000"/>
                </a:solidFill>
                <a:latin typeface="Lucida Console" pitchFamily="49" charset="0"/>
                <a:sym typeface="Wingdings" pitchFamily="2" charset="2"/>
              </a:rPr>
              <a:t> hover over the </a:t>
            </a:r>
            <a:r>
              <a:rPr lang="en-GB" sz="1100" dirty="0" err="1">
                <a:solidFill>
                  <a:schemeClr val="tx1">
                    <a:lumMod val="75000"/>
                    <a:lumOff val="25000"/>
                  </a:schemeClr>
                </a:solidFill>
              </a:rPr>
              <a:t>CrashLab</a:t>
            </a:r>
            <a:r>
              <a:rPr lang="en-US" sz="1200" dirty="0">
                <a:solidFill>
                  <a:srgbClr val="FF0000"/>
                </a:solidFill>
                <a:latin typeface="Lucida Console" pitchFamily="49" charset="0"/>
                <a:sym typeface="Wingdings" pitchFamily="2" charset="2"/>
              </a:rPr>
              <a:t> method shown with this command</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clrstack</a:t>
            </a:r>
            <a:r>
              <a:rPr lang="en-US" sz="1200" b="1" dirty="0">
                <a:solidFill>
                  <a:schemeClr val="tx1">
                    <a:lumMod val="75000"/>
                    <a:lumOff val="25000"/>
                  </a:schemeClr>
                </a:solidFill>
                <a:latin typeface="Lucida Console" pitchFamily="49" charset="0"/>
              </a:rPr>
              <a:t> –i –a 1</a:t>
            </a:r>
            <a:br>
              <a:rPr lang="en-US" sz="1200" b="1" dirty="0">
                <a:solidFill>
                  <a:schemeClr val="tx1">
                    <a:lumMod val="75000"/>
                    <a:lumOff val="25000"/>
                  </a:schemeClr>
                </a:solidFill>
                <a:latin typeface="Lucida Console" pitchFamily="49" charset="0"/>
              </a:rPr>
            </a:b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460375" lvl="5" indent="0">
              <a:spcBef>
                <a:spcPts val="1200"/>
              </a:spcBef>
              <a:buNone/>
            </a:pPr>
            <a:endParaRPr lang="en-US" sz="1200" b="1" dirty="0">
              <a:solidFill>
                <a:schemeClr val="tx1">
                  <a:lumMod val="75000"/>
                  <a:lumOff val="25000"/>
                </a:schemeClr>
              </a:solidFill>
              <a:latin typeface="Lucida Console" pitchFamily="49" charset="0"/>
            </a:endParaRPr>
          </a:p>
          <a:p>
            <a:pPr marL="354012" lvl="4" indent="-342900">
              <a:spcBef>
                <a:spcPts val="1200"/>
              </a:spcBef>
              <a:buFont typeface="Wingdings" pitchFamily="2" charset="2"/>
              <a:buChar char="§"/>
            </a:pPr>
            <a:r>
              <a:rPr lang="en-GB" sz="2000" dirty="0">
                <a:solidFill>
                  <a:schemeClr val="tx1">
                    <a:lumMod val="75000"/>
                    <a:lumOff val="25000"/>
                  </a:schemeClr>
                </a:solidFill>
              </a:rPr>
              <a:t>Looks like we have a winner!</a:t>
            </a:r>
          </a:p>
          <a:p>
            <a:pPr marL="354012" lvl="4" indent="-342900">
              <a:spcBef>
                <a:spcPts val="0"/>
              </a:spcBef>
              <a:buFont typeface="Wingdings" pitchFamily="2" charset="2"/>
              <a:buChar char="§"/>
            </a:pPr>
            <a:r>
              <a:rPr lang="en-GB" sz="2000" dirty="0">
                <a:solidFill>
                  <a:schemeClr val="tx1">
                    <a:lumMod val="75000"/>
                    <a:lumOff val="25000"/>
                  </a:schemeClr>
                </a:solidFill>
              </a:rPr>
              <a:t>Finally, investigate and fix the source code of this method</a:t>
            </a:r>
            <a:endParaRPr lang="en-US" sz="1200" dirty="0">
              <a:solidFill>
                <a:schemeClr val="tx1">
                  <a:lumMod val="75000"/>
                  <a:lumOff val="25000"/>
                </a:schemeClr>
              </a:solidFill>
              <a:latin typeface="Lucida Console" pitchFamily="49" charset="0"/>
            </a:endParaRPr>
          </a:p>
          <a:p>
            <a:pPr marL="460375" lvl="5" indent="0">
              <a:spcBef>
                <a:spcPts val="1200"/>
              </a:spcBef>
              <a:buNone/>
            </a:pPr>
            <a:endParaRPr lang="en-GB" sz="1600" dirty="0">
              <a:solidFill>
                <a:schemeClr val="tx1">
                  <a:lumMod val="75000"/>
                  <a:lumOff val="25000"/>
                </a:schemeClr>
              </a:solidFill>
            </a:endParaRPr>
          </a:p>
          <a:p>
            <a:endParaRPr lang="en-GB" dirty="0">
              <a:solidFill>
                <a:schemeClr val="tx1">
                  <a:lumMod val="75000"/>
                  <a:lumOff val="25000"/>
                </a:schemeClr>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93" y="2892877"/>
            <a:ext cx="6513629" cy="2441123"/>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400879"/>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339966"/>
                </a:solidFill>
                <a:effectLst>
                  <a:outerShdw blurRad="55000" dist="50800" dir="5400000" algn="tl">
                    <a:srgbClr val="000000">
                      <a:alpha val="33000"/>
                    </a:srgbClr>
                  </a:outerShdw>
                </a:effectLst>
              </a:rPr>
              <a:t>M2: Leaks – Extra Credit</a:t>
            </a:r>
            <a:endParaRPr lang="en-US" sz="2000" dirty="0">
              <a:solidFill>
                <a:srgbClr val="339966"/>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Rerun this lab and alter the default run parameters as shown here:</a:t>
            </a: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r>
              <a:rPr lang="en-GB" dirty="0">
                <a:solidFill>
                  <a:schemeClr val="tx1">
                    <a:lumMod val="75000"/>
                    <a:lumOff val="25000"/>
                  </a:schemeClr>
                </a:solidFill>
              </a:rPr>
              <a:t>What’s different?</a:t>
            </a:r>
          </a:p>
          <a:p>
            <a:pPr lvl="1"/>
            <a:r>
              <a:rPr lang="en-GB" i="1" dirty="0">
                <a:solidFill>
                  <a:schemeClr val="tx1">
                    <a:lumMod val="75000"/>
                    <a:lumOff val="25000"/>
                  </a:schemeClr>
                </a:solidFill>
              </a:rPr>
              <a:t>Hint:</a:t>
            </a:r>
            <a:r>
              <a:rPr lang="en-GB" dirty="0">
                <a:solidFill>
                  <a:schemeClr val="tx1">
                    <a:lumMod val="75000"/>
                    <a:lumOff val="25000"/>
                  </a:schemeClr>
                </a:solidFill>
              </a:rPr>
              <a:t> </a:t>
            </a:r>
            <a:r>
              <a:rPr lang="en-GB" sz="1400" dirty="0">
                <a:solidFill>
                  <a:schemeClr val="tx1">
                    <a:lumMod val="75000"/>
                    <a:lumOff val="25000"/>
                  </a:schemeClr>
                </a:solidFill>
                <a:latin typeface="Lucida Console" pitchFamily="49" charset="0"/>
              </a:rPr>
              <a:t>!</a:t>
            </a:r>
            <a:r>
              <a:rPr lang="en-GB" sz="1400" dirty="0" err="1">
                <a:solidFill>
                  <a:schemeClr val="tx1">
                    <a:lumMod val="75000"/>
                    <a:lumOff val="25000"/>
                  </a:schemeClr>
                </a:solidFill>
                <a:latin typeface="Lucida Console" pitchFamily="49" charset="0"/>
              </a:rPr>
              <a:t>eeheap</a:t>
            </a:r>
            <a:r>
              <a:rPr lang="en-GB" sz="1400" dirty="0">
                <a:solidFill>
                  <a:schemeClr val="tx1">
                    <a:lumMod val="75000"/>
                    <a:lumOff val="25000"/>
                  </a:schemeClr>
                </a:solidFill>
                <a:latin typeface="Lucida Console" pitchFamily="49" charset="0"/>
              </a:rPr>
              <a:t> -</a:t>
            </a:r>
            <a:r>
              <a:rPr lang="en-GB" sz="1400" dirty="0" err="1">
                <a:solidFill>
                  <a:schemeClr val="tx1">
                    <a:lumMod val="75000"/>
                    <a:lumOff val="25000"/>
                  </a:schemeClr>
                </a:solidFill>
                <a:latin typeface="Lucida Console" pitchFamily="49" charset="0"/>
              </a:rPr>
              <a:t>gc</a:t>
            </a:r>
            <a:endParaRPr lang="en-GB" sz="1400" dirty="0">
              <a:solidFill>
                <a:schemeClr val="tx1">
                  <a:lumMod val="75000"/>
                  <a:lumOff val="25000"/>
                </a:schemeClr>
              </a:solidFill>
              <a:latin typeface="Lucida Console" pitchFamily="49"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2209800"/>
            <a:ext cx="3553778" cy="2067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440395"/>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905000"/>
            <a:ext cx="7772400" cy="4038599"/>
          </a:xfrm>
        </p:spPr>
        <p:txBody>
          <a:bodyPr/>
          <a:lstStyle/>
          <a:p>
            <a:pPr>
              <a:spcAft>
                <a:spcPts val="1200"/>
              </a:spcAft>
            </a:pPr>
            <a:r>
              <a:rPr lang="en-GB" sz="4800" u="sng"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Module 3: Hangs</a:t>
            </a:r>
          </a:p>
          <a:p>
            <a:pPr marL="858838" indent="-346075" algn="l">
              <a:buClr>
                <a:schemeClr val="tx2"/>
              </a:buClr>
              <a:buFont typeface="Wingdings" pitchFamily="2" charset="2"/>
              <a:buChar char="§"/>
            </a:pPr>
            <a:r>
              <a:rPr lang="en-GB" b="0" dirty="0">
                <a:ln w="3175" cmpd="sng">
                  <a:solidFill>
                    <a:srgbClr val="00B0F0"/>
                  </a:solidFill>
                  <a:prstDash val="solid"/>
                  <a:miter lim="800000"/>
                </a:ln>
                <a:solidFill>
                  <a:srgbClr val="00B0F0"/>
                </a:solidFill>
                <a:effectLst>
                  <a:outerShdw blurRad="55000" dist="50800" dir="5400000" algn="tl">
                    <a:srgbClr val="000000">
                      <a:alpha val="33000"/>
                    </a:srgbClr>
                  </a:outerShdw>
                </a:effectLst>
              </a:rPr>
              <a:t>How do we attach to a hung process?</a:t>
            </a:r>
          </a:p>
          <a:p>
            <a:pPr marL="858838" indent="-346075" algn="l">
              <a:buClr>
                <a:schemeClr val="tx2"/>
              </a:buClr>
              <a:buFont typeface="Wingdings" pitchFamily="2" charset="2"/>
              <a:buChar char="§"/>
            </a:pPr>
            <a:r>
              <a:rPr lang="en-GB" b="0" dirty="0">
                <a:ln w="3175" cmpd="sng">
                  <a:solidFill>
                    <a:srgbClr val="00B0F0"/>
                  </a:solidFill>
                  <a:prstDash val="solid"/>
                  <a:miter lim="800000"/>
                </a:ln>
                <a:solidFill>
                  <a:srgbClr val="00B0F0"/>
                </a:solidFill>
                <a:effectLst>
                  <a:outerShdw blurRad="55000" dist="50800" dir="5400000" algn="tl">
                    <a:srgbClr val="000000">
                      <a:alpha val="33000"/>
                    </a:srgbClr>
                  </a:outerShdw>
                </a:effectLst>
              </a:rPr>
              <a:t>Which thread is hung (or threads)?</a:t>
            </a:r>
          </a:p>
          <a:p>
            <a:pPr marL="858838" indent="-346075" algn="l">
              <a:buClr>
                <a:schemeClr val="tx2"/>
              </a:buClr>
              <a:buFont typeface="Wingdings" pitchFamily="2" charset="2"/>
              <a:buChar char="§"/>
            </a:pPr>
            <a:r>
              <a:rPr lang="en-GB" b="0" dirty="0">
                <a:ln w="3175" cmpd="sng">
                  <a:solidFill>
                    <a:srgbClr val="00B0F0"/>
                  </a:solidFill>
                  <a:prstDash val="solid"/>
                  <a:miter lim="800000"/>
                </a:ln>
                <a:solidFill>
                  <a:srgbClr val="00B0F0"/>
                </a:solidFill>
                <a:effectLst>
                  <a:outerShdw blurRad="55000" dist="50800" dir="5400000" algn="tl">
                    <a:srgbClr val="000000">
                      <a:alpha val="33000"/>
                    </a:srgbClr>
                  </a:outerShdw>
                </a:effectLst>
              </a:rPr>
              <a:t>Which bit of code is hanging?</a:t>
            </a:r>
          </a:p>
          <a:p>
            <a:pPr marL="858838" indent="-346075" algn="l">
              <a:buClr>
                <a:schemeClr val="tx2"/>
              </a:buClr>
              <a:buFont typeface="Wingdings" pitchFamily="2" charset="2"/>
              <a:buChar char="§"/>
            </a:pPr>
            <a:r>
              <a:rPr lang="en-GB" b="0" dirty="0">
                <a:ln w="3175" cmpd="sng">
                  <a:solidFill>
                    <a:srgbClr val="00B0F0"/>
                  </a:solidFill>
                  <a:prstDash val="solid"/>
                  <a:miter lim="800000"/>
                </a:ln>
                <a:solidFill>
                  <a:srgbClr val="00B0F0"/>
                </a:solidFill>
                <a:effectLst>
                  <a:outerShdw blurRad="55000" dist="50800" dir="5400000" algn="tl">
                    <a:srgbClr val="000000">
                      <a:alpha val="33000"/>
                    </a:srgbClr>
                  </a:outerShdw>
                </a:effectLst>
              </a:rPr>
              <a:t>Why is it hanging?</a:t>
            </a:r>
          </a:p>
        </p:txBody>
      </p:sp>
    </p:spTree>
    <p:extLst>
      <p:ext uri="{BB962C8B-B14F-4D97-AF65-F5344CB8AC3E}">
        <p14:creationId xmlns:p14="http://schemas.microsoft.com/office/powerpoint/2010/main" val="3416938678"/>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A process may hang because of</a:t>
            </a:r>
          </a:p>
          <a:p>
            <a:pPr lvl="1"/>
            <a:r>
              <a:rPr lang="en-GB" sz="2000" dirty="0">
                <a:solidFill>
                  <a:schemeClr val="tx1">
                    <a:lumMod val="75000"/>
                    <a:lumOff val="25000"/>
                  </a:schemeClr>
                </a:solidFill>
                <a:effectLst>
                  <a:outerShdw blurRad="38100" dist="38100" dir="2700000" algn="tl">
                    <a:srgbClr val="000000">
                      <a:alpha val="43137"/>
                    </a:srgbClr>
                  </a:outerShdw>
                </a:effectLst>
              </a:rPr>
              <a:t>High CPU</a:t>
            </a:r>
            <a:r>
              <a:rPr lang="en-GB" sz="2000" dirty="0">
                <a:solidFill>
                  <a:schemeClr val="tx1">
                    <a:lumMod val="75000"/>
                    <a:lumOff val="25000"/>
                  </a:schemeClr>
                </a:solidFill>
              </a:rPr>
              <a:t> – Process is non-responsive and consumes high CPU continuously or for a noticeable period of time</a:t>
            </a:r>
          </a:p>
          <a:p>
            <a:pPr lvl="2"/>
            <a:r>
              <a:rPr lang="en-GB" sz="2000" dirty="0">
                <a:solidFill>
                  <a:schemeClr val="tx1">
                    <a:lumMod val="75000"/>
                    <a:lumOff val="25000"/>
                  </a:schemeClr>
                </a:solidFill>
              </a:rPr>
              <a:t>On a multi-CPU or multi-core system, will most likely be restricted to one CPU or core depending on design</a:t>
            </a:r>
          </a:p>
          <a:p>
            <a:pPr lvl="1"/>
            <a:r>
              <a:rPr lang="en-GB" sz="2000" dirty="0">
                <a:solidFill>
                  <a:schemeClr val="tx1">
                    <a:lumMod val="75000"/>
                    <a:lumOff val="25000"/>
                  </a:schemeClr>
                </a:solidFill>
                <a:effectLst>
                  <a:outerShdw blurRad="38100" dist="38100" dir="2700000" algn="tl">
                    <a:srgbClr val="000000">
                      <a:alpha val="43137"/>
                    </a:srgbClr>
                  </a:outerShdw>
                </a:effectLst>
              </a:rPr>
              <a:t>Low CPU</a:t>
            </a:r>
            <a:r>
              <a:rPr lang="en-GB" sz="2000" dirty="0">
                <a:solidFill>
                  <a:schemeClr val="tx1">
                    <a:lumMod val="75000"/>
                    <a:lumOff val="25000"/>
                  </a:schemeClr>
                </a:solidFill>
              </a:rPr>
              <a:t> – Process stops responding but the CPU utilization of the process is 0 or very low</a:t>
            </a:r>
          </a:p>
          <a:p>
            <a:pPr lvl="2"/>
            <a:r>
              <a:rPr lang="en-GB" sz="2000" dirty="0">
                <a:solidFill>
                  <a:schemeClr val="tx1">
                    <a:lumMod val="75000"/>
                    <a:lumOff val="25000"/>
                  </a:schemeClr>
                </a:solidFill>
              </a:rPr>
              <a:t>Can affect the UI thread or appear that a consumer is waiting for resources</a:t>
            </a:r>
          </a:p>
          <a:p>
            <a:pPr lvl="2"/>
            <a:r>
              <a:rPr lang="en-GB" sz="2000" dirty="0">
                <a:solidFill>
                  <a:schemeClr val="tx1">
                    <a:lumMod val="75000"/>
                    <a:lumOff val="25000"/>
                  </a:schemeClr>
                </a:solidFill>
              </a:rPr>
              <a:t>Could be a deadlock where two or more threads are waiting for the same or conflicting resources</a:t>
            </a:r>
          </a:p>
          <a:p>
            <a:endParaRPr lang="en-GB" sz="2400" dirty="0">
              <a:solidFill>
                <a:schemeClr val="tx1">
                  <a:lumMod val="75000"/>
                  <a:lumOff val="25000"/>
                </a:schemeClr>
              </a:solidFill>
            </a:endParaRPr>
          </a:p>
          <a:p>
            <a:endParaRPr lang="en-GB" sz="1400" dirty="0">
              <a:solidFill>
                <a:schemeClr val="tx1">
                  <a:lumMod val="75000"/>
                  <a:lumOff val="25000"/>
                </a:schemeClr>
              </a:solidFill>
            </a:endParaRPr>
          </a:p>
        </p:txBody>
      </p:sp>
    </p:spTree>
    <p:extLst>
      <p:ext uri="{BB962C8B-B14F-4D97-AF65-F5344CB8AC3E}">
        <p14:creationId xmlns:p14="http://schemas.microsoft.com/office/powerpoint/2010/main" val="1233818285"/>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High CPU</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Run CrashLab.exe</a:t>
            </a:r>
          </a:p>
          <a:p>
            <a:r>
              <a:rPr lang="en-GB" dirty="0">
                <a:solidFill>
                  <a:schemeClr val="tx1">
                    <a:lumMod val="75000"/>
                    <a:lumOff val="25000"/>
                  </a:schemeClr>
                </a:solidFill>
              </a:rPr>
              <a:t>Use Process Explorer to monitor CPU activity for the </a:t>
            </a:r>
            <a:r>
              <a:rPr lang="en-GB" dirty="0" err="1">
                <a:solidFill>
                  <a:schemeClr val="tx1">
                    <a:lumMod val="75000"/>
                    <a:lumOff val="25000"/>
                  </a:schemeClr>
                </a:solidFill>
              </a:rPr>
              <a:t>CrashLab</a:t>
            </a:r>
            <a:r>
              <a:rPr lang="en-GB" dirty="0">
                <a:solidFill>
                  <a:schemeClr val="tx1">
                    <a:lumMod val="75000"/>
                    <a:lumOff val="25000"/>
                  </a:schemeClr>
                </a:solidFill>
              </a:rPr>
              <a:t> process.  (Right-click, Properties, Threads tab)</a:t>
            </a:r>
          </a:p>
          <a:p>
            <a:r>
              <a:rPr lang="en-GB" dirty="0">
                <a:solidFill>
                  <a:schemeClr val="tx1">
                    <a:lumMod val="75000"/>
                    <a:lumOff val="25000"/>
                  </a:schemeClr>
                </a:solidFill>
              </a:rPr>
              <a:t>Run the </a:t>
            </a:r>
            <a:r>
              <a:rPr lang="en-GB" i="1" dirty="0">
                <a:solidFill>
                  <a:schemeClr val="tx1">
                    <a:lumMod val="75000"/>
                    <a:lumOff val="25000"/>
                  </a:schemeClr>
                </a:solidFill>
              </a:rPr>
              <a:t>Hang: High CPU</a:t>
            </a:r>
            <a:r>
              <a:rPr lang="en-GB" dirty="0">
                <a:solidFill>
                  <a:schemeClr val="tx1">
                    <a:lumMod val="75000"/>
                    <a:lumOff val="25000"/>
                  </a:schemeClr>
                </a:solidFill>
              </a:rPr>
              <a:t> test (Mystery 5) and choose “Run in the background”.  Click Start.</a:t>
            </a:r>
          </a:p>
          <a:p>
            <a:r>
              <a:rPr lang="en-GB" dirty="0">
                <a:solidFill>
                  <a:schemeClr val="tx1">
                    <a:lumMod val="75000"/>
                    <a:lumOff val="25000"/>
                  </a:schemeClr>
                </a:solidFill>
              </a:rPr>
              <a:t>Using Process Explorer, view the thread statistics to find which thread is consuming the most CPU (write down the thread ID)</a:t>
            </a: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58287"/>
            <a:ext cx="7009474" cy="2266313"/>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473326"/>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092589" y="3074311"/>
            <a:ext cx="5062560" cy="379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Why? Why? </a:t>
            </a:r>
            <a:r>
              <a:rPr lang="en-GB"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Whyyyyyy</a:t>
            </a: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err="1">
                <a:solidFill>
                  <a:schemeClr val="tx1">
                    <a:lumMod val="75000"/>
                    <a:lumOff val="25000"/>
                  </a:schemeClr>
                </a:solidFill>
                <a:effectLst>
                  <a:outerShdw blurRad="38100" dist="38100" dir="2700000" algn="tl">
                    <a:srgbClr val="000000">
                      <a:alpha val="43137"/>
                    </a:srgbClr>
                  </a:outerShdw>
                </a:effectLst>
              </a:rPr>
              <a:t>WinDbg</a:t>
            </a:r>
            <a:r>
              <a:rPr lang="en-GB" sz="2400" dirty="0">
                <a:solidFill>
                  <a:schemeClr val="tx1">
                    <a:lumMod val="75000"/>
                    <a:lumOff val="25000"/>
                  </a:schemeClr>
                </a:solidFill>
                <a:effectLst>
                  <a:outerShdw blurRad="38100" dist="38100" dir="2700000" algn="tl">
                    <a:srgbClr val="000000">
                      <a:alpha val="43137"/>
                    </a:srgbClr>
                  </a:outerShdw>
                </a:effectLst>
              </a:rPr>
              <a:t>…</a:t>
            </a:r>
          </a:p>
          <a:p>
            <a:r>
              <a:rPr lang="en-GB" sz="2400" dirty="0">
                <a:solidFill>
                  <a:srgbClr val="FF0000"/>
                </a:solidFill>
              </a:rPr>
              <a:t>Leaks, Hangs, Deadlocks</a:t>
            </a:r>
          </a:p>
          <a:p>
            <a:r>
              <a:rPr lang="en-GB" sz="2400" dirty="0">
                <a:solidFill>
                  <a:srgbClr val="FF0000"/>
                </a:solidFill>
              </a:rPr>
              <a:t>Crash dumps from the field</a:t>
            </a:r>
          </a:p>
          <a:p>
            <a:r>
              <a:rPr lang="en-GB" sz="2400" dirty="0">
                <a:solidFill>
                  <a:schemeClr val="tx1">
                    <a:lumMod val="75000"/>
                    <a:lumOff val="25000"/>
                  </a:schemeClr>
                </a:solidFill>
              </a:rPr>
              <a:t>Quick analysis</a:t>
            </a:r>
          </a:p>
          <a:p>
            <a:r>
              <a:rPr lang="en-GB" sz="2400" dirty="0">
                <a:solidFill>
                  <a:schemeClr val="tx1">
                    <a:lumMod val="75000"/>
                    <a:lumOff val="25000"/>
                  </a:schemeClr>
                </a:solidFill>
              </a:rPr>
              <a:t>Small footprint</a:t>
            </a:r>
          </a:p>
          <a:p>
            <a:r>
              <a:rPr lang="en-GB" sz="2400" dirty="0">
                <a:solidFill>
                  <a:schemeClr val="tx1">
                    <a:lumMod val="75000"/>
                    <a:lumOff val="25000"/>
                  </a:schemeClr>
                </a:solidFill>
              </a:rPr>
              <a:t>Non-invasive option</a:t>
            </a:r>
          </a:p>
          <a:p>
            <a:r>
              <a:rPr lang="en-GB" sz="2400" dirty="0">
                <a:solidFill>
                  <a:schemeClr val="tx1">
                    <a:lumMod val="75000"/>
                    <a:lumOff val="25000"/>
                  </a:schemeClr>
                </a:solidFill>
              </a:rPr>
              <a:t>Production environments</a:t>
            </a:r>
          </a:p>
          <a:p>
            <a:endParaRPr lang="en-GB" sz="2400" dirty="0">
              <a:solidFill>
                <a:schemeClr val="tx1">
                  <a:lumMod val="75000"/>
                  <a:lumOff val="25000"/>
                </a:schemeClr>
              </a:solidFill>
            </a:endParaRPr>
          </a:p>
        </p:txBody>
      </p:sp>
      <p:pic>
        <p:nvPicPr>
          <p:cNvPr id="5"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High CPU</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The !runaway command display information about the time consumed by each thread</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How does this report compare to the real-time view in Process Explorer?</a:t>
            </a:r>
          </a:p>
          <a:p>
            <a:pPr marL="0" indent="0">
              <a:buNone/>
            </a:pPr>
            <a:endParaRPr lang="en-GB" sz="2400" dirty="0">
              <a:solidFill>
                <a:schemeClr val="tx1">
                  <a:lumMod val="75000"/>
                  <a:lumOff val="2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733" y="2438400"/>
            <a:ext cx="3715269" cy="2006245"/>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0540621"/>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262" y="3825875"/>
            <a:ext cx="4548188"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High CPU</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While the test is running, create a </a:t>
            </a:r>
            <a:r>
              <a:rPr lang="en-GB" sz="2400" dirty="0">
                <a:solidFill>
                  <a:schemeClr val="tx1">
                    <a:lumMod val="75000"/>
                    <a:lumOff val="25000"/>
                  </a:schemeClr>
                </a:solidFill>
                <a:effectLst>
                  <a:outerShdw blurRad="38100" dist="38100" dir="2700000" algn="tl">
                    <a:srgbClr val="000000">
                      <a:alpha val="43137"/>
                    </a:srgbClr>
                  </a:outerShdw>
                </a:effectLst>
              </a:rPr>
              <a:t>dump file</a:t>
            </a:r>
            <a:r>
              <a:rPr lang="en-GB" sz="2400" dirty="0">
                <a:solidFill>
                  <a:schemeClr val="tx1">
                    <a:lumMod val="75000"/>
                    <a:lumOff val="25000"/>
                  </a:schemeClr>
                </a:solidFill>
              </a:rPr>
              <a:t>:</a:t>
            </a:r>
          </a:p>
          <a:p>
            <a:pPr lvl="1"/>
            <a:r>
              <a:rPr lang="en-GB" sz="2000" dirty="0">
                <a:solidFill>
                  <a:schemeClr val="tx1">
                    <a:lumMod val="75000"/>
                    <a:lumOff val="25000"/>
                  </a:schemeClr>
                </a:solidFill>
              </a:rPr>
              <a:t>From Process Explorer, right-click the process and choose “Create Dump… Create Full Dump”</a:t>
            </a:r>
          </a:p>
          <a:p>
            <a:r>
              <a:rPr lang="en-GB" sz="2400" dirty="0">
                <a:solidFill>
                  <a:schemeClr val="tx1">
                    <a:lumMod val="75000"/>
                    <a:lumOff val="25000"/>
                  </a:schemeClr>
                </a:solidFill>
              </a:rPr>
              <a:t>Stop the test or end the process</a:t>
            </a:r>
          </a:p>
          <a:p>
            <a:r>
              <a:rPr lang="en-GB" sz="2400" dirty="0">
                <a:solidFill>
                  <a:schemeClr val="tx1">
                    <a:lumMod val="75000"/>
                    <a:lumOff val="25000"/>
                  </a:schemeClr>
                </a:solidFill>
              </a:rPr>
              <a:t>Run </a:t>
            </a:r>
            <a:r>
              <a:rPr lang="en-GB" sz="2400" dirty="0" err="1">
                <a:solidFill>
                  <a:schemeClr val="tx1">
                    <a:lumMod val="75000"/>
                    <a:lumOff val="25000"/>
                  </a:schemeClr>
                </a:solidFill>
              </a:rPr>
              <a:t>WinDbg</a:t>
            </a:r>
            <a:r>
              <a:rPr lang="en-GB" sz="2400" dirty="0">
                <a:solidFill>
                  <a:schemeClr val="tx1">
                    <a:lumMod val="75000"/>
                    <a:lumOff val="25000"/>
                  </a:schemeClr>
                </a:solidFill>
              </a:rPr>
              <a:t> and open the dump file</a:t>
            </a:r>
          </a:p>
          <a:p>
            <a:r>
              <a:rPr lang="en-GB" sz="2400" dirty="0">
                <a:solidFill>
                  <a:schemeClr val="tx1">
                    <a:lumMod val="75000"/>
                    <a:lumOff val="25000"/>
                  </a:schemeClr>
                </a:solidFill>
              </a:rPr>
              <a:t>Convert the thread ID to hex:</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 0n7984</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Evaluate expression: 7984 = 00000000`00001f30</a:t>
            </a:r>
            <a:endParaRPr lang="en-GB" sz="1200" dirty="0">
              <a:solidFill>
                <a:schemeClr val="tx1">
                  <a:lumMod val="75000"/>
                  <a:lumOff val="25000"/>
                </a:schemeClr>
              </a:solidFill>
            </a:endParaRPr>
          </a:p>
          <a:p>
            <a:pPr marL="0" indent="0">
              <a:buNone/>
            </a:pPr>
            <a:endParaRPr lang="en-GB" sz="2400" dirty="0">
              <a:solidFill>
                <a:schemeClr val="tx1">
                  <a:lumMod val="75000"/>
                  <a:lumOff val="25000"/>
                </a:schemeClr>
              </a:solidFill>
            </a:endParaRPr>
          </a:p>
        </p:txBody>
      </p:sp>
      <p:pic>
        <p:nvPicPr>
          <p:cNvPr id="5" name="Picture 4"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826556"/>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High CPU</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View native threads using the </a:t>
            </a:r>
            <a:r>
              <a:rPr lang="en-GB" sz="2400" b="1" dirty="0">
                <a:solidFill>
                  <a:schemeClr val="tx1">
                    <a:lumMod val="75000"/>
                    <a:lumOff val="25000"/>
                  </a:schemeClr>
                </a:solidFill>
                <a:latin typeface="Lucida Console" pitchFamily="49" charset="0"/>
              </a:rPr>
              <a:t>~</a:t>
            </a:r>
            <a:r>
              <a:rPr lang="en-GB" sz="2400" dirty="0">
                <a:solidFill>
                  <a:schemeClr val="tx1">
                    <a:lumMod val="75000"/>
                    <a:lumOff val="25000"/>
                  </a:schemeClr>
                </a:solidFill>
              </a:rPr>
              <a:t> command</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Switch to the native thread and view its call stack</a:t>
            </a:r>
          </a:p>
          <a:p>
            <a:pPr marL="457200" lvl="4" indent="0">
              <a:spcBef>
                <a:spcPts val="1200"/>
              </a:spcBef>
              <a:spcAft>
                <a:spcPts val="1200"/>
              </a:spcAft>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~6s</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0:006&gt; </a:t>
            </a:r>
            <a:r>
              <a:rPr lang="en-US" sz="1200" b="1" dirty="0">
                <a:solidFill>
                  <a:schemeClr val="tx1">
                    <a:lumMod val="75000"/>
                    <a:lumOff val="25000"/>
                  </a:schemeClr>
                </a:solidFill>
                <a:latin typeface="Lucida Console" pitchFamily="49" charset="0"/>
              </a:rPr>
              <a:t>k</a:t>
            </a:r>
            <a:endParaRPr lang="en-GB" sz="1200" b="1" dirty="0">
              <a:solidFill>
                <a:schemeClr val="tx1">
                  <a:lumMod val="75000"/>
                  <a:lumOff val="25000"/>
                </a:schemeClr>
              </a:solidFill>
            </a:endParaRPr>
          </a:p>
          <a:p>
            <a:r>
              <a:rPr lang="en-GB" sz="2400" dirty="0">
                <a:solidFill>
                  <a:schemeClr val="tx1">
                    <a:lumMod val="75000"/>
                    <a:lumOff val="25000"/>
                  </a:schemeClr>
                </a:solidFill>
              </a:rPr>
              <a:t>Also view its managed stack with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clrstack</a:t>
            </a:r>
            <a:endParaRPr lang="en-GB" sz="2400" b="1" dirty="0">
              <a:solidFill>
                <a:schemeClr val="tx1">
                  <a:lumMod val="75000"/>
                  <a:lumOff val="25000"/>
                </a:schemeClr>
              </a:solidFill>
              <a:latin typeface="Lucida Console" pitchFamily="49"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99" y="2057400"/>
            <a:ext cx="5473829" cy="1634719"/>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7891242"/>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High CPU</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Assume we don’t have access to the source code!</a:t>
            </a:r>
          </a:p>
          <a:p>
            <a:r>
              <a:rPr lang="en-GB" sz="2400" dirty="0">
                <a:solidFill>
                  <a:schemeClr val="tx1">
                    <a:lumMod val="75000"/>
                    <a:lumOff val="25000"/>
                  </a:schemeClr>
                </a:solidFill>
              </a:rPr>
              <a:t>Look at the managed stack to determine the function that is likely causing the high CPU hang</a:t>
            </a:r>
          </a:p>
          <a:p>
            <a:r>
              <a:rPr lang="en-GB" sz="2400" dirty="0">
                <a:solidFill>
                  <a:schemeClr val="tx1">
                    <a:lumMod val="75000"/>
                    <a:lumOff val="25000"/>
                  </a:schemeClr>
                </a:solidFill>
              </a:rPr>
              <a:t>How do we determine its assembly module?</a:t>
            </a:r>
          </a:p>
          <a:p>
            <a:r>
              <a:rPr lang="en-GB" sz="2400" dirty="0">
                <a:solidFill>
                  <a:schemeClr val="tx1">
                    <a:lumMod val="75000"/>
                    <a:lumOff val="25000"/>
                  </a:schemeClr>
                </a:solidFill>
              </a:rPr>
              <a:t>Once we do, use the </a:t>
            </a:r>
            <a:r>
              <a:rPr lang="en-GB" b="1" dirty="0">
                <a:solidFill>
                  <a:schemeClr val="tx1">
                    <a:lumMod val="75000"/>
                    <a:lumOff val="25000"/>
                  </a:schemeClr>
                </a:solidFill>
                <a:latin typeface="Lucida Console" pitchFamily="49" charset="0"/>
              </a:rPr>
              <a:t>lm</a:t>
            </a:r>
            <a:r>
              <a:rPr lang="en-GB" sz="2400" dirty="0">
                <a:solidFill>
                  <a:schemeClr val="tx1">
                    <a:lumMod val="75000"/>
                    <a:lumOff val="25000"/>
                  </a:schemeClr>
                </a:solidFill>
              </a:rPr>
              <a:t> command to determine the starting address of the module</a:t>
            </a:r>
          </a:p>
          <a:p>
            <a:r>
              <a:rPr lang="en-GB" sz="2400" dirty="0">
                <a:solidFill>
                  <a:schemeClr val="tx1">
                    <a:lumMod val="75000"/>
                    <a:lumOff val="25000"/>
                  </a:schemeClr>
                </a:solidFill>
              </a:rPr>
              <a:t>Save the module to a disk file</a:t>
            </a:r>
          </a:p>
          <a:p>
            <a:pPr marL="460375" lvl="5" indent="0">
              <a:spcBef>
                <a:spcPts val="1200"/>
              </a:spcBef>
              <a:spcAft>
                <a:spcPts val="1200"/>
              </a:spcAft>
              <a:buNone/>
            </a:pPr>
            <a:r>
              <a:rPr lang="en-US" sz="1400" dirty="0">
                <a:solidFill>
                  <a:schemeClr val="tx1">
                    <a:lumMod val="75000"/>
                    <a:lumOff val="25000"/>
                  </a:schemeClr>
                </a:solidFill>
                <a:latin typeface="Lucida Console" pitchFamily="49" charset="0"/>
              </a:rPr>
              <a:t>0:006&gt; </a:t>
            </a:r>
            <a:r>
              <a:rPr lang="en-US" sz="1400" b="1" dirty="0">
                <a:solidFill>
                  <a:schemeClr val="tx1">
                    <a:lumMod val="75000"/>
                    <a:lumOff val="25000"/>
                  </a:schemeClr>
                </a:solidFill>
                <a:latin typeface="Lucida Console" pitchFamily="49" charset="0"/>
              </a:rPr>
              <a:t>!</a:t>
            </a:r>
            <a:r>
              <a:rPr lang="en-US" sz="1400" b="1" dirty="0" err="1">
                <a:solidFill>
                  <a:schemeClr val="tx1">
                    <a:lumMod val="75000"/>
                    <a:lumOff val="25000"/>
                  </a:schemeClr>
                </a:solidFill>
                <a:latin typeface="Lucida Console" pitchFamily="49" charset="0"/>
              </a:rPr>
              <a:t>savemodule</a:t>
            </a:r>
            <a:r>
              <a:rPr lang="en-US" sz="1400" b="1" dirty="0">
                <a:solidFill>
                  <a:schemeClr val="tx1">
                    <a:lumMod val="75000"/>
                    <a:lumOff val="25000"/>
                  </a:schemeClr>
                </a:solidFill>
                <a:latin typeface="Lucida Console" pitchFamily="49" charset="0"/>
              </a:rPr>
              <a:t> 000000013f700000 C:\crash\ExportedModule.dll</a:t>
            </a:r>
            <a:endParaRPr lang="en-GB" sz="1400" b="1" dirty="0">
              <a:solidFill>
                <a:schemeClr val="tx1">
                  <a:lumMod val="75000"/>
                  <a:lumOff val="25000"/>
                </a:schemeClr>
              </a:solidFill>
            </a:endParaRPr>
          </a:p>
          <a:p>
            <a:r>
              <a:rPr lang="en-GB" sz="2400" dirty="0">
                <a:solidFill>
                  <a:schemeClr val="tx1">
                    <a:lumMod val="75000"/>
                    <a:lumOff val="25000"/>
                  </a:schemeClr>
                </a:solidFill>
              </a:rPr>
              <a:t>Now we can load the file into Reflector to view the C# code and investigate why it might be consuming CPU!  Pretty cool, huh?</a:t>
            </a:r>
          </a:p>
        </p:txBody>
      </p:sp>
    </p:spTree>
    <p:extLst>
      <p:ext uri="{BB962C8B-B14F-4D97-AF65-F5344CB8AC3E}">
        <p14:creationId xmlns:p14="http://schemas.microsoft.com/office/powerpoint/2010/main" val="3913898008"/>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5" y="2581275"/>
            <a:ext cx="326707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WAKE UP!</a:t>
            </a:r>
            <a:endParaRPr lang="en-US" sz="2000" dirty="0">
              <a:solidFill>
                <a:srgbClr val="339966"/>
              </a:solidFill>
            </a:endParaRPr>
          </a:p>
        </p:txBody>
      </p:sp>
      <p:grpSp>
        <p:nvGrpSpPr>
          <p:cNvPr id="2" name="Group 1"/>
          <p:cNvGrpSpPr/>
          <p:nvPr/>
        </p:nvGrpSpPr>
        <p:grpSpPr>
          <a:xfrm>
            <a:off x="399917" y="1676400"/>
            <a:ext cx="8348472" cy="4038600"/>
            <a:chOff x="399917" y="1676400"/>
            <a:chExt cx="8348472" cy="4038600"/>
          </a:xfrm>
        </p:grpSpPr>
        <p:sp>
          <p:nvSpPr>
            <p:cNvPr id="3" name="Content Placeholder 3"/>
            <p:cNvSpPr txBox="1">
              <a:spLocks/>
            </p:cNvSpPr>
            <p:nvPr/>
          </p:nvSpPr>
          <p:spPr>
            <a:xfrm>
              <a:off x="457199" y="2438400"/>
              <a:ext cx="8229601" cy="3276600"/>
            </a:xfrm>
            <a:prstGeom prst="rect">
              <a:avLst/>
            </a:prstGeom>
            <a:ln w="127000" cap="rnd">
              <a:solidFill>
                <a:schemeClr val="tx2">
                  <a:lumMod val="50000"/>
                </a:schemeClr>
              </a:solidFill>
              <a:round/>
            </a:ln>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spcBef>
                  <a:spcPts val="2400"/>
                </a:spcBef>
                <a:buNone/>
              </a:pPr>
              <a:r>
                <a:rPr lang="en-US" i="1" dirty="0">
                  <a:solidFill>
                    <a:schemeClr val="tx1">
                      <a:lumMod val="75000"/>
                      <a:lumOff val="25000"/>
                    </a:schemeClr>
                  </a:solidFill>
                </a:rPr>
                <a:t>The lab begins on the next slide…</a:t>
              </a:r>
            </a:p>
            <a:p>
              <a:pPr>
                <a:spcBef>
                  <a:spcPts val="1800"/>
                </a:spcBef>
              </a:pPr>
              <a:r>
                <a:rPr lang="en-US" sz="2400" dirty="0">
                  <a:solidFill>
                    <a:schemeClr val="tx1">
                      <a:lumMod val="75000"/>
                      <a:lumOff val="25000"/>
                    </a:schemeClr>
                  </a:solidFill>
                </a:rPr>
                <a:t>We’ll learn about</a:t>
              </a:r>
            </a:p>
            <a:p>
              <a:pPr lvl="1"/>
              <a:r>
                <a:rPr lang="en-US" sz="1800" dirty="0">
                  <a:solidFill>
                    <a:schemeClr val="tx1">
                      <a:lumMod val="75000"/>
                      <a:lumOff val="25000"/>
                    </a:schemeClr>
                  </a:solidFill>
                </a:rPr>
                <a:t>Sync Blocks</a:t>
              </a:r>
            </a:p>
            <a:p>
              <a:pPr lvl="1"/>
              <a:r>
                <a:rPr lang="en-US" sz="1800" dirty="0">
                  <a:solidFill>
                    <a:schemeClr val="tx1">
                      <a:lumMod val="75000"/>
                      <a:lumOff val="25000"/>
                    </a:schemeClr>
                  </a:solidFill>
                </a:rPr>
                <a:t>Native Handles</a:t>
              </a:r>
            </a:p>
            <a:p>
              <a:pPr lvl="1"/>
              <a:r>
                <a:rPr lang="en-US" sz="1800" dirty="0">
                  <a:solidFill>
                    <a:schemeClr val="tx1">
                      <a:lumMod val="75000"/>
                      <a:lumOff val="25000"/>
                    </a:schemeClr>
                  </a:solidFill>
                </a:rPr>
                <a:t>Simple Deadlocks</a:t>
              </a:r>
            </a:p>
            <a:p>
              <a:r>
                <a:rPr lang="en-US" sz="2400" dirty="0">
                  <a:solidFill>
                    <a:schemeClr val="tx1">
                      <a:lumMod val="75000"/>
                      <a:lumOff val="25000"/>
                    </a:schemeClr>
                  </a:solidFill>
                </a:rPr>
                <a:t>Ready? Go!</a:t>
              </a:r>
            </a:p>
          </p:txBody>
        </p:sp>
        <p:sp>
          <p:nvSpPr>
            <p:cNvPr id="7" name="Round Same Side Corner Rectangle 6"/>
            <p:cNvSpPr/>
            <p:nvPr/>
          </p:nvSpPr>
          <p:spPr bwMode="auto">
            <a:xfrm>
              <a:off x="399917" y="1676400"/>
              <a:ext cx="8348472" cy="762000"/>
            </a:xfrm>
            <a:prstGeom prst="round2SameRect">
              <a:avLst/>
            </a:prstGeom>
            <a:gradFill>
              <a:gsLst>
                <a:gs pos="0">
                  <a:schemeClr val="tx2">
                    <a:lumMod val="50000"/>
                  </a:schemeClr>
                </a:gs>
                <a:gs pos="50000">
                  <a:schemeClr val="tx2">
                    <a:lumMod val="40000"/>
                    <a:lumOff val="60000"/>
                  </a:schemeClr>
                </a:gs>
                <a:gs pos="100000">
                  <a:schemeClr val="tx2">
                    <a:lumMod val="50000"/>
                  </a:schemeClr>
                </a:gs>
              </a:gsLst>
              <a:lin ang="5400000" scaled="0"/>
            </a:gradFill>
            <a:ln w="3175" cap="flat" cmpd="sng" algn="ctr">
              <a:solidFill>
                <a:schemeClr val="tx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tx2">
                      <a:lumMod val="50000"/>
                    </a:schemeClr>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rPr>
                <a:t>LAB</a:t>
              </a:r>
              <a:endParaRPr kumimoji="0" lang="en-US" sz="1600" b="1" i="0" u="none" strike="noStrike" cap="none" normalizeH="0" baseline="0" dirty="0">
                <a:ln>
                  <a:noFill/>
                </a:ln>
                <a:solidFill>
                  <a:schemeClr val="tx2">
                    <a:lumMod val="50000"/>
                  </a:schemeClr>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endParaRPr>
            </a:p>
          </p:txBody>
        </p:sp>
      </p:grpSp>
    </p:spTree>
    <p:extLst>
      <p:ext uri="{BB962C8B-B14F-4D97-AF65-F5344CB8AC3E}">
        <p14:creationId xmlns:p14="http://schemas.microsoft.com/office/powerpoint/2010/main" val="4010982681"/>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Run </a:t>
            </a:r>
            <a:r>
              <a:rPr lang="en-GB" sz="1800" dirty="0">
                <a:solidFill>
                  <a:schemeClr val="tx1">
                    <a:lumMod val="75000"/>
                    <a:lumOff val="25000"/>
                  </a:schemeClr>
                </a:solidFill>
              </a:rPr>
              <a:t>CrashLab</a:t>
            </a:r>
            <a:r>
              <a:rPr lang="en-GB" sz="2400" dirty="0">
                <a:solidFill>
                  <a:schemeClr val="tx1">
                    <a:lumMod val="75000"/>
                    <a:lumOff val="25000"/>
                  </a:schemeClr>
                </a:solidFill>
              </a:rPr>
              <a:t>.exe</a:t>
            </a:r>
          </a:p>
          <a:p>
            <a:r>
              <a:rPr lang="en-GB" sz="2400" dirty="0">
                <a:solidFill>
                  <a:schemeClr val="tx1">
                    <a:lumMod val="75000"/>
                    <a:lumOff val="25000"/>
                  </a:schemeClr>
                </a:solidFill>
              </a:rPr>
              <a:t>Run the </a:t>
            </a:r>
            <a:r>
              <a:rPr lang="en-GB" sz="2400" i="1" dirty="0">
                <a:solidFill>
                  <a:schemeClr val="tx1">
                    <a:lumMod val="75000"/>
                    <a:lumOff val="25000"/>
                  </a:schemeClr>
                </a:solidFill>
              </a:rPr>
              <a:t>Hang: Deadlock</a:t>
            </a:r>
            <a:r>
              <a:rPr lang="en-GB" sz="2400" dirty="0">
                <a:solidFill>
                  <a:schemeClr val="tx1">
                    <a:lumMod val="75000"/>
                    <a:lumOff val="25000"/>
                  </a:schemeClr>
                </a:solidFill>
              </a:rPr>
              <a:t> (Mystery 4) test</a:t>
            </a:r>
          </a:p>
          <a:p>
            <a:r>
              <a:rPr lang="en-GB" sz="2400" dirty="0">
                <a:solidFill>
                  <a:schemeClr val="tx1">
                    <a:lumMod val="75000"/>
                    <a:lumOff val="25000"/>
                  </a:schemeClr>
                </a:solidFill>
              </a:rPr>
              <a:t>Choose the defaults and click Start</a:t>
            </a:r>
          </a:p>
          <a:p>
            <a:r>
              <a:rPr lang="en-GB" sz="2400" dirty="0">
                <a:solidFill>
                  <a:schemeClr val="tx1">
                    <a:lumMod val="75000"/>
                    <a:lumOff val="25000"/>
                  </a:schemeClr>
                </a:solidFill>
              </a:rPr>
              <a:t>What happens?</a:t>
            </a:r>
          </a:p>
          <a:p>
            <a:r>
              <a:rPr lang="en-GB" sz="2400" dirty="0">
                <a:solidFill>
                  <a:schemeClr val="tx1">
                    <a:lumMod val="75000"/>
                    <a:lumOff val="25000"/>
                  </a:schemeClr>
                </a:solidFill>
              </a:rPr>
              <a:t>Run Process Explorer</a:t>
            </a:r>
          </a:p>
          <a:p>
            <a:r>
              <a:rPr lang="en-GB" sz="2400" dirty="0">
                <a:solidFill>
                  <a:schemeClr val="tx1">
                    <a:lumMod val="75000"/>
                    <a:lumOff val="25000"/>
                  </a:schemeClr>
                </a:solidFill>
              </a:rPr>
              <a:t>Is the UI responsive?</a:t>
            </a:r>
          </a:p>
          <a:p>
            <a:r>
              <a:rPr lang="en-GB" sz="2400" dirty="0">
                <a:solidFill>
                  <a:schemeClr val="tx1">
                    <a:lumMod val="75000"/>
                    <a:lumOff val="25000"/>
                  </a:schemeClr>
                </a:solidFill>
              </a:rPr>
              <a:t>Is it using CPU?</a:t>
            </a:r>
          </a:p>
          <a:p>
            <a:r>
              <a:rPr lang="en-GB" sz="2400" dirty="0">
                <a:solidFill>
                  <a:schemeClr val="tx1">
                    <a:lumMod val="75000"/>
                    <a:lumOff val="25000"/>
                  </a:schemeClr>
                </a:solidFill>
              </a:rPr>
              <a:t>In Process Explorer, look at the thread call stacks</a:t>
            </a:r>
          </a:p>
          <a:p>
            <a:r>
              <a:rPr lang="en-GB" sz="2400" dirty="0">
                <a:solidFill>
                  <a:schemeClr val="tx1">
                    <a:lumMod val="75000"/>
                    <a:lumOff val="25000"/>
                  </a:schemeClr>
                </a:solidFill>
              </a:rPr>
              <a:t>What is the top-most function in every thread?</a:t>
            </a:r>
          </a:p>
          <a:p>
            <a:r>
              <a:rPr lang="en-GB" sz="2400" dirty="0">
                <a:solidFill>
                  <a:schemeClr val="tx1">
                    <a:lumMod val="75000"/>
                    <a:lumOff val="25000"/>
                  </a:schemeClr>
                </a:solidFill>
              </a:rPr>
              <a:t>Hm.  If only we had an advanced debugger…</a:t>
            </a:r>
          </a:p>
        </p:txBody>
      </p:sp>
    </p:spTree>
    <p:extLst>
      <p:ext uri="{BB962C8B-B14F-4D97-AF65-F5344CB8AC3E}">
        <p14:creationId xmlns:p14="http://schemas.microsoft.com/office/powerpoint/2010/main" val="2789675021"/>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rmAutofit lnSpcReduction="10000"/>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Run </a:t>
            </a:r>
            <a:r>
              <a:rPr lang="en-GB" sz="2400" dirty="0" err="1">
                <a:solidFill>
                  <a:schemeClr val="tx1">
                    <a:lumMod val="75000"/>
                    <a:lumOff val="25000"/>
                  </a:schemeClr>
                </a:solidFill>
              </a:rPr>
              <a:t>WinDbg</a:t>
            </a:r>
            <a:r>
              <a:rPr lang="en-GB" sz="2400" dirty="0">
                <a:solidFill>
                  <a:schemeClr val="tx1">
                    <a:lumMod val="75000"/>
                    <a:lumOff val="25000"/>
                  </a:schemeClr>
                </a:solidFill>
              </a:rPr>
              <a:t> and attach to the process</a:t>
            </a:r>
          </a:p>
          <a:p>
            <a:r>
              <a:rPr lang="en-GB" sz="2400" dirty="0">
                <a:solidFill>
                  <a:schemeClr val="tx1">
                    <a:lumMod val="75000"/>
                    <a:lumOff val="25000"/>
                  </a:schemeClr>
                </a:solidFill>
              </a:rPr>
              <a:t>For all native threads, evaluate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clrstack</a:t>
            </a:r>
            <a:endParaRPr lang="en-GB" sz="2400" dirty="0">
              <a:solidFill>
                <a:schemeClr val="tx1">
                  <a:lumMod val="75000"/>
                  <a:lumOff val="25000"/>
                </a:schemeClr>
              </a:solidFill>
            </a:endParaRPr>
          </a:p>
          <a:p>
            <a:pPr marL="460375" lvl="5" indent="0">
              <a:spcBef>
                <a:spcPts val="1200"/>
              </a:spcBef>
              <a:spcAft>
                <a:spcPts val="1200"/>
              </a:spcAft>
              <a:buNone/>
            </a:pPr>
            <a:r>
              <a:rPr lang="en-US" sz="1400" dirty="0">
                <a:solidFill>
                  <a:schemeClr val="tx1">
                    <a:lumMod val="75000"/>
                    <a:lumOff val="25000"/>
                  </a:schemeClr>
                </a:solidFill>
                <a:latin typeface="Lucida Console" pitchFamily="49" charset="0"/>
              </a:rPr>
              <a:t>0:008&gt; </a:t>
            </a:r>
            <a:r>
              <a:rPr lang="en-US" sz="1400" b="1" dirty="0">
                <a:solidFill>
                  <a:schemeClr val="tx1">
                    <a:lumMod val="75000"/>
                    <a:lumOff val="25000"/>
                  </a:schemeClr>
                </a:solidFill>
                <a:latin typeface="Lucida Console" pitchFamily="49" charset="0"/>
              </a:rPr>
              <a:t>~*</a:t>
            </a:r>
            <a:r>
              <a:rPr lang="en-US" sz="1400" b="1" dirty="0" err="1">
                <a:solidFill>
                  <a:schemeClr val="tx1">
                    <a:lumMod val="75000"/>
                    <a:lumOff val="25000"/>
                  </a:schemeClr>
                </a:solidFill>
                <a:latin typeface="Lucida Console" pitchFamily="49" charset="0"/>
              </a:rPr>
              <a:t>e!clrstack</a:t>
            </a:r>
            <a:endParaRPr lang="en-GB" sz="1400" b="1" dirty="0">
              <a:solidFill>
                <a:schemeClr val="tx1">
                  <a:lumMod val="75000"/>
                  <a:lumOff val="25000"/>
                </a:schemeClr>
              </a:solidFill>
            </a:endParaRPr>
          </a:p>
          <a:p>
            <a:r>
              <a:rPr lang="en-GB" sz="2400" dirty="0">
                <a:solidFill>
                  <a:schemeClr val="tx1">
                    <a:lumMod val="75000"/>
                    <a:lumOff val="25000"/>
                  </a:schemeClr>
                </a:solidFill>
              </a:rPr>
              <a:t>Notice that two threads are in the same function</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pPr>
              <a:buFont typeface="Wingdings" pitchFamily="2" charset="2"/>
              <a:buChar char="v"/>
            </a:pPr>
            <a:r>
              <a:rPr lang="en-GB" dirty="0">
                <a:solidFill>
                  <a:schemeClr val="tx1">
                    <a:lumMod val="75000"/>
                    <a:lumOff val="25000"/>
                  </a:schemeClr>
                </a:solidFill>
              </a:rPr>
              <a:t>Remember that the C# </a:t>
            </a:r>
            <a:r>
              <a:rPr lang="en-GB" sz="1800" b="1" dirty="0">
                <a:solidFill>
                  <a:schemeClr val="tx1">
                    <a:lumMod val="75000"/>
                    <a:lumOff val="25000"/>
                  </a:schemeClr>
                </a:solidFill>
                <a:latin typeface="Lucida Console" pitchFamily="49" charset="0"/>
              </a:rPr>
              <a:t>lock</a:t>
            </a:r>
            <a:r>
              <a:rPr lang="en-GB" sz="1800" dirty="0">
                <a:solidFill>
                  <a:schemeClr val="tx1">
                    <a:lumMod val="75000"/>
                    <a:lumOff val="25000"/>
                  </a:schemeClr>
                </a:solidFill>
              </a:rPr>
              <a:t> </a:t>
            </a:r>
            <a:r>
              <a:rPr lang="en-GB" dirty="0">
                <a:solidFill>
                  <a:schemeClr val="tx1">
                    <a:lumMod val="75000"/>
                    <a:lumOff val="25000"/>
                  </a:schemeClr>
                </a:solidFill>
              </a:rPr>
              <a:t>statement is implemented as a Monitor</a:t>
            </a:r>
            <a:endParaRPr lang="en-GB" sz="2400" dirty="0">
              <a:solidFill>
                <a:schemeClr val="tx1">
                  <a:lumMod val="75000"/>
                  <a:lumOff val="25000"/>
                </a:schemeClr>
              </a:solidFill>
            </a:endParaRPr>
          </a:p>
          <a:p>
            <a:endParaRPr lang="en-GB" sz="2400" b="1" dirty="0">
              <a:solidFill>
                <a:schemeClr val="tx1">
                  <a:lumMod val="75000"/>
                  <a:lumOff val="25000"/>
                </a:schemeClr>
              </a:solidFill>
              <a:latin typeface="Lucida Console" pitchFamily="49"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4" y="3429000"/>
            <a:ext cx="8145463" cy="1276350"/>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294990"/>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Take a closer look at one of these threads</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The </a:t>
            </a:r>
            <a:r>
              <a:rPr lang="en-GB" sz="2400" dirty="0" err="1">
                <a:solidFill>
                  <a:schemeClr val="tx1">
                    <a:lumMod val="75000"/>
                    <a:lumOff val="25000"/>
                  </a:schemeClr>
                </a:solidFill>
              </a:rPr>
              <a:t>LockWorker</a:t>
            </a:r>
            <a:r>
              <a:rPr lang="en-GB" sz="2400" dirty="0">
                <a:solidFill>
                  <a:schemeClr val="tx1">
                    <a:lumMod val="75000"/>
                    <a:lumOff val="25000"/>
                  </a:schemeClr>
                </a:solidFill>
              </a:rPr>
              <a:t> function has a few local variables</a:t>
            </a:r>
          </a:p>
          <a:p>
            <a:r>
              <a:rPr lang="en-GB" sz="2400" dirty="0">
                <a:solidFill>
                  <a:schemeClr val="tx1">
                    <a:lumMod val="75000"/>
                    <a:lumOff val="25000"/>
                  </a:schemeClr>
                </a:solidFill>
              </a:rPr>
              <a:t>There are two of particular interest</a:t>
            </a:r>
          </a:p>
          <a:p>
            <a:r>
              <a:rPr lang="en-GB" sz="2400" dirty="0">
                <a:solidFill>
                  <a:schemeClr val="tx1">
                    <a:lumMod val="75000"/>
                    <a:lumOff val="25000"/>
                  </a:schemeClr>
                </a:solidFill>
              </a:rPr>
              <a:t>Use the </a:t>
            </a:r>
            <a:r>
              <a:rPr lang="en-GB" sz="1800" b="1" dirty="0">
                <a:solidFill>
                  <a:schemeClr val="tx1">
                    <a:lumMod val="75000"/>
                    <a:lumOff val="25000"/>
                  </a:schemeClr>
                </a:solidFill>
                <a:latin typeface="Lucida Console" pitchFamily="49" charset="0"/>
              </a:rPr>
              <a:t>!do</a:t>
            </a:r>
            <a:r>
              <a:rPr lang="en-GB" sz="2400" dirty="0">
                <a:solidFill>
                  <a:schemeClr val="tx1">
                    <a:lumMod val="75000"/>
                    <a:lumOff val="25000"/>
                  </a:schemeClr>
                </a:solidFill>
              </a:rPr>
              <a:t> command to examine these objects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03" y="1981197"/>
            <a:ext cx="7848743" cy="2284414"/>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352062"/>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We can see that they are both </a:t>
            </a:r>
            <a:r>
              <a:rPr lang="en-GB" b="1" dirty="0" err="1">
                <a:solidFill>
                  <a:schemeClr val="tx1">
                    <a:lumMod val="75000"/>
                    <a:lumOff val="25000"/>
                  </a:schemeClr>
                </a:solidFill>
                <a:latin typeface="Lucida Console" pitchFamily="49" charset="0"/>
              </a:rPr>
              <a:t>DatabaseWriter</a:t>
            </a:r>
            <a:r>
              <a:rPr lang="en-GB" dirty="0" err="1">
                <a:solidFill>
                  <a:schemeClr val="tx1">
                    <a:lumMod val="75000"/>
                    <a:lumOff val="25000"/>
                  </a:schemeClr>
                </a:solidFill>
              </a:rPr>
              <a:t>s</a:t>
            </a:r>
            <a:endParaRPr lang="en-GB" sz="2400"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Examine the other thread.  Is it similar?</a:t>
            </a:r>
          </a:p>
          <a:p>
            <a:r>
              <a:rPr lang="en-GB" sz="2400" dirty="0">
                <a:solidFill>
                  <a:schemeClr val="tx1">
                    <a:lumMod val="75000"/>
                    <a:lumOff val="25000"/>
                  </a:schemeClr>
                </a:solidFill>
              </a:rPr>
              <a:t>What are the addresses of the objects?</a:t>
            </a:r>
          </a:p>
          <a:p>
            <a:r>
              <a:rPr lang="en-GB" sz="2400" dirty="0">
                <a:solidFill>
                  <a:schemeClr val="tx1">
                    <a:lumMod val="75000"/>
                    <a:lumOff val="25000"/>
                  </a:schemeClr>
                </a:solidFill>
              </a:rPr>
              <a:t>Two threads waiting on Monitors using the same </a:t>
            </a:r>
            <a:r>
              <a:rPr lang="en-GB" sz="2400" dirty="0" err="1">
                <a:solidFill>
                  <a:schemeClr val="tx1">
                    <a:lumMod val="75000"/>
                    <a:lumOff val="25000"/>
                  </a:schemeClr>
                </a:solidFill>
              </a:rPr>
              <a:t>DatabaseWriter</a:t>
            </a:r>
            <a:r>
              <a:rPr lang="en-GB" sz="2400" dirty="0">
                <a:solidFill>
                  <a:schemeClr val="tx1">
                    <a:lumMod val="75000"/>
                    <a:lumOff val="25000"/>
                  </a:schemeClr>
                </a:solidFill>
              </a:rPr>
              <a:t> instances… sounds like a deadlock</a:t>
            </a:r>
          </a:p>
          <a:p>
            <a:r>
              <a:rPr lang="en-GB" sz="2400" dirty="0">
                <a:solidFill>
                  <a:schemeClr val="tx1">
                    <a:lumMod val="75000"/>
                    <a:lumOff val="25000"/>
                  </a:schemeClr>
                </a:solidFill>
              </a:rPr>
              <a:t>Let’s prove it further…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81200"/>
            <a:ext cx="6142578" cy="1139349"/>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84627"/>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Every managed object is prefaced with an object header of four bytes (at &lt;</a:t>
            </a:r>
            <a:r>
              <a:rPr lang="en-GB" sz="2400" dirty="0" err="1">
                <a:solidFill>
                  <a:schemeClr val="tx1">
                    <a:lumMod val="75000"/>
                    <a:lumOff val="25000"/>
                  </a:schemeClr>
                </a:solidFill>
              </a:rPr>
              <a:t>addr</a:t>
            </a:r>
            <a:r>
              <a:rPr lang="en-GB" sz="2400" dirty="0">
                <a:solidFill>
                  <a:schemeClr val="tx1">
                    <a:lumMod val="75000"/>
                    <a:lumOff val="25000"/>
                  </a:schemeClr>
                </a:solidFill>
              </a:rPr>
              <a:t>&gt;-0x04)</a:t>
            </a:r>
          </a:p>
          <a:p>
            <a:r>
              <a:rPr lang="en-GB" sz="2400" dirty="0">
                <a:solidFill>
                  <a:schemeClr val="tx1">
                    <a:lumMod val="75000"/>
                    <a:lumOff val="25000"/>
                  </a:schemeClr>
                </a:solidFill>
              </a:rPr>
              <a:t>If the header is “full” the CLR uses “header inflation”</a:t>
            </a:r>
          </a:p>
          <a:p>
            <a:pPr lvl="1"/>
            <a:r>
              <a:rPr lang="en-GB" sz="2000" dirty="0">
                <a:solidFill>
                  <a:schemeClr val="tx1">
                    <a:lumMod val="75000"/>
                    <a:lumOff val="25000"/>
                  </a:schemeClr>
                </a:solidFill>
              </a:rPr>
              <a:t>A sync block table entry is allocated</a:t>
            </a:r>
          </a:p>
          <a:p>
            <a:pPr lvl="1"/>
            <a:r>
              <a:rPr lang="en-GB" sz="2000" dirty="0">
                <a:solidFill>
                  <a:schemeClr val="tx1">
                    <a:lumMod val="75000"/>
                    <a:lumOff val="25000"/>
                  </a:schemeClr>
                </a:solidFill>
              </a:rPr>
              <a:t>The table entry index is stored in the object header</a:t>
            </a:r>
          </a:p>
          <a:p>
            <a:pPr lvl="1"/>
            <a:r>
              <a:rPr lang="en-GB" sz="2000" dirty="0">
                <a:solidFill>
                  <a:schemeClr val="tx1">
                    <a:lumMod val="75000"/>
                    <a:lumOff val="25000"/>
                  </a:schemeClr>
                </a:solidFill>
              </a:rPr>
              <a:t>The high-order byte is set to 0x08</a:t>
            </a:r>
          </a:p>
          <a:p>
            <a:pPr lvl="1"/>
            <a:endParaRPr lang="en-GB" sz="2000" dirty="0">
              <a:solidFill>
                <a:schemeClr val="tx1">
                  <a:lumMod val="75000"/>
                  <a:lumOff val="25000"/>
                </a:schemeClr>
              </a:solidFill>
            </a:endParaRPr>
          </a:p>
          <a:p>
            <a:pPr lvl="1"/>
            <a:endParaRPr lang="en-GB" sz="2000" dirty="0">
              <a:solidFill>
                <a:schemeClr val="tx1">
                  <a:lumMod val="75000"/>
                  <a:lumOff val="25000"/>
                </a:schemeClr>
              </a:solidFill>
            </a:endParaRPr>
          </a:p>
          <a:p>
            <a:pPr lvl="1"/>
            <a:endParaRPr lang="en-GB" sz="2000" dirty="0">
              <a:solidFill>
                <a:schemeClr val="tx1">
                  <a:lumMod val="75000"/>
                  <a:lumOff val="25000"/>
                </a:schemeClr>
              </a:solidFill>
            </a:endParaRPr>
          </a:p>
          <a:p>
            <a:pPr lvl="1"/>
            <a:endParaRPr lang="en-GB" sz="2000" dirty="0">
              <a:solidFill>
                <a:schemeClr val="tx1">
                  <a:lumMod val="75000"/>
                  <a:lumOff val="25000"/>
                </a:schemeClr>
              </a:solidFill>
            </a:endParaRPr>
          </a:p>
          <a:p>
            <a:pPr marL="465138" lvl="2" indent="0">
              <a:buNone/>
            </a:pPr>
            <a:r>
              <a:rPr lang="en-GB" sz="2000" i="1" dirty="0">
                <a:solidFill>
                  <a:schemeClr val="tx1">
                    <a:lumMod val="75000"/>
                    <a:lumOff val="25000"/>
                  </a:schemeClr>
                </a:solidFill>
              </a:rPr>
              <a:t>This object has a sync block index of 0x002e</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p:txBody>
      </p:sp>
      <p:sp>
        <p:nvSpPr>
          <p:cNvPr id="6" name="Rectangle 5"/>
          <p:cNvSpPr/>
          <p:nvPr/>
        </p:nvSpPr>
        <p:spPr bwMode="auto">
          <a:xfrm>
            <a:off x="2362200" y="4495800"/>
            <a:ext cx="4495800" cy="685800"/>
          </a:xfrm>
          <a:prstGeom prst="rect">
            <a:avLst/>
          </a:prstGeom>
          <a:gradFill flip="none" rotWithShape="1">
            <a:gsLst>
              <a:gs pos="0">
                <a:srgbClr val="DEA900">
                  <a:tint val="66000"/>
                  <a:satMod val="160000"/>
                </a:srgbClr>
              </a:gs>
              <a:gs pos="50000">
                <a:srgbClr val="DEA900">
                  <a:tint val="44500"/>
                  <a:satMod val="160000"/>
                </a:srgbClr>
              </a:gs>
              <a:gs pos="100000">
                <a:srgbClr val="DEA900">
                  <a:tint val="23500"/>
                  <a:satMod val="160000"/>
                </a:srgbClr>
              </a:gs>
            </a:gsLst>
            <a:lin ang="16200000" scaled="1"/>
            <a:tileRect/>
          </a:gradFill>
          <a:ln w="38100" cap="flat" cmpd="sng" algn="ctr">
            <a:solidFill>
              <a:srgbClr val="DEA9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Object Data</a:t>
            </a:r>
          </a:p>
        </p:txBody>
      </p:sp>
      <p:grpSp>
        <p:nvGrpSpPr>
          <p:cNvPr id="7" name="Group 6"/>
          <p:cNvGrpSpPr/>
          <p:nvPr/>
        </p:nvGrpSpPr>
        <p:grpSpPr>
          <a:xfrm>
            <a:off x="762000" y="4267200"/>
            <a:ext cx="1600200" cy="914400"/>
            <a:chOff x="762000" y="4038600"/>
            <a:chExt cx="1600200" cy="914400"/>
          </a:xfrm>
        </p:grpSpPr>
        <p:sp>
          <p:nvSpPr>
            <p:cNvPr id="2" name="Rectangle 1"/>
            <p:cNvSpPr/>
            <p:nvPr/>
          </p:nvSpPr>
          <p:spPr bwMode="auto">
            <a:xfrm>
              <a:off x="762000" y="4267200"/>
              <a:ext cx="1600200" cy="685800"/>
            </a:xfrm>
            <a:prstGeom prst="rect">
              <a:avLst/>
            </a:prstGeom>
            <a:gradFill flip="none" rotWithShape="1">
              <a:gsLst>
                <a:gs pos="0">
                  <a:srgbClr val="DEA900">
                    <a:tint val="66000"/>
                    <a:satMod val="160000"/>
                  </a:srgbClr>
                </a:gs>
                <a:gs pos="50000">
                  <a:srgbClr val="DEA900">
                    <a:tint val="44500"/>
                    <a:satMod val="160000"/>
                  </a:srgbClr>
                </a:gs>
                <a:gs pos="100000">
                  <a:srgbClr val="DEA900">
                    <a:tint val="23500"/>
                    <a:satMod val="160000"/>
                  </a:srgbClr>
                </a:gs>
              </a:gsLst>
              <a:lin ang="16200000" scaled="1"/>
              <a:tileRect/>
            </a:gradFill>
            <a:ln w="38100" cap="flat" cmpd="sng" algn="ctr">
              <a:solidFill>
                <a:srgbClr val="DEA9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Verdana" pitchFamily="34" charset="0"/>
                </a:rPr>
                <a:t>0x0800002e</a:t>
              </a:r>
            </a:p>
          </p:txBody>
        </p:sp>
        <p:sp>
          <p:nvSpPr>
            <p:cNvPr id="5" name="Left Brace 4"/>
            <p:cNvSpPr/>
            <p:nvPr/>
          </p:nvSpPr>
          <p:spPr bwMode="auto">
            <a:xfrm rot="5400000">
              <a:off x="1485901" y="3314700"/>
              <a:ext cx="152399" cy="1600199"/>
            </a:xfrm>
            <a:prstGeom prst="leftBrace">
              <a:avLst>
                <a:gd name="adj1" fmla="val 47916"/>
                <a:gd name="adj2" fmla="val 50000"/>
              </a:avLst>
            </a:prstGeom>
            <a:noFill/>
            <a:ln w="9525" cap="flat" cmpd="sng" algn="ctr">
              <a:solidFill>
                <a:schemeClr val="tx1">
                  <a:lumMod val="75000"/>
                  <a:lumOff val="25000"/>
                </a:schemeClr>
              </a:solidFill>
              <a:prstDash val="solid"/>
              <a:round/>
              <a:headEnd type="none" w="med" len="med"/>
              <a:tailEnd type="none" w="med" len="med"/>
            </a:ln>
            <a:effectLst/>
          </p:spPr>
          <p:txBody>
            <a:bodyPr vert="vert270" wrap="square" lIns="91440" tIns="45720" rIns="36576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Verdana" pitchFamily="34" charset="0"/>
                </a:rPr>
                <a:t>Object Header</a:t>
              </a:r>
            </a:p>
          </p:txBody>
        </p:sp>
      </p:grpSp>
      <p:pic>
        <p:nvPicPr>
          <p:cNvPr id="8"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17431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Screw Drivers and Glue</a:t>
            </a: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a:solidFill>
                  <a:schemeClr val="tx1">
                    <a:lumMod val="75000"/>
                    <a:lumOff val="25000"/>
                  </a:schemeClr>
                </a:solidFill>
              </a:rPr>
              <a:t>Debugging Tools are now part of Windows 8 SDK</a:t>
            </a:r>
          </a:p>
          <a:p>
            <a:pPr marL="0" indent="0">
              <a:buNone/>
            </a:pPr>
            <a:endParaRPr lang="en-GB" sz="2400" dirty="0">
              <a:solidFill>
                <a:schemeClr val="tx1">
                  <a:lumMod val="75000"/>
                  <a:lumOff val="25000"/>
                </a:schemeClr>
              </a:solidFill>
            </a:endParaRPr>
          </a:p>
          <a:p>
            <a:pPr marL="0" indent="0">
              <a:buNone/>
            </a:pPr>
            <a:r>
              <a:rPr lang="en-GB" sz="2400" dirty="0">
                <a:solidFill>
                  <a:schemeClr val="tx1">
                    <a:lumMod val="75000"/>
                    <a:lumOff val="25000"/>
                  </a:schemeClr>
                </a:solidFill>
              </a:rPr>
              <a:t>Along with WinDbg, these may also be useful:</a:t>
            </a:r>
          </a:p>
          <a:p>
            <a:r>
              <a:rPr lang="en-GB" sz="2400" dirty="0" err="1">
                <a:solidFill>
                  <a:schemeClr val="tx1">
                    <a:lumMod val="75000"/>
                    <a:lumOff val="25000"/>
                  </a:schemeClr>
                </a:solidFill>
              </a:rPr>
              <a:t>ADPlus</a:t>
            </a:r>
            <a:r>
              <a:rPr lang="en-GB" sz="2400" dirty="0">
                <a:solidFill>
                  <a:schemeClr val="tx1">
                    <a:lumMod val="75000"/>
                    <a:lumOff val="25000"/>
                  </a:schemeClr>
                </a:solidFill>
              </a:rPr>
              <a:t> – automates dumps, reacts to live system</a:t>
            </a:r>
          </a:p>
          <a:p>
            <a:r>
              <a:rPr lang="en-GB" sz="2400" dirty="0">
                <a:solidFill>
                  <a:schemeClr val="tx1">
                    <a:lumMod val="75000"/>
                    <a:lumOff val="25000"/>
                  </a:schemeClr>
                </a:solidFill>
              </a:rPr>
              <a:t>CLR Profiler – Memory allocation profiler, GUI</a:t>
            </a:r>
          </a:p>
          <a:p>
            <a:r>
              <a:rPr lang="en-GB" sz="2400" dirty="0" err="1">
                <a:solidFill>
                  <a:schemeClr val="tx1">
                    <a:lumMod val="75000"/>
                    <a:lumOff val="25000"/>
                  </a:schemeClr>
                </a:solidFill>
              </a:rPr>
              <a:t>DebugDiag</a:t>
            </a:r>
            <a:r>
              <a:rPr lang="en-GB" sz="2400" dirty="0">
                <a:solidFill>
                  <a:schemeClr val="tx1">
                    <a:lumMod val="75000"/>
                    <a:lumOff val="25000"/>
                  </a:schemeClr>
                </a:solidFill>
              </a:rPr>
              <a:t> – automate dumps, dump leak analysis</a:t>
            </a:r>
          </a:p>
          <a:p>
            <a:r>
              <a:rPr lang="en-GB" sz="2400" dirty="0" err="1">
                <a:solidFill>
                  <a:schemeClr val="tx1">
                    <a:lumMod val="75000"/>
                    <a:lumOff val="25000"/>
                  </a:schemeClr>
                </a:solidFill>
              </a:rPr>
              <a:t>GFlags</a:t>
            </a:r>
            <a:r>
              <a:rPr lang="en-GB" sz="2400" dirty="0">
                <a:solidFill>
                  <a:schemeClr val="tx1">
                    <a:lumMod val="75000"/>
                    <a:lumOff val="25000"/>
                  </a:schemeClr>
                </a:solidFill>
              </a:rPr>
              <a:t> – edit advanced debugging settings</a:t>
            </a:r>
          </a:p>
          <a:p>
            <a:r>
              <a:rPr lang="en-GB" sz="2400" dirty="0" err="1">
                <a:solidFill>
                  <a:schemeClr val="tx1">
                    <a:lumMod val="75000"/>
                    <a:lumOff val="25000"/>
                  </a:schemeClr>
                </a:solidFill>
              </a:rPr>
              <a:t>PerfMon</a:t>
            </a:r>
            <a:r>
              <a:rPr lang="en-GB" sz="2400" dirty="0">
                <a:solidFill>
                  <a:schemeClr val="tx1">
                    <a:lumMod val="75000"/>
                    <a:lumOff val="25000"/>
                  </a:schemeClr>
                </a:solidFill>
              </a:rPr>
              <a:t> – Windows performance monitor</a:t>
            </a:r>
          </a:p>
          <a:p>
            <a:r>
              <a:rPr lang="en-GB" sz="2400" dirty="0">
                <a:solidFill>
                  <a:schemeClr val="tx1">
                    <a:lumMod val="75000"/>
                    <a:lumOff val="25000"/>
                  </a:schemeClr>
                </a:solidFill>
              </a:rPr>
              <a:t>Process Explorer – A better Task Explorer</a:t>
            </a:r>
          </a:p>
          <a:p>
            <a:r>
              <a:rPr lang="en-GB" sz="2400" dirty="0">
                <a:solidFill>
                  <a:schemeClr val="tx1">
                    <a:lumMod val="75000"/>
                    <a:lumOff val="25000"/>
                  </a:schemeClr>
                </a:solidFill>
              </a:rPr>
              <a:t>Reflector – Assembly </a:t>
            </a:r>
            <a:r>
              <a:rPr lang="en-GB" sz="2400" dirty="0" err="1">
                <a:solidFill>
                  <a:schemeClr val="tx1">
                    <a:lumMod val="75000"/>
                    <a:lumOff val="25000"/>
                  </a:schemeClr>
                </a:solidFill>
              </a:rPr>
              <a:t>analyzer</a:t>
            </a:r>
            <a:r>
              <a:rPr lang="en-GB" sz="2400" dirty="0">
                <a:solidFill>
                  <a:schemeClr val="tx1">
                    <a:lumMod val="75000"/>
                    <a:lumOff val="25000"/>
                  </a:schemeClr>
                </a:solidFill>
              </a:rPr>
              <a:t> and disassembler</a:t>
            </a:r>
          </a:p>
        </p:txBody>
      </p:sp>
      <p:pic>
        <p:nvPicPr>
          <p:cNvPr id="5"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996706"/>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Examine the header of the first </a:t>
            </a:r>
            <a:r>
              <a:rPr lang="en-GB" sz="2400" dirty="0" err="1">
                <a:solidFill>
                  <a:schemeClr val="tx1">
                    <a:lumMod val="75000"/>
                    <a:lumOff val="25000"/>
                  </a:schemeClr>
                </a:solidFill>
              </a:rPr>
              <a:t>DatabaseWriter</a:t>
            </a:r>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The sync block index is 0x02e (46)</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The Thread Info is thread 0xbbc (#5)</a:t>
            </a:r>
          </a:p>
          <a:p>
            <a:pPr>
              <a:buFont typeface="Wingdings" pitchFamily="2" charset="2"/>
              <a:buChar char="v"/>
            </a:pPr>
            <a:r>
              <a:rPr lang="en-GB" dirty="0">
                <a:solidFill>
                  <a:schemeClr val="tx1">
                    <a:lumMod val="75000"/>
                    <a:lumOff val="25000"/>
                  </a:schemeClr>
                </a:solidFill>
              </a:rPr>
              <a:t>The current thread owns this since it was a local variable to a function on this thread’s stack!</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5000"/>
            <a:ext cx="4755544" cy="681132"/>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300214"/>
            <a:ext cx="6402647" cy="1424186"/>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103406"/>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00B0F0"/>
                </a:solidFill>
                <a:effectLst>
                  <a:outerShdw blurRad="55000" dist="50800" dir="5400000" algn="tl">
                    <a:srgbClr val="000000">
                      <a:alpha val="33000"/>
                    </a:srgbClr>
                  </a:outerShdw>
                </a:effectLst>
              </a:rPr>
              <a:t>M3: Hangs – Lab</a:t>
            </a:r>
            <a:endParaRPr lang="en-US" dirty="0">
              <a:solidFill>
                <a:srgbClr val="00B0F0"/>
              </a:solidFill>
            </a:endParaRPr>
          </a:p>
        </p:txBody>
      </p:sp>
      <p:sp>
        <p:nvSpPr>
          <p:cNvPr id="3" name="Content Placeholder 3"/>
          <p:cNvSpPr txBox="1">
            <a:spLocks/>
          </p:cNvSpPr>
          <p:nvPr/>
        </p:nvSpPr>
        <p:spPr>
          <a:xfrm>
            <a:off x="130175" y="1311275"/>
            <a:ext cx="8686800" cy="5029200"/>
          </a:xfrm>
          <a:prstGeom prst="rect">
            <a:avLst/>
          </a:prstGeom>
        </p:spPr>
        <p:txBody>
          <a:bodyPr>
            <a:no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Now the “why-didn’t-you-say-that-first” command:</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Clearly, we need to refactor the </a:t>
            </a:r>
            <a:r>
              <a:rPr lang="en-GB" sz="2400" dirty="0" err="1">
                <a:solidFill>
                  <a:schemeClr val="tx1">
                    <a:lumMod val="75000"/>
                    <a:lumOff val="25000"/>
                  </a:schemeClr>
                </a:solidFill>
              </a:rPr>
              <a:t>LockWorker</a:t>
            </a:r>
            <a:r>
              <a:rPr lang="en-GB" sz="2400" dirty="0">
                <a:solidFill>
                  <a:schemeClr val="tx1">
                    <a:lumMod val="75000"/>
                    <a:lumOff val="25000"/>
                  </a:schemeClr>
                </a:solidFill>
              </a:rPr>
              <a:t> and </a:t>
            </a:r>
            <a:r>
              <a:rPr lang="en-GB" sz="2400" dirty="0" err="1">
                <a:solidFill>
                  <a:schemeClr val="tx1">
                    <a:lumMod val="75000"/>
                    <a:lumOff val="25000"/>
                  </a:schemeClr>
                </a:solidFill>
              </a:rPr>
              <a:t>HangLockDeadlock</a:t>
            </a:r>
            <a:r>
              <a:rPr lang="en-GB" sz="2400" dirty="0">
                <a:solidFill>
                  <a:schemeClr val="tx1">
                    <a:lumMod val="75000"/>
                    <a:lumOff val="25000"/>
                  </a:schemeClr>
                </a:solidFill>
              </a:rPr>
              <a:t> methods to avoid this!</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22" y="2133600"/>
            <a:ext cx="7331463" cy="2910294"/>
          </a:xfrm>
          <a:prstGeom prst="rect">
            <a:avLst/>
          </a:prstGeom>
          <a:noFill/>
          <a:ln w="76200">
            <a:solidFill>
              <a:schemeClr val="accent1">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6940838"/>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828800"/>
            <a:ext cx="7772400" cy="4114799"/>
          </a:xfrm>
        </p:spPr>
        <p:txBody>
          <a:bodyPr/>
          <a:lstStyle/>
          <a:p>
            <a:pPr>
              <a:spcAft>
                <a:spcPts val="1200"/>
              </a:spcAft>
            </a:pPr>
            <a:r>
              <a:rPr lang="en-GB" sz="4800" u="sng"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Module 4: </a:t>
            </a:r>
            <a:r>
              <a:rPr lang="en-GB" sz="4800" u="sng"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endParaRPr lang="en-GB" sz="4800" u="sng"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endParaRPr>
          </a:p>
          <a:p>
            <a:pPr marL="803275" indent="-346075" algn="l">
              <a:buClr>
                <a:srgbClr val="FFC000"/>
              </a:buClr>
              <a:buFont typeface="Wingdings" pitchFamily="2" charset="2"/>
              <a:buChar char="§"/>
            </a:pPr>
            <a:r>
              <a:rPr lang="en-GB" b="0" dirty="0">
                <a:ln w="3175" cmpd="sng">
                  <a:solidFill>
                    <a:srgbClr val="DEA900"/>
                  </a:solidFill>
                  <a:prstDash val="solid"/>
                  <a:miter lim="800000"/>
                </a:ln>
                <a:solidFill>
                  <a:srgbClr val="DEA900"/>
                </a:solidFill>
                <a:effectLst>
                  <a:outerShdw blurRad="55000" dist="50800" dir="5400000" algn="tl">
                    <a:srgbClr val="000000">
                      <a:alpha val="33000"/>
                    </a:srgbClr>
                  </a:outerShdw>
                </a:effectLst>
              </a:rPr>
              <a:t>What could possibly go wrong?</a:t>
            </a:r>
          </a:p>
          <a:p>
            <a:pPr marL="803275" indent="-346075" algn="l">
              <a:buClr>
                <a:srgbClr val="FFC000"/>
              </a:buClr>
              <a:buFont typeface="Wingdings" pitchFamily="2" charset="2"/>
              <a:buChar char="§"/>
            </a:pPr>
            <a:r>
              <a:rPr lang="en-GB" b="0" dirty="0">
                <a:ln w="3175" cmpd="sng">
                  <a:solidFill>
                    <a:srgbClr val="DEA900"/>
                  </a:solidFill>
                  <a:prstDash val="solid"/>
                  <a:miter lim="800000"/>
                </a:ln>
                <a:solidFill>
                  <a:srgbClr val="DEA900"/>
                </a:solidFill>
                <a:effectLst>
                  <a:outerShdw blurRad="55000" dist="50800" dir="5400000" algn="tl">
                    <a:srgbClr val="000000">
                      <a:alpha val="33000"/>
                    </a:srgbClr>
                  </a:outerShdw>
                </a:effectLst>
              </a:rPr>
              <a:t>How do we examine the finalization queue and the </a:t>
            </a:r>
            <a:r>
              <a:rPr lang="en-GB" b="0" dirty="0" err="1">
                <a:ln w="3175" cmpd="sng">
                  <a:solidFill>
                    <a:srgbClr val="DEA900"/>
                  </a:solidFill>
                  <a:prstDash val="solid"/>
                  <a:miter lim="800000"/>
                </a:ln>
                <a:solidFill>
                  <a:srgbClr val="DEA900"/>
                </a:solidFill>
                <a:effectLst>
                  <a:outerShdw blurRad="55000" dist="50800" dir="5400000" algn="tl">
                    <a:srgbClr val="000000">
                      <a:alpha val="33000"/>
                    </a:srgbClr>
                  </a:outerShdw>
                </a:effectLst>
              </a:rPr>
              <a:t>fReachable</a:t>
            </a:r>
            <a:r>
              <a:rPr lang="en-GB" b="0" dirty="0">
                <a:ln w="3175" cmpd="sng">
                  <a:solidFill>
                    <a:srgbClr val="DEA900"/>
                  </a:solidFill>
                  <a:prstDash val="solid"/>
                  <a:miter lim="800000"/>
                </a:ln>
                <a:solidFill>
                  <a:srgbClr val="DEA900"/>
                </a:solidFill>
                <a:effectLst>
                  <a:outerShdw blurRad="55000" dist="50800" dir="5400000" algn="tl">
                    <a:srgbClr val="000000">
                      <a:alpha val="33000"/>
                    </a:srgbClr>
                  </a:outerShdw>
                </a:effectLst>
              </a:rPr>
              <a:t> queue?</a:t>
            </a:r>
          </a:p>
          <a:p>
            <a:pPr marL="803275" indent="-346075" algn="l">
              <a:buClr>
                <a:srgbClr val="FFC000"/>
              </a:buClr>
              <a:buFont typeface="Wingdings" pitchFamily="2" charset="2"/>
              <a:buChar char="§"/>
            </a:pPr>
            <a:r>
              <a:rPr lang="en-GB" b="0" dirty="0">
                <a:ln w="3175" cmpd="sng">
                  <a:solidFill>
                    <a:srgbClr val="DEA900"/>
                  </a:solidFill>
                  <a:prstDash val="solid"/>
                  <a:miter lim="800000"/>
                </a:ln>
                <a:solidFill>
                  <a:srgbClr val="DEA900"/>
                </a:solidFill>
                <a:effectLst>
                  <a:outerShdw blurRad="55000" dist="50800" dir="5400000" algn="tl">
                    <a:srgbClr val="000000">
                      <a:alpha val="33000"/>
                    </a:srgbClr>
                  </a:outerShdw>
                </a:effectLst>
              </a:rPr>
              <a:t>What objects are acting suspiciously?</a:t>
            </a:r>
          </a:p>
          <a:p>
            <a:pPr marL="803275" indent="-346075" algn="l">
              <a:buClr>
                <a:srgbClr val="FFC000"/>
              </a:buClr>
              <a:buFont typeface="Wingdings" pitchFamily="2" charset="2"/>
              <a:buChar char="§"/>
            </a:pPr>
            <a:r>
              <a:rPr lang="en-GB" b="0" dirty="0">
                <a:ln w="3175" cmpd="sng">
                  <a:solidFill>
                    <a:srgbClr val="DEA900"/>
                  </a:solidFill>
                  <a:prstDash val="solid"/>
                  <a:miter lim="800000"/>
                </a:ln>
                <a:solidFill>
                  <a:srgbClr val="DEA900"/>
                </a:solidFill>
                <a:effectLst>
                  <a:outerShdw blurRad="55000" dist="50800" dir="5400000" algn="tl">
                    <a:srgbClr val="000000">
                      <a:alpha val="33000"/>
                    </a:srgbClr>
                  </a:outerShdw>
                </a:effectLst>
              </a:rPr>
              <a:t>Why?  Can you fix it?</a:t>
            </a:r>
          </a:p>
        </p:txBody>
      </p:sp>
    </p:spTree>
    <p:extLst>
      <p:ext uri="{BB962C8B-B14F-4D97-AF65-F5344CB8AC3E}">
        <p14:creationId xmlns:p14="http://schemas.microsoft.com/office/powerpoint/2010/main" val="2004967642"/>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Review</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Recall from </a:t>
            </a:r>
            <a:r>
              <a:rPr lang="en-GB" sz="2400" i="1" dirty="0">
                <a:solidFill>
                  <a:schemeClr val="tx1">
                    <a:lumMod val="75000"/>
                    <a:lumOff val="25000"/>
                  </a:schemeClr>
                </a:solidFill>
              </a:rPr>
              <a:t>PSR Workshop Part 1</a:t>
            </a:r>
            <a:r>
              <a:rPr lang="en-GB" sz="2400" dirty="0">
                <a:solidFill>
                  <a:schemeClr val="tx1">
                    <a:lumMod val="75000"/>
                    <a:lumOff val="25000"/>
                  </a:schemeClr>
                </a:solidFill>
              </a:rPr>
              <a:t> that the CLR maintains two queues for </a:t>
            </a:r>
            <a:r>
              <a:rPr lang="en-GB" sz="2400" dirty="0" err="1">
                <a:solidFill>
                  <a:schemeClr val="tx1">
                    <a:lumMod val="75000"/>
                    <a:lumOff val="25000"/>
                  </a:schemeClr>
                </a:solidFill>
              </a:rPr>
              <a:t>finalizable</a:t>
            </a:r>
            <a:r>
              <a:rPr lang="en-GB" sz="2400" dirty="0">
                <a:solidFill>
                  <a:schemeClr val="tx1">
                    <a:lumMod val="75000"/>
                    <a:lumOff val="25000"/>
                  </a:schemeClr>
                </a:solidFill>
              </a:rPr>
              <a:t> objects</a:t>
            </a:r>
          </a:p>
          <a:p>
            <a:pPr lvl="1"/>
            <a:r>
              <a:rPr lang="en-GB" sz="2000" dirty="0">
                <a:solidFill>
                  <a:schemeClr val="tx1">
                    <a:lumMod val="75000"/>
                    <a:lumOff val="25000"/>
                  </a:schemeClr>
                </a:solidFill>
              </a:rPr>
              <a:t>Finalization queue references all live objects with </a:t>
            </a:r>
            <a:r>
              <a:rPr lang="en-GB" sz="2000" dirty="0" err="1">
                <a:solidFill>
                  <a:schemeClr val="tx1">
                    <a:lumMod val="75000"/>
                    <a:lumOff val="25000"/>
                  </a:schemeClr>
                </a:solidFill>
              </a:rPr>
              <a:t>finalizers</a:t>
            </a:r>
            <a:endParaRPr lang="en-GB" sz="2000" dirty="0">
              <a:solidFill>
                <a:schemeClr val="tx1">
                  <a:lumMod val="75000"/>
                  <a:lumOff val="25000"/>
                </a:schemeClr>
              </a:solidFill>
            </a:endParaRPr>
          </a:p>
          <a:p>
            <a:pPr lvl="1"/>
            <a:r>
              <a:rPr lang="en-GB" sz="2000" dirty="0" err="1">
                <a:solidFill>
                  <a:schemeClr val="tx1">
                    <a:lumMod val="75000"/>
                    <a:lumOff val="25000"/>
                  </a:schemeClr>
                </a:solidFill>
              </a:rPr>
              <a:t>fReachable</a:t>
            </a:r>
            <a:r>
              <a:rPr lang="en-GB" sz="2000" dirty="0">
                <a:solidFill>
                  <a:schemeClr val="tx1">
                    <a:lumMod val="75000"/>
                    <a:lumOff val="25000"/>
                  </a:schemeClr>
                </a:solidFill>
              </a:rPr>
              <a:t> queue references all </a:t>
            </a:r>
            <a:r>
              <a:rPr lang="en-GB" sz="2000" dirty="0" err="1">
                <a:solidFill>
                  <a:schemeClr val="tx1">
                    <a:lumMod val="75000"/>
                    <a:lumOff val="25000"/>
                  </a:schemeClr>
                </a:solidFill>
              </a:rPr>
              <a:t>unrooted</a:t>
            </a:r>
            <a:r>
              <a:rPr lang="en-GB" sz="2000" dirty="0">
                <a:solidFill>
                  <a:schemeClr val="tx1">
                    <a:lumMod val="75000"/>
                    <a:lumOff val="25000"/>
                  </a:schemeClr>
                </a:solidFill>
              </a:rPr>
              <a:t> objects with </a:t>
            </a:r>
            <a:r>
              <a:rPr lang="en-GB" sz="2000" dirty="0" err="1">
                <a:solidFill>
                  <a:schemeClr val="tx1">
                    <a:lumMod val="75000"/>
                    <a:lumOff val="25000"/>
                  </a:schemeClr>
                </a:solidFill>
              </a:rPr>
              <a:t>finalizers</a:t>
            </a:r>
            <a:r>
              <a:rPr lang="en-GB" sz="2000" dirty="0">
                <a:solidFill>
                  <a:schemeClr val="tx1">
                    <a:lumMod val="75000"/>
                    <a:lumOff val="25000"/>
                  </a:schemeClr>
                </a:solidFill>
              </a:rPr>
              <a:t> ready to be run</a:t>
            </a:r>
          </a:p>
          <a:p>
            <a:pPr lvl="1"/>
            <a:r>
              <a:rPr lang="en-GB" sz="2000" dirty="0">
                <a:solidFill>
                  <a:schemeClr val="tx1">
                    <a:lumMod val="75000"/>
                    <a:lumOff val="25000"/>
                  </a:schemeClr>
                </a:solidFill>
              </a:rPr>
              <a:t>The Finalize thread dequeues objects from </a:t>
            </a:r>
            <a:r>
              <a:rPr lang="en-GB" sz="2000" dirty="0" err="1">
                <a:solidFill>
                  <a:schemeClr val="tx1">
                    <a:lumMod val="75000"/>
                    <a:lumOff val="25000"/>
                  </a:schemeClr>
                </a:solidFill>
              </a:rPr>
              <a:t>fReachable</a:t>
            </a:r>
            <a:r>
              <a:rPr lang="en-GB" sz="2000" dirty="0">
                <a:solidFill>
                  <a:schemeClr val="tx1">
                    <a:lumMod val="75000"/>
                    <a:lumOff val="25000"/>
                  </a:schemeClr>
                </a:solidFill>
              </a:rPr>
              <a:t> and executes each object’s Finalize method</a:t>
            </a:r>
            <a:endParaRPr lang="en-GB" dirty="0">
              <a:solidFill>
                <a:schemeClr val="tx1">
                  <a:lumMod val="75000"/>
                  <a:lumOff val="25000"/>
                </a:schemeClr>
              </a:solidFill>
            </a:endParaRPr>
          </a:p>
          <a:p>
            <a:r>
              <a:rPr lang="en-GB" sz="2400" dirty="0">
                <a:solidFill>
                  <a:schemeClr val="tx1">
                    <a:lumMod val="75000"/>
                    <a:lumOff val="25000"/>
                  </a:schemeClr>
                </a:solidFill>
              </a:rPr>
              <a:t>Why might an object appear to be “stuck” on the finalization queue?</a:t>
            </a:r>
          </a:p>
          <a:p>
            <a:pPr lvl="1"/>
            <a:r>
              <a:rPr lang="en-GB" sz="2000" dirty="0">
                <a:solidFill>
                  <a:schemeClr val="tx1">
                    <a:lumMod val="75000"/>
                    <a:lumOff val="25000"/>
                  </a:schemeClr>
                </a:solidFill>
              </a:rPr>
              <a:t>While we may think we’ve de-referenced a </a:t>
            </a:r>
            <a:r>
              <a:rPr lang="en-GB" sz="2000" dirty="0" err="1">
                <a:solidFill>
                  <a:schemeClr val="tx1">
                    <a:lumMod val="75000"/>
                    <a:lumOff val="25000"/>
                  </a:schemeClr>
                </a:solidFill>
              </a:rPr>
              <a:t>finalizable</a:t>
            </a:r>
            <a:r>
              <a:rPr lang="en-GB" sz="2000" dirty="0">
                <a:solidFill>
                  <a:schemeClr val="tx1">
                    <a:lumMod val="75000"/>
                    <a:lumOff val="25000"/>
                  </a:schemeClr>
                </a:solidFill>
              </a:rPr>
              <a:t> object, it may still be rooted elsewhere.  This is a basic leak.</a:t>
            </a:r>
          </a:p>
          <a:p>
            <a:pPr lvl="1"/>
            <a:r>
              <a:rPr lang="en-GB" sz="2000" dirty="0">
                <a:solidFill>
                  <a:schemeClr val="tx1">
                    <a:lumMod val="75000"/>
                    <a:lumOff val="25000"/>
                  </a:schemeClr>
                </a:solidFill>
              </a:rPr>
              <a:t>Or…</a:t>
            </a:r>
          </a:p>
        </p:txBody>
      </p:sp>
    </p:spTree>
    <p:extLst>
      <p:ext uri="{BB962C8B-B14F-4D97-AF65-F5344CB8AC3E}">
        <p14:creationId xmlns:p14="http://schemas.microsoft.com/office/powerpoint/2010/main" val="3594012105"/>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5" y="2581275"/>
            <a:ext cx="326707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WAKE UP!</a:t>
            </a:r>
            <a:endParaRPr lang="en-US" sz="2000" dirty="0">
              <a:solidFill>
                <a:srgbClr val="DEA900"/>
              </a:solidFill>
            </a:endParaRPr>
          </a:p>
        </p:txBody>
      </p:sp>
      <p:grpSp>
        <p:nvGrpSpPr>
          <p:cNvPr id="2" name="Group 1"/>
          <p:cNvGrpSpPr/>
          <p:nvPr/>
        </p:nvGrpSpPr>
        <p:grpSpPr>
          <a:xfrm>
            <a:off x="399917" y="1676400"/>
            <a:ext cx="8348472" cy="4038600"/>
            <a:chOff x="399917" y="1676400"/>
            <a:chExt cx="8348472" cy="4038600"/>
          </a:xfrm>
        </p:grpSpPr>
        <p:sp>
          <p:nvSpPr>
            <p:cNvPr id="3" name="Content Placeholder 3"/>
            <p:cNvSpPr txBox="1">
              <a:spLocks/>
            </p:cNvSpPr>
            <p:nvPr/>
          </p:nvSpPr>
          <p:spPr>
            <a:xfrm>
              <a:off x="457199" y="2438400"/>
              <a:ext cx="8229601" cy="3276600"/>
            </a:xfrm>
            <a:prstGeom prst="rect">
              <a:avLst/>
            </a:prstGeom>
            <a:ln w="127000" cap="rnd">
              <a:solidFill>
                <a:srgbClr val="7C6234"/>
              </a:solidFill>
              <a:round/>
            </a:ln>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spcBef>
                  <a:spcPts val="2400"/>
                </a:spcBef>
                <a:buNone/>
              </a:pPr>
              <a:r>
                <a:rPr lang="en-US" i="1" dirty="0">
                  <a:solidFill>
                    <a:schemeClr val="tx1">
                      <a:lumMod val="75000"/>
                      <a:lumOff val="25000"/>
                    </a:schemeClr>
                  </a:solidFill>
                </a:rPr>
                <a:t>The lab begins on the next slide…</a:t>
              </a:r>
              <a:endParaRPr lang="en-US" sz="2400" dirty="0">
                <a:solidFill>
                  <a:schemeClr val="tx1">
                    <a:lumMod val="75000"/>
                    <a:lumOff val="25000"/>
                  </a:schemeClr>
                </a:solidFill>
              </a:endParaRPr>
            </a:p>
            <a:p>
              <a:pPr>
                <a:spcBef>
                  <a:spcPts val="1800"/>
                </a:spcBef>
              </a:pPr>
              <a:r>
                <a:rPr lang="en-US" sz="2400" dirty="0">
                  <a:solidFill>
                    <a:schemeClr val="tx1">
                      <a:lumMod val="75000"/>
                      <a:lumOff val="25000"/>
                    </a:schemeClr>
                  </a:solidFill>
                </a:rPr>
                <a:t>We’ll learn about</a:t>
              </a:r>
            </a:p>
            <a:p>
              <a:pPr lvl="1"/>
              <a:r>
                <a:rPr lang="en-US" sz="2000" dirty="0">
                  <a:solidFill>
                    <a:schemeClr val="tx1">
                      <a:lumMod val="75000"/>
                      <a:lumOff val="25000"/>
                    </a:schemeClr>
                  </a:solidFill>
                </a:rPr>
                <a:t>Examine the Finalization queue</a:t>
              </a:r>
            </a:p>
            <a:p>
              <a:pPr lvl="1"/>
              <a:r>
                <a:rPr lang="en-US" sz="2000" dirty="0">
                  <a:solidFill>
                    <a:schemeClr val="tx1">
                      <a:lumMod val="75000"/>
                      <a:lumOff val="25000"/>
                    </a:schemeClr>
                  </a:solidFill>
                </a:rPr>
                <a:t>Examine the </a:t>
              </a:r>
              <a:r>
                <a:rPr lang="en-US" sz="2000" dirty="0" err="1">
                  <a:solidFill>
                    <a:schemeClr val="tx1">
                      <a:lumMod val="75000"/>
                      <a:lumOff val="25000"/>
                    </a:schemeClr>
                  </a:solidFill>
                </a:rPr>
                <a:t>fReachable</a:t>
              </a:r>
              <a:r>
                <a:rPr lang="en-US" sz="2000" dirty="0">
                  <a:solidFill>
                    <a:schemeClr val="tx1">
                      <a:lumMod val="75000"/>
                      <a:lumOff val="25000"/>
                    </a:schemeClr>
                  </a:solidFill>
                </a:rPr>
                <a:t> queue</a:t>
              </a:r>
            </a:p>
            <a:p>
              <a:pPr lvl="1"/>
              <a:r>
                <a:rPr lang="en-US" sz="2000" dirty="0">
                  <a:solidFill>
                    <a:schemeClr val="tx1">
                      <a:lumMod val="75000"/>
                      <a:lumOff val="25000"/>
                    </a:schemeClr>
                  </a:solidFill>
                </a:rPr>
                <a:t>Detecting hung finalizers</a:t>
              </a:r>
            </a:p>
            <a:p>
              <a:r>
                <a:rPr lang="en-US" sz="2400" dirty="0">
                  <a:solidFill>
                    <a:schemeClr val="tx1">
                      <a:lumMod val="75000"/>
                      <a:lumOff val="25000"/>
                    </a:schemeClr>
                  </a:solidFill>
                </a:rPr>
                <a:t>Ready? Go!</a:t>
              </a:r>
            </a:p>
          </p:txBody>
        </p:sp>
        <p:sp>
          <p:nvSpPr>
            <p:cNvPr id="7" name="Round Same Side Corner Rectangle 6"/>
            <p:cNvSpPr/>
            <p:nvPr/>
          </p:nvSpPr>
          <p:spPr bwMode="auto">
            <a:xfrm>
              <a:off x="399917" y="1676400"/>
              <a:ext cx="8348472" cy="762000"/>
            </a:xfrm>
            <a:prstGeom prst="round2SameRect">
              <a:avLst/>
            </a:prstGeom>
            <a:gradFill>
              <a:gsLst>
                <a:gs pos="0">
                  <a:srgbClr val="7C6234"/>
                </a:gs>
                <a:gs pos="50000">
                  <a:srgbClr val="DEDE7E"/>
                </a:gs>
                <a:gs pos="100000">
                  <a:srgbClr val="815737"/>
                </a:gs>
              </a:gsLst>
              <a:lin ang="5400000" scaled="0"/>
            </a:gradFill>
            <a:ln w="3175" cap="flat" cmpd="sng" algn="ctr">
              <a:solidFill>
                <a:srgbClr val="7C623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rgbClr val="614129"/>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rPr>
                <a:t>LAB</a:t>
              </a:r>
              <a:endParaRPr kumimoji="0" lang="en-US" sz="1600" b="1" i="0" u="none" strike="noStrike" cap="none" normalizeH="0" baseline="0" dirty="0">
                <a:ln>
                  <a:noFill/>
                </a:ln>
                <a:solidFill>
                  <a:srgbClr val="614129"/>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endParaRPr>
            </a:p>
          </p:txBody>
        </p:sp>
      </p:grpSp>
    </p:spTree>
    <p:extLst>
      <p:ext uri="{BB962C8B-B14F-4D97-AF65-F5344CB8AC3E}">
        <p14:creationId xmlns:p14="http://schemas.microsoft.com/office/powerpoint/2010/main" val="815501857"/>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Lab</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Run </a:t>
            </a:r>
            <a:r>
              <a:rPr lang="en-GB" sz="1800" dirty="0">
                <a:solidFill>
                  <a:schemeClr val="tx1">
                    <a:lumMod val="75000"/>
                    <a:lumOff val="25000"/>
                  </a:schemeClr>
                </a:solidFill>
              </a:rPr>
              <a:t>CrashLab</a:t>
            </a:r>
            <a:r>
              <a:rPr lang="en-GB" sz="2400" dirty="0">
                <a:solidFill>
                  <a:schemeClr val="tx1">
                    <a:lumMod val="75000"/>
                    <a:lumOff val="25000"/>
                  </a:schemeClr>
                </a:solidFill>
              </a:rPr>
              <a:t>.exe</a:t>
            </a:r>
          </a:p>
          <a:p>
            <a:pPr lvl="1"/>
            <a:r>
              <a:rPr lang="en-GB" sz="2000" dirty="0">
                <a:solidFill>
                  <a:schemeClr val="tx1">
                    <a:lumMod val="75000"/>
                    <a:lumOff val="25000"/>
                  </a:schemeClr>
                </a:solidFill>
              </a:rPr>
              <a:t>Execute the </a:t>
            </a:r>
            <a:r>
              <a:rPr lang="en-GB" sz="2000" i="1" dirty="0" err="1">
                <a:solidFill>
                  <a:schemeClr val="tx1">
                    <a:lumMod val="75000"/>
                    <a:lumOff val="25000"/>
                  </a:schemeClr>
                </a:solidFill>
              </a:rPr>
              <a:t>Finalizer</a:t>
            </a:r>
            <a:r>
              <a:rPr lang="en-GB" sz="2000" i="1" dirty="0">
                <a:solidFill>
                  <a:schemeClr val="tx1">
                    <a:lumMod val="75000"/>
                    <a:lumOff val="25000"/>
                  </a:schemeClr>
                </a:solidFill>
              </a:rPr>
              <a:t>: Blocked</a:t>
            </a:r>
            <a:r>
              <a:rPr lang="en-GB" sz="2000" dirty="0">
                <a:solidFill>
                  <a:schemeClr val="tx1">
                    <a:lumMod val="75000"/>
                    <a:lumOff val="25000"/>
                  </a:schemeClr>
                </a:solidFill>
              </a:rPr>
              <a:t> (Mystery 9) test</a:t>
            </a:r>
          </a:p>
          <a:p>
            <a:pPr lvl="2"/>
            <a:r>
              <a:rPr lang="en-GB" sz="1800" dirty="0">
                <a:solidFill>
                  <a:schemeClr val="tx1">
                    <a:lumMod val="75000"/>
                    <a:lumOff val="25000"/>
                  </a:schemeClr>
                </a:solidFill>
              </a:rPr>
              <a:t>This test creates Mortal instances which are </a:t>
            </a:r>
            <a:r>
              <a:rPr lang="en-GB" sz="1800" dirty="0" err="1">
                <a:solidFill>
                  <a:schemeClr val="tx1">
                    <a:lumMod val="75000"/>
                    <a:lumOff val="25000"/>
                  </a:schemeClr>
                </a:solidFill>
              </a:rPr>
              <a:t>finalizable</a:t>
            </a:r>
            <a:endParaRPr lang="en-GB" sz="2000" dirty="0">
              <a:solidFill>
                <a:schemeClr val="tx1">
                  <a:lumMod val="75000"/>
                  <a:lumOff val="25000"/>
                </a:schemeClr>
              </a:solidFill>
            </a:endParaRPr>
          </a:p>
          <a:p>
            <a:pPr lvl="1"/>
            <a:r>
              <a:rPr lang="en-GB" sz="2000" dirty="0">
                <a:solidFill>
                  <a:schemeClr val="tx1">
                    <a:lumMod val="75000"/>
                    <a:lumOff val="25000"/>
                  </a:schemeClr>
                </a:solidFill>
              </a:rPr>
              <a:t>Background or UI thread – doesn’t matter</a:t>
            </a:r>
          </a:p>
          <a:p>
            <a:pPr lvl="1"/>
            <a:r>
              <a:rPr lang="en-GB" sz="2000" dirty="0">
                <a:solidFill>
                  <a:schemeClr val="tx1">
                    <a:lumMod val="75000"/>
                    <a:lumOff val="25000"/>
                  </a:schemeClr>
                </a:solidFill>
              </a:rPr>
              <a:t>Wait for the message “Test completed”</a:t>
            </a:r>
          </a:p>
          <a:p>
            <a:r>
              <a:rPr lang="en-GB" sz="2400" dirty="0">
                <a:solidFill>
                  <a:schemeClr val="tx1">
                    <a:lumMod val="75000"/>
                    <a:lumOff val="25000"/>
                  </a:schemeClr>
                </a:solidFill>
              </a:rPr>
              <a:t>Attach </a:t>
            </a:r>
            <a:r>
              <a:rPr lang="en-GB" sz="2400" dirty="0" err="1">
                <a:solidFill>
                  <a:schemeClr val="tx1">
                    <a:lumMod val="75000"/>
                    <a:lumOff val="25000"/>
                  </a:schemeClr>
                </a:solidFill>
              </a:rPr>
              <a:t>WinDbg</a:t>
            </a:r>
            <a:r>
              <a:rPr lang="en-GB" sz="2400" dirty="0">
                <a:solidFill>
                  <a:schemeClr val="tx1">
                    <a:lumMod val="75000"/>
                    <a:lumOff val="25000"/>
                  </a:schemeClr>
                </a:solidFill>
              </a:rPr>
              <a:t> to the </a:t>
            </a:r>
            <a:r>
              <a:rPr lang="en-GB" sz="1800" dirty="0" err="1">
                <a:solidFill>
                  <a:schemeClr val="tx1">
                    <a:lumMod val="75000"/>
                    <a:lumOff val="25000"/>
                  </a:schemeClr>
                </a:solidFill>
              </a:rPr>
              <a:t>CrashLab</a:t>
            </a:r>
            <a:r>
              <a:rPr lang="en-GB" sz="2400" dirty="0">
                <a:solidFill>
                  <a:schemeClr val="tx1">
                    <a:lumMod val="75000"/>
                    <a:lumOff val="25000"/>
                  </a:schemeClr>
                </a:solidFill>
              </a:rPr>
              <a:t> process</a:t>
            </a:r>
          </a:p>
          <a:p>
            <a:r>
              <a:rPr lang="en-GB" sz="2400" dirty="0">
                <a:solidFill>
                  <a:schemeClr val="tx1">
                    <a:lumMod val="75000"/>
                    <a:lumOff val="25000"/>
                  </a:schemeClr>
                </a:solidFill>
              </a:rPr>
              <a:t>Examine the heap with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dumpheap</a:t>
            </a:r>
            <a:r>
              <a:rPr lang="en-GB" sz="1800" b="1" dirty="0">
                <a:solidFill>
                  <a:schemeClr val="tx1">
                    <a:lumMod val="75000"/>
                    <a:lumOff val="25000"/>
                  </a:schemeClr>
                </a:solidFill>
                <a:latin typeface="Lucida Console" pitchFamily="49" charset="0"/>
              </a:rPr>
              <a:t> –stat –type Dummy</a:t>
            </a:r>
            <a:endParaRPr lang="en-GB" sz="2400" b="1" dirty="0">
              <a:solidFill>
                <a:schemeClr val="tx1">
                  <a:lumMod val="75000"/>
                  <a:lumOff val="25000"/>
                </a:schemeClr>
              </a:solidFill>
              <a:latin typeface="Lucida Console" pitchFamily="49" charset="0"/>
            </a:endParaRPr>
          </a:p>
          <a:p>
            <a:r>
              <a:rPr lang="en-GB" sz="2400" dirty="0">
                <a:solidFill>
                  <a:schemeClr val="tx1">
                    <a:lumMod val="75000"/>
                    <a:lumOff val="25000"/>
                  </a:schemeClr>
                </a:solidFill>
              </a:rPr>
              <a:t>How many Mortal instances are there on the heap?</a:t>
            </a:r>
          </a:p>
          <a:p>
            <a:r>
              <a:rPr lang="en-GB" sz="2400" dirty="0">
                <a:solidFill>
                  <a:schemeClr val="tx1">
                    <a:lumMod val="75000"/>
                    <a:lumOff val="25000"/>
                  </a:schemeClr>
                </a:solidFill>
              </a:rPr>
              <a:t>Are they alive?</a:t>
            </a:r>
          </a:p>
          <a:p>
            <a:r>
              <a:rPr lang="en-GB" sz="2400" dirty="0">
                <a:solidFill>
                  <a:schemeClr val="tx1">
                    <a:lumMod val="75000"/>
                    <a:lumOff val="25000"/>
                  </a:schemeClr>
                </a:solidFill>
              </a:rPr>
              <a:t>Let’s check…</a:t>
            </a:r>
          </a:p>
        </p:txBody>
      </p:sp>
    </p:spTree>
    <p:extLst>
      <p:ext uri="{BB962C8B-B14F-4D97-AF65-F5344CB8AC3E}">
        <p14:creationId xmlns:p14="http://schemas.microsoft.com/office/powerpoint/2010/main" val="1237573264"/>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Lab</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Is there anything in the </a:t>
            </a:r>
            <a:r>
              <a:rPr lang="en-GB" sz="2400" dirty="0" err="1">
                <a:solidFill>
                  <a:schemeClr val="tx1">
                    <a:lumMod val="75000"/>
                    <a:lumOff val="25000"/>
                  </a:schemeClr>
                </a:solidFill>
              </a:rPr>
              <a:t>fReachable</a:t>
            </a:r>
            <a:r>
              <a:rPr lang="en-GB" sz="2400" dirty="0">
                <a:solidFill>
                  <a:schemeClr val="tx1">
                    <a:lumMod val="75000"/>
                    <a:lumOff val="25000"/>
                  </a:schemeClr>
                </a:solidFill>
              </a:rPr>
              <a:t> queue?</a:t>
            </a: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OK, they must be in the Finalization queue</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r>
              <a:rPr lang="en-GB" sz="2400" dirty="0">
                <a:solidFill>
                  <a:schemeClr val="tx1">
                    <a:lumMod val="75000"/>
                    <a:lumOff val="25000"/>
                  </a:schemeClr>
                </a:solidFill>
              </a:rPr>
              <a:t>Try the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fq</a:t>
            </a:r>
            <a:r>
              <a:rPr lang="en-GB" sz="1800" b="1" dirty="0">
                <a:solidFill>
                  <a:schemeClr val="tx1">
                    <a:lumMod val="75000"/>
                    <a:lumOff val="25000"/>
                  </a:schemeClr>
                </a:solidFill>
                <a:latin typeface="Lucida Console" pitchFamily="49" charset="0"/>
              </a:rPr>
              <a:t> </a:t>
            </a:r>
            <a:r>
              <a:rPr lang="en-GB" sz="2400" dirty="0">
                <a:solidFill>
                  <a:schemeClr val="tx1">
                    <a:lumMod val="75000"/>
                    <a:lumOff val="25000"/>
                  </a:schemeClr>
                </a:solidFill>
              </a:rPr>
              <a:t>command too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41" y="1905000"/>
            <a:ext cx="4453559" cy="893094"/>
          </a:xfrm>
          <a:prstGeom prst="rect">
            <a:avLst/>
          </a:prstGeom>
          <a:noFill/>
          <a:ln w="7620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441" y="3657600"/>
            <a:ext cx="4655994" cy="1571845"/>
          </a:xfrm>
          <a:prstGeom prst="rect">
            <a:avLst/>
          </a:prstGeom>
          <a:noFill/>
          <a:ln w="7620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387361"/>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Lab</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Force a garbage collection</a:t>
            </a:r>
          </a:p>
          <a:p>
            <a:pPr lvl="1"/>
            <a:r>
              <a:rPr lang="en-GB" sz="2000" dirty="0">
                <a:solidFill>
                  <a:schemeClr val="tx1">
                    <a:lumMod val="75000"/>
                    <a:lumOff val="25000"/>
                  </a:schemeClr>
                </a:solidFill>
              </a:rPr>
              <a:t>Use the </a:t>
            </a:r>
            <a:r>
              <a:rPr lang="en-GB" sz="1800" b="1" dirty="0">
                <a:solidFill>
                  <a:schemeClr val="tx1">
                    <a:lumMod val="75000"/>
                    <a:lumOff val="25000"/>
                  </a:schemeClr>
                </a:solidFill>
                <a:latin typeface="Lucida Console" pitchFamily="49" charset="0"/>
              </a:rPr>
              <a:t>g</a:t>
            </a:r>
            <a:r>
              <a:rPr lang="en-GB" sz="2000" dirty="0">
                <a:solidFill>
                  <a:schemeClr val="tx1">
                    <a:lumMod val="75000"/>
                    <a:lumOff val="25000"/>
                  </a:schemeClr>
                </a:solidFill>
              </a:rPr>
              <a:t> command to continue execution</a:t>
            </a:r>
          </a:p>
          <a:p>
            <a:pPr lvl="1"/>
            <a:r>
              <a:rPr lang="en-GB" sz="2000" dirty="0">
                <a:solidFill>
                  <a:schemeClr val="tx1">
                    <a:lumMod val="75000"/>
                    <a:lumOff val="25000"/>
                  </a:schemeClr>
                </a:solidFill>
              </a:rPr>
              <a:t>Run the </a:t>
            </a:r>
            <a:r>
              <a:rPr lang="en-GB" sz="2000" i="1" dirty="0" err="1">
                <a:solidFill>
                  <a:schemeClr val="tx1">
                    <a:lumMod val="75000"/>
                    <a:lumOff val="25000"/>
                  </a:schemeClr>
                </a:solidFill>
              </a:rPr>
              <a:t>GC.Collect</a:t>
            </a:r>
            <a:r>
              <a:rPr lang="en-GB" sz="2000" i="1" dirty="0">
                <a:solidFill>
                  <a:schemeClr val="tx1">
                    <a:lumMod val="75000"/>
                    <a:lumOff val="25000"/>
                  </a:schemeClr>
                </a:solidFill>
              </a:rPr>
              <a:t>()</a:t>
            </a:r>
            <a:r>
              <a:rPr lang="en-GB" sz="2000" dirty="0">
                <a:solidFill>
                  <a:schemeClr val="tx1">
                    <a:lumMod val="75000"/>
                    <a:lumOff val="25000"/>
                  </a:schemeClr>
                </a:solidFill>
              </a:rPr>
              <a:t> test</a:t>
            </a:r>
          </a:p>
          <a:p>
            <a:pPr lvl="1"/>
            <a:r>
              <a:rPr lang="en-GB" sz="2000" dirty="0">
                <a:solidFill>
                  <a:schemeClr val="tx1">
                    <a:lumMod val="75000"/>
                    <a:lumOff val="25000"/>
                  </a:schemeClr>
                </a:solidFill>
              </a:rPr>
              <a:t>In </a:t>
            </a:r>
            <a:r>
              <a:rPr lang="en-GB" sz="2000" dirty="0" err="1">
                <a:solidFill>
                  <a:schemeClr val="tx1">
                    <a:lumMod val="75000"/>
                    <a:lumOff val="25000"/>
                  </a:schemeClr>
                </a:solidFill>
              </a:rPr>
              <a:t>WinDbg</a:t>
            </a:r>
            <a:r>
              <a:rPr lang="en-GB" sz="2000" dirty="0">
                <a:solidFill>
                  <a:schemeClr val="tx1">
                    <a:lumMod val="75000"/>
                    <a:lumOff val="25000"/>
                  </a:schemeClr>
                </a:solidFill>
              </a:rPr>
              <a:t>, press Ctrl-Break</a:t>
            </a:r>
          </a:p>
          <a:p>
            <a:r>
              <a:rPr lang="en-GB" sz="2400" dirty="0">
                <a:solidFill>
                  <a:schemeClr val="tx1">
                    <a:lumMod val="75000"/>
                    <a:lumOff val="25000"/>
                  </a:schemeClr>
                </a:solidFill>
              </a:rPr>
              <a:t>Check the </a:t>
            </a:r>
            <a:r>
              <a:rPr lang="en-GB" sz="2400" dirty="0" err="1">
                <a:solidFill>
                  <a:schemeClr val="tx1">
                    <a:lumMod val="75000"/>
                    <a:lumOff val="25000"/>
                  </a:schemeClr>
                </a:solidFill>
              </a:rPr>
              <a:t>fReachable</a:t>
            </a:r>
            <a:r>
              <a:rPr lang="en-GB" sz="2400" dirty="0">
                <a:solidFill>
                  <a:schemeClr val="tx1">
                    <a:lumMod val="75000"/>
                    <a:lumOff val="25000"/>
                  </a:schemeClr>
                </a:solidFill>
              </a:rPr>
              <a:t> queue</a:t>
            </a:r>
          </a:p>
          <a:p>
            <a:r>
              <a:rPr lang="en-GB" sz="2400" dirty="0">
                <a:solidFill>
                  <a:schemeClr val="tx1">
                    <a:lumMod val="75000"/>
                    <a:lumOff val="25000"/>
                  </a:schemeClr>
                </a:solidFill>
              </a:rPr>
              <a:t>Check the Finalization queue</a:t>
            </a:r>
          </a:p>
          <a:p>
            <a:r>
              <a:rPr lang="en-GB" sz="2400" dirty="0">
                <a:solidFill>
                  <a:schemeClr val="tx1">
                    <a:lumMod val="75000"/>
                    <a:lumOff val="25000"/>
                  </a:schemeClr>
                </a:solidFill>
              </a:rPr>
              <a:t>Compare </a:t>
            </a:r>
            <a:r>
              <a:rPr lang="en-GB" b="1" dirty="0">
                <a:solidFill>
                  <a:schemeClr val="tx1">
                    <a:lumMod val="75000"/>
                    <a:lumOff val="25000"/>
                  </a:schemeClr>
                </a:solidFill>
                <a:latin typeface="Lucida Console" pitchFamily="49" charset="0"/>
              </a:rPr>
              <a:t>!</a:t>
            </a:r>
            <a:r>
              <a:rPr lang="en-GB" b="1" dirty="0" err="1">
                <a:solidFill>
                  <a:schemeClr val="tx1">
                    <a:lumMod val="75000"/>
                    <a:lumOff val="25000"/>
                  </a:schemeClr>
                </a:solidFill>
                <a:latin typeface="Lucida Console" pitchFamily="49" charset="0"/>
              </a:rPr>
              <a:t>fq</a:t>
            </a:r>
            <a:r>
              <a:rPr lang="en-GB" sz="2400" b="1" dirty="0">
                <a:solidFill>
                  <a:schemeClr val="tx1">
                    <a:lumMod val="75000"/>
                    <a:lumOff val="25000"/>
                  </a:schemeClr>
                </a:solidFill>
                <a:latin typeface="Lucida Console" pitchFamily="49" charset="0"/>
              </a:rPr>
              <a:t> </a:t>
            </a:r>
            <a:r>
              <a:rPr lang="en-GB" sz="2400" dirty="0">
                <a:solidFill>
                  <a:schemeClr val="tx1">
                    <a:lumMod val="75000"/>
                    <a:lumOff val="25000"/>
                  </a:schemeClr>
                </a:solidFill>
              </a:rPr>
              <a:t>now with the previous </a:t>
            </a:r>
            <a:r>
              <a:rPr lang="en-GB" b="1" dirty="0">
                <a:solidFill>
                  <a:schemeClr val="tx1">
                    <a:lumMod val="75000"/>
                    <a:lumOff val="25000"/>
                  </a:schemeClr>
                </a:solidFill>
                <a:latin typeface="Lucida Console" pitchFamily="49" charset="0"/>
              </a:rPr>
              <a:t>!</a:t>
            </a:r>
            <a:r>
              <a:rPr lang="en-GB" b="1" dirty="0" err="1">
                <a:solidFill>
                  <a:schemeClr val="tx1">
                    <a:lumMod val="75000"/>
                    <a:lumOff val="25000"/>
                  </a:schemeClr>
                </a:solidFill>
                <a:latin typeface="Lucida Console" pitchFamily="49" charset="0"/>
              </a:rPr>
              <a:t>fq</a:t>
            </a:r>
            <a:r>
              <a:rPr lang="en-GB" b="1" dirty="0">
                <a:solidFill>
                  <a:schemeClr val="tx1">
                    <a:lumMod val="75000"/>
                    <a:lumOff val="25000"/>
                  </a:schemeClr>
                </a:solidFill>
                <a:latin typeface="Lucida Console" pitchFamily="49" charset="0"/>
              </a:rPr>
              <a:t> </a:t>
            </a:r>
            <a:r>
              <a:rPr lang="en-GB" sz="2400" dirty="0">
                <a:solidFill>
                  <a:schemeClr val="tx1">
                    <a:lumMod val="75000"/>
                    <a:lumOff val="25000"/>
                  </a:schemeClr>
                </a:solidFill>
              </a:rPr>
              <a:t>output</a:t>
            </a:r>
          </a:p>
          <a:p>
            <a:r>
              <a:rPr lang="en-GB" sz="2400" dirty="0">
                <a:solidFill>
                  <a:schemeClr val="tx1">
                    <a:lumMod val="75000"/>
                    <a:lumOff val="25000"/>
                  </a:schemeClr>
                </a:solidFill>
              </a:rPr>
              <a:t>What happened?</a:t>
            </a:r>
          </a:p>
          <a:p>
            <a:r>
              <a:rPr lang="en-GB" sz="2400" dirty="0">
                <a:solidFill>
                  <a:schemeClr val="tx1">
                    <a:lumMod val="75000"/>
                    <a:lumOff val="25000"/>
                  </a:schemeClr>
                </a:solidFill>
              </a:rPr>
              <a:t>How many are in each queue?</a:t>
            </a:r>
          </a:p>
        </p:txBody>
      </p:sp>
    </p:spTree>
    <p:extLst>
      <p:ext uri="{BB962C8B-B14F-4D97-AF65-F5344CB8AC3E}">
        <p14:creationId xmlns:p14="http://schemas.microsoft.com/office/powerpoint/2010/main" val="797877352"/>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Lab</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Examine the </a:t>
            </a:r>
            <a:r>
              <a:rPr lang="en-GB" sz="2400" dirty="0" err="1">
                <a:solidFill>
                  <a:schemeClr val="tx1">
                    <a:lumMod val="75000"/>
                    <a:lumOff val="25000"/>
                  </a:schemeClr>
                </a:solidFill>
              </a:rPr>
              <a:t>Finalizer</a:t>
            </a:r>
            <a:r>
              <a:rPr lang="en-GB" sz="2400" dirty="0">
                <a:solidFill>
                  <a:schemeClr val="tx1">
                    <a:lumMod val="75000"/>
                    <a:lumOff val="25000"/>
                  </a:schemeClr>
                </a:solidFill>
              </a:rPr>
              <a:t> thread</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a:p>
            <a:pPr marL="0" indent="0">
              <a:buNone/>
            </a:pPr>
            <a:endParaRPr lang="en-GB" sz="2400" dirty="0">
              <a:solidFill>
                <a:schemeClr val="tx1">
                  <a:lumMod val="75000"/>
                  <a:lumOff val="25000"/>
                </a:schemeClr>
              </a:solidFill>
            </a:endParaRPr>
          </a:p>
          <a:p>
            <a:r>
              <a:rPr lang="en-GB" sz="2400" dirty="0">
                <a:solidFill>
                  <a:schemeClr val="tx1">
                    <a:lumMod val="75000"/>
                    <a:lumOff val="25000"/>
                  </a:schemeClr>
                </a:solidFill>
              </a:rPr>
              <a:t>What’s it doing?</a:t>
            </a:r>
          </a:p>
          <a:p>
            <a:endParaRPr lang="en-GB" sz="2400" dirty="0">
              <a:solidFill>
                <a:schemeClr val="tx1">
                  <a:lumMod val="75000"/>
                  <a:lumOff val="25000"/>
                </a:schemeClr>
              </a:solidFill>
            </a:endParaRPr>
          </a:p>
          <a:p>
            <a:endParaRPr lang="en-GB" sz="2400" dirty="0">
              <a:solidFill>
                <a:schemeClr val="tx1">
                  <a:lumMod val="75000"/>
                  <a:lumOff val="2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6" y="1905007"/>
            <a:ext cx="4422122" cy="2032919"/>
          </a:xfrm>
          <a:prstGeom prst="rect">
            <a:avLst/>
          </a:prstGeom>
          <a:noFill/>
          <a:ln w="7620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4" y="4724396"/>
            <a:ext cx="5229003" cy="1236518"/>
          </a:xfrm>
          <a:prstGeom prst="rect">
            <a:avLst/>
          </a:prstGeom>
          <a:noFill/>
          <a:ln w="7620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212286"/>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Lab</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Take a look at the Mortal </a:t>
            </a:r>
            <a:r>
              <a:rPr lang="en-GB" sz="2400" dirty="0" err="1">
                <a:solidFill>
                  <a:schemeClr val="tx1">
                    <a:lumMod val="75000"/>
                    <a:lumOff val="25000"/>
                  </a:schemeClr>
                </a:solidFill>
              </a:rPr>
              <a:t>finalizer</a:t>
            </a:r>
            <a:endParaRPr lang="en-GB" sz="2400" dirty="0">
              <a:solidFill>
                <a:schemeClr val="tx1">
                  <a:lumMod val="75000"/>
                  <a:lumOff val="25000"/>
                </a:schemeClr>
              </a:solidFill>
            </a:endParaRPr>
          </a:p>
          <a:p>
            <a:r>
              <a:rPr lang="en-GB" sz="2400" dirty="0">
                <a:solidFill>
                  <a:schemeClr val="tx1">
                    <a:lumMod val="75000"/>
                    <a:lumOff val="25000"/>
                  </a:schemeClr>
                </a:solidFill>
              </a:rPr>
              <a:t>Do you think there’s a problem?</a:t>
            </a:r>
          </a:p>
          <a:p>
            <a:pPr marL="0" indent="0">
              <a:buNone/>
            </a:pPr>
            <a:endParaRPr lang="en-GB" sz="2400" dirty="0">
              <a:solidFill>
                <a:schemeClr val="tx1">
                  <a:lumMod val="75000"/>
                  <a:lumOff val="25000"/>
                </a:schemeClr>
              </a:solidFill>
            </a:endParaRPr>
          </a:p>
          <a:p>
            <a:endParaRPr lang="en-GB" sz="2400" dirty="0">
              <a:solidFill>
                <a:schemeClr val="tx1">
                  <a:lumMod val="75000"/>
                  <a:lumOff val="25000"/>
                </a:schemeClr>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05638"/>
            <a:ext cx="6653189" cy="2880762"/>
          </a:xfrm>
          <a:prstGeom prst="rect">
            <a:avLst/>
          </a:prstGeom>
          <a:noFill/>
          <a:ln w="7620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741887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This Lab Includes…</a:t>
            </a:r>
            <a:endParaRPr lang="en-US" dirty="0"/>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A Visual Studio solution named </a:t>
            </a:r>
            <a:r>
              <a:rPr lang="en-GB" sz="2400" dirty="0" err="1">
                <a:solidFill>
                  <a:schemeClr val="tx1">
                    <a:lumMod val="75000"/>
                    <a:lumOff val="25000"/>
                  </a:schemeClr>
                </a:solidFill>
              </a:rPr>
              <a:t>CrashLab</a:t>
            </a:r>
            <a:endParaRPr lang="en-GB" sz="2400" dirty="0">
              <a:solidFill>
                <a:schemeClr val="tx1">
                  <a:lumMod val="75000"/>
                  <a:lumOff val="25000"/>
                </a:schemeClr>
              </a:solidFill>
            </a:endParaRPr>
          </a:p>
          <a:p>
            <a:r>
              <a:rPr lang="en-GB" sz="2400" dirty="0">
                <a:solidFill>
                  <a:schemeClr val="tx1">
                    <a:lumMod val="75000"/>
                    <a:lumOff val="25000"/>
                  </a:schemeClr>
                </a:solidFill>
              </a:rPr>
              <a:t>Modules are demonstrated by </a:t>
            </a:r>
            <a:r>
              <a:rPr lang="en-GB" sz="2400" dirty="0" err="1">
                <a:solidFill>
                  <a:schemeClr val="tx1">
                    <a:lumMod val="75000"/>
                    <a:lumOff val="25000"/>
                  </a:schemeClr>
                </a:solidFill>
              </a:rPr>
              <a:t>CrashLab</a:t>
            </a:r>
            <a:r>
              <a:rPr lang="en-GB" sz="2400" dirty="0">
                <a:solidFill>
                  <a:schemeClr val="tx1">
                    <a:lumMod val="75000"/>
                    <a:lumOff val="25000"/>
                  </a:schemeClr>
                </a:solidFill>
              </a:rPr>
              <a:t> project</a:t>
            </a:r>
          </a:p>
          <a:p>
            <a:r>
              <a:rPr lang="en-GB" sz="2400" dirty="0">
                <a:solidFill>
                  <a:schemeClr val="tx1">
                    <a:lumMod val="75000"/>
                    <a:lumOff val="25000"/>
                  </a:schemeClr>
                </a:solidFill>
              </a:rPr>
              <a:t>Each case study is a </a:t>
            </a:r>
            <a:r>
              <a:rPr lang="en-GB" sz="2400" dirty="0" err="1">
                <a:solidFill>
                  <a:schemeClr val="tx1">
                    <a:lumMod val="75000"/>
                    <a:lumOff val="25000"/>
                  </a:schemeClr>
                </a:solidFill>
              </a:rPr>
              <a:t>TestBase:ITest</a:t>
            </a:r>
            <a:r>
              <a:rPr lang="en-GB" sz="2400" dirty="0">
                <a:solidFill>
                  <a:schemeClr val="tx1">
                    <a:lumMod val="75000"/>
                    <a:lumOff val="25000"/>
                  </a:schemeClr>
                </a:solidFill>
              </a:rPr>
              <a:t> class</a:t>
            </a:r>
          </a:p>
          <a:p>
            <a:endParaRPr lang="en-GB" sz="1400" dirty="0">
              <a:solidFill>
                <a:schemeClr val="tx1">
                  <a:lumMod val="75000"/>
                  <a:lumOff val="25000"/>
                </a:schemeClr>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033908"/>
            <a:ext cx="4951413" cy="3306565"/>
          </a:xfrm>
          <a:prstGeom prst="rect">
            <a:avLst/>
          </a:prstGeom>
          <a:noFill/>
          <a:ln>
            <a:noFill/>
          </a:ln>
          <a:effectLst>
            <a:outerShdw blurRad="165100" dist="127000" dir="2700000" algn="tl" rotWithShape="0">
              <a:prstClr val="black">
                <a:alpha val="4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903732"/>
            <a:ext cx="2133850" cy="356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708751"/>
      </p:ext>
    </p:extLst>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Lab</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One more, just for fun</a:t>
            </a:r>
          </a:p>
          <a:p>
            <a:r>
              <a:rPr lang="en-GB" sz="2400" dirty="0" err="1">
                <a:solidFill>
                  <a:schemeClr val="tx1">
                    <a:lumMod val="75000"/>
                    <a:lumOff val="25000"/>
                  </a:schemeClr>
                </a:solidFill>
              </a:rPr>
              <a:t>WinDbg</a:t>
            </a:r>
            <a:r>
              <a:rPr lang="en-GB" sz="2400" dirty="0">
                <a:solidFill>
                  <a:schemeClr val="tx1">
                    <a:lumMod val="75000"/>
                    <a:lumOff val="25000"/>
                  </a:schemeClr>
                </a:solidFill>
              </a:rPr>
              <a:t> has a rich (if not slightly cryptic) scripting language</a:t>
            </a:r>
          </a:p>
          <a:p>
            <a:endParaRPr lang="en-GB" sz="2400" dirty="0">
              <a:solidFill>
                <a:schemeClr val="tx1">
                  <a:lumMod val="75000"/>
                  <a:lumOff val="25000"/>
                </a:schemeClr>
              </a:solidFill>
            </a:endParaRPr>
          </a:p>
          <a:p>
            <a:pPr marL="0" indent="0">
              <a:buNone/>
            </a:pPr>
            <a:endParaRPr lang="en-GB" sz="2400" dirty="0">
              <a:solidFill>
                <a:schemeClr val="tx1">
                  <a:lumMod val="75000"/>
                  <a:lumOff val="25000"/>
                </a:schemeClr>
              </a:solidFill>
            </a:endParaRPr>
          </a:p>
          <a:p>
            <a:endParaRPr lang="en-GB" sz="2400" dirty="0">
              <a:solidFill>
                <a:schemeClr val="tx1">
                  <a:lumMod val="75000"/>
                  <a:lumOff val="25000"/>
                </a:scheme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455" y="2893639"/>
            <a:ext cx="8047843" cy="1909076"/>
          </a:xfrm>
          <a:prstGeom prst="rect">
            <a:avLst/>
          </a:prstGeom>
          <a:noFill/>
          <a:ln w="76200">
            <a:solidFill>
              <a:schemeClr val="accent1">
                <a:lumMod val="40000"/>
                <a:lumOff val="6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1071089"/>
      </p:ext>
    </p:extLst>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Gentle Reminder</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Only implement a </a:t>
            </a:r>
            <a:r>
              <a:rPr lang="en-GB" sz="2400" dirty="0" err="1">
                <a:solidFill>
                  <a:schemeClr val="tx1">
                    <a:lumMod val="75000"/>
                    <a:lumOff val="25000"/>
                  </a:schemeClr>
                </a:solidFill>
              </a:rPr>
              <a:t>finalizer</a:t>
            </a:r>
            <a:r>
              <a:rPr lang="en-GB" sz="2400" dirty="0">
                <a:solidFill>
                  <a:schemeClr val="tx1">
                    <a:lumMod val="75000"/>
                    <a:lumOff val="25000"/>
                  </a:schemeClr>
                </a:solidFill>
              </a:rPr>
              <a:t> if your class has direct references to native memory, e.g. via </a:t>
            </a:r>
            <a:r>
              <a:rPr lang="en-GB" sz="2400" dirty="0" err="1">
                <a:solidFill>
                  <a:schemeClr val="tx1">
                    <a:lumMod val="75000"/>
                    <a:lumOff val="25000"/>
                  </a:schemeClr>
                </a:solidFill>
              </a:rPr>
              <a:t>Interop</a:t>
            </a:r>
            <a:endParaRPr lang="en-GB" sz="2400" dirty="0">
              <a:solidFill>
                <a:schemeClr val="tx1">
                  <a:lumMod val="75000"/>
                  <a:lumOff val="25000"/>
                </a:schemeClr>
              </a:solidFill>
            </a:endParaRPr>
          </a:p>
          <a:p>
            <a:r>
              <a:rPr lang="en-GB" sz="2400" dirty="0">
                <a:solidFill>
                  <a:schemeClr val="tx1">
                    <a:lumMod val="75000"/>
                    <a:lumOff val="25000"/>
                  </a:schemeClr>
                </a:solidFill>
              </a:rPr>
              <a:t>Follow the full </a:t>
            </a:r>
            <a:r>
              <a:rPr lang="en-GB" sz="2400" dirty="0" err="1">
                <a:solidFill>
                  <a:schemeClr val="tx1">
                    <a:lumMod val="75000"/>
                    <a:lumOff val="25000"/>
                  </a:schemeClr>
                </a:solidFill>
              </a:rPr>
              <a:t>IDisposable</a:t>
            </a:r>
            <a:r>
              <a:rPr lang="en-GB" sz="2400" dirty="0">
                <a:solidFill>
                  <a:schemeClr val="tx1">
                    <a:lumMod val="75000"/>
                    <a:lumOff val="25000"/>
                  </a:schemeClr>
                </a:solidFill>
              </a:rPr>
              <a:t> pattern as discussed in the </a:t>
            </a:r>
            <a:r>
              <a:rPr lang="en-GB" sz="2400" dirty="0">
                <a:solidFill>
                  <a:schemeClr val="tx1">
                    <a:lumMod val="75000"/>
                    <a:lumOff val="25000"/>
                  </a:schemeClr>
                </a:solidFill>
                <a:effectLst>
                  <a:outerShdw blurRad="38100" dist="38100" dir="2700000" algn="tl">
                    <a:srgbClr val="000000">
                      <a:alpha val="43137"/>
                    </a:srgbClr>
                  </a:outerShdw>
                </a:effectLst>
              </a:rPr>
              <a:t>PSR Workshop Part 1 </a:t>
            </a:r>
            <a:r>
              <a:rPr lang="en-GB" sz="2400" dirty="0">
                <a:solidFill>
                  <a:schemeClr val="tx1">
                    <a:lumMod val="75000"/>
                    <a:lumOff val="25000"/>
                  </a:schemeClr>
                </a:solidFill>
              </a:rPr>
              <a:t>presentation – </a:t>
            </a:r>
            <a:r>
              <a:rPr lang="en-GB" sz="2400" i="1" dirty="0">
                <a:solidFill>
                  <a:schemeClr val="tx1">
                    <a:lumMod val="75000"/>
                    <a:lumOff val="25000"/>
                  </a:schemeClr>
                </a:solidFill>
              </a:rPr>
              <a:t>The .NET Garbage Collector and Best Practices</a:t>
            </a:r>
          </a:p>
          <a:p>
            <a:r>
              <a:rPr lang="en-GB" sz="2400" dirty="0">
                <a:solidFill>
                  <a:schemeClr val="tx1">
                    <a:lumMod val="75000"/>
                    <a:lumOff val="25000"/>
                  </a:schemeClr>
                </a:solidFill>
              </a:rPr>
              <a:t>Suppress finalization from the Dispose() method</a:t>
            </a:r>
          </a:p>
          <a:p>
            <a:r>
              <a:rPr lang="en-GB" sz="2400" dirty="0" err="1">
                <a:solidFill>
                  <a:schemeClr val="tx1">
                    <a:lumMod val="75000"/>
                    <a:lumOff val="25000"/>
                  </a:schemeClr>
                </a:solidFill>
              </a:rPr>
              <a:t>Finalizers</a:t>
            </a:r>
            <a:r>
              <a:rPr lang="en-GB" sz="2400" dirty="0">
                <a:solidFill>
                  <a:schemeClr val="tx1">
                    <a:lumMod val="75000"/>
                    <a:lumOff val="25000"/>
                  </a:schemeClr>
                </a:solidFill>
              </a:rPr>
              <a:t> should not interact with managed objects</a:t>
            </a:r>
          </a:p>
          <a:p>
            <a:r>
              <a:rPr lang="en-GB" sz="2400" dirty="0" err="1">
                <a:solidFill>
                  <a:schemeClr val="tx1">
                    <a:lumMod val="75000"/>
                    <a:lumOff val="25000"/>
                  </a:schemeClr>
                </a:solidFill>
              </a:rPr>
              <a:t>Finalizers</a:t>
            </a:r>
            <a:r>
              <a:rPr lang="en-GB" sz="2400" dirty="0">
                <a:solidFill>
                  <a:schemeClr val="tx1">
                    <a:lumMod val="75000"/>
                    <a:lumOff val="25000"/>
                  </a:schemeClr>
                </a:solidFill>
              </a:rPr>
              <a:t> are meant to release native references</a:t>
            </a:r>
          </a:p>
          <a:p>
            <a:r>
              <a:rPr lang="en-GB" sz="2400" dirty="0">
                <a:solidFill>
                  <a:schemeClr val="tx1">
                    <a:lumMod val="75000"/>
                    <a:lumOff val="25000"/>
                  </a:schemeClr>
                </a:solidFill>
              </a:rPr>
              <a:t>Never raise exceptions from a </a:t>
            </a:r>
            <a:r>
              <a:rPr lang="en-GB" sz="2400" dirty="0" err="1">
                <a:solidFill>
                  <a:schemeClr val="tx1">
                    <a:lumMod val="75000"/>
                    <a:lumOff val="25000"/>
                  </a:schemeClr>
                </a:solidFill>
              </a:rPr>
              <a:t>finalizer</a:t>
            </a:r>
            <a:endParaRPr lang="en-GB" sz="2400" dirty="0">
              <a:solidFill>
                <a:schemeClr val="tx1">
                  <a:lumMod val="75000"/>
                  <a:lumOff val="25000"/>
                </a:schemeClr>
              </a:solidFill>
            </a:endParaRPr>
          </a:p>
          <a:p>
            <a:r>
              <a:rPr lang="en-GB" sz="2400" dirty="0">
                <a:solidFill>
                  <a:schemeClr val="tx1">
                    <a:lumMod val="75000"/>
                    <a:lumOff val="25000"/>
                  </a:schemeClr>
                </a:solidFill>
              </a:rPr>
              <a:t>Keep </a:t>
            </a:r>
            <a:r>
              <a:rPr lang="en-GB" sz="2400" dirty="0" err="1">
                <a:solidFill>
                  <a:schemeClr val="tx1">
                    <a:lumMod val="75000"/>
                    <a:lumOff val="25000"/>
                  </a:schemeClr>
                </a:solidFill>
              </a:rPr>
              <a:t>finalizer</a:t>
            </a:r>
            <a:r>
              <a:rPr lang="en-GB" sz="2400" dirty="0">
                <a:solidFill>
                  <a:schemeClr val="tx1">
                    <a:lumMod val="75000"/>
                    <a:lumOff val="25000"/>
                  </a:schemeClr>
                </a:solidFill>
              </a:rPr>
              <a:t> code paths short and simple</a:t>
            </a:r>
          </a:p>
        </p:txBody>
      </p:sp>
    </p:spTree>
    <p:extLst>
      <p:ext uri="{BB962C8B-B14F-4D97-AF65-F5344CB8AC3E}">
        <p14:creationId xmlns:p14="http://schemas.microsoft.com/office/powerpoint/2010/main" val="2753095824"/>
      </p:ext>
    </p:extLst>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M4: </a:t>
            </a:r>
            <a:r>
              <a:rPr lang="en-GB" dirty="0" err="1">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Finalizers</a:t>
            </a:r>
            <a:r>
              <a:rPr lang="en-GB" dirty="0">
                <a:ln w="17780" cmpd="sng">
                  <a:solidFill>
                    <a:schemeClr val="accent1">
                      <a:tint val="3000"/>
                    </a:schemeClr>
                  </a:solidFill>
                  <a:prstDash val="solid"/>
                  <a:miter lim="800000"/>
                </a:ln>
                <a:solidFill>
                  <a:srgbClr val="DEA900"/>
                </a:solidFill>
                <a:effectLst>
                  <a:outerShdw blurRad="55000" dist="50800" dir="5400000" algn="tl">
                    <a:srgbClr val="000000">
                      <a:alpha val="33000"/>
                    </a:srgbClr>
                  </a:outerShdw>
                </a:effectLst>
              </a:rPr>
              <a:t> – On your own time!</a:t>
            </a:r>
            <a:endParaRPr lang="en-US" dirty="0">
              <a:solidFill>
                <a:srgbClr val="DEA9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2400" dirty="0">
                <a:solidFill>
                  <a:schemeClr val="tx1">
                    <a:lumMod val="75000"/>
                    <a:lumOff val="25000"/>
                  </a:schemeClr>
                </a:solidFill>
              </a:rPr>
              <a:t>Compare these two tests</a:t>
            </a:r>
          </a:p>
          <a:p>
            <a:pPr lvl="1"/>
            <a:r>
              <a:rPr lang="en-GB" sz="2000" i="1" dirty="0" err="1">
                <a:solidFill>
                  <a:schemeClr val="tx1">
                    <a:lumMod val="75000"/>
                    <a:lumOff val="25000"/>
                  </a:schemeClr>
                </a:solidFill>
              </a:rPr>
              <a:t>Finalizer</a:t>
            </a:r>
            <a:r>
              <a:rPr lang="en-GB" sz="2000" i="1" dirty="0">
                <a:solidFill>
                  <a:schemeClr val="tx1">
                    <a:lumMod val="75000"/>
                    <a:lumOff val="25000"/>
                  </a:schemeClr>
                </a:solidFill>
              </a:rPr>
              <a:t>: Suppressed </a:t>
            </a:r>
            <a:r>
              <a:rPr lang="en-GB" sz="2000" dirty="0">
                <a:solidFill>
                  <a:schemeClr val="tx1">
                    <a:lumMod val="75000"/>
                    <a:lumOff val="25000"/>
                  </a:schemeClr>
                </a:solidFill>
              </a:rPr>
              <a:t>(Mystery 7)</a:t>
            </a:r>
            <a:endParaRPr lang="en-GB" sz="2000" i="1" dirty="0">
              <a:solidFill>
                <a:schemeClr val="tx1">
                  <a:lumMod val="75000"/>
                  <a:lumOff val="25000"/>
                </a:schemeClr>
              </a:solidFill>
            </a:endParaRPr>
          </a:p>
          <a:p>
            <a:pPr lvl="1"/>
            <a:r>
              <a:rPr lang="en-GB" sz="2000" i="1" dirty="0" err="1">
                <a:solidFill>
                  <a:schemeClr val="tx1">
                    <a:lumMod val="75000"/>
                    <a:lumOff val="25000"/>
                  </a:schemeClr>
                </a:solidFill>
              </a:rPr>
              <a:t>Finalizer</a:t>
            </a:r>
            <a:r>
              <a:rPr lang="en-GB" sz="2000" i="1" dirty="0">
                <a:solidFill>
                  <a:schemeClr val="tx1">
                    <a:lumMod val="75000"/>
                    <a:lumOff val="25000"/>
                  </a:schemeClr>
                </a:solidFill>
              </a:rPr>
              <a:t>: </a:t>
            </a:r>
            <a:r>
              <a:rPr lang="en-GB" sz="2000" i="1" dirty="0" err="1">
                <a:solidFill>
                  <a:schemeClr val="tx1">
                    <a:lumMod val="75000"/>
                    <a:lumOff val="25000"/>
                  </a:schemeClr>
                </a:solidFill>
              </a:rPr>
              <a:t>Unsupressed</a:t>
            </a:r>
            <a:r>
              <a:rPr lang="en-GB" sz="2000" i="1" dirty="0">
                <a:solidFill>
                  <a:schemeClr val="tx1">
                    <a:lumMod val="75000"/>
                    <a:lumOff val="25000"/>
                  </a:schemeClr>
                </a:solidFill>
              </a:rPr>
              <a:t> </a:t>
            </a:r>
            <a:r>
              <a:rPr lang="en-GB" sz="2000" dirty="0">
                <a:solidFill>
                  <a:schemeClr val="tx1">
                    <a:lumMod val="75000"/>
                    <a:lumOff val="25000"/>
                  </a:schemeClr>
                </a:solidFill>
              </a:rPr>
              <a:t>(Mystery 8)</a:t>
            </a:r>
            <a:endParaRPr lang="en-GB" sz="2000" i="1" dirty="0">
              <a:solidFill>
                <a:schemeClr val="tx1">
                  <a:lumMod val="75000"/>
                  <a:lumOff val="25000"/>
                </a:schemeClr>
              </a:solidFill>
            </a:endParaRPr>
          </a:p>
          <a:p>
            <a:endParaRPr lang="en-GB" sz="2400" i="1" dirty="0">
              <a:solidFill>
                <a:schemeClr val="tx1">
                  <a:lumMod val="75000"/>
                  <a:lumOff val="25000"/>
                </a:schemeClr>
              </a:solidFill>
            </a:endParaRPr>
          </a:p>
          <a:p>
            <a:r>
              <a:rPr lang="en-GB" sz="2400" dirty="0">
                <a:solidFill>
                  <a:schemeClr val="tx1">
                    <a:lumMod val="75000"/>
                    <a:lumOff val="25000"/>
                  </a:schemeClr>
                </a:solidFill>
              </a:rPr>
              <a:t>Once the object is disposed you should notice</a:t>
            </a:r>
          </a:p>
          <a:p>
            <a:pPr lvl="1"/>
            <a:r>
              <a:rPr lang="en-GB" sz="2000" dirty="0">
                <a:solidFill>
                  <a:schemeClr val="tx1">
                    <a:lumMod val="75000"/>
                    <a:lumOff val="25000"/>
                  </a:schemeClr>
                </a:solidFill>
              </a:rPr>
              <a:t>The GC only needs one pass to eliminate an object when its </a:t>
            </a:r>
            <a:r>
              <a:rPr lang="en-GB" sz="2000" dirty="0" err="1">
                <a:solidFill>
                  <a:schemeClr val="tx1">
                    <a:lumMod val="75000"/>
                    <a:lumOff val="25000"/>
                  </a:schemeClr>
                </a:solidFill>
              </a:rPr>
              <a:t>finalizer</a:t>
            </a:r>
            <a:r>
              <a:rPr lang="en-GB" sz="2000" dirty="0">
                <a:solidFill>
                  <a:schemeClr val="tx1">
                    <a:lumMod val="75000"/>
                    <a:lumOff val="25000"/>
                  </a:schemeClr>
                </a:solidFill>
              </a:rPr>
              <a:t> is supressed</a:t>
            </a:r>
          </a:p>
          <a:p>
            <a:pPr lvl="1"/>
            <a:r>
              <a:rPr lang="en-GB" sz="2000" dirty="0">
                <a:solidFill>
                  <a:schemeClr val="tx1">
                    <a:lumMod val="75000"/>
                    <a:lumOff val="25000"/>
                  </a:schemeClr>
                </a:solidFill>
              </a:rPr>
              <a:t>The GC needs two passes to eliminate an object because it needs to move it from the Finalize queue to the </a:t>
            </a:r>
            <a:r>
              <a:rPr lang="en-GB" sz="2000" dirty="0" err="1">
                <a:solidFill>
                  <a:schemeClr val="tx1">
                    <a:lumMod val="75000"/>
                    <a:lumOff val="25000"/>
                  </a:schemeClr>
                </a:solidFill>
              </a:rPr>
              <a:t>fReachable</a:t>
            </a:r>
            <a:r>
              <a:rPr lang="en-GB" sz="2000" dirty="0">
                <a:solidFill>
                  <a:schemeClr val="tx1">
                    <a:lumMod val="75000"/>
                    <a:lumOff val="25000"/>
                  </a:schemeClr>
                </a:solidFill>
              </a:rPr>
              <a:t> queue where it waits for the Finalize thread; this thread is resumed on the next pass</a:t>
            </a:r>
          </a:p>
        </p:txBody>
      </p:sp>
    </p:spTree>
    <p:extLst>
      <p:ext uri="{BB962C8B-B14F-4D97-AF65-F5344CB8AC3E}">
        <p14:creationId xmlns:p14="http://schemas.microsoft.com/office/powerpoint/2010/main" val="2537752565"/>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22313" y="1828800"/>
            <a:ext cx="7772400" cy="4190999"/>
          </a:xfrm>
        </p:spPr>
        <p:txBody>
          <a:bodyPr/>
          <a:lstStyle/>
          <a:p>
            <a:pPr>
              <a:spcAft>
                <a:spcPts val="1200"/>
              </a:spcAft>
            </a:pPr>
            <a:r>
              <a:rPr lang="en-GB" sz="4800" u="sng"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Module 5: Exceptions</a:t>
            </a:r>
          </a:p>
          <a:p>
            <a:pPr marL="1149350" indent="-334963" algn="l">
              <a:buClr>
                <a:srgbClr val="FF0000"/>
              </a:buClr>
              <a:buFont typeface="Wingdings" pitchFamily="2" charset="2"/>
              <a:buChar char="§"/>
            </a:pPr>
            <a:r>
              <a:rPr lang="en-US" b="0" dirty="0">
                <a:ln w="10160">
                  <a:solidFill>
                    <a:schemeClr val="accent1"/>
                  </a:solidFill>
                  <a:prstDash val="solid"/>
                </a:ln>
                <a:solidFill>
                  <a:srgbClr val="FF0000"/>
                </a:solidFill>
                <a:effectLst>
                  <a:outerShdw blurRad="38100" dist="38100" dir="2700000" algn="tl">
                    <a:srgbClr val="000000">
                      <a:alpha val="43137"/>
                    </a:srgbClr>
                  </a:outerShdw>
                </a:effectLst>
              </a:rPr>
              <a:t>How do we identify exceptions?</a:t>
            </a:r>
          </a:p>
          <a:p>
            <a:pPr marL="1149350" indent="-334963" algn="l">
              <a:buClr>
                <a:srgbClr val="FF0000"/>
              </a:buClr>
              <a:buFont typeface="Wingdings" pitchFamily="2" charset="2"/>
              <a:buChar char="§"/>
            </a:pPr>
            <a:r>
              <a:rPr lang="en-US" b="0" dirty="0">
                <a:ln w="10160">
                  <a:solidFill>
                    <a:schemeClr val="accent1"/>
                  </a:solidFill>
                  <a:prstDash val="solid"/>
                </a:ln>
                <a:solidFill>
                  <a:srgbClr val="FF0000"/>
                </a:solidFill>
                <a:effectLst>
                  <a:outerShdw blurRad="38100" dist="38100" dir="2700000" algn="tl">
                    <a:srgbClr val="000000">
                      <a:alpha val="43137"/>
                    </a:srgbClr>
                  </a:outerShdw>
                </a:effectLst>
              </a:rPr>
              <a:t>How do we trace the originator?</a:t>
            </a:r>
          </a:p>
          <a:p>
            <a:pPr marL="1149350" indent="-334963" algn="l">
              <a:buClr>
                <a:srgbClr val="FF0000"/>
              </a:buClr>
              <a:buFont typeface="Wingdings" pitchFamily="2" charset="2"/>
              <a:buChar char="§"/>
            </a:pPr>
            <a:r>
              <a:rPr lang="en-US" b="0" dirty="0">
                <a:ln w="10160">
                  <a:solidFill>
                    <a:schemeClr val="accent1"/>
                  </a:solidFill>
                  <a:prstDash val="solid"/>
                </a:ln>
                <a:solidFill>
                  <a:srgbClr val="FF0000"/>
                </a:solidFill>
                <a:effectLst>
                  <a:outerShdw blurRad="38100" dist="38100" dir="2700000" algn="tl">
                    <a:srgbClr val="000000">
                      <a:alpha val="43137"/>
                    </a:srgbClr>
                  </a:outerShdw>
                </a:effectLst>
              </a:rPr>
              <a:t>What is the exception?</a:t>
            </a:r>
            <a:endParaRPr lang="en-GB" b="0" dirty="0">
              <a:ln w="17780" cmpd="sng">
                <a:solidFill>
                  <a:schemeClr val="accent1">
                    <a:tint val="3000"/>
                  </a:schemeClr>
                </a:solidFill>
                <a:prstDash val="solid"/>
                <a:miter lim="800000"/>
              </a:ln>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84562219"/>
      </p:ext>
    </p:extLst>
  </p:cSld>
  <p:clrMapOvr>
    <a:masterClrMapping/>
  </p:clrMapOvr>
  <p:transition>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a:stCxn id="8" idx="2"/>
            <a:endCxn id="10" idx="0"/>
          </p:cNvCxnSpPr>
          <p:nvPr/>
        </p:nvCxnSpPr>
        <p:spPr bwMode="auto">
          <a:xfrm>
            <a:off x="1630045" y="2346007"/>
            <a:ext cx="635" cy="1358265"/>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18" name="Straight Connector 17"/>
          <p:cNvCxnSpPr>
            <a:stCxn id="10" idx="2"/>
            <a:endCxn id="11" idx="0"/>
          </p:cNvCxnSpPr>
          <p:nvPr/>
        </p:nvCxnSpPr>
        <p:spPr bwMode="auto">
          <a:xfrm>
            <a:off x="1630680" y="4157027"/>
            <a:ext cx="0" cy="275273"/>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4" name="Title 3"/>
          <p:cNvSpPr>
            <a:spLocks noGrp="1"/>
          </p:cNvSpPr>
          <p:nvPr>
            <p:ph type="title"/>
          </p:nvPr>
        </p:nvSpPr>
        <p:spPr>
          <a:xfrm>
            <a:off x="141288" y="-4763"/>
            <a:ext cx="7707312"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What are the chances?</a:t>
            </a:r>
            <a:endParaRPr lang="en-US" dirty="0">
              <a:solidFill>
                <a:srgbClr val="C00000"/>
              </a:solidFill>
            </a:endParaRPr>
          </a:p>
        </p:txBody>
      </p:sp>
      <p:sp>
        <p:nvSpPr>
          <p:cNvPr id="3" name="Content Placeholder 3"/>
          <p:cNvSpPr txBox="1">
            <a:spLocks/>
          </p:cNvSpPr>
          <p:nvPr/>
        </p:nvSpPr>
        <p:spPr>
          <a:xfrm>
            <a:off x="228600" y="1371600"/>
            <a:ext cx="8686800" cy="5029200"/>
          </a:xfrm>
          <a:prstGeom prst="rect">
            <a:avLst/>
          </a:prstGeom>
          <a:effectLst>
            <a:outerShdw blurRad="50800" dist="38100" dir="2700000" algn="tl" rotWithShape="0">
              <a:prstClr val="black">
                <a:alpha val="40000"/>
              </a:prstClr>
            </a:outerShdw>
          </a:effectLst>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endParaRPr lang="en-GB" dirty="0">
              <a:solidFill>
                <a:schemeClr val="tx1">
                  <a:lumMod val="75000"/>
                  <a:lumOff val="25000"/>
                </a:schemeClr>
              </a:solidFill>
            </a:endParaRPr>
          </a:p>
          <a:p>
            <a:endParaRPr lang="en-GB" dirty="0">
              <a:solidFill>
                <a:schemeClr val="tx1">
                  <a:lumMod val="75000"/>
                  <a:lumOff val="25000"/>
                </a:schemeClr>
              </a:solidFill>
            </a:endParaRPr>
          </a:p>
        </p:txBody>
      </p:sp>
      <p:sp>
        <p:nvSpPr>
          <p:cNvPr id="8" name="Flowchart: Preparation 7"/>
          <p:cNvSpPr/>
          <p:nvPr/>
        </p:nvSpPr>
        <p:spPr>
          <a:xfrm>
            <a:off x="520700" y="1508125"/>
            <a:ext cx="2218690" cy="837882"/>
          </a:xfrm>
          <a:prstGeom prst="flowChartPreparation">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Build an Exception Info Table for each executable</a:t>
            </a:r>
            <a:endParaRPr lang="en-US" sz="1100" dirty="0">
              <a:effectLst/>
              <a:ea typeface="Calibri"/>
              <a:cs typeface="Times New Roman"/>
            </a:endParaRPr>
          </a:p>
        </p:txBody>
      </p:sp>
      <p:sp>
        <p:nvSpPr>
          <p:cNvPr id="9" name="Explosion 2 8"/>
          <p:cNvSpPr/>
          <p:nvPr/>
        </p:nvSpPr>
        <p:spPr>
          <a:xfrm>
            <a:off x="487045" y="2488881"/>
            <a:ext cx="2286000" cy="1020445"/>
          </a:xfrm>
          <a:prstGeom prst="irregularSeal2">
            <a:avLst/>
          </a:prstGeom>
          <a:solidFill>
            <a:srgbClr val="FFFF00"/>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solidFill>
                  <a:srgbClr val="000000"/>
                </a:solidFill>
                <a:effectLst/>
                <a:ea typeface="Calibri"/>
                <a:cs typeface="Times New Roman"/>
              </a:rPr>
              <a:t>Exception Occurs!</a:t>
            </a:r>
            <a:endParaRPr lang="en-US" sz="1100" dirty="0">
              <a:effectLst/>
              <a:ea typeface="Calibri"/>
              <a:cs typeface="Times New Roman"/>
            </a:endParaRPr>
          </a:p>
        </p:txBody>
      </p:sp>
      <p:sp>
        <p:nvSpPr>
          <p:cNvPr id="10" name="Flowchart: Process 9"/>
          <p:cNvSpPr/>
          <p:nvPr/>
        </p:nvSpPr>
        <p:spPr>
          <a:xfrm>
            <a:off x="720725" y="3704272"/>
            <a:ext cx="1819910" cy="452755"/>
          </a:xfrm>
          <a:prstGeom prst="flowChartProcess">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a:cs typeface="Times New Roman"/>
              </a:rPr>
              <a:t>Create an Exception object</a:t>
            </a:r>
            <a:endParaRPr lang="en-US" sz="1100">
              <a:effectLst/>
              <a:ea typeface="Calibri"/>
              <a:cs typeface="Times New Roman"/>
            </a:endParaRPr>
          </a:p>
        </p:txBody>
      </p:sp>
      <p:cxnSp>
        <p:nvCxnSpPr>
          <p:cNvPr id="14" name="Straight Connector 13"/>
          <p:cNvCxnSpPr>
            <a:stCxn id="11" idx="2"/>
            <a:endCxn id="12" idx="0"/>
          </p:cNvCxnSpPr>
          <p:nvPr/>
        </p:nvCxnSpPr>
        <p:spPr bwMode="auto">
          <a:xfrm>
            <a:off x="1630680" y="4885055"/>
            <a:ext cx="0" cy="280670"/>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11" name="Flowchart: Process 10"/>
          <p:cNvSpPr/>
          <p:nvPr/>
        </p:nvSpPr>
        <p:spPr>
          <a:xfrm>
            <a:off x="720725" y="4432300"/>
            <a:ext cx="1819910" cy="452755"/>
          </a:xfrm>
          <a:prstGeom prst="flowChartProcess">
            <a:avLst/>
          </a:prstGeom>
          <a:solidFill>
            <a:srgbClr val="FFC000"/>
          </a:solidFill>
          <a:ln w="25400" cmpd="sng">
            <a:solidFill>
              <a:srgbClr val="FF000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solidFill>
                  <a:srgbClr val="000000"/>
                </a:solidFill>
                <a:effectLst/>
                <a:ea typeface="Calibri"/>
                <a:cs typeface="Times New Roman"/>
              </a:rPr>
              <a:t>Notify debugger</a:t>
            </a:r>
            <a:br>
              <a:rPr lang="en-US" sz="1100" b="1" dirty="0">
                <a:solidFill>
                  <a:srgbClr val="000000"/>
                </a:solidFill>
                <a:effectLst/>
                <a:ea typeface="Calibri"/>
                <a:cs typeface="Times New Roman"/>
              </a:rPr>
            </a:br>
            <a:r>
              <a:rPr lang="en-US" sz="1100" b="1" dirty="0">
                <a:solidFill>
                  <a:srgbClr val="000000"/>
                </a:solidFill>
                <a:effectLst/>
                <a:ea typeface="Calibri"/>
                <a:cs typeface="Times New Roman"/>
              </a:rPr>
              <a:t>1</a:t>
            </a:r>
            <a:r>
              <a:rPr lang="en-US" sz="1100" b="1" baseline="30000" dirty="0">
                <a:solidFill>
                  <a:srgbClr val="000000"/>
                </a:solidFill>
                <a:effectLst/>
                <a:ea typeface="Calibri"/>
                <a:cs typeface="Times New Roman"/>
              </a:rPr>
              <a:t>st</a:t>
            </a:r>
            <a:r>
              <a:rPr lang="en-US" sz="1100" b="1" dirty="0">
                <a:solidFill>
                  <a:srgbClr val="000000"/>
                </a:solidFill>
                <a:effectLst/>
                <a:ea typeface="Calibri"/>
                <a:cs typeface="Times New Roman"/>
              </a:rPr>
              <a:t> Chance</a:t>
            </a:r>
            <a:endParaRPr lang="en-US" sz="1100" dirty="0">
              <a:effectLst/>
              <a:ea typeface="Calibri"/>
              <a:cs typeface="Times New Roman"/>
            </a:endParaRPr>
          </a:p>
        </p:txBody>
      </p:sp>
      <p:sp>
        <p:nvSpPr>
          <p:cNvPr id="2"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Flowchart: Process 11"/>
          <p:cNvSpPr/>
          <p:nvPr/>
        </p:nvSpPr>
        <p:spPr>
          <a:xfrm>
            <a:off x="720725" y="5165725"/>
            <a:ext cx="1819910" cy="685800"/>
          </a:xfrm>
          <a:prstGeom prst="flowChartProcess">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Search table for handler in current method</a:t>
            </a:r>
            <a:endParaRPr lang="en-US" sz="1100" dirty="0">
              <a:effectLst/>
              <a:ea typeface="Calibri"/>
              <a:cs typeface="Times New Roman"/>
            </a:endParaRPr>
          </a:p>
        </p:txBody>
      </p:sp>
      <p:cxnSp>
        <p:nvCxnSpPr>
          <p:cNvPr id="24" name="Elbow Connector 23"/>
          <p:cNvCxnSpPr>
            <a:stCxn id="12" idx="3"/>
            <a:endCxn id="22" idx="1"/>
          </p:cNvCxnSpPr>
          <p:nvPr/>
        </p:nvCxnSpPr>
        <p:spPr bwMode="auto">
          <a:xfrm flipV="1">
            <a:off x="2540635" y="2341403"/>
            <a:ext cx="1249045" cy="3167222"/>
          </a:xfrm>
          <a:prstGeom prst="bentConnector3">
            <a:avLst>
              <a:gd name="adj1" fmla="val 50000"/>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pic>
        <p:nvPicPr>
          <p:cNvPr id="1026" name="Picture 2" descr="http://files.softicons.com/download/toolbar-icons/onebit-icons-4-by-icojam/png/48x48/0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635457" flipV="1">
            <a:off x="2233051" y="4257963"/>
            <a:ext cx="457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756025" y="1371600"/>
            <a:ext cx="4503319" cy="4953000"/>
            <a:chOff x="3756025" y="1371600"/>
            <a:chExt cx="4503319" cy="4953000"/>
          </a:xfrm>
        </p:grpSpPr>
        <p:sp>
          <p:nvSpPr>
            <p:cNvPr id="22" name="Flowchart: Decision 21"/>
            <p:cNvSpPr/>
            <p:nvPr/>
          </p:nvSpPr>
          <p:spPr bwMode="auto">
            <a:xfrm>
              <a:off x="3789680" y="1965325"/>
              <a:ext cx="1752600" cy="752156"/>
            </a:xfrm>
            <a:prstGeom prst="flowChartDecision">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9144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bg1"/>
                  </a:solidFill>
                  <a:effectLst/>
                  <a:latin typeface="Verdana" pitchFamily="34" charset="0"/>
                </a:rPr>
                <a:t>Handler?</a:t>
              </a:r>
            </a:p>
          </p:txBody>
        </p:sp>
        <p:sp>
          <p:nvSpPr>
            <p:cNvPr id="29" name="Flowchart: Process 28"/>
            <p:cNvSpPr/>
            <p:nvPr/>
          </p:nvSpPr>
          <p:spPr>
            <a:xfrm>
              <a:off x="6304280" y="1371600"/>
              <a:ext cx="1819910" cy="720404"/>
            </a:xfrm>
            <a:prstGeom prst="flowChartProcess">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Populate Exception, run finally block, resume execution</a:t>
              </a:r>
              <a:endParaRPr lang="en-US" sz="1100" dirty="0">
                <a:effectLst/>
                <a:ea typeface="Calibri"/>
                <a:cs typeface="Times New Roman"/>
              </a:endParaRPr>
            </a:p>
          </p:txBody>
        </p:sp>
        <p:cxnSp>
          <p:nvCxnSpPr>
            <p:cNvPr id="34" name="Straight Connector 33"/>
            <p:cNvCxnSpPr>
              <a:stCxn id="22" idx="2"/>
              <a:endCxn id="33" idx="0"/>
            </p:cNvCxnSpPr>
            <p:nvPr/>
          </p:nvCxnSpPr>
          <p:spPr bwMode="auto">
            <a:xfrm>
              <a:off x="4665980" y="2717481"/>
              <a:ext cx="0" cy="314644"/>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39" name="Elbow Connector 38"/>
            <p:cNvCxnSpPr>
              <a:stCxn id="22" idx="0"/>
              <a:endCxn id="29" idx="1"/>
            </p:cNvCxnSpPr>
            <p:nvPr/>
          </p:nvCxnSpPr>
          <p:spPr bwMode="auto">
            <a:xfrm rot="5400000" flipH="1" flipV="1">
              <a:off x="5368369" y="1029414"/>
              <a:ext cx="233523" cy="1638300"/>
            </a:xfrm>
            <a:prstGeom prst="bentConnector2">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42" name="TextBox 41"/>
            <p:cNvSpPr txBox="1"/>
            <p:nvPr/>
          </p:nvSpPr>
          <p:spPr>
            <a:xfrm>
              <a:off x="5218430" y="1710267"/>
              <a:ext cx="533400"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200" b="1" dirty="0"/>
                <a:t>Yes</a:t>
              </a:r>
              <a:endParaRPr lang="en-US" b="1" dirty="0"/>
            </a:p>
          </p:txBody>
        </p:sp>
        <p:sp>
          <p:nvSpPr>
            <p:cNvPr id="43" name="TextBox 42"/>
            <p:cNvSpPr txBox="1"/>
            <p:nvPr/>
          </p:nvSpPr>
          <p:spPr>
            <a:xfrm>
              <a:off x="4651163" y="2720126"/>
              <a:ext cx="533400"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200" b="1" dirty="0"/>
                <a:t>No</a:t>
              </a:r>
              <a:endParaRPr lang="en-US" b="1" dirty="0"/>
            </a:p>
          </p:txBody>
        </p:sp>
        <p:sp>
          <p:nvSpPr>
            <p:cNvPr id="44" name="Flowchart: Process 43"/>
            <p:cNvSpPr/>
            <p:nvPr/>
          </p:nvSpPr>
          <p:spPr>
            <a:xfrm>
              <a:off x="6304280" y="3162776"/>
              <a:ext cx="1819910" cy="685800"/>
            </a:xfrm>
            <a:prstGeom prst="flowChartProcess">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Search table for handler in previous method</a:t>
              </a:r>
              <a:endParaRPr lang="en-US" sz="1100" dirty="0">
                <a:effectLst/>
                <a:ea typeface="Calibri"/>
                <a:cs typeface="Times New Roman"/>
              </a:endParaRPr>
            </a:p>
          </p:txBody>
        </p:sp>
        <p:cxnSp>
          <p:nvCxnSpPr>
            <p:cNvPr id="45" name="Straight Connector 44"/>
            <p:cNvCxnSpPr>
              <a:stCxn id="33" idx="3"/>
              <a:endCxn id="44" idx="1"/>
            </p:cNvCxnSpPr>
            <p:nvPr/>
          </p:nvCxnSpPr>
          <p:spPr bwMode="auto">
            <a:xfrm>
              <a:off x="5542280" y="3505676"/>
              <a:ext cx="762000" cy="0"/>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cxnSp>
          <p:nvCxnSpPr>
            <p:cNvPr id="48" name="Elbow Connector 47"/>
            <p:cNvCxnSpPr>
              <a:stCxn id="44" idx="0"/>
              <a:endCxn id="22" idx="3"/>
            </p:cNvCxnSpPr>
            <p:nvPr/>
          </p:nvCxnSpPr>
          <p:spPr bwMode="auto">
            <a:xfrm rot="16200000" flipV="1">
              <a:off x="5967572" y="1916112"/>
              <a:ext cx="821373" cy="1671955"/>
            </a:xfrm>
            <a:prstGeom prst="bentConnector2">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51" name="TextBox 50"/>
            <p:cNvSpPr txBox="1"/>
            <p:nvPr/>
          </p:nvSpPr>
          <p:spPr>
            <a:xfrm>
              <a:off x="5656580" y="3504255"/>
              <a:ext cx="533400" cy="251817"/>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200" b="1" dirty="0"/>
                <a:t>No</a:t>
              </a:r>
              <a:endParaRPr lang="en-US" b="1" dirty="0"/>
            </a:p>
          </p:txBody>
        </p:sp>
        <p:sp>
          <p:nvSpPr>
            <p:cNvPr id="52" name="Flowchart: Process 51"/>
            <p:cNvSpPr/>
            <p:nvPr/>
          </p:nvSpPr>
          <p:spPr>
            <a:xfrm>
              <a:off x="3756025" y="4341177"/>
              <a:ext cx="1819910" cy="452755"/>
            </a:xfrm>
            <a:prstGeom prst="flowChartProcess">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Populate Exception, execute finally block</a:t>
              </a:r>
              <a:endParaRPr lang="en-US" sz="1100" dirty="0">
                <a:effectLst/>
                <a:ea typeface="Calibri"/>
                <a:cs typeface="Times New Roman"/>
              </a:endParaRPr>
            </a:p>
          </p:txBody>
        </p:sp>
        <p:cxnSp>
          <p:nvCxnSpPr>
            <p:cNvPr id="53" name="Straight Connector 52"/>
            <p:cNvCxnSpPr>
              <a:stCxn id="33" idx="2"/>
              <a:endCxn id="52" idx="0"/>
            </p:cNvCxnSpPr>
            <p:nvPr/>
          </p:nvCxnSpPr>
          <p:spPr bwMode="auto">
            <a:xfrm>
              <a:off x="4665980" y="3979227"/>
              <a:ext cx="0" cy="361950"/>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33" name="Flowchart: Decision 32"/>
            <p:cNvSpPr/>
            <p:nvPr/>
          </p:nvSpPr>
          <p:spPr bwMode="auto">
            <a:xfrm>
              <a:off x="3789680" y="3032125"/>
              <a:ext cx="1752600" cy="947102"/>
            </a:xfrm>
            <a:prstGeom prst="flowChartDecision">
              <a:avLst/>
            </a:prstGeom>
            <a:ln>
              <a:headEnd type="none" w="med" len="med"/>
              <a:tailEnd type="none"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a:ln>
                    <a:noFill/>
                  </a:ln>
                  <a:solidFill>
                    <a:schemeClr val="bg1"/>
                  </a:solidFill>
                  <a:effectLst/>
                  <a:latin typeface="Verdana" pitchFamily="34" charset="0"/>
                </a:rPr>
                <a:t>Start of call stack?</a:t>
              </a:r>
            </a:p>
          </p:txBody>
        </p:sp>
        <p:sp>
          <p:nvSpPr>
            <p:cNvPr id="61" name="Flowchart: Process 60"/>
            <p:cNvSpPr/>
            <p:nvPr/>
          </p:nvSpPr>
          <p:spPr>
            <a:xfrm>
              <a:off x="3756025" y="5095240"/>
              <a:ext cx="1819910" cy="452755"/>
            </a:xfrm>
            <a:prstGeom prst="flowChartProcess">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Unhandled Exception</a:t>
              </a:r>
              <a:endParaRPr lang="en-US" sz="1100" dirty="0">
                <a:effectLst/>
                <a:ea typeface="Calibri"/>
                <a:cs typeface="Times New Roman"/>
              </a:endParaRPr>
            </a:p>
          </p:txBody>
        </p:sp>
        <p:cxnSp>
          <p:nvCxnSpPr>
            <p:cNvPr id="62" name="Straight Connector 61"/>
            <p:cNvCxnSpPr>
              <a:stCxn id="52" idx="2"/>
              <a:endCxn id="61" idx="0"/>
            </p:cNvCxnSpPr>
            <p:nvPr/>
          </p:nvCxnSpPr>
          <p:spPr bwMode="auto">
            <a:xfrm>
              <a:off x="4665980" y="4793932"/>
              <a:ext cx="0" cy="301308"/>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66" name="Flowchart: Process 65"/>
            <p:cNvSpPr/>
            <p:nvPr/>
          </p:nvSpPr>
          <p:spPr>
            <a:xfrm>
              <a:off x="6304280" y="5095240"/>
              <a:ext cx="1819910" cy="452755"/>
            </a:xfrm>
            <a:prstGeom prst="flowChartProcess">
              <a:avLst/>
            </a:prstGeom>
            <a:solidFill>
              <a:srgbClr val="FFC000"/>
            </a:solidFill>
            <a:ln>
              <a:solidFill>
                <a:srgbClr val="FF0000"/>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solidFill>
                    <a:srgbClr val="000000"/>
                  </a:solidFill>
                  <a:effectLst/>
                  <a:ea typeface="Calibri"/>
                  <a:cs typeface="Times New Roman"/>
                </a:rPr>
                <a:t>Notify debugger</a:t>
              </a:r>
              <a:br>
                <a:rPr lang="en-US" sz="1100" b="1" dirty="0">
                  <a:solidFill>
                    <a:srgbClr val="000000"/>
                  </a:solidFill>
                  <a:effectLst/>
                  <a:ea typeface="Calibri"/>
                  <a:cs typeface="Times New Roman"/>
                </a:rPr>
              </a:br>
              <a:r>
                <a:rPr lang="en-US" sz="1100" b="1" dirty="0">
                  <a:solidFill>
                    <a:srgbClr val="000000"/>
                  </a:solidFill>
                  <a:ea typeface="Calibri"/>
                  <a:cs typeface="Times New Roman"/>
                </a:rPr>
                <a:t>2</a:t>
              </a:r>
              <a:r>
                <a:rPr lang="en-US" sz="1100" b="1" baseline="30000" dirty="0">
                  <a:solidFill>
                    <a:srgbClr val="000000"/>
                  </a:solidFill>
                  <a:ea typeface="Calibri"/>
                  <a:cs typeface="Times New Roman"/>
                </a:rPr>
                <a:t>nd</a:t>
              </a:r>
              <a:r>
                <a:rPr lang="en-US" sz="1100" b="1" dirty="0">
                  <a:solidFill>
                    <a:srgbClr val="000000"/>
                  </a:solidFill>
                  <a:effectLst/>
                  <a:ea typeface="Calibri"/>
                  <a:cs typeface="Times New Roman"/>
                </a:rPr>
                <a:t> Chance</a:t>
              </a:r>
              <a:endParaRPr lang="en-US" sz="1100" dirty="0">
                <a:effectLst/>
                <a:ea typeface="Calibri"/>
                <a:cs typeface="Times New Roman"/>
              </a:endParaRPr>
            </a:p>
          </p:txBody>
        </p:sp>
        <p:cxnSp>
          <p:nvCxnSpPr>
            <p:cNvPr id="67" name="Straight Connector 66"/>
            <p:cNvCxnSpPr>
              <a:stCxn id="61" idx="3"/>
              <a:endCxn id="66" idx="1"/>
            </p:cNvCxnSpPr>
            <p:nvPr/>
          </p:nvCxnSpPr>
          <p:spPr bwMode="auto">
            <a:xfrm>
              <a:off x="5575935" y="5321618"/>
              <a:ext cx="728345" cy="0"/>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sp>
          <p:nvSpPr>
            <p:cNvPr id="70" name="Flowchart: Terminator 69"/>
            <p:cNvSpPr/>
            <p:nvPr/>
          </p:nvSpPr>
          <p:spPr>
            <a:xfrm>
              <a:off x="6304281" y="5871845"/>
              <a:ext cx="1819910" cy="452755"/>
            </a:xfrm>
            <a:prstGeom prst="flowChartTerminator">
              <a:avLst/>
            </a:prstGeom>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dirty="0">
                  <a:effectLst/>
                  <a:ea typeface="Calibri"/>
                  <a:cs typeface="Times New Roman"/>
                </a:rPr>
                <a:t>Terminate process</a:t>
              </a:r>
              <a:endParaRPr lang="en-US" sz="1100" dirty="0">
                <a:effectLst/>
                <a:ea typeface="Calibri"/>
                <a:cs typeface="Times New Roman"/>
              </a:endParaRPr>
            </a:p>
          </p:txBody>
        </p:sp>
        <p:cxnSp>
          <p:nvCxnSpPr>
            <p:cNvPr id="71" name="Straight Connector 70"/>
            <p:cNvCxnSpPr>
              <a:stCxn id="66" idx="2"/>
            </p:cNvCxnSpPr>
            <p:nvPr/>
          </p:nvCxnSpPr>
          <p:spPr bwMode="auto">
            <a:xfrm>
              <a:off x="7214235" y="5547995"/>
              <a:ext cx="1" cy="323850"/>
            </a:xfrm>
            <a:prstGeom prst="line">
              <a:avLst/>
            </a:prstGeom>
            <a:solidFill>
              <a:srgbClr val="3374D4"/>
            </a:solidFill>
            <a:ln w="3810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cxnSp>
        <p:pic>
          <p:nvPicPr>
            <p:cNvPr id="41" name="Picture 2" descr="http://files.softicons.com/download/toolbar-icons/onebit-icons-4-by-icojam/png/48x48/0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635457" flipV="1">
              <a:off x="7802144" y="490553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4636625" y="3990201"/>
              <a:ext cx="533400"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200" b="1" dirty="0"/>
                <a:t>Yes</a:t>
              </a:r>
              <a:endParaRPr lang="en-US" b="1" dirty="0"/>
            </a:p>
          </p:txBody>
        </p:sp>
      </p:grpSp>
      <p:pic>
        <p:nvPicPr>
          <p:cNvPr id="37" name="Picture 7" descr="C:\Users\cohns\Pictures\Icons\No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025863"/>
      </p:ext>
    </p:extLst>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5" y="2581275"/>
            <a:ext cx="3267075"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WAKE UP!</a:t>
            </a:r>
            <a:endParaRPr lang="en-US" sz="2000" dirty="0">
              <a:solidFill>
                <a:srgbClr val="339966"/>
              </a:solidFill>
            </a:endParaRPr>
          </a:p>
        </p:txBody>
      </p:sp>
      <p:grpSp>
        <p:nvGrpSpPr>
          <p:cNvPr id="2" name="Group 1"/>
          <p:cNvGrpSpPr/>
          <p:nvPr/>
        </p:nvGrpSpPr>
        <p:grpSpPr>
          <a:xfrm>
            <a:off x="399917" y="1676400"/>
            <a:ext cx="8348472" cy="4038600"/>
            <a:chOff x="399917" y="1676400"/>
            <a:chExt cx="8348472" cy="4038600"/>
          </a:xfrm>
        </p:grpSpPr>
        <p:sp>
          <p:nvSpPr>
            <p:cNvPr id="3" name="Content Placeholder 3"/>
            <p:cNvSpPr txBox="1">
              <a:spLocks/>
            </p:cNvSpPr>
            <p:nvPr/>
          </p:nvSpPr>
          <p:spPr>
            <a:xfrm>
              <a:off x="457199" y="2438400"/>
              <a:ext cx="8229601" cy="3276600"/>
            </a:xfrm>
            <a:prstGeom prst="rect">
              <a:avLst/>
            </a:prstGeom>
            <a:ln w="127000" cap="rnd">
              <a:solidFill>
                <a:schemeClr val="accent6">
                  <a:lumMod val="75000"/>
                </a:schemeClr>
              </a:solidFill>
              <a:round/>
            </a:ln>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spcBef>
                  <a:spcPts val="2400"/>
                </a:spcBef>
                <a:buNone/>
              </a:pPr>
              <a:r>
                <a:rPr lang="en-US" i="1" dirty="0">
                  <a:solidFill>
                    <a:schemeClr val="tx1">
                      <a:lumMod val="75000"/>
                      <a:lumOff val="25000"/>
                    </a:schemeClr>
                  </a:solidFill>
                </a:rPr>
                <a:t>The lab begins on the next slide…</a:t>
              </a:r>
            </a:p>
            <a:p>
              <a:pPr>
                <a:spcBef>
                  <a:spcPts val="1200"/>
                </a:spcBef>
              </a:pPr>
              <a:r>
                <a:rPr lang="en-US" sz="2400" dirty="0">
                  <a:solidFill>
                    <a:schemeClr val="tx1">
                      <a:lumMod val="75000"/>
                      <a:lumOff val="25000"/>
                    </a:schemeClr>
                  </a:solidFill>
                </a:rPr>
                <a:t>We’ll learn about</a:t>
              </a:r>
            </a:p>
            <a:p>
              <a:pPr lvl="1"/>
              <a:r>
                <a:rPr lang="en-US" sz="1800" dirty="0">
                  <a:solidFill>
                    <a:schemeClr val="tx1">
                      <a:lumMod val="75000"/>
                      <a:lumOff val="25000"/>
                    </a:schemeClr>
                  </a:solidFill>
                </a:rPr>
                <a:t>The </a:t>
              </a:r>
              <a:r>
                <a:rPr lang="en-US" sz="2000" b="1" dirty="0">
                  <a:solidFill>
                    <a:schemeClr val="tx1">
                      <a:lumMod val="75000"/>
                      <a:lumOff val="25000"/>
                    </a:schemeClr>
                  </a:solidFill>
                  <a:latin typeface="Lucida Console" pitchFamily="49" charset="0"/>
                </a:rPr>
                <a:t>!</a:t>
              </a:r>
              <a:r>
                <a:rPr lang="en-US" sz="2000" b="1" dirty="0" err="1">
                  <a:solidFill>
                    <a:schemeClr val="tx1">
                      <a:lumMod val="75000"/>
                      <a:lumOff val="25000"/>
                    </a:schemeClr>
                  </a:solidFill>
                  <a:latin typeface="Lucida Console" pitchFamily="49" charset="0"/>
                </a:rPr>
                <a:t>PrintException</a:t>
              </a:r>
              <a:r>
                <a:rPr lang="en-US" sz="1800" b="1" dirty="0">
                  <a:solidFill>
                    <a:schemeClr val="tx1">
                      <a:lumMod val="75000"/>
                      <a:lumOff val="25000"/>
                    </a:schemeClr>
                  </a:solidFill>
                  <a:latin typeface="Lucida Console" pitchFamily="49" charset="0"/>
                </a:rPr>
                <a:t> </a:t>
              </a:r>
              <a:r>
                <a:rPr lang="en-US" sz="1800" dirty="0">
                  <a:solidFill>
                    <a:schemeClr val="tx1">
                      <a:lumMod val="75000"/>
                      <a:lumOff val="25000"/>
                    </a:schemeClr>
                  </a:solidFill>
                </a:rPr>
                <a:t>command</a:t>
              </a:r>
            </a:p>
            <a:p>
              <a:pPr lvl="1"/>
              <a:r>
                <a:rPr lang="en-US" sz="1800" dirty="0">
                  <a:solidFill>
                    <a:schemeClr val="tx1">
                      <a:lumMod val="75000"/>
                      <a:lumOff val="25000"/>
                    </a:schemeClr>
                  </a:solidFill>
                </a:rPr>
                <a:t>The </a:t>
              </a:r>
              <a:r>
                <a:rPr lang="en-US" sz="1800" b="1" dirty="0">
                  <a:solidFill>
                    <a:schemeClr val="tx1">
                      <a:lumMod val="75000"/>
                      <a:lumOff val="25000"/>
                    </a:schemeClr>
                  </a:solidFill>
                  <a:latin typeface="Lucida Console" pitchFamily="49" charset="0"/>
                </a:rPr>
                <a:t>!</a:t>
              </a:r>
              <a:r>
                <a:rPr lang="en-US" sz="1800" b="1" dirty="0" err="1">
                  <a:solidFill>
                    <a:schemeClr val="tx1">
                      <a:lumMod val="75000"/>
                      <a:lumOff val="25000"/>
                    </a:schemeClr>
                  </a:solidFill>
                  <a:latin typeface="Lucida Console" pitchFamily="49" charset="0"/>
                </a:rPr>
                <a:t>StopOnException</a:t>
              </a:r>
              <a:r>
                <a:rPr lang="en-US" sz="1800" b="1" dirty="0">
                  <a:solidFill>
                    <a:schemeClr val="tx1">
                      <a:lumMod val="75000"/>
                      <a:lumOff val="25000"/>
                    </a:schemeClr>
                  </a:solidFill>
                  <a:latin typeface="Lucida Console" pitchFamily="49" charset="0"/>
                </a:rPr>
                <a:t> </a:t>
              </a:r>
              <a:r>
                <a:rPr lang="en-US" sz="1800" dirty="0">
                  <a:solidFill>
                    <a:schemeClr val="tx1">
                      <a:lumMod val="75000"/>
                      <a:lumOff val="25000"/>
                    </a:schemeClr>
                  </a:solidFill>
                </a:rPr>
                <a:t>command</a:t>
              </a:r>
            </a:p>
            <a:p>
              <a:pPr lvl="1"/>
              <a:r>
                <a:rPr lang="en-US" sz="1800" dirty="0">
                  <a:solidFill>
                    <a:schemeClr val="tx1">
                      <a:lumMod val="75000"/>
                      <a:lumOff val="25000"/>
                    </a:schemeClr>
                  </a:solidFill>
                </a:rPr>
                <a:t>Take this time to investigate the </a:t>
              </a:r>
              <a:r>
                <a:rPr lang="en-US" sz="1800" dirty="0" err="1">
                  <a:solidFill>
                    <a:schemeClr val="tx1">
                      <a:lumMod val="75000"/>
                      <a:lumOff val="25000"/>
                    </a:schemeClr>
                  </a:solidFill>
                </a:rPr>
                <a:t>s</a:t>
              </a:r>
              <a:r>
                <a:rPr lang="en-US" sz="1800" b="1" dirty="0" err="1">
                  <a:solidFill>
                    <a:schemeClr val="tx1">
                      <a:lumMod val="75000"/>
                      <a:lumOff val="25000"/>
                    </a:schemeClr>
                  </a:solidFill>
                  <a:latin typeface="Lucida Console" pitchFamily="49" charset="0"/>
                </a:rPr>
                <a:t>x</a:t>
              </a:r>
              <a:r>
                <a:rPr lang="en-US" sz="1800" dirty="0">
                  <a:solidFill>
                    <a:schemeClr val="tx1">
                      <a:lumMod val="75000"/>
                      <a:lumOff val="25000"/>
                    </a:schemeClr>
                  </a:solidFill>
                </a:rPr>
                <a:t> related commands</a:t>
              </a:r>
            </a:p>
            <a:p>
              <a:r>
                <a:rPr lang="en-US" sz="2400" dirty="0">
                  <a:solidFill>
                    <a:schemeClr val="tx1">
                      <a:lumMod val="75000"/>
                      <a:lumOff val="25000"/>
                    </a:schemeClr>
                  </a:solidFill>
                </a:rPr>
                <a:t>Ready? Go!</a:t>
              </a:r>
            </a:p>
          </p:txBody>
        </p:sp>
        <p:sp>
          <p:nvSpPr>
            <p:cNvPr id="7" name="Round Same Side Corner Rectangle 6"/>
            <p:cNvSpPr/>
            <p:nvPr/>
          </p:nvSpPr>
          <p:spPr bwMode="auto">
            <a:xfrm>
              <a:off x="399917" y="1676400"/>
              <a:ext cx="8348472" cy="762000"/>
            </a:xfrm>
            <a:prstGeom prst="round2SameRect">
              <a:avLst/>
            </a:prstGeom>
            <a:gradFill>
              <a:gsLst>
                <a:gs pos="0">
                  <a:schemeClr val="accent6">
                    <a:lumMod val="75000"/>
                  </a:schemeClr>
                </a:gs>
                <a:gs pos="50000">
                  <a:schemeClr val="accent6">
                    <a:lumMod val="40000"/>
                    <a:lumOff val="60000"/>
                  </a:schemeClr>
                </a:gs>
                <a:gs pos="100000">
                  <a:schemeClr val="accent6">
                    <a:lumMod val="75000"/>
                  </a:schemeClr>
                </a:gs>
              </a:gsLst>
              <a:lin ang="5400000" scaled="0"/>
            </a:gradFill>
            <a:ln w="317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accent6">
                      <a:lumMod val="50000"/>
                    </a:schemeClr>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rPr>
                <a:t>LAB</a:t>
              </a:r>
              <a:endParaRPr kumimoji="0" lang="en-US" sz="1600" b="1" i="0" u="none" strike="noStrike" cap="none" normalizeH="0" baseline="0" dirty="0">
                <a:ln>
                  <a:noFill/>
                </a:ln>
                <a:solidFill>
                  <a:schemeClr val="accent6">
                    <a:lumMod val="50000"/>
                  </a:schemeClr>
                </a:solidFill>
                <a:effectLst>
                  <a:outerShdw blurRad="38100" dist="38100" dir="2700000" algn="tl">
                    <a:srgbClr val="000000">
                      <a:alpha val="43137"/>
                    </a:srgbClr>
                  </a:outerShdw>
                  <a:reflection blurRad="6350" stA="55000" endA="300" endPos="45500" dir="5400000" sy="-100000" algn="bl" rotWithShape="0"/>
                </a:effectLst>
                <a:latin typeface="Verdana" pitchFamily="34" charset="0"/>
              </a:endParaRPr>
            </a:p>
          </p:txBody>
        </p:sp>
      </p:grpSp>
    </p:spTree>
    <p:extLst>
      <p:ext uri="{BB962C8B-B14F-4D97-AF65-F5344CB8AC3E}">
        <p14:creationId xmlns:p14="http://schemas.microsoft.com/office/powerpoint/2010/main" val="132457452"/>
      </p:ext>
    </p:extLst>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Lab</a:t>
            </a:r>
            <a:endParaRPr lang="en-US" dirty="0">
              <a:solidFill>
                <a:srgbClr val="C000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Run CrashLab.exe and run the test </a:t>
            </a:r>
            <a:r>
              <a:rPr lang="en-GB" i="1" dirty="0">
                <a:solidFill>
                  <a:schemeClr val="tx1">
                    <a:lumMod val="75000"/>
                    <a:lumOff val="25000"/>
                  </a:schemeClr>
                </a:solidFill>
              </a:rPr>
              <a:t>Module 5: Raise Managed Exception</a:t>
            </a:r>
          </a:p>
          <a:p>
            <a:r>
              <a:rPr lang="en-GB" dirty="0">
                <a:solidFill>
                  <a:schemeClr val="tx1">
                    <a:lumMod val="75000"/>
                    <a:lumOff val="25000"/>
                  </a:schemeClr>
                </a:solidFill>
              </a:rPr>
              <a:t>Run </a:t>
            </a:r>
            <a:r>
              <a:rPr lang="en-GB" dirty="0" err="1">
                <a:solidFill>
                  <a:schemeClr val="tx1">
                    <a:lumMod val="75000"/>
                    <a:lumOff val="25000"/>
                  </a:schemeClr>
                </a:solidFill>
              </a:rPr>
              <a:t>WinDbg</a:t>
            </a:r>
            <a:r>
              <a:rPr lang="en-GB" dirty="0">
                <a:solidFill>
                  <a:schemeClr val="tx1">
                    <a:lumMod val="75000"/>
                    <a:lumOff val="25000"/>
                  </a:schemeClr>
                </a:solidFill>
              </a:rPr>
              <a:t> and attach to the </a:t>
            </a:r>
            <a:r>
              <a:rPr lang="en-GB" dirty="0" err="1">
                <a:solidFill>
                  <a:schemeClr val="tx1">
                    <a:lumMod val="75000"/>
                    <a:lumOff val="25000"/>
                  </a:schemeClr>
                </a:solidFill>
              </a:rPr>
              <a:t>CrashLab</a:t>
            </a:r>
            <a:r>
              <a:rPr lang="en-GB" dirty="0">
                <a:solidFill>
                  <a:schemeClr val="tx1">
                    <a:lumMod val="75000"/>
                    <a:lumOff val="25000"/>
                  </a:schemeClr>
                </a:solidFill>
              </a:rPr>
              <a:t> process</a:t>
            </a:r>
          </a:p>
          <a:p>
            <a:r>
              <a:rPr lang="en-GB" dirty="0">
                <a:solidFill>
                  <a:schemeClr val="tx1">
                    <a:lumMod val="75000"/>
                    <a:lumOff val="25000"/>
                  </a:schemeClr>
                </a:solidFill>
              </a:rPr>
              <a:t>Switch to thread 0 using </a:t>
            </a:r>
            <a:r>
              <a:rPr lang="en-GB" sz="1800" b="1" dirty="0">
                <a:solidFill>
                  <a:schemeClr val="tx1">
                    <a:lumMod val="75000"/>
                    <a:lumOff val="25000"/>
                  </a:schemeClr>
                </a:solidFill>
                <a:latin typeface="Lucida Console" pitchFamily="49" charset="0"/>
              </a:rPr>
              <a:t>~0s</a:t>
            </a:r>
            <a:endParaRPr lang="en-GB" b="1" dirty="0">
              <a:solidFill>
                <a:schemeClr val="tx1">
                  <a:lumMod val="75000"/>
                  <a:lumOff val="25000"/>
                </a:schemeClr>
              </a:solidFill>
              <a:latin typeface="Lucida Console" pitchFamily="49" charset="0"/>
            </a:endParaRPr>
          </a:p>
          <a:p>
            <a:r>
              <a:rPr lang="en-GB" dirty="0">
                <a:solidFill>
                  <a:schemeClr val="tx1">
                    <a:lumMod val="75000"/>
                    <a:lumOff val="25000"/>
                  </a:schemeClr>
                </a:solidFill>
              </a:rPr>
              <a:t>Dump the CLR stack.  Which method raised the exception?</a:t>
            </a:r>
          </a:p>
          <a:p>
            <a:r>
              <a:rPr lang="en-GB" dirty="0">
                <a:solidFill>
                  <a:schemeClr val="tx1">
                    <a:lumMod val="75000"/>
                    <a:lumOff val="25000"/>
                  </a:schemeClr>
                </a:solidFill>
              </a:rPr>
              <a:t>Dump stack objects.  Which exception was raised?</a:t>
            </a:r>
          </a:p>
          <a:p>
            <a:r>
              <a:rPr lang="en-GB" dirty="0">
                <a:solidFill>
                  <a:schemeClr val="tx1">
                    <a:lumMod val="75000"/>
                    <a:lumOff val="25000"/>
                  </a:schemeClr>
                </a:solidFill>
              </a:rPr>
              <a:t>Dump the exception object.  What is the message?</a:t>
            </a:r>
          </a:p>
          <a:p>
            <a:r>
              <a:rPr lang="en-GB" dirty="0">
                <a:solidFill>
                  <a:schemeClr val="tx1">
                    <a:lumMod val="75000"/>
                    <a:lumOff val="25000"/>
                  </a:schemeClr>
                </a:solidFill>
              </a:rPr>
              <a:t>Using the address of the exception, try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PrintException</a:t>
            </a:r>
            <a:r>
              <a:rPr lang="en-GB" dirty="0">
                <a:solidFill>
                  <a:schemeClr val="tx1">
                    <a:lumMod val="75000"/>
                    <a:lumOff val="25000"/>
                  </a:schemeClr>
                </a:solidFill>
              </a:rPr>
              <a:t> (!</a:t>
            </a:r>
            <a:r>
              <a:rPr lang="en-GB" dirty="0" err="1">
                <a:solidFill>
                  <a:schemeClr val="tx1">
                    <a:lumMod val="75000"/>
                    <a:lumOff val="25000"/>
                  </a:schemeClr>
                </a:solidFill>
              </a:rPr>
              <a:t>pe</a:t>
            </a:r>
            <a:r>
              <a:rPr lang="en-GB" dirty="0">
                <a:solidFill>
                  <a:schemeClr val="tx1">
                    <a:lumMod val="75000"/>
                    <a:lumOff val="25000"/>
                  </a:schemeClr>
                </a:solidFill>
              </a:rPr>
              <a:t>)</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pe</a:t>
            </a:r>
            <a:r>
              <a:rPr lang="en-US" sz="1200" b="1" dirty="0">
                <a:solidFill>
                  <a:schemeClr val="tx1">
                    <a:lumMod val="75000"/>
                    <a:lumOff val="25000"/>
                  </a:schemeClr>
                </a:solidFill>
                <a:latin typeface="Lucida Console" pitchFamily="49" charset="0"/>
              </a:rPr>
              <a:t> 0000000002a06030</a:t>
            </a:r>
            <a:endParaRPr lang="en-GB" sz="1200" dirty="0">
              <a:solidFill>
                <a:schemeClr val="tx1">
                  <a:lumMod val="75000"/>
                  <a:lumOff val="25000"/>
                </a:schemeClr>
              </a:solidFill>
            </a:endParaRPr>
          </a:p>
          <a:p>
            <a:endParaRPr lang="en-GB" sz="1400" dirty="0">
              <a:solidFill>
                <a:schemeClr val="tx1">
                  <a:lumMod val="75000"/>
                  <a:lumOff val="25000"/>
                </a:schemeClr>
              </a:solidFill>
            </a:endParaRPr>
          </a:p>
          <a:p>
            <a:r>
              <a:rPr lang="en-GB" dirty="0">
                <a:solidFill>
                  <a:schemeClr val="tx1">
                    <a:lumMod val="75000"/>
                    <a:lumOff val="25000"/>
                  </a:schemeClr>
                </a:solidFill>
              </a:rPr>
              <a:t>Now continue execution (F5) and run the test again.  Does it break and release control to </a:t>
            </a:r>
            <a:r>
              <a:rPr lang="en-GB" dirty="0" err="1">
                <a:solidFill>
                  <a:schemeClr val="tx1">
                    <a:lumMod val="75000"/>
                    <a:lumOff val="25000"/>
                  </a:schemeClr>
                </a:solidFill>
              </a:rPr>
              <a:t>WinDbg</a:t>
            </a:r>
            <a:r>
              <a:rPr lang="en-GB" dirty="0">
                <a:solidFill>
                  <a:schemeClr val="tx1">
                    <a:lumMod val="75000"/>
                    <a:lumOff val="25000"/>
                  </a:schemeClr>
                </a:solidFill>
              </a:rPr>
              <a:t>?</a:t>
            </a:r>
          </a:p>
          <a:p>
            <a:endParaRPr lang="en-GB" dirty="0">
              <a:solidFill>
                <a:schemeClr val="tx1">
                  <a:lumMod val="75000"/>
                  <a:lumOff val="25000"/>
                </a:schemeClr>
              </a:solidFill>
            </a:endParaRPr>
          </a:p>
          <a:p>
            <a:endParaRPr lang="en-GB" dirty="0">
              <a:solidFill>
                <a:schemeClr val="tx1">
                  <a:lumMod val="75000"/>
                  <a:lumOff val="25000"/>
                </a:schemeClr>
              </a:solidFill>
            </a:endParaRPr>
          </a:p>
        </p:txBody>
      </p:sp>
    </p:spTree>
    <p:extLst>
      <p:ext uri="{BB962C8B-B14F-4D97-AF65-F5344CB8AC3E}">
        <p14:creationId xmlns:p14="http://schemas.microsoft.com/office/powerpoint/2010/main" val="677393143"/>
      </p:ext>
    </p:extLst>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Lab</a:t>
            </a:r>
            <a:endParaRPr lang="en-US" dirty="0">
              <a:solidFill>
                <a:srgbClr val="C000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Do not close the Windows exception dialog. </a:t>
            </a:r>
          </a:p>
          <a:p>
            <a:r>
              <a:rPr lang="en-GB" dirty="0">
                <a:solidFill>
                  <a:schemeClr val="tx1">
                    <a:lumMod val="75000"/>
                    <a:lumOff val="25000"/>
                  </a:schemeClr>
                </a:solidFill>
              </a:rPr>
              <a:t>Break into the process from </a:t>
            </a:r>
            <a:r>
              <a:rPr lang="en-GB" dirty="0" err="1">
                <a:solidFill>
                  <a:schemeClr val="tx1">
                    <a:lumMod val="75000"/>
                    <a:lumOff val="25000"/>
                  </a:schemeClr>
                </a:solidFill>
              </a:rPr>
              <a:t>WinDbg</a:t>
            </a:r>
            <a:r>
              <a:rPr lang="en-GB" dirty="0">
                <a:solidFill>
                  <a:schemeClr val="tx1">
                    <a:lumMod val="75000"/>
                    <a:lumOff val="25000"/>
                  </a:schemeClr>
                </a:solidFill>
              </a:rPr>
              <a:t> (Ctrl-Break)</a:t>
            </a:r>
          </a:p>
          <a:p>
            <a:r>
              <a:rPr lang="en-GB" dirty="0">
                <a:solidFill>
                  <a:schemeClr val="tx1">
                    <a:lumMod val="75000"/>
                    <a:lumOff val="25000"/>
                  </a:schemeClr>
                </a:solidFill>
              </a:rPr>
              <a:t>What is the current thread ID?</a:t>
            </a:r>
          </a:p>
          <a:p>
            <a:r>
              <a:rPr lang="en-GB" dirty="0">
                <a:solidFill>
                  <a:schemeClr val="tx1">
                    <a:lumMod val="75000"/>
                    <a:lumOff val="25000"/>
                  </a:schemeClr>
                </a:solidFill>
              </a:rPr>
              <a:t>Dump the native stack with the </a:t>
            </a:r>
            <a:r>
              <a:rPr lang="en-GB" sz="1800" b="1" dirty="0">
                <a:solidFill>
                  <a:schemeClr val="tx1">
                    <a:lumMod val="75000"/>
                    <a:lumOff val="25000"/>
                  </a:schemeClr>
                </a:solidFill>
                <a:latin typeface="Lucida Console" pitchFamily="49" charset="0"/>
              </a:rPr>
              <a:t>k</a:t>
            </a:r>
            <a:r>
              <a:rPr lang="en-GB" dirty="0">
                <a:solidFill>
                  <a:schemeClr val="tx1">
                    <a:lumMod val="75000"/>
                    <a:lumOff val="25000"/>
                  </a:schemeClr>
                </a:solidFill>
              </a:rPr>
              <a:t> command</a:t>
            </a:r>
          </a:p>
          <a:p>
            <a:r>
              <a:rPr lang="en-GB" dirty="0">
                <a:solidFill>
                  <a:schemeClr val="tx1">
                    <a:lumMod val="75000"/>
                    <a:lumOff val="25000"/>
                  </a:schemeClr>
                </a:solidFill>
              </a:rPr>
              <a:t>What is the purpose of this thread?</a:t>
            </a:r>
          </a:p>
          <a:p>
            <a:endParaRPr lang="en-GB" dirty="0">
              <a:solidFill>
                <a:schemeClr val="tx1">
                  <a:lumMod val="75000"/>
                  <a:lumOff val="25000"/>
                </a:schemeClr>
              </a:solidFill>
            </a:endParaRPr>
          </a:p>
          <a:p>
            <a:endParaRPr lang="en-GB" dirty="0">
              <a:solidFill>
                <a:schemeClr val="tx1">
                  <a:lumMod val="75000"/>
                  <a:lumOff val="25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222" y="3657600"/>
            <a:ext cx="6613178" cy="829743"/>
          </a:xfrm>
          <a:prstGeom prst="rect">
            <a:avLst/>
          </a:prstGeom>
          <a:noFill/>
          <a:ln w="76200">
            <a:solidFill>
              <a:schemeClr val="accent5">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960171"/>
      </p:ext>
    </p:extLst>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Lab</a:t>
            </a:r>
            <a:endParaRPr lang="en-US" dirty="0">
              <a:solidFill>
                <a:srgbClr val="C000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Force </a:t>
            </a:r>
            <a:r>
              <a:rPr lang="en-GB" dirty="0" err="1">
                <a:solidFill>
                  <a:schemeClr val="tx1">
                    <a:lumMod val="75000"/>
                    <a:lumOff val="25000"/>
                  </a:schemeClr>
                </a:solidFill>
              </a:rPr>
              <a:t>WinDbg</a:t>
            </a:r>
            <a:r>
              <a:rPr lang="en-GB" dirty="0">
                <a:solidFill>
                  <a:schemeClr val="tx1">
                    <a:lumMod val="75000"/>
                    <a:lumOff val="25000"/>
                  </a:schemeClr>
                </a:solidFill>
              </a:rPr>
              <a:t> to break when an exception occurs using the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StopOnException</a:t>
            </a:r>
            <a:r>
              <a:rPr lang="en-GB" dirty="0">
                <a:solidFill>
                  <a:schemeClr val="tx1">
                    <a:lumMod val="75000"/>
                    <a:lumOff val="25000"/>
                  </a:schemeClr>
                </a:solidFill>
              </a:rPr>
              <a:t> (!</a:t>
            </a:r>
            <a:r>
              <a:rPr lang="en-GB" dirty="0" err="1">
                <a:solidFill>
                  <a:schemeClr val="tx1">
                    <a:lumMod val="75000"/>
                    <a:lumOff val="25000"/>
                  </a:schemeClr>
                </a:solidFill>
              </a:rPr>
              <a:t>soe</a:t>
            </a:r>
            <a:r>
              <a:rPr lang="en-GB" dirty="0">
                <a:solidFill>
                  <a:schemeClr val="tx1">
                    <a:lumMod val="75000"/>
                    <a:lumOff val="25000"/>
                  </a:schemeClr>
                </a:solidFill>
              </a:rPr>
              <a:t>) command</a:t>
            </a:r>
          </a:p>
          <a:p>
            <a:pPr marL="460375" lvl="2" indent="0">
              <a:spcBef>
                <a:spcPts val="1800"/>
              </a:spcBef>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soe</a:t>
            </a:r>
            <a:r>
              <a:rPr lang="en-US" sz="1200" b="1" dirty="0">
                <a:solidFill>
                  <a:schemeClr val="tx1">
                    <a:lumMod val="75000"/>
                    <a:lumOff val="25000"/>
                  </a:schemeClr>
                </a:solidFill>
                <a:latin typeface="Lucida Console" pitchFamily="49" charset="0"/>
              </a:rPr>
              <a:t> –create </a:t>
            </a:r>
            <a:r>
              <a:rPr lang="en-US" sz="1200" b="1" dirty="0" err="1">
                <a:solidFill>
                  <a:schemeClr val="tx1">
                    <a:lumMod val="75000"/>
                    <a:lumOff val="25000"/>
                  </a:schemeClr>
                </a:solidFill>
                <a:latin typeface="Lucida Console" pitchFamily="49" charset="0"/>
              </a:rPr>
              <a:t>System.IO.DirectoryNotFoundException</a:t>
            </a:r>
            <a:r>
              <a:rPr lang="en-US" sz="1200" b="1" dirty="0">
                <a:solidFill>
                  <a:schemeClr val="tx1">
                    <a:lumMod val="75000"/>
                    <a:lumOff val="25000"/>
                  </a:schemeClr>
                </a:solidFill>
                <a:latin typeface="Lucida Console" pitchFamily="49" charset="0"/>
              </a:rPr>
              <a:t> 1</a:t>
            </a:r>
            <a:br>
              <a:rPr lang="en-US" sz="1200" b="1" dirty="0">
                <a:solidFill>
                  <a:schemeClr val="tx1">
                    <a:lumMod val="75000"/>
                    <a:lumOff val="25000"/>
                  </a:schemeClr>
                </a:solidFill>
                <a:latin typeface="Lucida Console" pitchFamily="49" charset="0"/>
              </a:rPr>
            </a:b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g</a:t>
            </a:r>
            <a:endParaRPr lang="en-GB" sz="1200" dirty="0">
              <a:solidFill>
                <a:schemeClr val="tx1">
                  <a:lumMod val="75000"/>
                  <a:lumOff val="25000"/>
                </a:schemeClr>
              </a:solidFill>
            </a:endParaRPr>
          </a:p>
          <a:p>
            <a:endParaRPr lang="en-GB" sz="1400" dirty="0">
              <a:solidFill>
                <a:schemeClr val="tx1">
                  <a:lumMod val="75000"/>
                  <a:lumOff val="25000"/>
                </a:schemeClr>
              </a:solidFill>
            </a:endParaRPr>
          </a:p>
          <a:p>
            <a:r>
              <a:rPr lang="en-GB" dirty="0">
                <a:solidFill>
                  <a:schemeClr val="tx1">
                    <a:lumMod val="75000"/>
                    <a:lumOff val="25000"/>
                  </a:schemeClr>
                </a:solidFill>
              </a:rPr>
              <a:t>Run the test again.  Is control released to </a:t>
            </a:r>
            <a:r>
              <a:rPr lang="en-GB" dirty="0" err="1">
                <a:solidFill>
                  <a:schemeClr val="tx1">
                    <a:lumMod val="75000"/>
                    <a:lumOff val="25000"/>
                  </a:schemeClr>
                </a:solidFill>
              </a:rPr>
              <a:t>WinDbg</a:t>
            </a:r>
            <a:r>
              <a:rPr lang="en-GB" dirty="0">
                <a:solidFill>
                  <a:schemeClr val="tx1">
                    <a:lumMod val="75000"/>
                    <a:lumOff val="25000"/>
                  </a:schemeClr>
                </a:solidFill>
              </a:rPr>
              <a:t> now?</a:t>
            </a:r>
          </a:p>
          <a:p>
            <a:r>
              <a:rPr lang="en-GB" dirty="0">
                <a:solidFill>
                  <a:schemeClr val="tx1">
                    <a:lumMod val="75000"/>
                    <a:lumOff val="25000"/>
                  </a:schemeClr>
                </a:solidFill>
              </a:rPr>
              <a:t>Notice the thread ID</a:t>
            </a:r>
          </a:p>
          <a:p>
            <a:r>
              <a:rPr lang="en-GB" dirty="0">
                <a:solidFill>
                  <a:schemeClr val="tx1">
                    <a:lumMod val="75000"/>
                    <a:lumOff val="25000"/>
                  </a:schemeClr>
                </a:solidFill>
              </a:rPr>
              <a:t>Print the exception: can you explain the stack trace?</a:t>
            </a:r>
          </a:p>
          <a:p>
            <a:r>
              <a:rPr lang="en-GB" dirty="0">
                <a:solidFill>
                  <a:schemeClr val="tx1">
                    <a:lumMod val="75000"/>
                    <a:lumOff val="25000"/>
                  </a:schemeClr>
                </a:solidFill>
              </a:rPr>
              <a:t>Continue execution, it should break immediately</a:t>
            </a:r>
          </a:p>
          <a:p>
            <a:r>
              <a:rPr lang="en-GB" dirty="0">
                <a:solidFill>
                  <a:schemeClr val="tx1">
                    <a:lumMod val="75000"/>
                    <a:lumOff val="25000"/>
                  </a:schemeClr>
                </a:solidFill>
              </a:rPr>
              <a:t>Print the exception again.  Does it look different?</a:t>
            </a:r>
          </a:p>
          <a:p>
            <a:pPr marL="0" indent="0">
              <a:buNone/>
            </a:pPr>
            <a:endParaRPr lang="en-GB" dirty="0">
              <a:solidFill>
                <a:schemeClr val="tx1">
                  <a:lumMod val="75000"/>
                  <a:lumOff val="25000"/>
                </a:schemeClr>
              </a:solidFill>
              <a:latin typeface="Lucida Console" pitchFamily="49" charset="0"/>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p:txBody>
      </p:sp>
    </p:spTree>
    <p:extLst>
      <p:ext uri="{BB962C8B-B14F-4D97-AF65-F5344CB8AC3E}">
        <p14:creationId xmlns:p14="http://schemas.microsoft.com/office/powerpoint/2010/main" val="4282971959"/>
      </p:ext>
    </p:extLst>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Lab</a:t>
            </a:r>
            <a:endParaRPr lang="en-US" dirty="0">
              <a:solidFill>
                <a:srgbClr val="C000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dirty="0">
                <a:solidFill>
                  <a:schemeClr val="tx1">
                    <a:lumMod val="75000"/>
                    <a:lumOff val="25000"/>
                  </a:schemeClr>
                </a:solidFill>
              </a:rPr>
              <a:t>Dump the exception again using the </a:t>
            </a:r>
            <a:r>
              <a:rPr lang="en-GB" sz="1800" b="1" dirty="0">
                <a:solidFill>
                  <a:schemeClr val="tx1">
                    <a:lumMod val="75000"/>
                    <a:lumOff val="25000"/>
                  </a:schemeClr>
                </a:solidFill>
                <a:latin typeface="Lucida Console" pitchFamily="49" charset="0"/>
              </a:rPr>
              <a:t>!</a:t>
            </a:r>
            <a:r>
              <a:rPr lang="en-GB" sz="1800" b="1" dirty="0" err="1">
                <a:solidFill>
                  <a:schemeClr val="tx1">
                    <a:lumMod val="75000"/>
                    <a:lumOff val="25000"/>
                  </a:schemeClr>
                </a:solidFill>
                <a:latin typeface="Lucida Console" pitchFamily="49" charset="0"/>
              </a:rPr>
              <a:t>pe</a:t>
            </a:r>
            <a:r>
              <a:rPr lang="en-GB" dirty="0">
                <a:solidFill>
                  <a:schemeClr val="tx1">
                    <a:lumMod val="75000"/>
                    <a:lumOff val="25000"/>
                  </a:schemeClr>
                </a:solidFill>
              </a:rPr>
              <a:t> command</a:t>
            </a:r>
          </a:p>
          <a:p>
            <a:r>
              <a:rPr lang="en-GB" dirty="0">
                <a:solidFill>
                  <a:schemeClr val="tx1">
                    <a:lumMod val="75000"/>
                    <a:lumOff val="25000"/>
                  </a:schemeClr>
                </a:solidFill>
              </a:rPr>
              <a:t>Notice the IP address.  This points to the function</a:t>
            </a:r>
          </a:p>
          <a:p>
            <a:endParaRPr lang="en-GB" dirty="0">
              <a:solidFill>
                <a:schemeClr val="tx1">
                  <a:lumMod val="75000"/>
                  <a:lumOff val="25000"/>
                </a:schemeClr>
              </a:solidFill>
            </a:endParaRPr>
          </a:p>
          <a:p>
            <a:r>
              <a:rPr lang="en-GB" dirty="0">
                <a:solidFill>
                  <a:schemeClr val="tx1">
                    <a:lumMod val="75000"/>
                    <a:lumOff val="25000"/>
                  </a:schemeClr>
                </a:solidFill>
              </a:rPr>
              <a:t>Use </a:t>
            </a:r>
            <a:r>
              <a:rPr lang="en-GB" sz="1800" b="1" dirty="0">
                <a:solidFill>
                  <a:schemeClr val="tx1">
                    <a:lumMod val="75000"/>
                    <a:lumOff val="25000"/>
                  </a:schemeClr>
                </a:solidFill>
                <a:latin typeface="Lucida Console" pitchFamily="49" charset="0"/>
              </a:rPr>
              <a:t>!threads</a:t>
            </a:r>
            <a:r>
              <a:rPr lang="en-GB" dirty="0">
                <a:solidFill>
                  <a:schemeClr val="tx1">
                    <a:lumMod val="75000"/>
                    <a:lumOff val="25000"/>
                  </a:schemeClr>
                </a:solidFill>
              </a:rPr>
              <a:t> to dump the managed threads</a:t>
            </a:r>
          </a:p>
          <a:p>
            <a:pPr lvl="1"/>
            <a:r>
              <a:rPr lang="en-GB" sz="1800" dirty="0">
                <a:solidFill>
                  <a:schemeClr val="tx1">
                    <a:lumMod val="75000"/>
                    <a:lumOff val="25000"/>
                  </a:schemeClr>
                </a:solidFill>
              </a:rPr>
              <a:t>Notice that the exception is listed at the end of thread 0</a:t>
            </a:r>
          </a:p>
          <a:p>
            <a:pPr lvl="1"/>
            <a:r>
              <a:rPr lang="en-GB" sz="1800" dirty="0">
                <a:solidFill>
                  <a:schemeClr val="tx1">
                    <a:lumMod val="75000"/>
                    <a:lumOff val="25000"/>
                  </a:schemeClr>
                </a:solidFill>
              </a:rPr>
              <a:t>If .prefer_dml is enabled, a link is provided to print the exception</a:t>
            </a:r>
          </a:p>
          <a:p>
            <a:endParaRPr lang="en-GB" sz="1800" dirty="0">
              <a:solidFill>
                <a:schemeClr val="tx1">
                  <a:lumMod val="75000"/>
                  <a:lumOff val="25000"/>
                </a:schemeClr>
              </a:solidFill>
            </a:endParaRPr>
          </a:p>
          <a:p>
            <a:r>
              <a:rPr lang="en-GB" dirty="0">
                <a:solidFill>
                  <a:schemeClr val="tx1">
                    <a:lumMod val="75000"/>
                    <a:lumOff val="25000"/>
                  </a:schemeClr>
                </a:solidFill>
              </a:rPr>
              <a:t>Try the exercise on the previous slide, this time breaking on </a:t>
            </a:r>
            <a:r>
              <a:rPr lang="en-GB" sz="1800" dirty="0" err="1">
                <a:solidFill>
                  <a:schemeClr val="tx1">
                    <a:lumMod val="75000"/>
                    <a:lumOff val="25000"/>
                  </a:schemeClr>
                </a:solidFill>
                <a:latin typeface="Lucida Console" pitchFamily="49" charset="0"/>
              </a:rPr>
              <a:t>Crashlab.Test.RandomAccessException</a:t>
            </a:r>
            <a:r>
              <a:rPr lang="en-GB" dirty="0">
                <a:solidFill>
                  <a:schemeClr val="tx1">
                    <a:lumMod val="75000"/>
                    <a:lumOff val="25000"/>
                  </a:schemeClr>
                </a:solidFill>
              </a:rPr>
              <a:t> instead.  What’s different?</a:t>
            </a:r>
            <a:endParaRPr lang="en-GB" b="1" dirty="0">
              <a:solidFill>
                <a:schemeClr val="tx1">
                  <a:lumMod val="75000"/>
                  <a:lumOff val="25000"/>
                </a:schemeClr>
              </a:solidFill>
              <a:latin typeface="Lucida Console" pitchFamily="49" charset="0"/>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p:txBody>
      </p:sp>
    </p:spTree>
    <p:extLst>
      <p:ext uri="{BB962C8B-B14F-4D97-AF65-F5344CB8AC3E}">
        <p14:creationId xmlns:p14="http://schemas.microsoft.com/office/powerpoint/2010/main" val="97962021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sz="4800"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WinDbg</a:t>
            </a:r>
            <a:r>
              <a:rPr lang="en-GB" sz="4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101</a:t>
            </a:r>
            <a:endParaRPr lang="en-US" sz="4800" b="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1408987667"/>
      </p:ext>
    </p:extLst>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solidFill>
                  <a:srgbClr val="C00000"/>
                </a:solidFill>
                <a:effectLst>
                  <a:outerShdw blurRad="55000" dist="50800" dir="5400000" algn="tl">
                    <a:srgbClr val="000000">
                      <a:alpha val="33000"/>
                    </a:srgbClr>
                  </a:outerShdw>
                </a:effectLst>
              </a:rPr>
              <a:t>M5: Exceptions – Trivia</a:t>
            </a:r>
            <a:endParaRPr lang="en-US" dirty="0">
              <a:solidFill>
                <a:srgbClr val="C00000"/>
              </a:solidFill>
            </a:endParaRPr>
          </a:p>
        </p:txBody>
      </p:sp>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r>
              <a:rPr lang="en-GB" sz="1800" b="1" dirty="0" err="1">
                <a:solidFill>
                  <a:schemeClr val="tx1">
                    <a:lumMod val="75000"/>
                    <a:lumOff val="25000"/>
                  </a:schemeClr>
                </a:solidFill>
                <a:latin typeface="Lucida Console" pitchFamily="49" charset="0"/>
              </a:rPr>
              <a:t>sxe</a:t>
            </a:r>
            <a:r>
              <a:rPr lang="en-GB" sz="1800" b="1" dirty="0">
                <a:solidFill>
                  <a:schemeClr val="tx1">
                    <a:lumMod val="75000"/>
                    <a:lumOff val="25000"/>
                  </a:schemeClr>
                </a:solidFill>
                <a:latin typeface="Lucida Console" pitchFamily="49" charset="0"/>
              </a:rPr>
              <a:t> </a:t>
            </a:r>
            <a:r>
              <a:rPr lang="en-GB" sz="1800" b="1" dirty="0" err="1">
                <a:solidFill>
                  <a:schemeClr val="tx1">
                    <a:lumMod val="75000"/>
                    <a:lumOff val="25000"/>
                  </a:schemeClr>
                </a:solidFill>
                <a:latin typeface="Lucida Console" pitchFamily="49" charset="0"/>
              </a:rPr>
              <a:t>clr</a:t>
            </a:r>
            <a:r>
              <a:rPr lang="en-GB" dirty="0">
                <a:solidFill>
                  <a:schemeClr val="tx1">
                    <a:lumMod val="75000"/>
                    <a:lumOff val="25000"/>
                  </a:schemeClr>
                </a:solidFill>
              </a:rPr>
              <a:t> will break on all managed exceptions</a:t>
            </a:r>
          </a:p>
          <a:p>
            <a:pPr lvl="1"/>
            <a:r>
              <a:rPr lang="en-GB" dirty="0">
                <a:solidFill>
                  <a:schemeClr val="tx1">
                    <a:lumMod val="75000"/>
                    <a:lumOff val="25000"/>
                  </a:schemeClr>
                </a:solidFill>
              </a:rPr>
              <a:t>Can be annoying!  Look at the help and learn about related </a:t>
            </a:r>
            <a:r>
              <a:rPr lang="en-GB" b="1" dirty="0" err="1">
                <a:solidFill>
                  <a:schemeClr val="tx1">
                    <a:lumMod val="75000"/>
                    <a:lumOff val="25000"/>
                  </a:schemeClr>
                </a:solidFill>
                <a:latin typeface="Lucida Console" pitchFamily="49" charset="0"/>
              </a:rPr>
              <a:t>sx</a:t>
            </a:r>
            <a:r>
              <a:rPr lang="en-GB" dirty="0">
                <a:solidFill>
                  <a:schemeClr val="tx1">
                    <a:lumMod val="75000"/>
                    <a:lumOff val="25000"/>
                  </a:schemeClr>
                </a:solidFill>
              </a:rPr>
              <a:t> commands</a:t>
            </a:r>
          </a:p>
          <a:p>
            <a:pPr lvl="1"/>
            <a:r>
              <a:rPr lang="en-GB" dirty="0">
                <a:solidFill>
                  <a:schemeClr val="tx1">
                    <a:lumMod val="75000"/>
                    <a:lumOff val="25000"/>
                  </a:schemeClr>
                </a:solidFill>
              </a:rPr>
              <a:t>Can be used to find “non-fatal” exceptions</a:t>
            </a:r>
          </a:p>
          <a:p>
            <a:endParaRPr lang="en-GB" dirty="0">
              <a:solidFill>
                <a:schemeClr val="tx1">
                  <a:lumMod val="75000"/>
                  <a:lumOff val="25000"/>
                </a:schemeClr>
              </a:solidFill>
            </a:endParaRPr>
          </a:p>
          <a:p>
            <a:r>
              <a:rPr lang="en-GB" dirty="0">
                <a:solidFill>
                  <a:schemeClr val="tx1">
                    <a:lumMod val="75000"/>
                    <a:lumOff val="25000"/>
                  </a:schemeClr>
                </a:solidFill>
              </a:rPr>
              <a:t>When dealing with many threads, use this method</a:t>
            </a:r>
          </a:p>
          <a:p>
            <a:pPr lvl="1"/>
            <a:r>
              <a:rPr lang="en-GB" dirty="0">
                <a:solidFill>
                  <a:schemeClr val="tx1">
                    <a:lumMod val="75000"/>
                    <a:lumOff val="25000"/>
                  </a:schemeClr>
                </a:solidFill>
              </a:rPr>
              <a:t>Dump all CLR threads.  How many are there?</a:t>
            </a:r>
          </a:p>
          <a:p>
            <a:pPr lvl="1"/>
            <a:r>
              <a:rPr lang="en-GB" dirty="0">
                <a:solidFill>
                  <a:schemeClr val="tx1">
                    <a:lumMod val="75000"/>
                    <a:lumOff val="25000"/>
                  </a:schemeClr>
                </a:solidFill>
              </a:rPr>
              <a:t>Use </a:t>
            </a:r>
            <a:r>
              <a:rPr lang="en-GB" sz="1400" b="1" dirty="0">
                <a:solidFill>
                  <a:schemeClr val="tx1">
                    <a:lumMod val="75000"/>
                    <a:lumOff val="25000"/>
                  </a:schemeClr>
                </a:solidFill>
                <a:latin typeface="Lucida Console" pitchFamily="49" charset="0"/>
              </a:rPr>
              <a:t>~*</a:t>
            </a:r>
            <a:r>
              <a:rPr lang="en-GB" sz="1400" b="1" dirty="0" err="1">
                <a:solidFill>
                  <a:schemeClr val="tx1">
                    <a:lumMod val="75000"/>
                    <a:lumOff val="25000"/>
                  </a:schemeClr>
                </a:solidFill>
                <a:latin typeface="Lucida Console" pitchFamily="49" charset="0"/>
              </a:rPr>
              <a:t>e!clrstack</a:t>
            </a:r>
            <a:r>
              <a:rPr lang="en-GB" dirty="0">
                <a:solidFill>
                  <a:schemeClr val="tx1">
                    <a:lumMod val="75000"/>
                    <a:lumOff val="25000"/>
                  </a:schemeClr>
                </a:solidFill>
              </a:rPr>
              <a:t> to view all managed thread stacks.  Which thread appears to be responsible for the exception?</a:t>
            </a:r>
          </a:p>
          <a:p>
            <a:endParaRPr lang="en-GB" dirty="0">
              <a:solidFill>
                <a:schemeClr val="tx1">
                  <a:lumMod val="75000"/>
                  <a:lumOff val="25000"/>
                </a:schemeClr>
              </a:solidFill>
            </a:endParaRPr>
          </a:p>
          <a:p>
            <a:r>
              <a:rPr lang="en-GB" dirty="0">
                <a:solidFill>
                  <a:schemeClr val="tx1">
                    <a:lumMod val="75000"/>
                    <a:lumOff val="25000"/>
                  </a:schemeClr>
                </a:solidFill>
              </a:rPr>
              <a:t>Three exception are always loaded immediately by the process</a:t>
            </a:r>
          </a:p>
          <a:p>
            <a:pPr lvl="1"/>
            <a:r>
              <a:rPr lang="en-US" dirty="0" err="1">
                <a:solidFill>
                  <a:schemeClr val="tx1">
                    <a:lumMod val="75000"/>
                    <a:lumOff val="25000"/>
                  </a:schemeClr>
                </a:solidFill>
              </a:rPr>
              <a:t>System.ExecutionEngineException</a:t>
            </a:r>
            <a:r>
              <a:rPr lang="en-US" dirty="0">
                <a:solidFill>
                  <a:schemeClr val="tx1">
                    <a:lumMod val="75000"/>
                    <a:lumOff val="25000"/>
                  </a:schemeClr>
                </a:solidFill>
              </a:rPr>
              <a:t> </a:t>
            </a:r>
          </a:p>
          <a:p>
            <a:pPr lvl="1"/>
            <a:r>
              <a:rPr lang="en-US" dirty="0" err="1">
                <a:solidFill>
                  <a:schemeClr val="tx1">
                    <a:lumMod val="75000"/>
                    <a:lumOff val="25000"/>
                  </a:schemeClr>
                </a:solidFill>
              </a:rPr>
              <a:t>System.StackOverflowException</a:t>
            </a:r>
            <a:r>
              <a:rPr lang="en-US" dirty="0">
                <a:solidFill>
                  <a:schemeClr val="tx1">
                    <a:lumMod val="75000"/>
                    <a:lumOff val="25000"/>
                  </a:schemeClr>
                </a:solidFill>
              </a:rPr>
              <a:t> </a:t>
            </a:r>
          </a:p>
          <a:p>
            <a:pPr lvl="1"/>
            <a:r>
              <a:rPr lang="en-US" dirty="0" err="1">
                <a:solidFill>
                  <a:schemeClr val="tx1">
                    <a:lumMod val="75000"/>
                    <a:lumOff val="25000"/>
                  </a:schemeClr>
                </a:solidFill>
              </a:rPr>
              <a:t>System.OutOfMemoryException</a:t>
            </a:r>
            <a:endParaRPr lang="en-GB" dirty="0">
              <a:solidFill>
                <a:schemeClr val="tx1">
                  <a:lumMod val="75000"/>
                  <a:lumOff val="25000"/>
                </a:schemeClr>
              </a:solidFill>
            </a:endParaRPr>
          </a:p>
          <a:p>
            <a:pPr lvl="1"/>
            <a:r>
              <a:rPr lang="en-GB" i="1" dirty="0">
                <a:solidFill>
                  <a:schemeClr val="tx1">
                    <a:lumMod val="75000"/>
                    <a:lumOff val="25000"/>
                  </a:schemeClr>
                </a:solidFill>
              </a:rPr>
              <a:t>Any idea why?</a:t>
            </a: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a:p>
            <a:endParaRPr lang="en-GB" dirty="0">
              <a:solidFill>
                <a:schemeClr val="tx1">
                  <a:lumMod val="75000"/>
                  <a:lumOff val="25000"/>
                </a:schemeClr>
              </a:solidFill>
            </a:endParaRPr>
          </a:p>
        </p:txBody>
      </p:sp>
      <p:pic>
        <p:nvPicPr>
          <p:cNvPr id="5" name="Picture 7" descr="C:\Users\cohns\Pictures\Icons\Not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8375" y="1285875"/>
            <a:ext cx="457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836895"/>
      </p:ext>
    </p:extLst>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sz="4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Tools</a:t>
            </a:r>
            <a:endParaRPr lang="en-US" sz="4800" b="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1899510198"/>
      </p:ext>
    </p:extLst>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ADPlus</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r>
              <a:rPr lang="en-US" sz="2400" dirty="0"/>
              <a:t>Can be used in “production” environments to capture dump files for either hanging processes or when an exception occurs within one or more processes</a:t>
            </a:r>
          </a:p>
          <a:p>
            <a:r>
              <a:rPr lang="en-US" sz="2400" dirty="0"/>
              <a:t>Located in same directory as windbg.exe</a:t>
            </a:r>
          </a:p>
          <a:p>
            <a:r>
              <a:rPr lang="en-US" sz="2400" dirty="0"/>
              <a:t>Runs in two modes</a:t>
            </a:r>
          </a:p>
          <a:p>
            <a:pPr lvl="1"/>
            <a:r>
              <a:rPr lang="en-US" sz="2200" dirty="0" err="1">
                <a:effectLst>
                  <a:outerShdw blurRad="38100" dist="38100" dir="2700000" algn="tl">
                    <a:srgbClr val="000000">
                      <a:alpha val="43137"/>
                    </a:srgbClr>
                  </a:outerShdw>
                </a:effectLst>
              </a:rPr>
              <a:t>adplus</a:t>
            </a:r>
            <a:r>
              <a:rPr lang="en-US" sz="2200" dirty="0">
                <a:effectLst>
                  <a:outerShdw blurRad="38100" dist="38100" dir="2700000" algn="tl">
                    <a:srgbClr val="000000">
                      <a:alpha val="43137"/>
                    </a:srgbClr>
                  </a:outerShdw>
                </a:effectLst>
              </a:rPr>
              <a:t> -hang</a:t>
            </a:r>
            <a:r>
              <a:rPr lang="en-US" sz="2200" dirty="0"/>
              <a:t> – attaches, dumps, detaches</a:t>
            </a:r>
          </a:p>
          <a:p>
            <a:pPr lvl="1"/>
            <a:r>
              <a:rPr lang="en-US" sz="2200" dirty="0" err="1">
                <a:effectLst>
                  <a:outerShdw blurRad="38100" dist="38100" dir="2700000" algn="tl">
                    <a:srgbClr val="000000">
                      <a:alpha val="43137"/>
                    </a:srgbClr>
                  </a:outerShdw>
                </a:effectLst>
              </a:rPr>
              <a:t>adplus</a:t>
            </a:r>
            <a:r>
              <a:rPr lang="en-US" sz="2200" dirty="0">
                <a:effectLst>
                  <a:outerShdw blurRad="38100" dist="38100" dir="2700000" algn="tl">
                    <a:srgbClr val="000000">
                      <a:alpha val="43137"/>
                    </a:srgbClr>
                  </a:outerShdw>
                </a:effectLst>
              </a:rPr>
              <a:t> -crash</a:t>
            </a:r>
            <a:r>
              <a:rPr lang="en-US" sz="2200" dirty="0"/>
              <a:t> – attaches, waits for exception, dumps</a:t>
            </a:r>
          </a:p>
          <a:p>
            <a:r>
              <a:rPr lang="en-US" sz="2400" dirty="0"/>
              <a:t>Full documentation in adplus.doc</a:t>
            </a:r>
          </a:p>
          <a:p>
            <a:r>
              <a:rPr lang="en-US" sz="2400" dirty="0"/>
              <a:t>Example</a:t>
            </a:r>
          </a:p>
          <a:p>
            <a:pPr marL="460375" lvl="2" indent="0">
              <a:spcBef>
                <a:spcPts val="1200"/>
              </a:spcBef>
              <a:buNone/>
            </a:pPr>
            <a:r>
              <a:rPr lang="en-US" sz="1600" b="1" dirty="0" err="1">
                <a:latin typeface="Lucida Console" pitchFamily="49" charset="0"/>
              </a:rPr>
              <a:t>adplus</a:t>
            </a:r>
            <a:r>
              <a:rPr lang="en-US" sz="1600" b="1" dirty="0">
                <a:latin typeface="Lucida Console" pitchFamily="49" charset="0"/>
              </a:rPr>
              <a:t> –crash –</a:t>
            </a:r>
            <a:r>
              <a:rPr lang="en-US" sz="1600" b="1" dirty="0" err="1">
                <a:latin typeface="Lucida Console" pitchFamily="49" charset="0"/>
              </a:rPr>
              <a:t>pn</a:t>
            </a:r>
            <a:r>
              <a:rPr lang="en-US" sz="1600" b="1" dirty="0">
                <a:latin typeface="Lucida Console" pitchFamily="49" charset="0"/>
              </a:rPr>
              <a:t> CrashLab.exe –o c:\dumps</a:t>
            </a:r>
            <a:endParaRPr lang="en-US" sz="2000" b="1" dirty="0">
              <a:latin typeface="Lucida Console" pitchFamily="49" charset="0"/>
            </a:endParaRPr>
          </a:p>
        </p:txBody>
      </p:sp>
    </p:spTree>
    <p:extLst>
      <p:ext uri="{BB962C8B-B14F-4D97-AF65-F5344CB8AC3E}">
        <p14:creationId xmlns:p14="http://schemas.microsoft.com/office/powerpoint/2010/main" val="1123385771"/>
      </p:ext>
    </p:extLst>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SetCrash.bat</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r>
              <a:rPr lang="en-US" sz="2400" dirty="0"/>
              <a:t>Included in the Lab materials</a:t>
            </a:r>
          </a:p>
          <a:p>
            <a:r>
              <a:rPr lang="en-US" sz="2400" dirty="0"/>
              <a:t>Script to enable/disable automatic crash dump creation whenever a process crashes</a:t>
            </a:r>
          </a:p>
          <a:p>
            <a:r>
              <a:rPr lang="en-US" sz="2400" dirty="0" err="1"/>
              <a:t>DumpFolder</a:t>
            </a:r>
            <a:r>
              <a:rPr lang="en-US" sz="2400" dirty="0"/>
              <a:t> = C:\Crash</a:t>
            </a:r>
          </a:p>
          <a:p>
            <a:r>
              <a:rPr lang="en-US" sz="2400" dirty="0" err="1"/>
              <a:t>DumpType</a:t>
            </a:r>
            <a:r>
              <a:rPr lang="en-US" sz="2400" dirty="0"/>
              <a:t> = 2 (Full dump)</a:t>
            </a:r>
          </a:p>
          <a:p>
            <a:endParaRPr lang="en-US" sz="2400" dirty="0"/>
          </a:p>
          <a:p>
            <a:pPr marL="223837" lvl="1" indent="0">
              <a:buNone/>
            </a:pPr>
            <a:r>
              <a:rPr lang="en-US" sz="1400" dirty="0"/>
              <a:t>http://msdn.microsoft.com/en-us/library/windows/desktop/bb787181(v=vs.85).aspx</a:t>
            </a:r>
            <a:endParaRPr lang="en-US" sz="2400" dirty="0"/>
          </a:p>
          <a:p>
            <a:endParaRPr lang="en-US" sz="2000" b="1" dirty="0">
              <a:latin typeface="Lucida Console" pitchFamily="49" charset="0"/>
            </a:endParaRPr>
          </a:p>
        </p:txBody>
      </p:sp>
    </p:spTree>
    <p:extLst>
      <p:ext uri="{BB962C8B-B14F-4D97-AF65-F5344CB8AC3E}">
        <p14:creationId xmlns:p14="http://schemas.microsoft.com/office/powerpoint/2010/main" val="2425081033"/>
      </p:ext>
    </p:extLst>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GB" sz="48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WinDbg Customization</a:t>
            </a:r>
            <a:endParaRPr lang="en-US" sz="4800" b="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Tree>
    <p:extLst>
      <p:ext uri="{BB962C8B-B14F-4D97-AF65-F5344CB8AC3E}">
        <p14:creationId xmlns:p14="http://schemas.microsoft.com/office/powerpoint/2010/main" val="3484795877"/>
      </p:ext>
    </p:extLst>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Workspaces and Themes</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r>
              <a:rPr lang="en-US" sz="2400" dirty="0"/>
              <a:t>A workspace, usually associated with an executable, provides layout, colors, and some settings.</a:t>
            </a:r>
          </a:p>
          <a:p>
            <a:endParaRPr lang="en-US" sz="2400" dirty="0"/>
          </a:p>
          <a:p>
            <a:r>
              <a:rPr lang="en-US" sz="2400" dirty="0"/>
              <a:t>There are few predefined workspaces in the </a:t>
            </a:r>
            <a:r>
              <a:rPr lang="en-US" dirty="0">
                <a:latin typeface="Lucida Console" pitchFamily="49" charset="0"/>
              </a:rPr>
              <a:t>Debuggers\x64\Themes</a:t>
            </a:r>
            <a:r>
              <a:rPr lang="en-US" sz="2400" dirty="0"/>
              <a:t> directory provided by Microsoft.</a:t>
            </a:r>
          </a:p>
          <a:p>
            <a:endParaRPr lang="en-US" sz="2400" dirty="0"/>
          </a:p>
          <a:p>
            <a:r>
              <a:rPr lang="en-US" sz="2400" dirty="0"/>
              <a:t>Or you can create your own and amaze your friends!</a:t>
            </a:r>
          </a:p>
        </p:txBody>
      </p:sp>
    </p:spTree>
    <p:extLst>
      <p:ext uri="{BB962C8B-B14F-4D97-AF65-F5344CB8AC3E}">
        <p14:creationId xmlns:p14="http://schemas.microsoft.com/office/powerpoint/2010/main" val="1372759577"/>
      </p:ext>
    </p:extLst>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Workspaces and Themes</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pPr marL="457200" indent="-457200">
              <a:buFont typeface="+mj-lt"/>
              <a:buAutoNum type="arabicPeriod"/>
            </a:pPr>
            <a:r>
              <a:rPr lang="en-US" dirty="0"/>
              <a:t>Start WinDbg</a:t>
            </a:r>
          </a:p>
          <a:p>
            <a:pPr marL="457200" indent="-457200">
              <a:buFont typeface="+mj-lt"/>
              <a:buAutoNum type="arabicPeriod"/>
            </a:pPr>
            <a:r>
              <a:rPr lang="en-US" dirty="0"/>
              <a:t>Open an executable (just to activate the whole WinDbg UI!)</a:t>
            </a:r>
          </a:p>
          <a:p>
            <a:pPr marL="457200" indent="-457200">
              <a:buFont typeface="+mj-lt"/>
              <a:buAutoNum type="arabicPeriod"/>
            </a:pPr>
            <a:r>
              <a:rPr lang="en-US" dirty="0"/>
              <a:t>Optionally, open an existing workspace as a starting point</a:t>
            </a:r>
          </a:p>
          <a:p>
            <a:pPr marL="457200" indent="-457200">
              <a:buFont typeface="+mj-lt"/>
              <a:buAutoNum type="arabicPeriod"/>
            </a:pPr>
            <a:r>
              <a:rPr lang="en-US" dirty="0"/>
              <a:t>Customize the layout, colors, </a:t>
            </a:r>
            <a:r>
              <a:rPr lang="en-US" dirty="0" err="1"/>
              <a:t>etc</a:t>
            </a:r>
            <a:endParaRPr lang="en-US" dirty="0"/>
          </a:p>
          <a:p>
            <a:pPr marL="457200" indent="-457200">
              <a:buFont typeface="+mj-lt"/>
              <a:buAutoNum type="arabicPeriod"/>
            </a:pPr>
            <a:r>
              <a:rPr lang="en-US" dirty="0"/>
              <a:t>Remove the executable from the workspace</a:t>
            </a:r>
          </a:p>
          <a:p>
            <a:pPr marL="917575" lvl="2" indent="-457200">
              <a:buFont typeface="+mj-lt"/>
              <a:buAutoNum type="alphaLcPeriod"/>
            </a:pPr>
            <a:r>
              <a:rPr lang="en-US" dirty="0"/>
              <a:t>File… Clear Workspace…</a:t>
            </a:r>
          </a:p>
          <a:p>
            <a:pPr marL="917575" lvl="2" indent="-457200">
              <a:buFont typeface="+mj-lt"/>
              <a:buAutoNum type="alphaLcPeriod"/>
            </a:pPr>
            <a:r>
              <a:rPr lang="en-US" dirty="0"/>
              <a:t>Remove the item named “Unicode executable command line”</a:t>
            </a:r>
          </a:p>
          <a:p>
            <a:pPr marL="460375" lvl="2" indent="0">
              <a:buNone/>
            </a:pPr>
            <a:r>
              <a:rPr lang="en-US" dirty="0">
                <a:solidFill>
                  <a:schemeClr val="bg1">
                    <a:lumMod val="50000"/>
                  </a:schemeClr>
                </a:solidFill>
              </a:rPr>
              <a:t>This is to avoid loading that exe every time debugger is started! Unless of course you want a custom workspace for that exe.</a:t>
            </a:r>
          </a:p>
          <a:p>
            <a:pPr marL="457200" indent="-457200">
              <a:buFont typeface="+mj-lt"/>
              <a:buAutoNum type="arabicPeriod"/>
            </a:pPr>
            <a:r>
              <a:rPr lang="en-US" dirty="0"/>
              <a:t>Save the workspace to a file</a:t>
            </a:r>
          </a:p>
          <a:p>
            <a:pPr marL="457200" indent="-457200">
              <a:buFont typeface="+mj-lt"/>
              <a:buAutoNum type="arabicPeriod"/>
            </a:pPr>
            <a:endParaRPr lang="en-US" dirty="0"/>
          </a:p>
          <a:p>
            <a:pPr marL="0" indent="0">
              <a:buNone/>
            </a:pPr>
            <a:r>
              <a:rPr lang="en-US" dirty="0"/>
              <a:t>Note, some window settings will be saved such as the file associated with the Scratch Pad window.</a:t>
            </a:r>
          </a:p>
        </p:txBody>
      </p:sp>
    </p:spTree>
    <p:extLst>
      <p:ext uri="{BB962C8B-B14F-4D97-AF65-F5344CB8AC3E}">
        <p14:creationId xmlns:p14="http://schemas.microsoft.com/office/powerpoint/2010/main" val="2809805593"/>
      </p:ext>
    </p:extLst>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Workspaces and Themes</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pPr marL="0" indent="0">
              <a:buNone/>
            </a:pPr>
            <a:r>
              <a:rPr lang="en-US" sz="2400" dirty="0"/>
              <a:t>There are two pre-defined workspaces available in the lab materials.  Both provide the same layout but different color themes.</a:t>
            </a:r>
          </a:p>
          <a:p>
            <a:pPr marL="0" indent="0">
              <a:buNone/>
            </a:pPr>
            <a:endParaRPr lang="en-US" sz="2400" dirty="0"/>
          </a:p>
          <a:p>
            <a:pPr marL="0" indent="0">
              <a:buNone/>
            </a:pPr>
            <a:r>
              <a:rPr lang="en-US" sz="2400" dirty="0"/>
              <a:t>	</a:t>
            </a:r>
            <a:r>
              <a:rPr lang="en-US" sz="2400" dirty="0" err="1"/>
              <a:t>Dark.wew</a:t>
            </a:r>
            <a:r>
              <a:rPr lang="en-US" sz="2400" dirty="0"/>
              <a:t>				</a:t>
            </a:r>
            <a:r>
              <a:rPr lang="en-US" sz="2400" dirty="0" err="1"/>
              <a:t>Light.wew</a:t>
            </a:r>
            <a:endParaRPr lang="en-US" sz="2400" dirty="0"/>
          </a:p>
          <a:p>
            <a:endParaRPr lang="en-US" sz="2400" dirty="0"/>
          </a:p>
          <a:p>
            <a:endParaRPr lang="en-US" sz="2400" dirty="0"/>
          </a:p>
          <a:p>
            <a:endParaRPr lang="en-US" sz="2400" dirty="0"/>
          </a:p>
          <a:p>
            <a:endParaRPr lang="en-US" sz="2400" dirty="0"/>
          </a:p>
          <a:p>
            <a:pPr marL="0" indent="0">
              <a:buNone/>
            </a:pPr>
            <a:endParaRPr lang="en-US"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199" y="3586403"/>
            <a:ext cx="3727014" cy="228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3554808"/>
            <a:ext cx="3784685" cy="231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483046"/>
      </p:ext>
    </p:extLst>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Workspaces and Themes</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r>
              <a:rPr lang="en-US" dirty="0"/>
              <a:t>To load a workspace from the command line:</a:t>
            </a:r>
          </a:p>
          <a:p>
            <a:pPr marL="0" indent="0">
              <a:buNone/>
            </a:pPr>
            <a:endParaRPr lang="en-US" sz="1600" dirty="0">
              <a:latin typeface="Lucida Console" pitchFamily="49" charset="0"/>
            </a:endParaRPr>
          </a:p>
          <a:p>
            <a:pPr marL="0" indent="0">
              <a:buNone/>
            </a:pPr>
            <a:r>
              <a:rPr lang="en-US" sz="1600" dirty="0">
                <a:latin typeface="Lucida Console" pitchFamily="49" charset="0"/>
              </a:rPr>
              <a:t>   C:\&gt; “&lt;path&gt;\windbg.exe“ -Q -WF "C:\Crash\Dark.wew“</a:t>
            </a:r>
          </a:p>
          <a:p>
            <a:pPr marL="0" indent="0">
              <a:buNone/>
            </a:pPr>
            <a:endParaRPr lang="en-US" dirty="0"/>
          </a:p>
          <a:p>
            <a:pPr marL="223837" lvl="1" indent="0">
              <a:buNone/>
            </a:pPr>
            <a:r>
              <a:rPr lang="en-US" dirty="0"/>
              <a:t>This command line can be associated with a Windows shortcut.  Just double-click the shortcut and debug…</a:t>
            </a:r>
          </a:p>
          <a:p>
            <a:pPr marL="223837" lvl="1" indent="0">
              <a:buNone/>
            </a:pPr>
            <a:endParaRPr lang="en-US" dirty="0"/>
          </a:p>
          <a:p>
            <a:pPr marL="285750" indent="-285750"/>
            <a:r>
              <a:rPr lang="en-US" dirty="0"/>
              <a:t>These workspaces include</a:t>
            </a:r>
          </a:p>
          <a:p>
            <a:pPr marL="509587" lvl="1" indent="-285750"/>
            <a:r>
              <a:rPr lang="en-US" dirty="0"/>
              <a:t>WinDbg window positioning and size</a:t>
            </a:r>
          </a:p>
          <a:p>
            <a:pPr marL="509587" lvl="1" indent="-285750"/>
            <a:r>
              <a:rPr lang="en-US" dirty="0"/>
              <a:t>Font, color, and layout of </a:t>
            </a:r>
            <a:r>
              <a:rPr lang="en-US" i="1" dirty="0"/>
              <a:t>Command</a:t>
            </a:r>
            <a:r>
              <a:rPr lang="en-US" dirty="0"/>
              <a:t>, </a:t>
            </a:r>
            <a:r>
              <a:rPr lang="en-US" i="1" dirty="0"/>
              <a:t>Scratch Pad</a:t>
            </a:r>
            <a:r>
              <a:rPr lang="en-US" dirty="0"/>
              <a:t>, and </a:t>
            </a:r>
            <a:r>
              <a:rPr lang="en-US" i="1" dirty="0"/>
              <a:t>Commands</a:t>
            </a:r>
          </a:p>
          <a:p>
            <a:pPr marL="509587" lvl="1" indent="-285750"/>
            <a:r>
              <a:rPr lang="en-US" dirty="0"/>
              <a:t>Scratch Pad window associated with C:\Crash\Scratch.txt</a:t>
            </a:r>
          </a:p>
        </p:txBody>
      </p:sp>
    </p:spTree>
    <p:extLst>
      <p:ext uri="{BB962C8B-B14F-4D97-AF65-F5344CB8AC3E}">
        <p14:creationId xmlns:p14="http://schemas.microsoft.com/office/powerpoint/2010/main" val="4153171530"/>
      </p:ext>
    </p:extLst>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We’re Done!</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pPr marL="0" indent="0">
              <a:buNone/>
            </a:pPr>
            <a:endParaRPr lang="en-US" sz="2400" dirty="0"/>
          </a:p>
          <a:p>
            <a:pPr marL="0" indent="0">
              <a:buNone/>
            </a:pPr>
            <a:endParaRPr lang="en-US" sz="2400" dirty="0"/>
          </a:p>
          <a:p>
            <a:pPr marL="0" indent="0">
              <a:buNone/>
            </a:pPr>
            <a:r>
              <a:rPr lang="en-US" sz="2400" dirty="0"/>
              <a:t>	Relax.  Take a breath…</a:t>
            </a:r>
            <a:endParaRPr lang="en-US" sz="1600" dirty="0">
              <a:latin typeface="Lucida Console" pitchFamily="49" charset="0"/>
            </a:endParaRPr>
          </a:p>
        </p:txBody>
      </p:sp>
    </p:spTree>
    <p:extLst>
      <p:ext uri="{BB962C8B-B14F-4D97-AF65-F5344CB8AC3E}">
        <p14:creationId xmlns:p14="http://schemas.microsoft.com/office/powerpoint/2010/main" val="297197538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1288" y="-4763"/>
            <a:ext cx="6489700" cy="1041401"/>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Hello </a:t>
            </a:r>
            <a:r>
              <a:rPr lang="en-GB" dirty="0" err="1">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WinDbg</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44" y="4910253"/>
            <a:ext cx="3724276"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3"/>
          <p:cNvSpPr txBox="1">
            <a:spLocks/>
          </p:cNvSpPr>
          <p:nvPr/>
        </p:nvSpPr>
        <p:spPr>
          <a:xfrm>
            <a:off x="130175" y="1311275"/>
            <a:ext cx="8686800" cy="5029200"/>
          </a:xfrm>
          <a:prstGeom prst="rect">
            <a:avLst/>
          </a:prstGeom>
        </p:spPr>
        <p:txBody>
          <a:bodyPr>
            <a:normAutofit/>
          </a:bodyPr>
          <a:lstStyle>
            <a:lvl1pPr marL="233363" indent="-233363" algn="l" rtl="0" eaLnBrk="1" fontAlgn="base" hangingPunct="1">
              <a:lnSpc>
                <a:spcPct val="110000"/>
              </a:lnSpc>
              <a:spcBef>
                <a:spcPct val="20000"/>
              </a:spcBef>
              <a:spcAft>
                <a:spcPct val="0"/>
              </a:spcAft>
              <a:buClr>
                <a:schemeClr val="accent1"/>
              </a:buClr>
              <a:buFont typeface="Wingdings 2" pitchFamily="18" charset="2"/>
              <a:buChar char="¡"/>
              <a:defRPr sz="2000">
                <a:solidFill>
                  <a:schemeClr val="tx1"/>
                </a:solidFill>
                <a:latin typeface="+mn-lt"/>
                <a:ea typeface="MS PGothic" pitchFamily="34" charset="-128"/>
                <a:cs typeface="ＭＳ Ｐゴシック" pitchFamily="31" charset="-128"/>
              </a:defRPr>
            </a:lvl1pPr>
            <a:lvl2pPr marL="457200" indent="-223838" algn="l" rtl="0" eaLnBrk="1" fontAlgn="base" hangingPunct="1">
              <a:lnSpc>
                <a:spcPct val="110000"/>
              </a:lnSpc>
              <a:spcBef>
                <a:spcPct val="20000"/>
              </a:spcBef>
              <a:spcAft>
                <a:spcPct val="0"/>
              </a:spcAft>
              <a:buClr>
                <a:schemeClr val="accent1"/>
              </a:buClr>
              <a:buFont typeface="Verdana" pitchFamily="34" charset="0"/>
              <a:buChar char="–"/>
              <a:defRPr>
                <a:solidFill>
                  <a:schemeClr val="tx1"/>
                </a:solidFill>
                <a:latin typeface="+mn-lt"/>
                <a:ea typeface="MS PGothic" pitchFamily="34" charset="-128"/>
              </a:defRPr>
            </a:lvl2pPr>
            <a:lvl3pPr marL="693738" indent="-228600" algn="l" rtl="0" eaLnBrk="1" fontAlgn="base" hangingPunct="1">
              <a:lnSpc>
                <a:spcPct val="110000"/>
              </a:lnSpc>
              <a:spcBef>
                <a:spcPct val="20000"/>
              </a:spcBef>
              <a:spcAft>
                <a:spcPct val="0"/>
              </a:spcAft>
              <a:buClr>
                <a:schemeClr val="accent1"/>
              </a:buClr>
              <a:buSzPct val="80000"/>
              <a:buFont typeface="Courier New" pitchFamily="49" charset="0"/>
              <a:buChar char="o"/>
              <a:defRPr>
                <a:solidFill>
                  <a:schemeClr val="tx1"/>
                </a:solidFill>
                <a:latin typeface="+mn-lt"/>
                <a:ea typeface="MS PGothic" pitchFamily="34" charset="-128"/>
              </a:defRPr>
            </a:lvl3pPr>
            <a:lvl4pPr marL="917575"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4pPr>
            <a:lvl5pPr marL="1150938" indent="-228600" algn="l" rtl="0" eaLnBrk="1" fontAlgn="base" hangingPunct="1">
              <a:lnSpc>
                <a:spcPct val="110000"/>
              </a:lnSpc>
              <a:spcBef>
                <a:spcPct val="20000"/>
              </a:spcBef>
              <a:spcAft>
                <a:spcPct val="0"/>
              </a:spcAft>
              <a:buClr>
                <a:schemeClr val="accent1"/>
              </a:buClr>
              <a:buFont typeface="Arial" charset="0"/>
              <a:buChar cha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6pPr>
            <a:lvl7pPr marL="2971800" indent="-228600" algn="l" rtl="0" eaLnBrk="1" fontAlgn="base" hangingPunct="1">
              <a:spcBef>
                <a:spcPct val="20000"/>
              </a:spcBef>
              <a:spcAft>
                <a:spcPct val="0"/>
              </a:spcAft>
              <a:buClr>
                <a:srgbClr val="3374D4"/>
              </a:buClr>
              <a:buFont typeface="Arial" pitchFamily="34" charset="0"/>
              <a:buChar char="•"/>
              <a:defRPr sz="1800" baseline="0">
                <a:solidFill>
                  <a:schemeClr val="tx1"/>
                </a:solidFill>
                <a:latin typeface="+mn-lt"/>
              </a:defRPr>
            </a:lvl7pPr>
            <a:lvl8pPr marL="3429000" indent="-228600" algn="l" rtl="0" eaLnBrk="1" fontAlgn="base" hangingPunct="1">
              <a:spcBef>
                <a:spcPct val="20000"/>
              </a:spcBef>
              <a:spcAft>
                <a:spcPct val="0"/>
              </a:spcAft>
              <a:buNone/>
              <a:defRPr sz="1800" baseline="0">
                <a:solidFill>
                  <a:schemeClr val="tx1"/>
                </a:solidFill>
                <a:latin typeface="+mn-lt"/>
              </a:defRPr>
            </a:lvl8pPr>
            <a:lvl9pPr marL="3886200" indent="-228600" algn="l" rtl="0" eaLnBrk="1" fontAlgn="base" hangingPunct="1">
              <a:spcBef>
                <a:spcPct val="20000"/>
              </a:spcBef>
              <a:spcAft>
                <a:spcPct val="0"/>
              </a:spcAft>
              <a:buNone/>
              <a:defRPr sz="2000" baseline="0">
                <a:solidFill>
                  <a:schemeClr val="tx1"/>
                </a:solidFill>
                <a:latin typeface="Arial" charset="0"/>
              </a:defRPr>
            </a:lvl9pPr>
          </a:lstStyle>
          <a:p>
            <a:pPr marL="0" indent="0">
              <a:buNone/>
            </a:pPr>
            <a:r>
              <a:rPr lang="en-GB" sz="2400" dirty="0" err="1">
                <a:solidFill>
                  <a:schemeClr val="tx1">
                    <a:lumMod val="75000"/>
                    <a:lumOff val="25000"/>
                  </a:schemeClr>
                </a:solidFill>
              </a:rPr>
              <a:t>WinDbg</a:t>
            </a:r>
            <a:r>
              <a:rPr lang="en-GB" sz="2400" dirty="0">
                <a:solidFill>
                  <a:schemeClr val="tx1">
                    <a:lumMod val="75000"/>
                    <a:lumOff val="25000"/>
                  </a:schemeClr>
                </a:solidFill>
              </a:rPr>
              <a:t> is a command-line driven utility.</a:t>
            </a:r>
          </a:p>
          <a:p>
            <a:pPr marL="0" indent="0">
              <a:buNone/>
            </a:pPr>
            <a:endParaRPr lang="en-GB" sz="1200" dirty="0">
              <a:solidFill>
                <a:schemeClr val="tx1">
                  <a:lumMod val="75000"/>
                  <a:lumOff val="25000"/>
                </a:schemeClr>
              </a:solidFill>
            </a:endParaRPr>
          </a:p>
          <a:p>
            <a:r>
              <a:rPr lang="en-GB" sz="1800" dirty="0">
                <a:solidFill>
                  <a:schemeClr val="tx1">
                    <a:lumMod val="75000"/>
                    <a:lumOff val="25000"/>
                  </a:schemeClr>
                </a:solidFill>
              </a:rPr>
              <a:t>Base commands are simple words such as </a:t>
            </a:r>
            <a:r>
              <a:rPr lang="en-GB" sz="1800" b="1" dirty="0">
                <a:solidFill>
                  <a:schemeClr val="tx1">
                    <a:lumMod val="75000"/>
                    <a:lumOff val="25000"/>
                  </a:schemeClr>
                </a:solidFill>
              </a:rPr>
              <a:t>g</a:t>
            </a:r>
            <a:r>
              <a:rPr lang="en-GB" sz="1800" dirty="0">
                <a:solidFill>
                  <a:schemeClr val="tx1">
                    <a:lumMod val="75000"/>
                    <a:lumOff val="25000"/>
                  </a:schemeClr>
                </a:solidFill>
              </a:rPr>
              <a:t>, </a:t>
            </a:r>
            <a:r>
              <a:rPr lang="en-GB" sz="1800" b="1" dirty="0">
                <a:solidFill>
                  <a:schemeClr val="tx1">
                    <a:lumMod val="75000"/>
                    <a:lumOff val="25000"/>
                  </a:schemeClr>
                </a:solidFill>
              </a:rPr>
              <a:t>lm</a:t>
            </a:r>
            <a:r>
              <a:rPr lang="en-GB" sz="1800" dirty="0">
                <a:solidFill>
                  <a:schemeClr val="tx1">
                    <a:lumMod val="75000"/>
                    <a:lumOff val="25000"/>
                  </a:schemeClr>
                </a:solidFill>
              </a:rPr>
              <a:t>, and </a:t>
            </a:r>
            <a:r>
              <a:rPr lang="en-GB" sz="1800" b="1" dirty="0">
                <a:solidFill>
                  <a:schemeClr val="tx1">
                    <a:lumMod val="75000"/>
                    <a:lumOff val="25000"/>
                  </a:schemeClr>
                </a:solidFill>
              </a:rPr>
              <a:t>~</a:t>
            </a:r>
            <a:br>
              <a:rPr lang="en-GB" sz="1800" b="1" dirty="0">
                <a:solidFill>
                  <a:schemeClr val="tx1">
                    <a:lumMod val="75000"/>
                    <a:lumOff val="25000"/>
                  </a:schemeClr>
                </a:solidFill>
              </a:rPr>
            </a:br>
            <a:endParaRPr lang="en-GB" sz="1200" b="1" dirty="0">
              <a:solidFill>
                <a:schemeClr val="tx1">
                  <a:lumMod val="75000"/>
                  <a:lumOff val="25000"/>
                </a:schemeClr>
              </a:solidFill>
            </a:endParaRPr>
          </a:p>
          <a:p>
            <a:pPr marL="460375" lvl="2"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~3s</a:t>
            </a:r>
          </a:p>
          <a:p>
            <a:pPr marL="460375" lvl="2" indent="0">
              <a:buNone/>
            </a:pPr>
            <a:r>
              <a:rPr lang="en-US" sz="1200" dirty="0">
                <a:solidFill>
                  <a:schemeClr val="tx1">
                    <a:lumMod val="75000"/>
                    <a:lumOff val="25000"/>
                  </a:schemeClr>
                </a:solidFill>
                <a:latin typeface="Lucida Console" pitchFamily="49" charset="0"/>
              </a:rPr>
              <a:t>0:000&gt; </a:t>
            </a:r>
            <a:r>
              <a:rPr lang="en-US" sz="1200" b="1" dirty="0">
                <a:solidFill>
                  <a:schemeClr val="tx1">
                    <a:lumMod val="75000"/>
                    <a:lumOff val="25000"/>
                  </a:schemeClr>
                </a:solidFill>
                <a:latin typeface="Lucida Console" pitchFamily="49" charset="0"/>
              </a:rPr>
              <a:t>g</a:t>
            </a:r>
          </a:p>
          <a:p>
            <a:pPr marL="460375" lvl="2" indent="0">
              <a:buNone/>
            </a:pPr>
            <a:endParaRPr lang="en-GB" sz="1200" dirty="0">
              <a:solidFill>
                <a:schemeClr val="tx1">
                  <a:lumMod val="75000"/>
                  <a:lumOff val="25000"/>
                </a:schemeClr>
              </a:solidFill>
            </a:endParaRPr>
          </a:p>
          <a:p>
            <a:r>
              <a:rPr lang="en-GB" sz="1800" dirty="0">
                <a:solidFill>
                  <a:schemeClr val="tx1">
                    <a:lumMod val="75000"/>
                    <a:lumOff val="25000"/>
                  </a:schemeClr>
                </a:solidFill>
              </a:rPr>
              <a:t>Meta-commands begin with a period such as </a:t>
            </a:r>
            <a:r>
              <a:rPr lang="en-GB" sz="1800" b="1" dirty="0">
                <a:solidFill>
                  <a:schemeClr val="tx1">
                    <a:lumMod val="75000"/>
                    <a:lumOff val="25000"/>
                  </a:schemeClr>
                </a:solidFill>
              </a:rPr>
              <a:t>.load</a:t>
            </a:r>
            <a:r>
              <a:rPr lang="en-GB" sz="1800" dirty="0">
                <a:solidFill>
                  <a:schemeClr val="tx1">
                    <a:lumMod val="75000"/>
                    <a:lumOff val="25000"/>
                  </a:schemeClr>
                </a:solidFill>
              </a:rPr>
              <a:t> and </a:t>
            </a:r>
            <a:r>
              <a:rPr lang="en-GB" sz="1800" b="1" dirty="0">
                <a:solidFill>
                  <a:schemeClr val="tx1">
                    <a:lumMod val="75000"/>
                    <a:lumOff val="25000"/>
                  </a:schemeClr>
                </a:solidFill>
              </a:rPr>
              <a:t>.shell</a:t>
            </a:r>
            <a:br>
              <a:rPr lang="en-GB" sz="1800" b="1" dirty="0">
                <a:solidFill>
                  <a:schemeClr val="tx1">
                    <a:lumMod val="75000"/>
                    <a:lumOff val="25000"/>
                  </a:schemeClr>
                </a:solidFill>
              </a:rPr>
            </a:br>
            <a:endParaRPr lang="en-GB" sz="1200" b="1" dirty="0">
              <a:solidFill>
                <a:schemeClr val="tx1">
                  <a:lumMod val="75000"/>
                  <a:lumOff val="25000"/>
                </a:schemeClr>
              </a:solidFill>
            </a:endParaRPr>
          </a:p>
          <a:p>
            <a:pPr marL="460375" lvl="2" indent="0">
              <a:buNone/>
            </a:pPr>
            <a:r>
              <a:rPr lang="en-US" sz="1200" dirty="0">
                <a:solidFill>
                  <a:schemeClr val="tx1">
                    <a:lumMod val="75000"/>
                    <a:lumOff val="25000"/>
                  </a:schemeClr>
                </a:solidFill>
                <a:latin typeface="Lucida Console" pitchFamily="49" charset="0"/>
              </a:rPr>
              <a:t>0:003&gt; </a:t>
            </a:r>
            <a:r>
              <a:rPr lang="en-US" sz="1200" b="1" dirty="0">
                <a:solidFill>
                  <a:schemeClr val="tx1">
                    <a:lumMod val="75000"/>
                    <a:lumOff val="25000"/>
                  </a:schemeClr>
                </a:solidFill>
                <a:latin typeface="Lucida Console" pitchFamily="49" charset="0"/>
              </a:rPr>
              <a:t>.shell –ci “!</a:t>
            </a:r>
            <a:r>
              <a:rPr lang="en-US" sz="1200" b="1" dirty="0" err="1">
                <a:solidFill>
                  <a:schemeClr val="tx1">
                    <a:lumMod val="75000"/>
                    <a:lumOff val="25000"/>
                  </a:schemeClr>
                </a:solidFill>
                <a:latin typeface="Lucida Console" pitchFamily="49" charset="0"/>
              </a:rPr>
              <a:t>dumpheap</a:t>
            </a:r>
            <a:r>
              <a:rPr lang="en-US" sz="1200" b="1" dirty="0">
                <a:solidFill>
                  <a:schemeClr val="tx1">
                    <a:lumMod val="75000"/>
                    <a:lumOff val="25000"/>
                  </a:schemeClr>
                </a:solidFill>
                <a:latin typeface="Lucida Console" pitchFamily="49" charset="0"/>
              </a:rPr>
              <a:t> –stat” find “String”</a:t>
            </a:r>
          </a:p>
          <a:p>
            <a:pPr marL="0" indent="0">
              <a:buNone/>
            </a:pPr>
            <a:endParaRPr lang="en-US" sz="1200" dirty="0">
              <a:solidFill>
                <a:schemeClr val="tx1">
                  <a:lumMod val="75000"/>
                  <a:lumOff val="25000"/>
                </a:schemeClr>
              </a:solidFill>
              <a:latin typeface="Lucida Console" pitchFamily="49" charset="0"/>
            </a:endParaRPr>
          </a:p>
          <a:p>
            <a:r>
              <a:rPr lang="en-GB" sz="1800" dirty="0">
                <a:solidFill>
                  <a:schemeClr val="tx1">
                    <a:lumMod val="75000"/>
                    <a:lumOff val="25000"/>
                  </a:schemeClr>
                </a:solidFill>
              </a:rPr>
              <a:t>Extension commands begin with ‘!’ such as </a:t>
            </a:r>
            <a:r>
              <a:rPr lang="en-GB" sz="1800" b="1" dirty="0">
                <a:solidFill>
                  <a:schemeClr val="tx1">
                    <a:lumMod val="75000"/>
                    <a:lumOff val="25000"/>
                  </a:schemeClr>
                </a:solidFill>
              </a:rPr>
              <a:t>!</a:t>
            </a:r>
            <a:r>
              <a:rPr lang="en-GB" sz="1800" b="1" dirty="0" err="1">
                <a:solidFill>
                  <a:schemeClr val="tx1">
                    <a:lumMod val="75000"/>
                    <a:lumOff val="25000"/>
                  </a:schemeClr>
                </a:solidFill>
              </a:rPr>
              <a:t>clrstack</a:t>
            </a:r>
            <a:r>
              <a:rPr lang="en-GB" sz="1800" dirty="0">
                <a:solidFill>
                  <a:schemeClr val="tx1">
                    <a:lumMod val="75000"/>
                    <a:lumOff val="25000"/>
                  </a:schemeClr>
                </a:solidFill>
              </a:rPr>
              <a:t> and </a:t>
            </a:r>
            <a:r>
              <a:rPr lang="en-GB" sz="1800" b="1" dirty="0">
                <a:solidFill>
                  <a:schemeClr val="tx1">
                    <a:lumMod val="75000"/>
                    <a:lumOff val="25000"/>
                  </a:schemeClr>
                </a:solidFill>
              </a:rPr>
              <a:t>!</a:t>
            </a:r>
            <a:r>
              <a:rPr lang="en-GB" sz="1800" b="1" dirty="0" err="1">
                <a:solidFill>
                  <a:schemeClr val="tx1">
                    <a:lumMod val="75000"/>
                    <a:lumOff val="25000"/>
                  </a:schemeClr>
                </a:solidFill>
              </a:rPr>
              <a:t>dumpheap</a:t>
            </a:r>
            <a:br>
              <a:rPr lang="en-GB" sz="1800" b="1" dirty="0">
                <a:solidFill>
                  <a:schemeClr val="tx1">
                    <a:lumMod val="75000"/>
                    <a:lumOff val="25000"/>
                  </a:schemeClr>
                </a:solidFill>
              </a:rPr>
            </a:br>
            <a:endParaRPr lang="en-GB" sz="1200" b="1" dirty="0">
              <a:solidFill>
                <a:schemeClr val="tx1">
                  <a:lumMod val="75000"/>
                  <a:lumOff val="25000"/>
                </a:schemeClr>
              </a:solidFill>
            </a:endParaRPr>
          </a:p>
          <a:p>
            <a:pPr marL="460375" lvl="2" indent="0">
              <a:buNone/>
            </a:pPr>
            <a:r>
              <a:rPr lang="en-US" sz="1200" dirty="0">
                <a:solidFill>
                  <a:schemeClr val="tx1">
                    <a:lumMod val="75000"/>
                    <a:lumOff val="25000"/>
                  </a:schemeClr>
                </a:solidFill>
                <a:latin typeface="Lucida Console" pitchFamily="49" charset="0"/>
              </a:rPr>
              <a:t>0:003&gt; </a:t>
            </a:r>
            <a:r>
              <a:rPr lang="en-US" sz="1200" b="1" dirty="0">
                <a:solidFill>
                  <a:schemeClr val="tx1">
                    <a:lumMod val="75000"/>
                    <a:lumOff val="25000"/>
                  </a:schemeClr>
                </a:solidFill>
                <a:latin typeface="Lucida Console" pitchFamily="49" charset="0"/>
              </a:rPr>
              <a:t>!</a:t>
            </a:r>
            <a:r>
              <a:rPr lang="en-US" sz="1200" b="1" dirty="0" err="1">
                <a:solidFill>
                  <a:schemeClr val="tx1">
                    <a:lumMod val="75000"/>
                    <a:lumOff val="25000"/>
                  </a:schemeClr>
                </a:solidFill>
                <a:latin typeface="Lucida Console" pitchFamily="49" charset="0"/>
              </a:rPr>
              <a:t>dumpheap</a:t>
            </a:r>
            <a:r>
              <a:rPr lang="en-US" sz="1200" b="1" dirty="0">
                <a:solidFill>
                  <a:schemeClr val="tx1">
                    <a:lumMod val="75000"/>
                    <a:lumOff val="25000"/>
                  </a:schemeClr>
                </a:solidFill>
                <a:latin typeface="Lucida Console" pitchFamily="49" charset="0"/>
              </a:rPr>
              <a:t> –stat –type String</a:t>
            </a:r>
          </a:p>
          <a:p>
            <a:pPr marL="0" indent="0">
              <a:buNone/>
            </a:pPr>
            <a:endParaRPr lang="en-GB" sz="1800" b="1" dirty="0">
              <a:solidFill>
                <a:schemeClr val="tx1">
                  <a:lumMod val="75000"/>
                  <a:lumOff val="25000"/>
                </a:schemeClr>
              </a:solidFill>
            </a:endParaRPr>
          </a:p>
          <a:p>
            <a:endParaRPr lang="en-GB" sz="1800" dirty="0">
              <a:solidFill>
                <a:schemeClr val="tx1">
                  <a:lumMod val="75000"/>
                  <a:lumOff val="25000"/>
                </a:schemeClr>
              </a:solidFill>
            </a:endParaRPr>
          </a:p>
          <a:p>
            <a:r>
              <a:rPr lang="en-GB" sz="1800" dirty="0">
                <a:solidFill>
                  <a:schemeClr val="tx1">
                    <a:lumMod val="75000"/>
                    <a:lumOff val="25000"/>
                  </a:schemeClr>
                </a:solidFill>
              </a:rPr>
              <a:t>The prompt indicates the target and the current thread index.</a:t>
            </a:r>
          </a:p>
          <a:p>
            <a:pPr marL="0" indent="0">
              <a:buNone/>
            </a:pPr>
            <a:endParaRPr lang="en-GB" sz="1800" b="1" dirty="0">
              <a:solidFill>
                <a:schemeClr val="tx1">
                  <a:lumMod val="75000"/>
                  <a:lumOff val="25000"/>
                </a:schemeClr>
              </a:solidFill>
            </a:endParaRPr>
          </a:p>
        </p:txBody>
      </p:sp>
    </p:spTree>
    <p:extLst>
      <p:ext uri="{BB962C8B-B14F-4D97-AF65-F5344CB8AC3E}">
        <p14:creationId xmlns:p14="http://schemas.microsoft.com/office/powerpoint/2010/main" val="562014612"/>
      </p:ext>
    </p:extLst>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Questions/Discussion</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900" y="1600201"/>
            <a:ext cx="7696200" cy="4783108"/>
          </a:xfrm>
          <a:prstGeom prst="rect">
            <a:avLst/>
          </a:prstGeom>
          <a:noFill/>
          <a:ln w="127000" cmpd="sng">
            <a:gradFill flip="none" rotWithShape="1">
              <a:gsLst>
                <a:gs pos="0">
                  <a:srgbClr val="D6B19C"/>
                </a:gs>
                <a:gs pos="30000">
                  <a:srgbClr val="D49E6C"/>
                </a:gs>
                <a:gs pos="70000">
                  <a:srgbClr val="A65528"/>
                </a:gs>
                <a:gs pos="100000">
                  <a:srgbClr val="663012"/>
                </a:gs>
              </a:gsLst>
              <a:path path="shape">
                <a:fillToRect l="50000" t="50000" r="50000" b="50000"/>
              </a:path>
              <a:tileRect/>
            </a:gra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1271309"/>
      </p:ext>
    </p:extLst>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1288" y="-28575"/>
            <a:ext cx="6858000" cy="1066800"/>
          </a:xfrm>
        </p:spPr>
        <p:txBody>
          <a:bodyPr/>
          <a:lstStyle/>
          <a:p>
            <a:pPr>
              <a:defRPr/>
            </a:pPr>
            <a:r>
              <a:rPr lang="en-GB"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Resources</a:t>
            </a:r>
            <a:endParaRPr lang="en-US"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099" name="Content Placeholder 3"/>
          <p:cNvSpPr>
            <a:spLocks noGrp="1"/>
          </p:cNvSpPr>
          <p:nvPr>
            <p:ph idx="1"/>
          </p:nvPr>
        </p:nvSpPr>
        <p:spPr>
          <a:xfrm>
            <a:off x="130175" y="1311275"/>
            <a:ext cx="8686800" cy="5029200"/>
          </a:xfrm>
        </p:spPr>
        <p:txBody>
          <a:bodyPr>
            <a:normAutofit/>
          </a:bodyPr>
          <a:lstStyle/>
          <a:p>
            <a:r>
              <a:rPr lang="en-US" sz="1800" dirty="0">
                <a:effectLst>
                  <a:outerShdw blurRad="38100" dist="38100" dir="2700000" algn="tl">
                    <a:srgbClr val="000000">
                      <a:alpha val="43137"/>
                    </a:srgbClr>
                  </a:outerShdw>
                </a:effectLst>
              </a:rPr>
              <a:t>If broken it is… – Tess </a:t>
            </a:r>
            <a:r>
              <a:rPr lang="en-US" sz="1800" dirty="0" err="1">
                <a:effectLst>
                  <a:outerShdw blurRad="38100" dist="38100" dir="2700000" algn="tl">
                    <a:srgbClr val="000000">
                      <a:alpha val="43137"/>
                    </a:srgbClr>
                  </a:outerShdw>
                </a:effectLst>
              </a:rPr>
              <a:t>Ferrandez</a:t>
            </a:r>
            <a:br>
              <a:rPr lang="en-US" sz="1800" dirty="0">
                <a:effectLst>
                  <a:outerShdw blurRad="38100" dist="38100" dir="2700000" algn="tl">
                    <a:srgbClr val="000000">
                      <a:alpha val="43137"/>
                    </a:srgbClr>
                  </a:outerShdw>
                </a:effectLst>
              </a:rPr>
            </a:br>
            <a:r>
              <a:rPr lang="en-US" sz="1800" dirty="0">
                <a:hlinkClick r:id="rId3"/>
              </a:rPr>
              <a:t>http://blogs.msdn.com/b/tess/</a:t>
            </a:r>
            <a:endParaRPr lang="en-US" sz="1800" dirty="0"/>
          </a:p>
          <a:p>
            <a:r>
              <a:rPr lang="en-US" sz="1800" dirty="0">
                <a:effectLst>
                  <a:outerShdw blurRad="38100" dist="38100" dir="2700000" algn="tl">
                    <a:srgbClr val="000000">
                      <a:alpha val="43137"/>
                    </a:srgbClr>
                  </a:outerShdw>
                </a:effectLst>
              </a:rPr>
              <a:t>Debugging Toolbox – Roberto Farah</a:t>
            </a:r>
            <a:br>
              <a:rPr lang="en-US" sz="1800" dirty="0">
                <a:effectLst>
                  <a:outerShdw blurRad="38100" dist="38100" dir="2700000" algn="tl">
                    <a:srgbClr val="000000">
                      <a:alpha val="43137"/>
                    </a:srgbClr>
                  </a:outerShdw>
                </a:effectLst>
              </a:rPr>
            </a:br>
            <a:r>
              <a:rPr lang="en-US" sz="1800" dirty="0">
                <a:hlinkClick r:id="rId4"/>
              </a:rPr>
              <a:t>http://blogs.msdn.com/b/debuggingtoolbox/</a:t>
            </a:r>
            <a:endParaRPr lang="en-US" sz="1800" dirty="0"/>
          </a:p>
          <a:p>
            <a:r>
              <a:rPr lang="en-US" sz="1800" dirty="0">
                <a:effectLst>
                  <a:outerShdw blurRad="38100" dist="38100" dir="2700000" algn="tl">
                    <a:srgbClr val="000000">
                      <a:alpha val="43137"/>
                    </a:srgbClr>
                  </a:outerShdw>
                </a:effectLst>
              </a:rPr>
              <a:t>John Robbins Blog – John Robbins</a:t>
            </a:r>
            <a:br>
              <a:rPr lang="en-US" sz="1800" dirty="0">
                <a:effectLst>
                  <a:outerShdw blurRad="38100" dist="38100" dir="2700000" algn="tl">
                    <a:srgbClr val="000000">
                      <a:alpha val="43137"/>
                    </a:srgbClr>
                  </a:outerShdw>
                </a:effectLst>
              </a:rPr>
            </a:br>
            <a:r>
              <a:rPr lang="en-US" sz="1800" dirty="0">
                <a:hlinkClick r:id="rId5"/>
              </a:rPr>
              <a:t>http://www.wintellect.com/cs/blogs/jrobbins</a:t>
            </a:r>
            <a:endParaRPr lang="en-US" sz="1800" dirty="0"/>
          </a:p>
          <a:p>
            <a:r>
              <a:rPr lang="en-US" sz="1800" dirty="0">
                <a:effectLst>
                  <a:outerShdw blurRad="38100" dist="38100" dir="2700000" algn="tl">
                    <a:srgbClr val="000000">
                      <a:alpha val="43137"/>
                    </a:srgbClr>
                  </a:outerShdw>
                </a:effectLst>
              </a:rPr>
              <a:t>Mark </a:t>
            </a:r>
            <a:r>
              <a:rPr lang="en-US" sz="1800" dirty="0" err="1">
                <a:effectLst>
                  <a:outerShdw blurRad="38100" dist="38100" dir="2700000" algn="tl">
                    <a:srgbClr val="000000">
                      <a:alpha val="43137"/>
                    </a:srgbClr>
                  </a:outerShdw>
                </a:effectLst>
              </a:rPr>
              <a:t>Russinovich’s</a:t>
            </a:r>
            <a:r>
              <a:rPr lang="en-US" sz="1800" dirty="0">
                <a:effectLst>
                  <a:outerShdw blurRad="38100" dist="38100" dir="2700000" algn="tl">
                    <a:srgbClr val="000000">
                      <a:alpha val="43137"/>
                    </a:srgbClr>
                  </a:outerShdw>
                </a:effectLst>
              </a:rPr>
              <a:t> Blog – Mark </a:t>
            </a:r>
            <a:r>
              <a:rPr lang="en-US" sz="1800" dirty="0" err="1">
                <a:effectLst>
                  <a:outerShdw blurRad="38100" dist="38100" dir="2700000" algn="tl">
                    <a:srgbClr val="000000">
                      <a:alpha val="43137"/>
                    </a:srgbClr>
                  </a:outerShdw>
                </a:effectLst>
              </a:rPr>
              <a:t>Russinovich</a:t>
            </a:r>
            <a:br>
              <a:rPr lang="en-US" sz="1800" dirty="0">
                <a:effectLst>
                  <a:outerShdw blurRad="38100" dist="38100" dir="2700000" algn="tl">
                    <a:srgbClr val="000000">
                      <a:alpha val="43137"/>
                    </a:srgbClr>
                  </a:outerShdw>
                </a:effectLst>
              </a:rPr>
            </a:br>
            <a:r>
              <a:rPr lang="en-US" sz="1800" dirty="0">
                <a:hlinkClick r:id="rId6"/>
              </a:rPr>
              <a:t>http://blogs.technet.com/b/markrussinovich</a:t>
            </a:r>
            <a:endParaRPr lang="en-US" sz="1800" dirty="0"/>
          </a:p>
          <a:p>
            <a:r>
              <a:rPr lang="en-US" sz="1800" dirty="0">
                <a:effectLst>
                  <a:outerShdw blurRad="38100" dist="38100" dir="2700000" algn="tl">
                    <a:srgbClr val="000000">
                      <a:alpha val="43137"/>
                    </a:srgbClr>
                  </a:outerShdw>
                </a:effectLst>
              </a:rPr>
              <a:t>The Old New Thing – Raymond Chen</a:t>
            </a:r>
            <a:br>
              <a:rPr lang="en-US" sz="1800" dirty="0">
                <a:effectLst>
                  <a:outerShdw blurRad="38100" dist="38100" dir="2700000" algn="tl">
                    <a:srgbClr val="000000">
                      <a:alpha val="43137"/>
                    </a:srgbClr>
                  </a:outerShdw>
                </a:effectLst>
              </a:rPr>
            </a:br>
            <a:r>
              <a:rPr lang="en-US" sz="1800" dirty="0">
                <a:hlinkClick r:id="rId7"/>
              </a:rPr>
              <a:t>http://blogs.msdn.com/b/oldnewthing</a:t>
            </a:r>
            <a:endParaRPr lang="en-US" sz="1800" dirty="0"/>
          </a:p>
          <a:p>
            <a:r>
              <a:rPr lang="en-US" sz="1800" dirty="0">
                <a:effectLst>
                  <a:outerShdw blurRad="38100" dist="38100" dir="2700000" algn="tl">
                    <a:srgbClr val="000000">
                      <a:alpha val="43137"/>
                    </a:srgbClr>
                  </a:outerShdw>
                </a:effectLst>
              </a:rPr>
              <a:t>How the CLR Creates Runtime Objects</a:t>
            </a:r>
            <a:br>
              <a:rPr lang="en-US" sz="1800" dirty="0">
                <a:effectLst>
                  <a:outerShdw blurRad="38100" dist="38100" dir="2700000" algn="tl">
                    <a:srgbClr val="000000">
                      <a:alpha val="43137"/>
                    </a:srgbClr>
                  </a:outerShdw>
                </a:effectLst>
              </a:rPr>
            </a:br>
            <a:r>
              <a:rPr lang="en-US" sz="1800" dirty="0">
                <a:hlinkClick r:id="rId8"/>
              </a:rPr>
              <a:t>http://msdn.microsoft.com/en-us/magazine/cc163791.aspx</a:t>
            </a:r>
            <a:endParaRPr lang="en-US" sz="1800" dirty="0"/>
          </a:p>
        </p:txBody>
      </p:sp>
    </p:spTree>
    <p:extLst>
      <p:ext uri="{BB962C8B-B14F-4D97-AF65-F5344CB8AC3E}">
        <p14:creationId xmlns:p14="http://schemas.microsoft.com/office/powerpoint/2010/main" val="2009708154"/>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gt;&lt;/object&gt;&lt;/database&gt;"/>
  <p:tag name="SECTOMILLISECCONVERTED" val="1"/>
</p:tagLst>
</file>

<file path=ppt/theme/theme1.xml><?xml version="1.0" encoding="utf-8"?>
<a:theme xmlns:a="http://schemas.openxmlformats.org/drawingml/2006/main" name="2012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2012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2012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2012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2012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2012 Waters Template_white">
  <a:themeElements>
    <a:clrScheme name="Custom 4">
      <a:dk1>
        <a:srgbClr val="000000"/>
      </a:dk1>
      <a:lt1>
        <a:srgbClr val="FFFFFF"/>
      </a:lt1>
      <a:dk2>
        <a:srgbClr val="4BACC6"/>
      </a:dk2>
      <a:lt2>
        <a:srgbClr val="B2B2B2"/>
      </a:lt2>
      <a:accent1>
        <a:srgbClr val="4F81BD"/>
      </a:accent1>
      <a:accent2>
        <a:srgbClr val="B0551E"/>
      </a:accent2>
      <a:accent3>
        <a:srgbClr val="FFFFFF"/>
      </a:accent3>
      <a:accent4>
        <a:srgbClr val="000000"/>
      </a:accent4>
      <a:accent5>
        <a:srgbClr val="B2C1DB"/>
      </a:accent5>
      <a:accent6>
        <a:srgbClr val="AE4845"/>
      </a:accent6>
      <a:hlink>
        <a:srgbClr val="818E1C"/>
      </a:hlink>
      <a:folHlink>
        <a:srgbClr val="4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rgbClr val="3374D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Waters_PPT_template_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aters_PPT_template_white 2">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aters_PPT_template_white 3">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aters_PPT_template_white 4">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aters_PPT_template_white 5">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aters_PPT_template_white 6">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aters_PPT_template_white 7">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aters_PPT_template_white 8">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aters_PPT_template_white 9">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aters_PPT_template_white 10">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aters_PPT_template_white 11">
        <a:dk1>
          <a:srgbClr val="000000"/>
        </a:dk1>
        <a:lt1>
          <a:srgbClr val="FFFFFF"/>
        </a:lt1>
        <a:dk2>
          <a:srgbClr val="331E4C"/>
        </a:dk2>
        <a:lt2>
          <a:srgbClr val="808080"/>
        </a:lt2>
        <a:accent1>
          <a:srgbClr val="00628D"/>
        </a:accent1>
        <a:accent2>
          <a:srgbClr val="788000"/>
        </a:accent2>
        <a:accent3>
          <a:srgbClr val="FFFFFF"/>
        </a:accent3>
        <a:accent4>
          <a:srgbClr val="000000"/>
        </a:accent4>
        <a:accent5>
          <a:srgbClr val="AAB7C5"/>
        </a:accent5>
        <a:accent6>
          <a:srgbClr val="6C7300"/>
        </a:accent6>
        <a:hlink>
          <a:srgbClr val="3F1948"/>
        </a:hlink>
        <a:folHlink>
          <a:srgbClr val="A63F10"/>
        </a:folHlink>
      </a:clrScheme>
      <a:clrMap bg1="lt1" tx1="dk1" bg2="lt2" tx2="dk2" accent1="accent1" accent2="accent2" accent3="accent3" accent4="accent4" accent5="accent5" accent6="accent6" hlink="hlink" folHlink="folHlink"/>
    </a:extraClrScheme>
    <a:extraClrScheme>
      <a:clrScheme name="Waters_PPT_template_white 12">
        <a:dk1>
          <a:srgbClr val="000000"/>
        </a:dk1>
        <a:lt1>
          <a:srgbClr val="FFFFFF"/>
        </a:lt1>
        <a:dk2>
          <a:srgbClr val="331E4C"/>
        </a:dk2>
        <a:lt2>
          <a:srgbClr val="808080"/>
        </a:lt2>
        <a:accent1>
          <a:srgbClr val="90B4E6"/>
        </a:accent1>
        <a:accent2>
          <a:srgbClr val="A7B400"/>
        </a:accent2>
        <a:accent3>
          <a:srgbClr val="FFFFFF"/>
        </a:accent3>
        <a:accent4>
          <a:srgbClr val="000000"/>
        </a:accent4>
        <a:accent5>
          <a:srgbClr val="C6D6F0"/>
        </a:accent5>
        <a:accent6>
          <a:srgbClr val="97A300"/>
        </a:accent6>
        <a:hlink>
          <a:srgbClr val="956DC5"/>
        </a:hlink>
        <a:folHlink>
          <a:srgbClr val="F9A350"/>
        </a:folHlink>
      </a:clrScheme>
      <a:clrMap bg1="lt1" tx1="dk1" bg2="lt2" tx2="dk2" accent1="accent1" accent2="accent2" accent3="accent3" accent4="accent4" accent5="accent5" accent6="accent6" hlink="hlink" folHlink="folHlink"/>
    </a:extraClrScheme>
    <a:extraClrScheme>
      <a:clrScheme name="Waters White Logo Template 2008 1">
        <a:dk1>
          <a:srgbClr val="000000"/>
        </a:dk1>
        <a:lt1>
          <a:srgbClr val="FFFFFF"/>
        </a:lt1>
        <a:dk2>
          <a:srgbClr val="4BACC6"/>
        </a:dk2>
        <a:lt2>
          <a:srgbClr val="B2B2B2"/>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2012 Waters Template_white</Template>
  <TotalTime>10514</TotalTime>
  <Words>6559</Words>
  <Application>Microsoft Office PowerPoint</Application>
  <PresentationFormat>On-screen Show (4:3)</PresentationFormat>
  <Paragraphs>1007</Paragraphs>
  <Slides>91</Slides>
  <Notes>91</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91</vt:i4>
      </vt:variant>
    </vt:vector>
  </HeadingPairs>
  <TitlesOfParts>
    <vt:vector size="105" baseType="lpstr">
      <vt:lpstr>Arial</vt:lpstr>
      <vt:lpstr>Calibri</vt:lpstr>
      <vt:lpstr>Cambria</vt:lpstr>
      <vt:lpstr>Courier New</vt:lpstr>
      <vt:lpstr>Lucida Console</vt:lpstr>
      <vt:lpstr>Verdana</vt:lpstr>
      <vt:lpstr>Wingdings</vt:lpstr>
      <vt:lpstr>Wingdings 2</vt:lpstr>
      <vt:lpstr>2012 Waters Template_white</vt:lpstr>
      <vt:lpstr>3_2012 Waters Template_white</vt:lpstr>
      <vt:lpstr>2_2012 Waters Template_white</vt:lpstr>
      <vt:lpstr>1_2012 Waters Template_white</vt:lpstr>
      <vt:lpstr>4_2012 Waters Template_white</vt:lpstr>
      <vt:lpstr>5_2012 Waters Template_white</vt:lpstr>
      <vt:lpstr>Kernel.NET Part 2 Advanced .NET Debugging with WinDbg</vt:lpstr>
      <vt:lpstr>PSR Workshop Series</vt:lpstr>
      <vt:lpstr>How to use this presentation</vt:lpstr>
      <vt:lpstr>Workshop Goals</vt:lpstr>
      <vt:lpstr>Why? Why? Whyyyyyy?</vt:lpstr>
      <vt:lpstr>Screw Drivers and Glue</vt:lpstr>
      <vt:lpstr>This Lab Includes…</vt:lpstr>
      <vt:lpstr>PowerPoint Presentation</vt:lpstr>
      <vt:lpstr>Hello WinDbg</vt:lpstr>
      <vt:lpstr>WinDbg Extensions</vt:lpstr>
      <vt:lpstr>Setup</vt:lpstr>
      <vt:lpstr>Loading Extensions</vt:lpstr>
      <vt:lpstr>Custom is always better</vt:lpstr>
      <vt:lpstr>Enable DML</vt:lpstr>
      <vt:lpstr>Cmd Tree and Scratch Pad</vt:lpstr>
      <vt:lpstr>Paths</vt:lpstr>
      <vt:lpstr>PowerPoint Presentation</vt:lpstr>
      <vt:lpstr>Startup and Loading the CLR</vt:lpstr>
      <vt:lpstr>Startup by Attaching the Debugger</vt:lpstr>
      <vt:lpstr>Basic .NET Building Blocks</vt:lpstr>
      <vt:lpstr>What’s with all the heaps?</vt:lpstr>
      <vt:lpstr>PowerPoint Presentation</vt:lpstr>
      <vt:lpstr>PowerPoint Presentation</vt:lpstr>
      <vt:lpstr>M1: Objects – Call Stack</vt:lpstr>
      <vt:lpstr>M1: Objects – Call Stack</vt:lpstr>
      <vt:lpstr>M1: Objects – Call Stack II</vt:lpstr>
      <vt:lpstr>M1: Objects – Heap</vt:lpstr>
      <vt:lpstr>M1: Objects – Sizes</vt:lpstr>
      <vt:lpstr>M1: Objects – Field Values</vt:lpstr>
      <vt:lpstr>M1: Objects – Field Values</vt:lpstr>
      <vt:lpstr>M1: Objects – A Better !do?</vt:lpstr>
      <vt:lpstr>M1: Objects – Metadata</vt:lpstr>
      <vt:lpstr>PowerPoint Presentation</vt:lpstr>
      <vt:lpstr>M2: Leaks – GC Modes</vt:lpstr>
      <vt:lpstr>M2: Leaks – GC Modes</vt:lpstr>
      <vt:lpstr>M2: Leaks – Follow the bouncing…</vt:lpstr>
      <vt:lpstr>M2: Leaks – Follow the bouncing…</vt:lpstr>
      <vt:lpstr>M2: Leaks – Roots</vt:lpstr>
      <vt:lpstr>M2: Leaks – Lay of the Land</vt:lpstr>
      <vt:lpstr>M2: Leaks – WAKE UP!</vt:lpstr>
      <vt:lpstr>M2: Leaks – Lab</vt:lpstr>
      <vt:lpstr>M2: Leaks – Lab</vt:lpstr>
      <vt:lpstr>M2: Leaks – Lab</vt:lpstr>
      <vt:lpstr>M2: Leaks – Lab</vt:lpstr>
      <vt:lpstr>M2: Leaks – Lab</vt:lpstr>
      <vt:lpstr>M2: Leaks – Extra Credit</vt:lpstr>
      <vt:lpstr>PowerPoint Presentation</vt:lpstr>
      <vt:lpstr>M3: Hangs</vt:lpstr>
      <vt:lpstr>M3: Hangs – High CPU</vt:lpstr>
      <vt:lpstr>M3: Hangs – High CPU</vt:lpstr>
      <vt:lpstr>M3: Hangs – High CPU</vt:lpstr>
      <vt:lpstr>M3: Hangs – High CPU</vt:lpstr>
      <vt:lpstr>M3: Hangs – High CPU</vt:lpstr>
      <vt:lpstr>M3: Hangs – WAKE UP!</vt:lpstr>
      <vt:lpstr>M3: Hangs – Lab</vt:lpstr>
      <vt:lpstr>M3: Hangs – Lab</vt:lpstr>
      <vt:lpstr>M3: Hangs – Lab</vt:lpstr>
      <vt:lpstr>M3: Hangs – Lab</vt:lpstr>
      <vt:lpstr>M3: Hangs – Lab</vt:lpstr>
      <vt:lpstr>M3: Hangs – Lab</vt:lpstr>
      <vt:lpstr>M3: Hangs – Lab</vt:lpstr>
      <vt:lpstr>PowerPoint Presentation</vt:lpstr>
      <vt:lpstr>M4: Finalizers – Review</vt:lpstr>
      <vt:lpstr>M4: Finalizers – WAKE UP!</vt:lpstr>
      <vt:lpstr>M4: Finalizers – Lab</vt:lpstr>
      <vt:lpstr>M4: Finalizers – Lab</vt:lpstr>
      <vt:lpstr>M4: Finalizers – Lab</vt:lpstr>
      <vt:lpstr>M4: Finalizers – Lab</vt:lpstr>
      <vt:lpstr>M4: Finalizers – Lab</vt:lpstr>
      <vt:lpstr>M4: Finalizers – Lab</vt:lpstr>
      <vt:lpstr>M4: Finalizers – Gentle Reminder</vt:lpstr>
      <vt:lpstr>M4: Finalizers – On your own time!</vt:lpstr>
      <vt:lpstr>PowerPoint Presentation</vt:lpstr>
      <vt:lpstr>M5: Exceptions – What are the chances?</vt:lpstr>
      <vt:lpstr>M5: Exceptions – WAKE UP!</vt:lpstr>
      <vt:lpstr>M5: Exceptions – Lab</vt:lpstr>
      <vt:lpstr>M5: Exceptions – Lab</vt:lpstr>
      <vt:lpstr>M5: Exceptions – Lab</vt:lpstr>
      <vt:lpstr>M5: Exceptions – Lab</vt:lpstr>
      <vt:lpstr>M5: Exceptions – Trivia</vt:lpstr>
      <vt:lpstr>PowerPoint Presentation</vt:lpstr>
      <vt:lpstr>ADPlus</vt:lpstr>
      <vt:lpstr>SetCrash.bat</vt:lpstr>
      <vt:lpstr>PowerPoint Presentation</vt:lpstr>
      <vt:lpstr>Workspaces and Themes</vt:lpstr>
      <vt:lpstr>Workspaces and Themes</vt:lpstr>
      <vt:lpstr>Workspaces and Themes</vt:lpstr>
      <vt:lpstr>Workspaces and Themes</vt:lpstr>
      <vt:lpstr>We’re Done!</vt:lpstr>
      <vt:lpstr>Questions/Discussion</vt:lpstr>
      <vt:lpstr>Resources</vt:lpstr>
    </vt:vector>
  </TitlesOfParts>
  <Company>Waters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PSR Workshop 1: The .NET Garbage Collector and Developer Best Practices</dc:title>
  <dc:creator>Steven M. Cohn</dc:creator>
  <cp:lastModifiedBy>Steven Cohn</cp:lastModifiedBy>
  <cp:revision>852</cp:revision>
  <cp:lastPrinted>2013-02-25T23:07:38Z</cp:lastPrinted>
  <dcterms:created xsi:type="dcterms:W3CDTF">2012-08-22T15:27:28Z</dcterms:created>
  <dcterms:modified xsi:type="dcterms:W3CDTF">2022-11-18T23:01:32Z</dcterms:modified>
</cp:coreProperties>
</file>