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2" r:id="rId7"/>
    <p:sldId id="261" r:id="rId8"/>
    <p:sldId id="265" r:id="rId9"/>
    <p:sldId id="264" r:id="rId10"/>
    <p:sldId id="269" r:id="rId11"/>
    <p:sldId id="270" r:id="rId12"/>
    <p:sldId id="267" r:id="rId13"/>
    <p:sldId id="268" r:id="rId14"/>
    <p:sldId id="272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4" r:id="rId27"/>
    <p:sldId id="29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8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2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4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88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7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11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7373-7469-4F22-A165-0C74752D29CA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B6FF-7343-4B67-B8D1-8AEEDB33F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0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630.png"/><Relationship Id="rId12" Type="http://schemas.openxmlformats.org/officeDocument/2006/relationships/image" Target="../media/image58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image" Target="../media/image640.png"/><Relationship Id="rId4" Type="http://schemas.openxmlformats.org/officeDocument/2006/relationships/image" Target="../media/image56.png"/><Relationship Id="rId9" Type="http://schemas.openxmlformats.org/officeDocument/2006/relationships/image" Target="../media/image22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9.png"/><Relationship Id="rId7" Type="http://schemas.openxmlformats.org/officeDocument/2006/relationships/image" Target="../media/image22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22.png"/><Relationship Id="rId12" Type="http://schemas.openxmlformats.org/officeDocument/2006/relationships/image" Target="../media/image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89.png"/><Relationship Id="rId15" Type="http://schemas.openxmlformats.org/officeDocument/2006/relationships/image" Target="../media/image6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8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7" Type="http://schemas.openxmlformats.org/officeDocument/2006/relationships/image" Target="../media/image22.png"/><Relationship Id="rId12" Type="http://schemas.openxmlformats.org/officeDocument/2006/relationships/image" Target="../media/image67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66.png"/><Relationship Id="rId10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7" Type="http://schemas.openxmlformats.org/officeDocument/2006/relationships/image" Target="../media/image97.png"/><Relationship Id="rId2" Type="http://schemas.openxmlformats.org/officeDocument/2006/relationships/hyperlink" Target="https://www.youtube.com/watch?v=XNZIN7Jh3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r_AFDKOc-I" TargetMode="External"/><Relationship Id="rId5" Type="http://schemas.openxmlformats.org/officeDocument/2006/relationships/image" Target="../media/image96.png"/><Relationship Id="rId4" Type="http://schemas.openxmlformats.org/officeDocument/2006/relationships/hyperlink" Target="http://blog.otoro.net/2016/04/01/generating-large-images-from-latent-vector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4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variational-autoencoders-1bfe67eb5daf" TargetMode="External"/><Relationship Id="rId2" Type="http://schemas.openxmlformats.org/officeDocument/2006/relationships/hyperlink" Target="https://jaan.io/what-is-variational-autoencoder-vae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eras-team/keras/blob/master/examples/variational_autoencoder.py" TargetMode="External"/><Relationship Id="rId4" Type="http://schemas.openxmlformats.org/officeDocument/2006/relationships/hyperlink" Target="https://blog.keras.io/building-autoencoders-in-kera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Sharing for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April 30, 2018</a:t>
            </a:r>
          </a:p>
          <a:p>
            <a:r>
              <a:rPr lang="en-US" altLang="zh-TW" dirty="0" smtClean="0"/>
              <a:t>Analytics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325880"/>
                <a:ext cx="7687451" cy="485974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/>
                  <a:t>Activation function: the last is </a:t>
                </a:r>
                <a:r>
                  <a:rPr lang="en-US" altLang="zh-TW" sz="2400" dirty="0" smtClean="0"/>
                  <a:t>sigmoid, </a:t>
                </a:r>
                <a:r>
                  <a:rPr lang="en-US" altLang="zh-TW" sz="2400" dirty="0"/>
                  <a:t>otherwise </a:t>
                </a:r>
                <a:r>
                  <a:rPr lang="en-US" altLang="zh-TW" sz="2400" dirty="0" err="1" smtClean="0"/>
                  <a:t>ReLU</a:t>
                </a:r>
                <a:endParaRPr lang="en-US" altLang="zh-TW" sz="2400" dirty="0" smtClean="0"/>
              </a:p>
              <a:p>
                <a:r>
                  <a:rPr lang="en-US" altLang="zh-TW" sz="2400" dirty="0"/>
                  <a:t>Intermediate dimension: </a:t>
                </a:r>
                <a:r>
                  <a:rPr lang="en-US" altLang="zh-TW" sz="2400" dirty="0" smtClean="0"/>
                  <a:t>64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Noising level: 0.2(0.5) times Gaussian noise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325880"/>
                <a:ext cx="7687451" cy="4859749"/>
              </a:xfrm>
              <a:blipFill>
                <a:blip r:embed="rId2"/>
                <a:stretch>
                  <a:fillRect l="-1110" t="-1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 smtClean="0"/>
              <a:t>The </a:t>
            </a:r>
            <a:r>
              <a:rPr lang="en-US" altLang="zh-TW" sz="3600" dirty="0"/>
              <a:t>Example of Two Layers </a:t>
            </a:r>
            <a:r>
              <a:rPr lang="en-US" altLang="zh-TW" sz="3600" dirty="0" smtClean="0"/>
              <a:t>AE with De-noising</a:t>
            </a:r>
            <a:endParaRPr lang="zh-TW" altLang="en-US" sz="3600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3"/>
          <a:srcRect l="980" t="4691" r="90685" b="54802"/>
          <a:stretch/>
        </p:blipFill>
        <p:spPr>
          <a:xfrm>
            <a:off x="6355406" y="2221517"/>
            <a:ext cx="968331" cy="968329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2" r="90316"/>
          <a:stretch/>
        </p:blipFill>
        <p:spPr>
          <a:xfrm>
            <a:off x="10884648" y="2194646"/>
            <a:ext cx="1096749" cy="110363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664392" y="1891221"/>
            <a:ext cx="2061974" cy="1940400"/>
            <a:chOff x="7944897" y="1686736"/>
            <a:chExt cx="2061974" cy="1940400"/>
          </a:xfrm>
        </p:grpSpPr>
        <p:grpSp>
          <p:nvGrpSpPr>
            <p:cNvPr id="26" name="群組 25"/>
            <p:cNvGrpSpPr>
              <a:grpSpLocks noChangeAspect="1"/>
            </p:cNvGrpSpPr>
            <p:nvPr/>
          </p:nvGrpSpPr>
          <p:grpSpPr>
            <a:xfrm>
              <a:off x="8415432" y="2041258"/>
              <a:ext cx="291026" cy="1231148"/>
              <a:chOff x="2687447" y="3885609"/>
              <a:chExt cx="227540" cy="9625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橢圓 3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/>
            <p:cNvGrpSpPr>
              <a:grpSpLocks noChangeAspect="1"/>
            </p:cNvGrpSpPr>
            <p:nvPr/>
          </p:nvGrpSpPr>
          <p:grpSpPr>
            <a:xfrm>
              <a:off x="7944897" y="1686736"/>
              <a:ext cx="356152" cy="1925152"/>
              <a:chOff x="3589868" y="2460977"/>
              <a:chExt cx="417688" cy="225777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群組 38"/>
            <p:cNvGrpSpPr>
              <a:grpSpLocks noChangeAspect="1"/>
            </p:cNvGrpSpPr>
            <p:nvPr/>
          </p:nvGrpSpPr>
          <p:grpSpPr>
            <a:xfrm>
              <a:off x="8831689" y="2312410"/>
              <a:ext cx="285234" cy="673803"/>
              <a:chOff x="3589868" y="2460977"/>
              <a:chExt cx="417688" cy="86924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>
              <a:grpSpLocks noChangeAspect="1"/>
            </p:cNvGrpSpPr>
            <p:nvPr/>
          </p:nvGrpSpPr>
          <p:grpSpPr>
            <a:xfrm>
              <a:off x="9650719" y="1701984"/>
              <a:ext cx="356152" cy="1925152"/>
              <a:chOff x="3589868" y="2460977"/>
              <a:chExt cx="417688" cy="225777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9241231" y="2100644"/>
              <a:ext cx="291026" cy="1231148"/>
              <a:chOff x="2687447" y="3885609"/>
              <a:chExt cx="227540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56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橢圓 81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 r="90127"/>
          <a:stretch/>
        </p:blipFill>
        <p:spPr>
          <a:xfrm>
            <a:off x="7388984" y="2183182"/>
            <a:ext cx="1157645" cy="11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-</a:t>
            </a:r>
            <a:r>
              <a:rPr lang="en-US" altLang="zh-TW" sz="2000" dirty="0" smtClean="0"/>
              <a:t>0.0536</a:t>
            </a:r>
            <a:endParaRPr lang="en-US" altLang="zh-TW" sz="2000" dirty="0"/>
          </a:p>
          <a:p>
            <a:r>
              <a:rPr lang="en-US" altLang="zh-TW" sz="2000" dirty="0" smtClean="0"/>
              <a:t>The performance is not improved </a:t>
            </a:r>
          </a:p>
          <a:p>
            <a:r>
              <a:rPr lang="en-US" altLang="zh-TW" sz="2000" dirty="0" smtClean="0"/>
              <a:t>The main effect is de-noising</a:t>
            </a:r>
            <a:endParaRPr lang="en-US" altLang="zh-TW" sz="20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062307" y="2209243"/>
            <a:ext cx="925111" cy="1005282"/>
            <a:chOff x="274599" y="1442896"/>
            <a:chExt cx="2036485" cy="1806222"/>
          </a:xfrm>
        </p:grpSpPr>
        <p:grpSp>
          <p:nvGrpSpPr>
            <p:cNvPr id="35" name="群組 34"/>
            <p:cNvGrpSpPr>
              <a:grpSpLocks noChangeAspect="1"/>
            </p:cNvGrpSpPr>
            <p:nvPr/>
          </p:nvGrpSpPr>
          <p:grpSpPr>
            <a:xfrm>
              <a:off x="680746" y="1775516"/>
              <a:ext cx="339344" cy="1155091"/>
              <a:chOff x="2663615" y="3885609"/>
              <a:chExt cx="282787" cy="96257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/>
            <p:cNvGrpSpPr>
              <a:grpSpLocks noChangeAspect="1"/>
            </p:cNvGrpSpPr>
            <p:nvPr/>
          </p:nvGrpSpPr>
          <p:grpSpPr>
            <a:xfrm>
              <a:off x="274599" y="1442896"/>
              <a:ext cx="452408" cy="1806222"/>
              <a:chOff x="3589868" y="2460977"/>
              <a:chExt cx="565511" cy="22577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48" name="群組 47"/>
            <p:cNvGrpSpPr>
              <a:grpSpLocks noChangeAspect="1"/>
            </p:cNvGrpSpPr>
            <p:nvPr/>
          </p:nvGrpSpPr>
          <p:grpSpPr>
            <a:xfrm>
              <a:off x="1114079" y="2047373"/>
              <a:ext cx="334150" cy="695395"/>
              <a:chOff x="3589868" y="2460977"/>
              <a:chExt cx="417688" cy="86924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" name="群組 51"/>
            <p:cNvGrpSpPr>
              <a:grpSpLocks noChangeAspect="1"/>
            </p:cNvGrpSpPr>
            <p:nvPr/>
          </p:nvGrpSpPr>
          <p:grpSpPr>
            <a:xfrm>
              <a:off x="1976934" y="1442896"/>
              <a:ext cx="334150" cy="1806222"/>
              <a:chOff x="3589868" y="2460977"/>
              <a:chExt cx="417688" cy="225777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9" name="群組 58"/>
            <p:cNvGrpSpPr>
              <a:grpSpLocks noChangeAspect="1"/>
            </p:cNvGrpSpPr>
            <p:nvPr/>
          </p:nvGrpSpPr>
          <p:grpSpPr>
            <a:xfrm>
              <a:off x="1525793" y="1787672"/>
              <a:ext cx="339344" cy="1155091"/>
              <a:chOff x="2663615" y="3885609"/>
              <a:chExt cx="282787" cy="96257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5" name="標題 1"/>
          <p:cNvSpPr txBox="1">
            <a:spLocks/>
          </p:cNvSpPr>
          <p:nvPr/>
        </p:nvSpPr>
        <p:spPr>
          <a:xfrm>
            <a:off x="838200" y="30416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/>
              <a:t>The </a:t>
            </a:r>
            <a:r>
              <a:rPr lang="en-US" altLang="zh-TW" sz="3600" dirty="0" smtClean="0"/>
              <a:t>Results </a:t>
            </a:r>
            <a:r>
              <a:rPr lang="en-US" altLang="zh-TW" sz="3600" dirty="0"/>
              <a:t>of Two Layers AE with De-noising</a:t>
            </a:r>
            <a:endParaRPr lang="zh-TW" altLang="en-US" sz="3600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 r="90110"/>
          <a:stretch/>
        </p:blipFill>
        <p:spPr>
          <a:xfrm>
            <a:off x="259611" y="2419098"/>
            <a:ext cx="603705" cy="60695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60" y="957719"/>
            <a:ext cx="3039750" cy="213936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01" y="2071273"/>
            <a:ext cx="5559572" cy="562313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763" r="595"/>
          <a:stretch/>
        </p:blipFill>
        <p:spPr>
          <a:xfrm>
            <a:off x="5832127" y="2573016"/>
            <a:ext cx="5526490" cy="5862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04" y="3097087"/>
            <a:ext cx="3558169" cy="375137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95" y="3154891"/>
            <a:ext cx="3786156" cy="37281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01" y="834934"/>
            <a:ext cx="5559572" cy="11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834291"/>
                <a:ext cx="7687451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/>
                  <a:t>Activation function: the last is </a:t>
                </a:r>
                <a:r>
                  <a:rPr lang="en-US" altLang="zh-TW" sz="2400" dirty="0" smtClean="0"/>
                  <a:t>sigmoid and the latent is linear, </a:t>
                </a:r>
                <a:r>
                  <a:rPr lang="en-US" altLang="zh-TW" sz="2400" dirty="0"/>
                  <a:t>otherwise </a:t>
                </a:r>
                <a:r>
                  <a:rPr lang="en-US" altLang="zh-TW" sz="2400" dirty="0" err="1" smtClean="0"/>
                  <a:t>ReLU</a:t>
                </a:r>
                <a:endParaRPr lang="en-US" altLang="zh-TW" sz="2400" dirty="0" smtClean="0"/>
              </a:p>
              <a:p>
                <a:r>
                  <a:rPr lang="en-US" altLang="zh-TW" sz="2400" dirty="0"/>
                  <a:t>Intermediate dimension: 64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Convolution layer: 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Filter: [16, 32]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Stride: 2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Same padding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834291"/>
                <a:ext cx="7687451" cy="4351338"/>
              </a:xfrm>
              <a:blipFill>
                <a:blip r:embed="rId2"/>
                <a:stretch>
                  <a:fillRect l="-714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The </a:t>
            </a:r>
            <a:r>
              <a:rPr lang="en-US" altLang="zh-TW" sz="4000" dirty="0"/>
              <a:t>Example of Two Layers </a:t>
            </a:r>
            <a:r>
              <a:rPr lang="en-US" altLang="zh-TW" sz="4000" dirty="0" smtClean="0"/>
              <a:t>AE with Convolution Layers</a:t>
            </a:r>
            <a:endParaRPr lang="zh-TW" altLang="en-US" sz="4000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3"/>
          <a:srcRect l="980" t="4691" r="90685" b="54802"/>
          <a:stretch/>
        </p:blipFill>
        <p:spPr>
          <a:xfrm>
            <a:off x="3309164" y="4929212"/>
            <a:ext cx="968331" cy="968329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2" r="90316"/>
          <a:stretch/>
        </p:blipFill>
        <p:spPr>
          <a:xfrm>
            <a:off x="10747488" y="4857836"/>
            <a:ext cx="1096749" cy="110363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303803" y="5090526"/>
            <a:ext cx="1493836" cy="1222600"/>
            <a:chOff x="5279163" y="5014326"/>
            <a:chExt cx="1493836" cy="1222600"/>
          </a:xfrm>
        </p:grpSpPr>
        <p:sp>
          <p:nvSpPr>
            <p:cNvPr id="62" name="矩形 61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5371209" y="5206091"/>
            <a:ext cx="1152556" cy="991109"/>
            <a:chOff x="6529449" y="5023211"/>
            <a:chExt cx="1152556" cy="991109"/>
          </a:xfrm>
        </p:grpSpPr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>
                  <a:spLocks noChangeAspec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  <a:blipFill>
                  <a:blip r:embed="rId6"/>
                  <a:stretch>
                    <a:fillRect r="-56250" b="-774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06992" y="4611561"/>
            <a:ext cx="2061974" cy="1940400"/>
            <a:chOff x="7944897" y="1686736"/>
            <a:chExt cx="2061974" cy="1940400"/>
          </a:xfrm>
        </p:grpSpPr>
        <p:grpSp>
          <p:nvGrpSpPr>
            <p:cNvPr id="26" name="群組 25"/>
            <p:cNvGrpSpPr>
              <a:grpSpLocks noChangeAspect="1"/>
            </p:cNvGrpSpPr>
            <p:nvPr/>
          </p:nvGrpSpPr>
          <p:grpSpPr>
            <a:xfrm>
              <a:off x="8415432" y="2041258"/>
              <a:ext cx="291026" cy="1231148"/>
              <a:chOff x="2687447" y="3885609"/>
              <a:chExt cx="227540" cy="9625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6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橢圓 3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/>
            <p:cNvGrpSpPr>
              <a:grpSpLocks noChangeAspect="1"/>
            </p:cNvGrpSpPr>
            <p:nvPr/>
          </p:nvGrpSpPr>
          <p:grpSpPr>
            <a:xfrm>
              <a:off x="7944897" y="1686736"/>
              <a:ext cx="356152" cy="1925152"/>
              <a:chOff x="3589868" y="2460977"/>
              <a:chExt cx="417688" cy="225777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群組 38"/>
            <p:cNvGrpSpPr>
              <a:grpSpLocks noChangeAspect="1"/>
            </p:cNvGrpSpPr>
            <p:nvPr/>
          </p:nvGrpSpPr>
          <p:grpSpPr>
            <a:xfrm>
              <a:off x="8831689" y="2312410"/>
              <a:ext cx="285234" cy="673803"/>
              <a:chOff x="3589868" y="2460977"/>
              <a:chExt cx="417688" cy="86924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>
              <a:grpSpLocks noChangeAspect="1"/>
            </p:cNvGrpSpPr>
            <p:nvPr/>
          </p:nvGrpSpPr>
          <p:grpSpPr>
            <a:xfrm>
              <a:off x="9650719" y="1701984"/>
              <a:ext cx="356152" cy="1925152"/>
              <a:chOff x="3589868" y="2460977"/>
              <a:chExt cx="417688" cy="225777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9241231" y="2100644"/>
              <a:ext cx="291026" cy="1231148"/>
              <a:chOff x="2687447" y="3885609"/>
              <a:chExt cx="227540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橢圓 81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575438" y="5177074"/>
            <a:ext cx="1152556" cy="991109"/>
            <a:chOff x="6529449" y="5023211"/>
            <a:chExt cx="1152556" cy="991109"/>
          </a:xfrm>
        </p:grpSpPr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>
                  <a:spLocks noChangeAspec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  <a:blipFill>
                  <a:blip r:embed="rId11"/>
                  <a:stretch>
                    <a:fillRect r="-56250" b="-774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9241909" y="5032312"/>
            <a:ext cx="1493836" cy="1222600"/>
            <a:chOff x="5279163" y="5014326"/>
            <a:chExt cx="1493836" cy="1222600"/>
          </a:xfrm>
        </p:grpSpPr>
        <p:sp>
          <p:nvSpPr>
            <p:cNvPr id="96" name="矩形 95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61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-</a:t>
            </a:r>
            <a:r>
              <a:rPr lang="en-US" altLang="zh-TW" sz="2000" dirty="0" smtClean="0"/>
              <a:t>0.0383</a:t>
            </a:r>
            <a:endParaRPr lang="en-US" altLang="zh-TW" sz="2000" dirty="0"/>
          </a:p>
          <a:p>
            <a:r>
              <a:rPr lang="en-US" altLang="zh-TW" sz="2000" dirty="0" smtClean="0"/>
              <a:t>The loss is better than </a:t>
            </a:r>
            <a:r>
              <a:rPr lang="en-US" altLang="zh-TW" sz="2000" dirty="0"/>
              <a:t>Two Layers </a:t>
            </a:r>
            <a:r>
              <a:rPr lang="en-US" altLang="zh-TW" sz="2000" dirty="0" smtClean="0"/>
              <a:t>AE</a:t>
            </a:r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latent </a:t>
            </a:r>
            <a:r>
              <a:rPr lang="en-US" altLang="zh-TW" sz="2000" dirty="0" smtClean="0"/>
              <a:t>is more meaningful</a:t>
            </a:r>
            <a:endParaRPr lang="en-US" altLang="zh-TW" sz="20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062307" y="2209243"/>
            <a:ext cx="925111" cy="1005282"/>
            <a:chOff x="274599" y="1442896"/>
            <a:chExt cx="2036485" cy="1806222"/>
          </a:xfrm>
        </p:grpSpPr>
        <p:grpSp>
          <p:nvGrpSpPr>
            <p:cNvPr id="35" name="群組 34"/>
            <p:cNvGrpSpPr>
              <a:grpSpLocks noChangeAspect="1"/>
            </p:cNvGrpSpPr>
            <p:nvPr/>
          </p:nvGrpSpPr>
          <p:grpSpPr>
            <a:xfrm>
              <a:off x="680746" y="1775516"/>
              <a:ext cx="339344" cy="1155091"/>
              <a:chOff x="2663615" y="3885609"/>
              <a:chExt cx="282787" cy="96257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/>
            <p:cNvGrpSpPr>
              <a:grpSpLocks noChangeAspect="1"/>
            </p:cNvGrpSpPr>
            <p:nvPr/>
          </p:nvGrpSpPr>
          <p:grpSpPr>
            <a:xfrm>
              <a:off x="274599" y="1442896"/>
              <a:ext cx="452408" cy="1806222"/>
              <a:chOff x="3589868" y="2460977"/>
              <a:chExt cx="565511" cy="22577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48" name="群組 47"/>
            <p:cNvGrpSpPr>
              <a:grpSpLocks noChangeAspect="1"/>
            </p:cNvGrpSpPr>
            <p:nvPr/>
          </p:nvGrpSpPr>
          <p:grpSpPr>
            <a:xfrm>
              <a:off x="1114079" y="2047373"/>
              <a:ext cx="334150" cy="695395"/>
              <a:chOff x="3589868" y="2460977"/>
              <a:chExt cx="417688" cy="86924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" name="群組 51"/>
            <p:cNvGrpSpPr>
              <a:grpSpLocks noChangeAspect="1"/>
            </p:cNvGrpSpPr>
            <p:nvPr/>
          </p:nvGrpSpPr>
          <p:grpSpPr>
            <a:xfrm>
              <a:off x="1976934" y="1442896"/>
              <a:ext cx="334150" cy="1806222"/>
              <a:chOff x="3589868" y="2460977"/>
              <a:chExt cx="417688" cy="225777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9" name="群組 58"/>
            <p:cNvGrpSpPr>
              <a:grpSpLocks noChangeAspect="1"/>
            </p:cNvGrpSpPr>
            <p:nvPr/>
          </p:nvGrpSpPr>
          <p:grpSpPr>
            <a:xfrm>
              <a:off x="1525793" y="1787672"/>
              <a:ext cx="339344" cy="1155091"/>
              <a:chOff x="2663615" y="3885609"/>
              <a:chExt cx="282787" cy="96257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Results </a:t>
            </a:r>
            <a:r>
              <a:rPr lang="en-US" altLang="zh-TW" sz="4000" dirty="0"/>
              <a:t>of Two Layers </a:t>
            </a:r>
            <a:r>
              <a:rPr lang="en-US" altLang="zh-TW" sz="4000" dirty="0" smtClean="0"/>
              <a:t>AE with </a:t>
            </a:r>
            <a:r>
              <a:rPr lang="en-US" altLang="zh-TW" sz="4000" dirty="0"/>
              <a:t>Convolution Layers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45" y="3156889"/>
            <a:ext cx="3539490" cy="37011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56" y="3129894"/>
            <a:ext cx="3786156" cy="37281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01" y="1056032"/>
            <a:ext cx="3071243" cy="21615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05" y="1324481"/>
            <a:ext cx="6386195" cy="1314309"/>
          </a:xfrm>
          <a:prstGeom prst="rect">
            <a:avLst/>
          </a:prstGeom>
        </p:spPr>
      </p:pic>
      <p:grpSp>
        <p:nvGrpSpPr>
          <p:cNvPr id="85" name="群組 84"/>
          <p:cNvGrpSpPr>
            <a:grpSpLocks noChangeAspect="1"/>
          </p:cNvGrpSpPr>
          <p:nvPr/>
        </p:nvGrpSpPr>
        <p:grpSpPr>
          <a:xfrm>
            <a:off x="132884" y="2374522"/>
            <a:ext cx="614155" cy="502643"/>
            <a:chOff x="5279163" y="5014326"/>
            <a:chExt cx="1493836" cy="1222600"/>
          </a:xfrm>
        </p:grpSpPr>
        <p:sp>
          <p:nvSpPr>
            <p:cNvPr id="86" name="矩形 85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6"/>
                  <a:stretch>
                    <a:fillRect r="-724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群組 91"/>
          <p:cNvGrpSpPr>
            <a:grpSpLocks noChangeAspect="1"/>
          </p:cNvGrpSpPr>
          <p:nvPr/>
        </p:nvGrpSpPr>
        <p:grpSpPr>
          <a:xfrm>
            <a:off x="548871" y="2426902"/>
            <a:ext cx="473846" cy="407471"/>
            <a:chOff x="6529449" y="5023211"/>
            <a:chExt cx="1152556" cy="991109"/>
          </a:xfrm>
        </p:grpSpPr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4" name="群組 103"/>
          <p:cNvGrpSpPr>
            <a:grpSpLocks noChangeAspect="1"/>
          </p:cNvGrpSpPr>
          <p:nvPr/>
        </p:nvGrpSpPr>
        <p:grpSpPr>
          <a:xfrm>
            <a:off x="1909768" y="2496897"/>
            <a:ext cx="473846" cy="407471"/>
            <a:chOff x="6529449" y="5023211"/>
            <a:chExt cx="1152556" cy="991109"/>
          </a:xfrm>
        </p:grpSpPr>
        <p:sp>
          <p:nvSpPr>
            <p:cNvPr id="105" name="矩形 104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/>
          <p:cNvGrpSpPr>
            <a:grpSpLocks noChangeAspect="1"/>
          </p:cNvGrpSpPr>
          <p:nvPr/>
        </p:nvGrpSpPr>
        <p:grpSpPr>
          <a:xfrm>
            <a:off x="2094246" y="2433936"/>
            <a:ext cx="614155" cy="502643"/>
            <a:chOff x="5279163" y="5014326"/>
            <a:chExt cx="1493836" cy="1222600"/>
          </a:xfrm>
        </p:grpSpPr>
        <p:sp>
          <p:nvSpPr>
            <p:cNvPr id="116" name="矩形 115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7"/>
                  <a:stretch>
                    <a:fillRect r="-724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23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err="1" smtClean="0"/>
              <a:t>Variational</a:t>
            </a:r>
            <a:r>
              <a:rPr lang="en-US" altLang="zh-TW" sz="4000" dirty="0" smtClean="0"/>
              <a:t> AE</a:t>
            </a:r>
            <a:endParaRPr lang="zh-TW" altLang="en-US" sz="4000" dirty="0"/>
          </a:p>
        </p:txBody>
      </p:sp>
      <p:pic>
        <p:nvPicPr>
          <p:cNvPr id="102" name="Picture 2" descr="ãautoencoder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t="912" r="17007" b="1"/>
          <a:stretch/>
        </p:blipFill>
        <p:spPr bwMode="auto">
          <a:xfrm>
            <a:off x="8223674" y="1127670"/>
            <a:ext cx="3502377" cy="26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圖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66" y="3817346"/>
            <a:ext cx="4539258" cy="942615"/>
          </a:xfrm>
          <a:prstGeom prst="rect">
            <a:avLst/>
          </a:prstGeom>
        </p:spPr>
      </p:pic>
      <p:pic>
        <p:nvPicPr>
          <p:cNvPr id="105" name="圖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66" y="3189727"/>
            <a:ext cx="4708485" cy="56563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79032"/>
            <a:ext cx="4708485" cy="440362"/>
          </a:xfrm>
          <a:prstGeom prst="rect">
            <a:avLst/>
          </a:prstGeom>
        </p:spPr>
      </p:pic>
      <p:pic>
        <p:nvPicPr>
          <p:cNvPr id="107" name="圖片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334" y="4908734"/>
            <a:ext cx="5354076" cy="410660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6695334" y="4539402"/>
            <a:ext cx="240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Evidence Lower </a:t>
            </a:r>
            <a:r>
              <a:rPr lang="en-US" altLang="zh-TW" dirty="0" smtClean="0"/>
              <a:t>Bound: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內容版面配置區 2"/>
          <p:cNvSpPr>
            <a:spLocks noGrp="1"/>
          </p:cNvSpPr>
          <p:nvPr>
            <p:ph idx="1"/>
          </p:nvPr>
        </p:nvSpPr>
        <p:spPr>
          <a:xfrm>
            <a:off x="747889" y="1127670"/>
            <a:ext cx="7655331" cy="5562497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Apply Bayesian inference</a:t>
            </a:r>
          </a:p>
          <a:p>
            <a:r>
              <a:rPr lang="en-US" altLang="zh-TW" sz="2200" dirty="0" smtClean="0"/>
              <a:t>Continuous latent representation</a:t>
            </a:r>
          </a:p>
          <a:p>
            <a:r>
              <a:rPr lang="en-US" altLang="zh-TW" sz="2200" dirty="0" smtClean="0"/>
              <a:t>Intractability:</a:t>
            </a:r>
          </a:p>
          <a:p>
            <a:endParaRPr lang="en-US" altLang="zh-TW" sz="2200" dirty="0"/>
          </a:p>
          <a:p>
            <a:r>
              <a:rPr lang="en-US" altLang="zh-TW" sz="2200" dirty="0" smtClean="0"/>
              <a:t>Approximate posterior:</a:t>
            </a:r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Maximize ELBO:</a:t>
            </a:r>
          </a:p>
          <a:p>
            <a:r>
              <a:rPr lang="en-US" altLang="zh-TW" sz="2200" dirty="0" smtClean="0"/>
              <a:t>Loss function :</a:t>
            </a:r>
          </a:p>
          <a:p>
            <a:endParaRPr lang="en-US" altLang="zh-TW" sz="2200" dirty="0"/>
          </a:p>
        </p:txBody>
      </p:sp>
      <p:pic>
        <p:nvPicPr>
          <p:cNvPr id="114" name="圖片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502" y="2727085"/>
            <a:ext cx="995824" cy="484923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236" y="1886233"/>
            <a:ext cx="2520346" cy="761434"/>
          </a:xfrm>
          <a:prstGeom prst="rect">
            <a:avLst/>
          </a:prstGeom>
        </p:spPr>
      </p:pic>
      <p:pic>
        <p:nvPicPr>
          <p:cNvPr id="116" name="圖片 1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0718" y="5310092"/>
            <a:ext cx="5407548" cy="562044"/>
          </a:xfrm>
          <a:prstGeom prst="rect">
            <a:avLst/>
          </a:prstGeom>
        </p:spPr>
      </p:pic>
      <p:pic>
        <p:nvPicPr>
          <p:cNvPr id="117" name="圖片 1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5575" y="5895425"/>
            <a:ext cx="7496611" cy="588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25737" y="3596902"/>
                <a:ext cx="12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37" y="3596902"/>
                <a:ext cx="1249125" cy="369332"/>
              </a:xfrm>
              <a:prstGeom prst="rect">
                <a:avLst/>
              </a:prstGeom>
              <a:blipFill>
                <a:blip r:embed="rId12"/>
                <a:stretch>
                  <a:fillRect l="-390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311384" y="3620305"/>
                <a:ext cx="1293046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84" y="3620305"/>
                <a:ext cx="1293046" cy="394082"/>
              </a:xfrm>
              <a:prstGeom prst="rect">
                <a:avLst/>
              </a:prstGeom>
              <a:blipFill>
                <a:blip r:embed="rId13"/>
                <a:stretch>
                  <a:fillRect l="-4245" t="-7692" b="-1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7889" y="1127670"/>
            <a:ext cx="7655331" cy="5562497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Apply Bayesian inference</a:t>
            </a:r>
          </a:p>
          <a:p>
            <a:r>
              <a:rPr lang="en-US" altLang="zh-TW" sz="2200" dirty="0" smtClean="0"/>
              <a:t>Continuous latent representation</a:t>
            </a:r>
          </a:p>
          <a:p>
            <a:r>
              <a:rPr lang="en-US" altLang="zh-TW" sz="2200" dirty="0" smtClean="0"/>
              <a:t>Intractability:</a:t>
            </a:r>
          </a:p>
          <a:p>
            <a:endParaRPr lang="en-US" altLang="zh-TW" sz="2200" dirty="0"/>
          </a:p>
          <a:p>
            <a:r>
              <a:rPr lang="en-US" altLang="zh-TW" sz="2200" dirty="0" smtClean="0"/>
              <a:t>Approximate posterior:</a:t>
            </a:r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Maximize ELBO:</a:t>
            </a:r>
          </a:p>
          <a:p>
            <a:r>
              <a:rPr lang="en-US" altLang="zh-TW" sz="2200" dirty="0" smtClean="0"/>
              <a:t>Loss function :</a:t>
            </a:r>
          </a:p>
          <a:p>
            <a:endParaRPr lang="en-US" altLang="zh-TW" sz="2200" dirty="0"/>
          </a:p>
        </p:txBody>
      </p:sp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err="1" smtClean="0"/>
              <a:t>Variational</a:t>
            </a:r>
            <a:r>
              <a:rPr lang="en-US" altLang="zh-TW" sz="4000" dirty="0" smtClean="0"/>
              <a:t> AE</a:t>
            </a:r>
            <a:endParaRPr lang="zh-TW" altLang="en-US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6" y="3817346"/>
            <a:ext cx="4539258" cy="9426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66" y="3189727"/>
            <a:ext cx="4708485" cy="56563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9032"/>
            <a:ext cx="4708485" cy="4403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334" y="4908734"/>
            <a:ext cx="5354076" cy="4106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695334" y="4539402"/>
            <a:ext cx="240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Evidence Lower </a:t>
            </a:r>
            <a:r>
              <a:rPr lang="en-US" altLang="zh-TW" dirty="0" smtClean="0"/>
              <a:t>Bound: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718" y="5310092"/>
            <a:ext cx="5407548" cy="562044"/>
          </a:xfrm>
          <a:prstGeom prst="rect">
            <a:avLst/>
          </a:prstGeom>
        </p:spPr>
      </p:pic>
      <p:grpSp>
        <p:nvGrpSpPr>
          <p:cNvPr id="24" name="群組 23"/>
          <p:cNvGrpSpPr>
            <a:grpSpLocks noChangeAspect="1"/>
          </p:cNvGrpSpPr>
          <p:nvPr/>
        </p:nvGrpSpPr>
        <p:grpSpPr>
          <a:xfrm>
            <a:off x="8880037" y="1482192"/>
            <a:ext cx="291026" cy="1231148"/>
            <a:chOff x="2687447" y="3885609"/>
            <a:chExt cx="227540" cy="962576"/>
          </a:xfrm>
        </p:grpSpPr>
        <p:sp>
          <p:nvSpPr>
            <p:cNvPr id="49" name="矩形 48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橢圓 52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>
            <a:grpSpLocks noChangeAspect="1"/>
          </p:cNvGrpSpPr>
          <p:nvPr/>
        </p:nvGrpSpPr>
        <p:grpSpPr>
          <a:xfrm>
            <a:off x="8409502" y="1127670"/>
            <a:ext cx="356152" cy="1925152"/>
            <a:chOff x="3589868" y="2460977"/>
            <a:chExt cx="417688" cy="2257778"/>
          </a:xfrm>
        </p:grpSpPr>
        <p:sp>
          <p:nvSpPr>
            <p:cNvPr id="43" name="矩形 42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9834773" y="1683450"/>
            <a:ext cx="285234" cy="673803"/>
            <a:chOff x="3589868" y="2460977"/>
            <a:chExt cx="417688" cy="869244"/>
          </a:xfrm>
        </p:grpSpPr>
        <p:sp>
          <p:nvSpPr>
            <p:cNvPr id="40" name="矩形 3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10653803" y="1073024"/>
            <a:ext cx="356152" cy="1925152"/>
            <a:chOff x="3589868" y="2460977"/>
            <a:chExt cx="417688" cy="2257778"/>
          </a:xfrm>
        </p:grpSpPr>
        <p:sp>
          <p:nvSpPr>
            <p:cNvPr id="34" name="矩形 33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/>
          <p:cNvGrpSpPr>
            <a:grpSpLocks noChangeAspect="1"/>
          </p:cNvGrpSpPr>
          <p:nvPr/>
        </p:nvGrpSpPr>
        <p:grpSpPr>
          <a:xfrm>
            <a:off x="10244315" y="1471684"/>
            <a:ext cx="291026" cy="1231148"/>
            <a:chOff x="2687447" y="3885609"/>
            <a:chExt cx="227540" cy="962576"/>
          </a:xfrm>
        </p:grpSpPr>
        <p:sp>
          <p:nvSpPr>
            <p:cNvPr id="29" name="矩形 28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橢圓 32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>
            <a:grpSpLocks noChangeAspect="1"/>
          </p:cNvGrpSpPr>
          <p:nvPr/>
        </p:nvGrpSpPr>
        <p:grpSpPr>
          <a:xfrm>
            <a:off x="9356343" y="1375350"/>
            <a:ext cx="285234" cy="673803"/>
            <a:chOff x="3589868" y="2460977"/>
            <a:chExt cx="417688" cy="869244"/>
          </a:xfrm>
        </p:grpSpPr>
        <p:sp>
          <p:nvSpPr>
            <p:cNvPr id="55" name="矩形 54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/>
          <p:cNvGrpSpPr>
            <a:grpSpLocks noChangeAspect="1"/>
          </p:cNvGrpSpPr>
          <p:nvPr/>
        </p:nvGrpSpPr>
        <p:grpSpPr>
          <a:xfrm>
            <a:off x="9352558" y="2202247"/>
            <a:ext cx="285234" cy="673803"/>
            <a:chOff x="3589868" y="2460977"/>
            <a:chExt cx="417688" cy="869244"/>
          </a:xfrm>
        </p:grpSpPr>
        <p:sp>
          <p:nvSpPr>
            <p:cNvPr id="60" name="矩形 5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9309964" y="1009271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964" y="1009271"/>
                <a:ext cx="370422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194510" y="1084741"/>
            <a:ext cx="1964973" cy="20785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9736859" y="1028700"/>
            <a:ext cx="1409560" cy="21775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015725" y="3164927"/>
                <a:ext cx="12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25" y="3164927"/>
                <a:ext cx="1249125" cy="369332"/>
              </a:xfrm>
              <a:prstGeom prst="rect">
                <a:avLst/>
              </a:prstGeom>
              <a:blipFill>
                <a:blip r:embed="rId13"/>
                <a:stretch>
                  <a:fillRect l="-43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9991344" y="3165749"/>
                <a:ext cx="1293046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344" y="3165749"/>
                <a:ext cx="1293046" cy="394082"/>
              </a:xfrm>
              <a:prstGeom prst="rect">
                <a:avLst/>
              </a:prstGeom>
              <a:blipFill>
                <a:blip r:embed="rId14"/>
                <a:stretch>
                  <a:fillRect l="-3774" t="-6154" b="-1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5575" y="5895425"/>
            <a:ext cx="7496611" cy="5884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4502" y="2727085"/>
            <a:ext cx="995824" cy="4849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90236" y="1886233"/>
            <a:ext cx="2520346" cy="7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325880"/>
                <a:ext cx="8020619" cy="4859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/>
                  <a:t>Activation function: the last is </a:t>
                </a:r>
                <a:r>
                  <a:rPr lang="en-US" altLang="zh-TW" sz="2400" dirty="0" smtClean="0"/>
                  <a:t>sigmoid, </a:t>
                </a:r>
                <a:r>
                  <a:rPr lang="en-US" altLang="zh-TW" sz="2400" dirty="0"/>
                  <a:t>otherwise </a:t>
                </a:r>
                <a:r>
                  <a:rPr lang="en-US" altLang="zh-TW" sz="2400" dirty="0" err="1" smtClean="0"/>
                  <a:t>ReLU</a:t>
                </a:r>
                <a:endParaRPr lang="en-US" altLang="zh-TW" sz="2400" dirty="0" smtClean="0"/>
              </a:p>
              <a:p>
                <a:r>
                  <a:rPr lang="en-US" altLang="zh-TW" sz="2400" dirty="0"/>
                  <a:t>Intermediate dimension: </a:t>
                </a:r>
                <a:r>
                  <a:rPr lang="en-US" altLang="zh-TW" sz="2400" dirty="0" smtClean="0"/>
                  <a:t>64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Additional mean and variance(</a:t>
                </a:r>
                <a:r>
                  <a:rPr lang="en-US" altLang="zh-TW" sz="2400" dirty="0" err="1" smtClean="0">
                    <a:solidFill>
                      <a:srgbClr val="FF0000"/>
                    </a:solidFill>
                  </a:rPr>
                  <a:t>std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) layers with linear activation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Latent is sampled by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aussian distribution related to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mean and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variance layers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325880"/>
                <a:ext cx="8020619" cy="4859749"/>
              </a:xfrm>
              <a:blipFill>
                <a:blip r:embed="rId2"/>
                <a:stretch>
                  <a:fillRect l="-1065" t="-2384" b="-6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 smtClean="0"/>
              <a:t>The </a:t>
            </a:r>
            <a:r>
              <a:rPr lang="en-US" altLang="zh-TW" sz="3600" dirty="0"/>
              <a:t>Example of </a:t>
            </a:r>
            <a:r>
              <a:rPr lang="en-US" altLang="zh-TW" sz="3600" dirty="0" err="1"/>
              <a:t>Variational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AE</a:t>
            </a:r>
            <a:endParaRPr lang="zh-TW" altLang="en-US" sz="3600" dirty="0"/>
          </a:p>
        </p:txBody>
      </p:sp>
      <p:grpSp>
        <p:nvGrpSpPr>
          <p:cNvPr id="50" name="群組 49"/>
          <p:cNvGrpSpPr>
            <a:grpSpLocks noChangeAspect="1"/>
          </p:cNvGrpSpPr>
          <p:nvPr/>
        </p:nvGrpSpPr>
        <p:grpSpPr>
          <a:xfrm>
            <a:off x="9178047" y="1600591"/>
            <a:ext cx="291026" cy="1231148"/>
            <a:chOff x="2687447" y="3885609"/>
            <a:chExt cx="227540" cy="962576"/>
          </a:xfrm>
        </p:grpSpPr>
        <p:sp>
          <p:nvSpPr>
            <p:cNvPr id="51" name="矩形 50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橢圓 54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>
            <a:grpSpLocks noChangeAspect="1"/>
          </p:cNvGrpSpPr>
          <p:nvPr/>
        </p:nvGrpSpPr>
        <p:grpSpPr>
          <a:xfrm>
            <a:off x="8707512" y="1246069"/>
            <a:ext cx="356152" cy="1925152"/>
            <a:chOff x="3589868" y="2460977"/>
            <a:chExt cx="417688" cy="2257778"/>
          </a:xfrm>
        </p:grpSpPr>
        <p:sp>
          <p:nvSpPr>
            <p:cNvPr id="60" name="矩形 59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群組 65"/>
          <p:cNvGrpSpPr>
            <a:grpSpLocks noChangeAspect="1"/>
          </p:cNvGrpSpPr>
          <p:nvPr/>
        </p:nvGrpSpPr>
        <p:grpSpPr>
          <a:xfrm>
            <a:off x="10132783" y="1801849"/>
            <a:ext cx="285234" cy="673803"/>
            <a:chOff x="3589868" y="2460977"/>
            <a:chExt cx="417688" cy="869244"/>
          </a:xfrm>
        </p:grpSpPr>
        <p:sp>
          <p:nvSpPr>
            <p:cNvPr id="67" name="矩形 66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>
            <a:grpSpLocks noChangeAspect="1"/>
          </p:cNvGrpSpPr>
          <p:nvPr/>
        </p:nvGrpSpPr>
        <p:grpSpPr>
          <a:xfrm>
            <a:off x="10951813" y="1191423"/>
            <a:ext cx="356152" cy="1925152"/>
            <a:chOff x="3589868" y="2460977"/>
            <a:chExt cx="417688" cy="2257778"/>
          </a:xfrm>
        </p:grpSpPr>
        <p:sp>
          <p:nvSpPr>
            <p:cNvPr id="71" name="矩形 70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群組 82"/>
          <p:cNvGrpSpPr>
            <a:grpSpLocks noChangeAspect="1"/>
          </p:cNvGrpSpPr>
          <p:nvPr/>
        </p:nvGrpSpPr>
        <p:grpSpPr>
          <a:xfrm>
            <a:off x="10542325" y="1590083"/>
            <a:ext cx="291026" cy="1231148"/>
            <a:chOff x="2687447" y="3885609"/>
            <a:chExt cx="227540" cy="962576"/>
          </a:xfrm>
        </p:grpSpPr>
        <p:sp>
          <p:nvSpPr>
            <p:cNvPr id="84" name="矩形 83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橢圓 87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>
            <a:grpSpLocks noChangeAspect="1"/>
          </p:cNvGrpSpPr>
          <p:nvPr/>
        </p:nvGrpSpPr>
        <p:grpSpPr>
          <a:xfrm>
            <a:off x="9654353" y="1493749"/>
            <a:ext cx="285234" cy="673803"/>
            <a:chOff x="3589868" y="2460977"/>
            <a:chExt cx="417688" cy="869244"/>
          </a:xfrm>
        </p:grpSpPr>
        <p:sp>
          <p:nvSpPr>
            <p:cNvPr id="90" name="矩形 8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>
            <a:grpSpLocks noChangeAspect="1"/>
          </p:cNvGrpSpPr>
          <p:nvPr/>
        </p:nvGrpSpPr>
        <p:grpSpPr>
          <a:xfrm>
            <a:off x="9650568" y="2320646"/>
            <a:ext cx="285234" cy="673803"/>
            <a:chOff x="3589868" y="2460977"/>
            <a:chExt cx="417688" cy="869244"/>
          </a:xfrm>
        </p:grpSpPr>
        <p:sp>
          <p:nvSpPr>
            <p:cNvPr id="94" name="矩形 93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9607974" y="1127670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74" y="1127670"/>
                <a:ext cx="3704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9594095" y="2931138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095" y="2931138"/>
                <a:ext cx="3778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/>
          <p:cNvSpPr/>
          <p:nvPr/>
        </p:nvSpPr>
        <p:spPr>
          <a:xfrm>
            <a:off x="8492520" y="1203140"/>
            <a:ext cx="1964973" cy="20785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10024775" y="1147099"/>
            <a:ext cx="1419654" cy="21775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8313735" y="3283326"/>
                <a:ext cx="12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35" y="3283326"/>
                <a:ext cx="1249125" cy="369332"/>
              </a:xfrm>
              <a:prstGeom prst="rect">
                <a:avLst/>
              </a:prstGeom>
              <a:blipFill>
                <a:blip r:embed="rId11"/>
                <a:stretch>
                  <a:fillRect l="-4390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0289354" y="3284148"/>
                <a:ext cx="1293046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354" y="3284148"/>
                <a:ext cx="1293046" cy="394082"/>
              </a:xfrm>
              <a:prstGeom prst="rect">
                <a:avLst/>
              </a:prstGeom>
              <a:blipFill>
                <a:blip r:embed="rId12"/>
                <a:stretch>
                  <a:fillRect l="-4245" t="-781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1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0.0323</a:t>
            </a:r>
            <a:endParaRPr lang="en-US" altLang="zh-TW" sz="2000" dirty="0"/>
          </a:p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variational</a:t>
            </a:r>
            <a:r>
              <a:rPr lang="en-US" altLang="zh-TW" sz="2000" dirty="0" smtClean="0"/>
              <a:t> AE makes:</a:t>
            </a:r>
          </a:p>
          <a:p>
            <a:pPr lvl="1"/>
            <a:r>
              <a:rPr lang="en-US" altLang="zh-TW" sz="1800" dirty="0"/>
              <a:t>t</a:t>
            </a:r>
            <a:r>
              <a:rPr lang="en-US" altLang="zh-TW" sz="1800" dirty="0" smtClean="0"/>
              <a:t>he </a:t>
            </a:r>
            <a:r>
              <a:rPr lang="en-US" altLang="zh-TW" sz="1800" dirty="0"/>
              <a:t>latent </a:t>
            </a:r>
            <a:r>
              <a:rPr lang="en-US" altLang="zh-TW" sz="1800" dirty="0" smtClean="0"/>
              <a:t>more meaningful</a:t>
            </a:r>
          </a:p>
          <a:p>
            <a:pPr lvl="1"/>
            <a:r>
              <a:rPr lang="en-US" altLang="zh-TW" sz="1800" dirty="0" smtClean="0"/>
              <a:t>continuous distribution</a:t>
            </a:r>
          </a:p>
          <a:p>
            <a:r>
              <a:rPr lang="en-US" altLang="zh-TW" sz="2000" dirty="0"/>
              <a:t>The loss is </a:t>
            </a:r>
            <a:r>
              <a:rPr lang="en-US" altLang="zh-TW" sz="2000" dirty="0" smtClean="0"/>
              <a:t>hard to compare with Two </a:t>
            </a:r>
            <a:r>
              <a:rPr lang="en-US" altLang="zh-TW" sz="2000" dirty="0"/>
              <a:t>Layers </a:t>
            </a:r>
            <a:r>
              <a:rPr lang="en-US" altLang="zh-TW" sz="2000" dirty="0" smtClean="0"/>
              <a:t>AE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Results </a:t>
            </a:r>
            <a:r>
              <a:rPr lang="en-US" altLang="zh-TW" sz="4000" dirty="0"/>
              <a:t>of </a:t>
            </a:r>
            <a:r>
              <a:rPr lang="en-US" altLang="zh-TW" sz="4000" dirty="0" err="1"/>
              <a:t>Variational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AE</a:t>
            </a:r>
            <a:endParaRPr lang="zh-TW" altLang="en-US" sz="4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45137" y="2209243"/>
            <a:ext cx="1142281" cy="1005282"/>
            <a:chOff x="845137" y="2209243"/>
            <a:chExt cx="1142281" cy="1005282"/>
          </a:xfrm>
        </p:grpSpPr>
        <p:grpSp>
          <p:nvGrpSpPr>
            <p:cNvPr id="73" name="群組 72"/>
            <p:cNvGrpSpPr>
              <a:grpSpLocks noChangeAspect="1"/>
            </p:cNvGrpSpPr>
            <p:nvPr/>
          </p:nvGrpSpPr>
          <p:grpSpPr>
            <a:xfrm>
              <a:off x="1029637" y="2394368"/>
              <a:ext cx="154153" cy="642885"/>
              <a:chOff x="2663615" y="3885609"/>
              <a:chExt cx="282787" cy="96257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>
              <a:grpSpLocks noChangeAspect="1"/>
            </p:cNvGrpSpPr>
            <p:nvPr/>
          </p:nvGrpSpPr>
          <p:grpSpPr>
            <a:xfrm>
              <a:off x="845137" y="2209243"/>
              <a:ext cx="205515" cy="1005282"/>
              <a:chOff x="3589868" y="2460977"/>
              <a:chExt cx="565511" cy="225777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75" name="群組 74"/>
            <p:cNvGrpSpPr>
              <a:grpSpLocks noChangeAspect="1"/>
            </p:cNvGrpSpPr>
            <p:nvPr/>
          </p:nvGrpSpPr>
          <p:grpSpPr>
            <a:xfrm>
              <a:off x="1443656" y="2545674"/>
              <a:ext cx="151794" cy="387033"/>
              <a:chOff x="3589868" y="2460977"/>
              <a:chExt cx="417688" cy="869244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>
              <a:grpSpLocks noChangeAspect="1"/>
            </p:cNvGrpSpPr>
            <p:nvPr/>
          </p:nvGrpSpPr>
          <p:grpSpPr>
            <a:xfrm>
              <a:off x="1835624" y="2209243"/>
              <a:ext cx="151794" cy="1005282"/>
              <a:chOff x="3589868" y="2460977"/>
              <a:chExt cx="417688" cy="225777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1630685" y="2401134"/>
              <a:ext cx="154153" cy="642885"/>
              <a:chOff x="2663615" y="3885609"/>
              <a:chExt cx="282787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6" name="群組 135"/>
            <p:cNvGrpSpPr>
              <a:grpSpLocks noChangeAspect="1"/>
            </p:cNvGrpSpPr>
            <p:nvPr/>
          </p:nvGrpSpPr>
          <p:grpSpPr>
            <a:xfrm>
              <a:off x="1229280" y="2308805"/>
              <a:ext cx="151794" cy="387033"/>
              <a:chOff x="3589868" y="2460977"/>
              <a:chExt cx="417688" cy="869244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>
              <a:grpSpLocks noChangeAspect="1"/>
            </p:cNvGrpSpPr>
            <p:nvPr/>
          </p:nvGrpSpPr>
          <p:grpSpPr>
            <a:xfrm>
              <a:off x="1229980" y="2802350"/>
              <a:ext cx="151794" cy="387033"/>
              <a:chOff x="3589868" y="2460977"/>
              <a:chExt cx="417688" cy="869244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41" y="972740"/>
            <a:ext cx="3065021" cy="21571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68" y="3143049"/>
            <a:ext cx="3507816" cy="37017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58" y="3117986"/>
            <a:ext cx="3810342" cy="37519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62" y="1404133"/>
            <a:ext cx="6386195" cy="13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0.0699</a:t>
            </a:r>
            <a:endParaRPr lang="en-US" altLang="zh-TW" sz="2000" dirty="0"/>
          </a:p>
          <a:p>
            <a:r>
              <a:rPr lang="en-US" altLang="zh-TW" sz="2000" dirty="0" smtClean="0"/>
              <a:t>The encoded results are more distinct</a:t>
            </a:r>
            <a:endParaRPr lang="en-US" altLang="zh-TW" sz="2000" dirty="0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Results </a:t>
            </a:r>
            <a:r>
              <a:rPr lang="en-US" altLang="zh-TW" sz="4000" dirty="0"/>
              <a:t>of </a:t>
            </a:r>
            <a:r>
              <a:rPr lang="en-US" altLang="zh-TW" sz="4000" dirty="0" err="1"/>
              <a:t>Variational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AE less Regarding KL-Divergence</a:t>
            </a:r>
            <a:endParaRPr lang="zh-TW" altLang="en-US" sz="4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45137" y="2209243"/>
            <a:ext cx="1142281" cy="1005282"/>
            <a:chOff x="845137" y="2209243"/>
            <a:chExt cx="1142281" cy="1005282"/>
          </a:xfrm>
        </p:grpSpPr>
        <p:grpSp>
          <p:nvGrpSpPr>
            <p:cNvPr id="73" name="群組 72"/>
            <p:cNvGrpSpPr>
              <a:grpSpLocks noChangeAspect="1"/>
            </p:cNvGrpSpPr>
            <p:nvPr/>
          </p:nvGrpSpPr>
          <p:grpSpPr>
            <a:xfrm>
              <a:off x="1029637" y="2394368"/>
              <a:ext cx="154153" cy="642885"/>
              <a:chOff x="2663615" y="3885609"/>
              <a:chExt cx="282787" cy="96257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>
              <a:grpSpLocks noChangeAspect="1"/>
            </p:cNvGrpSpPr>
            <p:nvPr/>
          </p:nvGrpSpPr>
          <p:grpSpPr>
            <a:xfrm>
              <a:off x="845137" y="2209243"/>
              <a:ext cx="205515" cy="1005282"/>
              <a:chOff x="3589868" y="2460977"/>
              <a:chExt cx="565511" cy="225777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75" name="群組 74"/>
            <p:cNvGrpSpPr>
              <a:grpSpLocks noChangeAspect="1"/>
            </p:cNvGrpSpPr>
            <p:nvPr/>
          </p:nvGrpSpPr>
          <p:grpSpPr>
            <a:xfrm>
              <a:off x="1443656" y="2545674"/>
              <a:ext cx="151794" cy="387033"/>
              <a:chOff x="3589868" y="2460977"/>
              <a:chExt cx="417688" cy="869244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>
              <a:grpSpLocks noChangeAspect="1"/>
            </p:cNvGrpSpPr>
            <p:nvPr/>
          </p:nvGrpSpPr>
          <p:grpSpPr>
            <a:xfrm>
              <a:off x="1835624" y="2209243"/>
              <a:ext cx="151794" cy="1005282"/>
              <a:chOff x="3589868" y="2460977"/>
              <a:chExt cx="417688" cy="225777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1630685" y="2401134"/>
              <a:ext cx="154153" cy="642885"/>
              <a:chOff x="2663615" y="3885609"/>
              <a:chExt cx="282787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6" name="群組 135"/>
            <p:cNvGrpSpPr>
              <a:grpSpLocks noChangeAspect="1"/>
            </p:cNvGrpSpPr>
            <p:nvPr/>
          </p:nvGrpSpPr>
          <p:grpSpPr>
            <a:xfrm>
              <a:off x="1229280" y="2308805"/>
              <a:ext cx="151794" cy="387033"/>
              <a:chOff x="3589868" y="2460977"/>
              <a:chExt cx="417688" cy="869244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>
              <a:grpSpLocks noChangeAspect="1"/>
            </p:cNvGrpSpPr>
            <p:nvPr/>
          </p:nvGrpSpPr>
          <p:grpSpPr>
            <a:xfrm>
              <a:off x="1229980" y="2802350"/>
              <a:ext cx="151794" cy="387033"/>
              <a:chOff x="3589868" y="2460977"/>
              <a:chExt cx="417688" cy="869244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19" y="3154891"/>
            <a:ext cx="3509060" cy="37031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15" y="3154891"/>
            <a:ext cx="3810342" cy="37519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963471"/>
            <a:ext cx="3105570" cy="21476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63" y="1408267"/>
            <a:ext cx="6386194" cy="13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461141" y="3513689"/>
            <a:ext cx="1493836" cy="1222600"/>
            <a:chOff x="5279163" y="5014326"/>
            <a:chExt cx="1493836" cy="1222600"/>
          </a:xfrm>
        </p:grpSpPr>
        <p:sp>
          <p:nvSpPr>
            <p:cNvPr id="62" name="矩形 61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01470" y="3620359"/>
            <a:ext cx="1152556" cy="991109"/>
            <a:chOff x="6529449" y="5023211"/>
            <a:chExt cx="1152556" cy="991109"/>
          </a:xfrm>
        </p:grpSpPr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>
                  <a:spLocks noChangeAspec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  <a:blipFill>
                  <a:blip r:embed="rId3"/>
                  <a:stretch>
                    <a:fillRect r="-56250" b="-774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295585" y="2992489"/>
            <a:ext cx="2275825" cy="2172800"/>
            <a:chOff x="9031612" y="1127670"/>
            <a:chExt cx="2275825" cy="2172800"/>
          </a:xfrm>
        </p:grpSpPr>
        <p:grpSp>
          <p:nvGrpSpPr>
            <p:cNvPr id="102" name="群組 101"/>
            <p:cNvGrpSpPr>
              <a:grpSpLocks noChangeAspect="1"/>
            </p:cNvGrpSpPr>
            <p:nvPr/>
          </p:nvGrpSpPr>
          <p:grpSpPr>
            <a:xfrm>
              <a:off x="9467422" y="1600591"/>
              <a:ext cx="291026" cy="1231148"/>
              <a:chOff x="2687447" y="3885609"/>
              <a:chExt cx="227540" cy="962576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橢圓 106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8" name="群組 107"/>
            <p:cNvGrpSpPr>
              <a:grpSpLocks noChangeAspect="1"/>
            </p:cNvGrpSpPr>
            <p:nvPr/>
          </p:nvGrpSpPr>
          <p:grpSpPr>
            <a:xfrm>
              <a:off x="9031612" y="1246069"/>
              <a:ext cx="356152" cy="1925152"/>
              <a:chOff x="3589868" y="2460977"/>
              <a:chExt cx="417688" cy="2257778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群組 114"/>
            <p:cNvGrpSpPr>
              <a:grpSpLocks noChangeAspect="1"/>
            </p:cNvGrpSpPr>
            <p:nvPr/>
          </p:nvGrpSpPr>
          <p:grpSpPr>
            <a:xfrm>
              <a:off x="10213808" y="1801849"/>
              <a:ext cx="285234" cy="673803"/>
              <a:chOff x="3589868" y="2460977"/>
              <a:chExt cx="417688" cy="869244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" name="群組 118"/>
            <p:cNvGrpSpPr>
              <a:grpSpLocks noChangeAspect="1"/>
            </p:cNvGrpSpPr>
            <p:nvPr/>
          </p:nvGrpSpPr>
          <p:grpSpPr>
            <a:xfrm>
              <a:off x="10951285" y="1238421"/>
              <a:ext cx="356152" cy="1925152"/>
              <a:chOff x="3589868" y="2460977"/>
              <a:chExt cx="417688" cy="2257778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/>
                  <p:cNvSpPr/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8" y="3825294"/>
                    <a:ext cx="3097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群組 125"/>
            <p:cNvGrpSpPr>
              <a:grpSpLocks noChangeAspect="1"/>
            </p:cNvGrpSpPr>
            <p:nvPr/>
          </p:nvGrpSpPr>
          <p:grpSpPr>
            <a:xfrm>
              <a:off x="10577050" y="1590083"/>
              <a:ext cx="291026" cy="1231148"/>
              <a:chOff x="2687447" y="3885609"/>
              <a:chExt cx="227540" cy="96257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/>
                  <p:cNvSpPr/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0" name="矩形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橢圓 13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2" name="群組 131"/>
            <p:cNvGrpSpPr>
              <a:grpSpLocks noChangeAspect="1"/>
            </p:cNvGrpSpPr>
            <p:nvPr/>
          </p:nvGrpSpPr>
          <p:grpSpPr>
            <a:xfrm>
              <a:off x="9839553" y="1493749"/>
              <a:ext cx="285234" cy="673803"/>
              <a:chOff x="3589868" y="2460977"/>
              <a:chExt cx="417688" cy="869244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6" name="群組 135"/>
            <p:cNvGrpSpPr>
              <a:grpSpLocks noChangeAspect="1"/>
            </p:cNvGrpSpPr>
            <p:nvPr/>
          </p:nvGrpSpPr>
          <p:grpSpPr>
            <a:xfrm>
              <a:off x="9835768" y="2320646"/>
              <a:ext cx="285234" cy="673803"/>
              <a:chOff x="3589868" y="2460977"/>
              <a:chExt cx="417688" cy="869244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/>
                <p:cNvSpPr/>
                <p:nvPr/>
              </p:nvSpPr>
              <p:spPr>
                <a:xfrm>
                  <a:off x="9793174" y="1127670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0" name="矩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3174" y="1127670"/>
                  <a:ext cx="37042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 140"/>
                <p:cNvSpPr/>
                <p:nvPr/>
              </p:nvSpPr>
              <p:spPr>
                <a:xfrm>
                  <a:off x="9779295" y="2931138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1" name="矩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295" y="2931138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127670"/>
                <a:ext cx="7687451" cy="505795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/>
                  <a:t>Activation function: the last is </a:t>
                </a:r>
                <a:r>
                  <a:rPr lang="en-US" altLang="zh-TW" sz="2400" dirty="0" smtClean="0"/>
                  <a:t>sigmoid, </a:t>
                </a:r>
                <a:r>
                  <a:rPr lang="en-US" altLang="zh-TW" sz="2400" dirty="0"/>
                  <a:t>otherwise </a:t>
                </a:r>
                <a:r>
                  <a:rPr lang="en-US" altLang="zh-TW" sz="2400" dirty="0" err="1" smtClean="0"/>
                  <a:t>ReLU</a:t>
                </a:r>
                <a:endParaRPr lang="en-US" altLang="zh-TW" sz="2400" dirty="0" smtClean="0"/>
              </a:p>
              <a:p>
                <a:r>
                  <a:rPr lang="en-US" altLang="zh-TW" sz="2400" dirty="0"/>
                  <a:t>Intermediate dimension: 64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Convolution layer: 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Filter: [16, 32]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Stride: 2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Same padding</a:t>
                </a:r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Additional mean and variance(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std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 layers with linear activation</a:t>
                </a:r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Latent is sampled by Gaussian distribution related to the mean and variance layers</a:t>
                </a:r>
              </a:p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127670"/>
                <a:ext cx="7687451" cy="5057959"/>
              </a:xfrm>
              <a:blipFill>
                <a:blip r:embed="rId11"/>
                <a:stretch>
                  <a:fillRect l="-714" t="-2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The </a:t>
            </a:r>
            <a:r>
              <a:rPr lang="en-US" altLang="zh-TW" sz="4000" dirty="0"/>
              <a:t>Example of </a:t>
            </a:r>
            <a:r>
              <a:rPr lang="en-US" altLang="zh-TW" sz="4000" dirty="0" err="1"/>
              <a:t>Variational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AE with Convolution Layers</a:t>
            </a:r>
            <a:endParaRPr lang="zh-TW" altLang="en-US" sz="4000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12"/>
          <a:srcRect l="980" t="4691" r="90685" b="54802"/>
          <a:stretch/>
        </p:blipFill>
        <p:spPr>
          <a:xfrm>
            <a:off x="4641815" y="3735500"/>
            <a:ext cx="968331" cy="968329"/>
          </a:xfrm>
          <a:prstGeom prst="rect">
            <a:avLst/>
          </a:prstGeom>
        </p:spPr>
      </p:pic>
      <p:grpSp>
        <p:nvGrpSpPr>
          <p:cNvPr id="83" name="群組 82"/>
          <p:cNvGrpSpPr/>
          <p:nvPr/>
        </p:nvGrpSpPr>
        <p:grpSpPr>
          <a:xfrm>
            <a:off x="9293175" y="3591342"/>
            <a:ext cx="1152556" cy="991109"/>
            <a:chOff x="6529449" y="5023211"/>
            <a:chExt cx="1152556" cy="991109"/>
          </a:xfrm>
        </p:grpSpPr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>
                  <a:spLocks noChangeAspec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72" y="5268433"/>
                  <a:ext cx="193717" cy="188164"/>
                </a:xfrm>
                <a:prstGeom prst="rect">
                  <a:avLst/>
                </a:prstGeom>
                <a:blipFill>
                  <a:blip r:embed="rId13"/>
                  <a:stretch>
                    <a:fillRect r="-61290" b="-774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9820752" y="3446580"/>
            <a:ext cx="1493836" cy="1222600"/>
            <a:chOff x="5279163" y="5014326"/>
            <a:chExt cx="1493836" cy="1222600"/>
          </a:xfrm>
        </p:grpSpPr>
        <p:sp>
          <p:nvSpPr>
            <p:cNvPr id="96" name="矩形 95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2" r="90316"/>
          <a:stretch/>
        </p:blipFill>
        <p:spPr>
          <a:xfrm>
            <a:off x="10982739" y="3602188"/>
            <a:ext cx="1096749" cy="11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/>
              <a:t>AE (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The variations of AE</a:t>
            </a:r>
          </a:p>
          <a:p>
            <a:r>
              <a:rPr lang="en-US" altLang="zh-TW" dirty="0" err="1" smtClean="0"/>
              <a:t>Variational</a:t>
            </a:r>
            <a:r>
              <a:rPr lang="en-US" altLang="zh-TW" dirty="0" smtClean="0"/>
              <a:t> AE</a:t>
            </a:r>
          </a:p>
          <a:p>
            <a:r>
              <a:rPr lang="en-US" altLang="zh-TW" dirty="0" smtClean="0"/>
              <a:t>The applications of AE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3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>
            <a:grpSpLocks noChangeAspect="1"/>
          </p:cNvGrpSpPr>
          <p:nvPr/>
        </p:nvGrpSpPr>
        <p:grpSpPr>
          <a:xfrm>
            <a:off x="42718" y="2534559"/>
            <a:ext cx="614155" cy="502643"/>
            <a:chOff x="5279163" y="5014326"/>
            <a:chExt cx="1493836" cy="1222600"/>
          </a:xfrm>
        </p:grpSpPr>
        <p:sp>
          <p:nvSpPr>
            <p:cNvPr id="45" name="矩形 44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2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/>
          <p:cNvGrpSpPr>
            <a:grpSpLocks noChangeAspect="1"/>
          </p:cNvGrpSpPr>
          <p:nvPr/>
        </p:nvGrpSpPr>
        <p:grpSpPr>
          <a:xfrm>
            <a:off x="458705" y="2586939"/>
            <a:ext cx="473846" cy="407471"/>
            <a:chOff x="6529449" y="5023211"/>
            <a:chExt cx="1152556" cy="991109"/>
          </a:xfrm>
        </p:grpSpPr>
        <p:sp>
          <p:nvSpPr>
            <p:cNvPr id="52" name="矩形 51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0.0852</a:t>
            </a:r>
            <a:endParaRPr lang="en-US" altLang="zh-TW" sz="2000" dirty="0"/>
          </a:p>
          <a:p>
            <a:r>
              <a:rPr lang="en-US" altLang="zh-TW" sz="2000" dirty="0" smtClean="0"/>
              <a:t>Convolution is helpful for:</a:t>
            </a:r>
          </a:p>
          <a:p>
            <a:pPr lvl="1"/>
            <a:r>
              <a:rPr lang="en-US" altLang="zh-TW" sz="1800" dirty="0" smtClean="0"/>
              <a:t>reducing loss </a:t>
            </a:r>
          </a:p>
          <a:p>
            <a:pPr lvl="1"/>
            <a:r>
              <a:rPr lang="en-US" altLang="zh-TW" sz="1800" dirty="0" smtClean="0"/>
              <a:t>distinguishing encoded results</a:t>
            </a:r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Results </a:t>
            </a:r>
            <a:r>
              <a:rPr lang="en-US" altLang="zh-TW" sz="4000" dirty="0"/>
              <a:t>of </a:t>
            </a:r>
            <a:r>
              <a:rPr lang="en-US" altLang="zh-TW" sz="4000" dirty="0" err="1"/>
              <a:t>Variational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AE with </a:t>
            </a:r>
            <a:r>
              <a:rPr lang="en-US" altLang="zh-TW" sz="4000" dirty="0"/>
              <a:t>Convolution </a:t>
            </a:r>
            <a:r>
              <a:rPr lang="en-US" altLang="zh-TW" sz="4000" dirty="0" smtClean="0"/>
              <a:t>Layers</a:t>
            </a:r>
            <a:endParaRPr lang="zh-TW" altLang="en-US" sz="4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45137" y="2209243"/>
            <a:ext cx="1142281" cy="1005282"/>
            <a:chOff x="845137" y="2209243"/>
            <a:chExt cx="1142281" cy="1005282"/>
          </a:xfrm>
        </p:grpSpPr>
        <p:grpSp>
          <p:nvGrpSpPr>
            <p:cNvPr id="73" name="群組 72"/>
            <p:cNvGrpSpPr>
              <a:grpSpLocks noChangeAspect="1"/>
            </p:cNvGrpSpPr>
            <p:nvPr/>
          </p:nvGrpSpPr>
          <p:grpSpPr>
            <a:xfrm>
              <a:off x="1029637" y="2394368"/>
              <a:ext cx="154153" cy="642885"/>
              <a:chOff x="2663615" y="3885609"/>
              <a:chExt cx="282787" cy="96257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>
              <a:grpSpLocks noChangeAspect="1"/>
            </p:cNvGrpSpPr>
            <p:nvPr/>
          </p:nvGrpSpPr>
          <p:grpSpPr>
            <a:xfrm>
              <a:off x="845137" y="2209243"/>
              <a:ext cx="205515" cy="1005282"/>
              <a:chOff x="3589868" y="2460977"/>
              <a:chExt cx="565511" cy="225777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75" name="群組 74"/>
            <p:cNvGrpSpPr>
              <a:grpSpLocks noChangeAspect="1"/>
            </p:cNvGrpSpPr>
            <p:nvPr/>
          </p:nvGrpSpPr>
          <p:grpSpPr>
            <a:xfrm>
              <a:off x="1443656" y="2545674"/>
              <a:ext cx="151794" cy="387033"/>
              <a:chOff x="3589868" y="2460977"/>
              <a:chExt cx="417688" cy="869244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>
              <a:grpSpLocks noChangeAspect="1"/>
            </p:cNvGrpSpPr>
            <p:nvPr/>
          </p:nvGrpSpPr>
          <p:grpSpPr>
            <a:xfrm>
              <a:off x="1835624" y="2209243"/>
              <a:ext cx="151794" cy="1005282"/>
              <a:chOff x="3589868" y="2460977"/>
              <a:chExt cx="417688" cy="225777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1630685" y="2401134"/>
              <a:ext cx="154153" cy="642885"/>
              <a:chOff x="2663615" y="3885609"/>
              <a:chExt cx="282787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6" name="群組 135"/>
            <p:cNvGrpSpPr>
              <a:grpSpLocks noChangeAspect="1"/>
            </p:cNvGrpSpPr>
            <p:nvPr/>
          </p:nvGrpSpPr>
          <p:grpSpPr>
            <a:xfrm>
              <a:off x="1229280" y="2308805"/>
              <a:ext cx="151794" cy="387033"/>
              <a:chOff x="3589868" y="2460977"/>
              <a:chExt cx="417688" cy="869244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>
              <a:grpSpLocks noChangeAspect="1"/>
            </p:cNvGrpSpPr>
            <p:nvPr/>
          </p:nvGrpSpPr>
          <p:grpSpPr>
            <a:xfrm>
              <a:off x="1229980" y="2802350"/>
              <a:ext cx="151794" cy="387033"/>
              <a:chOff x="3589868" y="2460977"/>
              <a:chExt cx="417688" cy="869244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2" name="群組 61"/>
          <p:cNvGrpSpPr>
            <a:grpSpLocks noChangeAspect="1"/>
          </p:cNvGrpSpPr>
          <p:nvPr/>
        </p:nvGrpSpPr>
        <p:grpSpPr>
          <a:xfrm>
            <a:off x="1863468" y="2566347"/>
            <a:ext cx="473846" cy="407471"/>
            <a:chOff x="6529449" y="5023211"/>
            <a:chExt cx="1152556" cy="991109"/>
          </a:xfrm>
        </p:grpSpPr>
        <p:sp>
          <p:nvSpPr>
            <p:cNvPr id="63" name="矩形 62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>
            <a:grpSpLocks noChangeAspect="1"/>
          </p:cNvGrpSpPr>
          <p:nvPr/>
        </p:nvGrpSpPr>
        <p:grpSpPr>
          <a:xfrm>
            <a:off x="2047946" y="2503386"/>
            <a:ext cx="614155" cy="502643"/>
            <a:chOff x="5279163" y="5014326"/>
            <a:chExt cx="1493836" cy="1222600"/>
          </a:xfrm>
        </p:grpSpPr>
        <p:sp>
          <p:nvSpPr>
            <p:cNvPr id="87" name="矩形 86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3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02" y="1010676"/>
            <a:ext cx="3100627" cy="2144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67" y="1296122"/>
            <a:ext cx="6383509" cy="13137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8" y="3180325"/>
            <a:ext cx="3496241" cy="3689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29" y="3162175"/>
            <a:ext cx="3753372" cy="3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>
            <a:grpSpLocks noChangeAspect="1"/>
          </p:cNvGrpSpPr>
          <p:nvPr/>
        </p:nvGrpSpPr>
        <p:grpSpPr>
          <a:xfrm>
            <a:off x="42718" y="2534559"/>
            <a:ext cx="614155" cy="502643"/>
            <a:chOff x="5279163" y="5014326"/>
            <a:chExt cx="1493836" cy="1222600"/>
          </a:xfrm>
        </p:grpSpPr>
        <p:sp>
          <p:nvSpPr>
            <p:cNvPr id="45" name="矩形 44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2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/>
          <p:cNvGrpSpPr>
            <a:grpSpLocks noChangeAspect="1"/>
          </p:cNvGrpSpPr>
          <p:nvPr/>
        </p:nvGrpSpPr>
        <p:grpSpPr>
          <a:xfrm>
            <a:off x="458705" y="2586939"/>
            <a:ext cx="473846" cy="407471"/>
            <a:chOff x="6529449" y="5023211"/>
            <a:chExt cx="1152556" cy="991109"/>
          </a:xfrm>
        </p:grpSpPr>
        <p:sp>
          <p:nvSpPr>
            <p:cNvPr id="52" name="矩形 51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0.0996</a:t>
            </a:r>
            <a:endParaRPr lang="en-US" altLang="zh-TW" sz="2000" dirty="0"/>
          </a:p>
          <a:p>
            <a:r>
              <a:rPr lang="en-US" altLang="zh-TW" sz="2000" dirty="0"/>
              <a:t>The encoded results are more distinct</a:t>
            </a:r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Results </a:t>
            </a:r>
            <a:r>
              <a:rPr lang="en-US" altLang="zh-TW" sz="4000" dirty="0"/>
              <a:t>of </a:t>
            </a:r>
            <a:r>
              <a:rPr lang="en-US" altLang="zh-TW" sz="4000" dirty="0" err="1"/>
              <a:t>Variational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AE with </a:t>
            </a:r>
            <a:r>
              <a:rPr lang="en-US" altLang="zh-TW" sz="4000" dirty="0"/>
              <a:t>Convolution </a:t>
            </a:r>
            <a:r>
              <a:rPr lang="en-US" altLang="zh-TW" sz="4000" dirty="0" smtClean="0"/>
              <a:t>Layers</a:t>
            </a:r>
            <a:endParaRPr lang="zh-TW" altLang="en-US" sz="4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45137" y="2209243"/>
            <a:ext cx="1142281" cy="1005282"/>
            <a:chOff x="845137" y="2209243"/>
            <a:chExt cx="1142281" cy="1005282"/>
          </a:xfrm>
        </p:grpSpPr>
        <p:grpSp>
          <p:nvGrpSpPr>
            <p:cNvPr id="73" name="群組 72"/>
            <p:cNvGrpSpPr>
              <a:grpSpLocks noChangeAspect="1"/>
            </p:cNvGrpSpPr>
            <p:nvPr/>
          </p:nvGrpSpPr>
          <p:grpSpPr>
            <a:xfrm>
              <a:off x="1029637" y="2394368"/>
              <a:ext cx="154153" cy="642885"/>
              <a:chOff x="2663615" y="3885609"/>
              <a:chExt cx="282787" cy="96257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>
              <a:grpSpLocks noChangeAspect="1"/>
            </p:cNvGrpSpPr>
            <p:nvPr/>
          </p:nvGrpSpPr>
          <p:grpSpPr>
            <a:xfrm>
              <a:off x="845137" y="2209243"/>
              <a:ext cx="205515" cy="1005282"/>
              <a:chOff x="3589868" y="2460977"/>
              <a:chExt cx="565511" cy="225777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3647059" y="3825294"/>
                <a:ext cx="508320" cy="829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75" name="群組 74"/>
            <p:cNvGrpSpPr>
              <a:grpSpLocks noChangeAspect="1"/>
            </p:cNvGrpSpPr>
            <p:nvPr/>
          </p:nvGrpSpPr>
          <p:grpSpPr>
            <a:xfrm>
              <a:off x="1443656" y="2545674"/>
              <a:ext cx="151794" cy="387033"/>
              <a:chOff x="3589868" y="2460977"/>
              <a:chExt cx="417688" cy="869244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>
              <a:grpSpLocks noChangeAspect="1"/>
            </p:cNvGrpSpPr>
            <p:nvPr/>
          </p:nvGrpSpPr>
          <p:grpSpPr>
            <a:xfrm>
              <a:off x="1835624" y="2209243"/>
              <a:ext cx="151794" cy="1005282"/>
              <a:chOff x="3589868" y="2460977"/>
              <a:chExt cx="417688" cy="225777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7" name="群組 76"/>
            <p:cNvGrpSpPr>
              <a:grpSpLocks noChangeAspect="1"/>
            </p:cNvGrpSpPr>
            <p:nvPr/>
          </p:nvGrpSpPr>
          <p:grpSpPr>
            <a:xfrm>
              <a:off x="1630685" y="2401134"/>
              <a:ext cx="154153" cy="642885"/>
              <a:chOff x="2663615" y="3885609"/>
              <a:chExt cx="282787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63615" y="3885609"/>
                <a:ext cx="282787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6" name="群組 135"/>
            <p:cNvGrpSpPr>
              <a:grpSpLocks noChangeAspect="1"/>
            </p:cNvGrpSpPr>
            <p:nvPr/>
          </p:nvGrpSpPr>
          <p:grpSpPr>
            <a:xfrm>
              <a:off x="1229280" y="2308805"/>
              <a:ext cx="151794" cy="387033"/>
              <a:chOff x="3589868" y="2460977"/>
              <a:chExt cx="417688" cy="869244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>
              <a:grpSpLocks noChangeAspect="1"/>
            </p:cNvGrpSpPr>
            <p:nvPr/>
          </p:nvGrpSpPr>
          <p:grpSpPr>
            <a:xfrm>
              <a:off x="1229980" y="2802350"/>
              <a:ext cx="151794" cy="387033"/>
              <a:chOff x="3589868" y="2460977"/>
              <a:chExt cx="417688" cy="869244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2" name="群組 61"/>
          <p:cNvGrpSpPr>
            <a:grpSpLocks noChangeAspect="1"/>
          </p:cNvGrpSpPr>
          <p:nvPr/>
        </p:nvGrpSpPr>
        <p:grpSpPr>
          <a:xfrm>
            <a:off x="1863468" y="2566347"/>
            <a:ext cx="473846" cy="407471"/>
            <a:chOff x="6529449" y="5023211"/>
            <a:chExt cx="1152556" cy="991109"/>
          </a:xfrm>
        </p:grpSpPr>
        <p:sp>
          <p:nvSpPr>
            <p:cNvPr id="63" name="矩形 62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>
            <a:grpSpLocks noChangeAspect="1"/>
          </p:cNvGrpSpPr>
          <p:nvPr/>
        </p:nvGrpSpPr>
        <p:grpSpPr>
          <a:xfrm>
            <a:off x="2047946" y="2503386"/>
            <a:ext cx="614155" cy="502643"/>
            <a:chOff x="5279163" y="5014326"/>
            <a:chExt cx="1493836" cy="1222600"/>
          </a:xfrm>
        </p:grpSpPr>
        <p:sp>
          <p:nvSpPr>
            <p:cNvPr id="87" name="矩形 86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69" y="5188489"/>
                  <a:ext cx="428263" cy="898342"/>
                </a:xfrm>
                <a:prstGeom prst="rect">
                  <a:avLst/>
                </a:prstGeom>
                <a:blipFill>
                  <a:blip r:embed="rId3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944643"/>
            <a:ext cx="3111157" cy="21514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7" y="1272207"/>
            <a:ext cx="6401962" cy="13175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39" y="3186041"/>
            <a:ext cx="3492420" cy="36855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8" y="3188052"/>
            <a:ext cx="3740893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7889" y="1664123"/>
            <a:ext cx="7655331" cy="502604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AE learn the latent representation </a:t>
            </a:r>
            <a:r>
              <a:rPr lang="en-US" altLang="zh-TW" sz="2400" dirty="0"/>
              <a:t>(encoding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Deeper layers are helpful for the training progress</a:t>
            </a:r>
          </a:p>
          <a:p>
            <a:r>
              <a:rPr lang="en-US" altLang="zh-TW" sz="2400" dirty="0" smtClean="0"/>
              <a:t>De-noising is mainly useful for coming data with disturbance</a:t>
            </a:r>
          </a:p>
          <a:p>
            <a:r>
              <a:rPr lang="en-US" altLang="zh-TW" sz="2400" dirty="0"/>
              <a:t>Convolution is helpful for:</a:t>
            </a:r>
          </a:p>
          <a:p>
            <a:pPr lvl="1"/>
            <a:r>
              <a:rPr lang="en-US" altLang="zh-TW" sz="2000" dirty="0"/>
              <a:t>reducing loss </a:t>
            </a:r>
          </a:p>
          <a:p>
            <a:pPr lvl="1"/>
            <a:r>
              <a:rPr lang="en-US" altLang="zh-TW" sz="2000" dirty="0"/>
              <a:t>distinguishing encoded results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 err="1"/>
              <a:t>variational</a:t>
            </a:r>
            <a:r>
              <a:rPr lang="en-US" altLang="zh-TW" sz="2400" dirty="0"/>
              <a:t> AE makes:</a:t>
            </a:r>
          </a:p>
          <a:p>
            <a:pPr lvl="1"/>
            <a:r>
              <a:rPr lang="en-US" altLang="zh-TW" sz="2000" dirty="0"/>
              <a:t>the latent more meaningful</a:t>
            </a:r>
          </a:p>
          <a:p>
            <a:pPr lvl="1"/>
            <a:r>
              <a:rPr lang="en-US" altLang="zh-TW" sz="2000" dirty="0"/>
              <a:t>continuous distribution</a:t>
            </a:r>
          </a:p>
        </p:txBody>
      </p:sp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Recap</a:t>
            </a:r>
            <a:endParaRPr lang="zh-TW" altLang="en-US" sz="4000" dirty="0"/>
          </a:p>
        </p:txBody>
      </p:sp>
      <p:grpSp>
        <p:nvGrpSpPr>
          <p:cNvPr id="24" name="群組 23"/>
          <p:cNvGrpSpPr>
            <a:grpSpLocks noChangeAspect="1"/>
          </p:cNvGrpSpPr>
          <p:nvPr/>
        </p:nvGrpSpPr>
        <p:grpSpPr>
          <a:xfrm>
            <a:off x="8880037" y="1482192"/>
            <a:ext cx="291026" cy="1231148"/>
            <a:chOff x="2687447" y="3885609"/>
            <a:chExt cx="227540" cy="962576"/>
          </a:xfrm>
        </p:grpSpPr>
        <p:sp>
          <p:nvSpPr>
            <p:cNvPr id="49" name="矩形 48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橢圓 52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>
            <a:grpSpLocks noChangeAspect="1"/>
          </p:cNvGrpSpPr>
          <p:nvPr/>
        </p:nvGrpSpPr>
        <p:grpSpPr>
          <a:xfrm>
            <a:off x="8409502" y="1127670"/>
            <a:ext cx="356152" cy="1925152"/>
            <a:chOff x="3589868" y="2460977"/>
            <a:chExt cx="417688" cy="2257778"/>
          </a:xfrm>
        </p:grpSpPr>
        <p:sp>
          <p:nvSpPr>
            <p:cNvPr id="43" name="矩形 42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9834773" y="1683450"/>
            <a:ext cx="285234" cy="673803"/>
            <a:chOff x="3589868" y="2460977"/>
            <a:chExt cx="417688" cy="869244"/>
          </a:xfrm>
        </p:grpSpPr>
        <p:sp>
          <p:nvSpPr>
            <p:cNvPr id="40" name="矩形 3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10653803" y="1073024"/>
            <a:ext cx="356152" cy="1925152"/>
            <a:chOff x="3589868" y="2460977"/>
            <a:chExt cx="417688" cy="2257778"/>
          </a:xfrm>
        </p:grpSpPr>
        <p:sp>
          <p:nvSpPr>
            <p:cNvPr id="34" name="矩形 33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/>
          <p:cNvGrpSpPr>
            <a:grpSpLocks noChangeAspect="1"/>
          </p:cNvGrpSpPr>
          <p:nvPr/>
        </p:nvGrpSpPr>
        <p:grpSpPr>
          <a:xfrm>
            <a:off x="10244315" y="1471684"/>
            <a:ext cx="291026" cy="1231148"/>
            <a:chOff x="2687447" y="3885609"/>
            <a:chExt cx="227540" cy="962576"/>
          </a:xfrm>
        </p:grpSpPr>
        <p:sp>
          <p:nvSpPr>
            <p:cNvPr id="29" name="矩形 28"/>
            <p:cNvSpPr/>
            <p:nvPr/>
          </p:nvSpPr>
          <p:spPr>
            <a:xfrm>
              <a:off x="2687447" y="3885609"/>
              <a:ext cx="227540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橢圓 32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>
            <a:grpSpLocks noChangeAspect="1"/>
          </p:cNvGrpSpPr>
          <p:nvPr/>
        </p:nvGrpSpPr>
        <p:grpSpPr>
          <a:xfrm>
            <a:off x="9356343" y="1375350"/>
            <a:ext cx="285234" cy="673803"/>
            <a:chOff x="3589868" y="2460977"/>
            <a:chExt cx="417688" cy="869244"/>
          </a:xfrm>
        </p:grpSpPr>
        <p:sp>
          <p:nvSpPr>
            <p:cNvPr id="55" name="矩形 54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/>
          <p:cNvGrpSpPr>
            <a:grpSpLocks noChangeAspect="1"/>
          </p:cNvGrpSpPr>
          <p:nvPr/>
        </p:nvGrpSpPr>
        <p:grpSpPr>
          <a:xfrm>
            <a:off x="9352558" y="2202247"/>
            <a:ext cx="285234" cy="673803"/>
            <a:chOff x="3589868" y="2460977"/>
            <a:chExt cx="417688" cy="869244"/>
          </a:xfrm>
        </p:grpSpPr>
        <p:sp>
          <p:nvSpPr>
            <p:cNvPr id="60" name="矩形 5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3642723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642723" y="2946399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9309964" y="1009271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964" y="1009271"/>
                <a:ext cx="370422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5" y="2812739"/>
                <a:ext cx="3778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194510" y="1084741"/>
            <a:ext cx="1964973" cy="20785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9736859" y="1028700"/>
            <a:ext cx="1409560" cy="21775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015725" y="3164927"/>
                <a:ext cx="12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25" y="3164927"/>
                <a:ext cx="1249125" cy="369332"/>
              </a:xfrm>
              <a:prstGeom prst="rect">
                <a:avLst/>
              </a:prstGeom>
              <a:blipFill>
                <a:blip r:embed="rId11"/>
                <a:stretch>
                  <a:fillRect l="-43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9991344" y="3165749"/>
                <a:ext cx="1293046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344" y="3165749"/>
                <a:ext cx="1293046" cy="394082"/>
              </a:xfrm>
              <a:prstGeom prst="rect">
                <a:avLst/>
              </a:prstGeom>
              <a:blipFill>
                <a:blip r:embed="rId12"/>
                <a:stretch>
                  <a:fillRect l="-3774" t="-6154" b="-1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7889" y="1664123"/>
            <a:ext cx="7655331" cy="502604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Dimension reduction </a:t>
            </a:r>
          </a:p>
          <a:p>
            <a:r>
              <a:rPr lang="en-US" altLang="zh-TW" sz="2400" dirty="0" smtClean="0"/>
              <a:t>Features extraction</a:t>
            </a:r>
          </a:p>
          <a:p>
            <a:r>
              <a:rPr lang="en-US" altLang="zh-TW" sz="2400" dirty="0" smtClean="0"/>
              <a:t>De-nosing </a:t>
            </a:r>
          </a:p>
          <a:p>
            <a:r>
              <a:rPr lang="en-US" altLang="zh-TW" sz="2400" dirty="0" smtClean="0"/>
              <a:t>Generative model:</a:t>
            </a:r>
          </a:p>
          <a:p>
            <a:pPr lvl="1"/>
            <a:r>
              <a:rPr lang="en-US" altLang="zh-TW" dirty="0"/>
              <a:t>celebrity </a:t>
            </a:r>
            <a:r>
              <a:rPr lang="en-US" altLang="zh-TW" dirty="0" smtClean="0"/>
              <a:t>faces</a:t>
            </a:r>
          </a:p>
          <a:p>
            <a:pPr lvl="1"/>
            <a:r>
              <a:rPr lang="en-US" altLang="zh-TW" dirty="0"/>
              <a:t>high-resolution digital </a:t>
            </a:r>
            <a:r>
              <a:rPr lang="en-US" altLang="zh-TW" dirty="0" smtClean="0"/>
              <a:t>artwork</a:t>
            </a:r>
          </a:p>
          <a:p>
            <a:pPr lvl="1"/>
            <a:r>
              <a:rPr lang="en-US" altLang="zh-TW" dirty="0"/>
              <a:t>sequential </a:t>
            </a:r>
            <a:r>
              <a:rPr lang="en-US" altLang="zh-TW" dirty="0" smtClean="0"/>
              <a:t>generator: synthetic text</a:t>
            </a:r>
            <a:r>
              <a:rPr lang="en-US" altLang="zh-TW" dirty="0"/>
              <a:t>, m</a:t>
            </a:r>
            <a:r>
              <a:rPr lang="en-US" altLang="zh-TW" dirty="0" smtClean="0"/>
              <a:t>usic</a:t>
            </a:r>
          </a:p>
          <a:p>
            <a:endParaRPr lang="en-US" altLang="zh-TW" sz="2000" dirty="0"/>
          </a:p>
        </p:txBody>
      </p:sp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Application of (</a:t>
            </a:r>
            <a:r>
              <a:rPr lang="en-US" altLang="zh-TW" sz="4000" dirty="0" err="1" smtClean="0"/>
              <a:t>Variational</a:t>
            </a:r>
            <a:r>
              <a:rPr lang="en-US" altLang="zh-TW" sz="4000" dirty="0" smtClean="0"/>
              <a:t>) AE</a:t>
            </a:r>
            <a:endParaRPr lang="zh-TW" altLang="en-US" sz="4000" dirty="0"/>
          </a:p>
        </p:txBody>
      </p:sp>
      <p:pic>
        <p:nvPicPr>
          <p:cNvPr id="6148" name="Picture 4" descr="https://jaan.io/images/variational-autoencoder-face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14" y="1321213"/>
            <a:ext cx="2427149" cy="24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238" y="3909364"/>
            <a:ext cx="4292918" cy="2619801"/>
          </a:xfrm>
          <a:prstGeom prst="rect">
            <a:avLst/>
          </a:prstGeom>
        </p:spPr>
      </p:pic>
      <p:pic>
        <p:nvPicPr>
          <p:cNvPr id="6" name="圖片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538" y="4750843"/>
            <a:ext cx="3460205" cy="1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778543"/>
          </a:xfrm>
        </p:spPr>
        <p:txBody>
          <a:bodyPr/>
          <a:lstStyle/>
          <a:p>
            <a:pPr algn="ctr"/>
            <a:r>
              <a:rPr lang="en-US" altLang="zh-TW" dirty="0" smtClean="0"/>
              <a:t>Application for the Data of SPI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0E5D-8FAA-4DFF-AB0A-510ACE43CB0E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2512" y="1463421"/>
            <a:ext cx="3957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Utilize the information of layout: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By user defined labels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By inspection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287840" y="1058161"/>
              <a:ext cx="4267200" cy="1171576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33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PosX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</a:rPr>
                            <a:t>PosY(mm)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Volume(%)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OffX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OffY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Result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35.9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62.1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134.504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0.89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Good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35.9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63.6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139.029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Good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52.4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68.7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135.867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Bridging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287840" y="1058161"/>
              <a:ext cx="4267200" cy="1171576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33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PosX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</a:rPr>
                            <a:t>PosY(mm)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Volume(%)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OffX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</a:rPr>
                            <a:t>OffY</a:t>
                          </a:r>
                          <a:r>
                            <a:rPr lang="en-US" sz="1200" u="none" strike="noStrike" dirty="0">
                              <a:effectLst/>
                            </a:rPr>
                            <a:t>(mm)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Result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35.9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62.1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134.504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>
                              <a:effectLst/>
                            </a:rPr>
                            <a:t>0.89</a:t>
                          </a:r>
                          <a:endParaRPr lang="en-US" altLang="zh-TW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Good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35.9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63.6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139.029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Good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52.4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68.7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135.867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0.892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200" u="none" strike="noStrike" dirty="0">
                              <a:effectLst/>
                            </a:rPr>
                            <a:t>0.89</a:t>
                          </a:r>
                          <a:endParaRPr lang="en-US" altLang="zh-TW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</a:rPr>
                            <a:t>Bridging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800" t="-454286" r="-46240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800" t="-454286" r="-36240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9206" t="-454286" r="-25952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36607" t="-454286" r="-19196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32743" t="-454286" r="-90265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02000" t="-454286" r="-200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群組 15"/>
          <p:cNvGrpSpPr/>
          <p:nvPr/>
        </p:nvGrpSpPr>
        <p:grpSpPr>
          <a:xfrm>
            <a:off x="5287840" y="990601"/>
            <a:ext cx="1502491" cy="1740931"/>
            <a:chOff x="4976901" y="1066801"/>
            <a:chExt cx="1502491" cy="1740931"/>
          </a:xfrm>
        </p:grpSpPr>
        <p:sp>
          <p:nvSpPr>
            <p:cNvPr id="17" name="矩形 16"/>
            <p:cNvSpPr/>
            <p:nvPr/>
          </p:nvSpPr>
          <p:spPr>
            <a:xfrm>
              <a:off x="4976901" y="1066801"/>
              <a:ext cx="1502491" cy="13135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76901" y="2438400"/>
              <a:ext cx="11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Location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770774" y="990600"/>
            <a:ext cx="2165582" cy="2017931"/>
            <a:chOff x="6459836" y="1066800"/>
            <a:chExt cx="2165582" cy="2017931"/>
          </a:xfrm>
        </p:grpSpPr>
        <p:sp>
          <p:nvSpPr>
            <p:cNvPr id="20" name="矩形 19"/>
            <p:cNvSpPr/>
            <p:nvPr/>
          </p:nvSpPr>
          <p:spPr>
            <a:xfrm>
              <a:off x="6459836" y="1066800"/>
              <a:ext cx="2165582" cy="1313537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76206" y="2438400"/>
              <a:ext cx="17276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Numerical data for inspection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613072" y="990600"/>
            <a:ext cx="2148755" cy="2017930"/>
            <a:chOff x="8302133" y="1066801"/>
            <a:chExt cx="2148755" cy="2017930"/>
          </a:xfrm>
        </p:grpSpPr>
        <p:sp>
          <p:nvSpPr>
            <p:cNvPr id="24" name="矩形 23"/>
            <p:cNvSpPr/>
            <p:nvPr/>
          </p:nvSpPr>
          <p:spPr>
            <a:xfrm>
              <a:off x="8618746" y="1066801"/>
              <a:ext cx="625356" cy="1313537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302133" y="2438400"/>
              <a:ext cx="21487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Labels by rules from the inspection</a:t>
              </a: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54" y="5334001"/>
            <a:ext cx="2482167" cy="11572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734" y="3805999"/>
            <a:ext cx="2459387" cy="112323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954" y="2546865"/>
            <a:ext cx="2482166" cy="116111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213" y="3433496"/>
            <a:ext cx="2466975" cy="1847850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4602478" y="3794759"/>
            <a:ext cx="1493836" cy="1222600"/>
            <a:chOff x="5279163" y="5014326"/>
            <a:chExt cx="1493836" cy="1222600"/>
          </a:xfrm>
        </p:grpSpPr>
        <p:sp>
          <p:nvSpPr>
            <p:cNvPr id="34" name="矩形 33"/>
            <p:cNvSpPr/>
            <p:nvPr/>
          </p:nvSpPr>
          <p:spPr>
            <a:xfrm>
              <a:off x="6231506" y="5014326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069422" y="514605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04825" y="5479718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58350" y="5622114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79163" y="5745691"/>
              <a:ext cx="541493" cy="49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88" y="5373836"/>
                  <a:ext cx="3802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/>
          <p:cNvGrpSpPr/>
          <p:nvPr/>
        </p:nvGrpSpPr>
        <p:grpSpPr>
          <a:xfrm>
            <a:off x="5669884" y="3910325"/>
            <a:ext cx="1152556" cy="991109"/>
            <a:chOff x="6529449" y="5023211"/>
            <a:chExt cx="1152556" cy="991109"/>
          </a:xfrm>
        </p:grpSpPr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7406130" y="502321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7315176" y="509420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7239044" y="516349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7152487" y="5231471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6930156" y="5431723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>
              <a:spLocks noChangeAspect="1"/>
            </p:cNvSpPr>
            <p:nvPr/>
          </p:nvSpPr>
          <p:spPr>
            <a:xfrm>
              <a:off x="6863953" y="5489749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>
              <a:spLocks noChangeAspect="1"/>
            </p:cNvSpPr>
            <p:nvPr/>
          </p:nvSpPr>
          <p:spPr>
            <a:xfrm>
              <a:off x="6772999" y="5556858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7109172" y="5268433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72" y="5268433"/>
                  <a:ext cx="3802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/>
            <p:cNvSpPr>
              <a:spLocks noChangeAspect="1"/>
            </p:cNvSpPr>
            <p:nvPr/>
          </p:nvSpPr>
          <p:spPr>
            <a:xfrm>
              <a:off x="6682045" y="5631194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>
              <a:spLocks noChangeAspect="1"/>
            </p:cNvSpPr>
            <p:nvPr/>
          </p:nvSpPr>
          <p:spPr>
            <a:xfrm>
              <a:off x="6605747" y="5697745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>
              <a:spLocks noChangeAspect="1"/>
            </p:cNvSpPr>
            <p:nvPr/>
          </p:nvSpPr>
          <p:spPr>
            <a:xfrm>
              <a:off x="6529449" y="5764050"/>
              <a:ext cx="275875" cy="25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6918577" y="3356260"/>
            <a:ext cx="1172023" cy="1925152"/>
            <a:chOff x="7944900" y="1686736"/>
            <a:chExt cx="1172023" cy="1925152"/>
          </a:xfrm>
        </p:grpSpPr>
        <p:grpSp>
          <p:nvGrpSpPr>
            <p:cNvPr id="53" name="群組 52"/>
            <p:cNvGrpSpPr>
              <a:grpSpLocks noChangeAspect="1"/>
            </p:cNvGrpSpPr>
            <p:nvPr/>
          </p:nvGrpSpPr>
          <p:grpSpPr>
            <a:xfrm>
              <a:off x="8415432" y="2041258"/>
              <a:ext cx="291026" cy="1231148"/>
              <a:chOff x="2687447" y="3885609"/>
              <a:chExt cx="227540" cy="9625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687447" y="3885609"/>
                <a:ext cx="227540" cy="96257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2689015" y="4309422"/>
                    <a:ext cx="184201" cy="2887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5" y="4309422"/>
                    <a:ext cx="184201" cy="2887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6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橢圓 81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>
              <a:grpSpLocks noChangeAspect="1"/>
            </p:cNvGrpSpPr>
            <p:nvPr/>
          </p:nvGrpSpPr>
          <p:grpSpPr>
            <a:xfrm>
              <a:off x="7944900" y="1686736"/>
              <a:ext cx="358464" cy="1925152"/>
              <a:chOff x="3589868" y="2460977"/>
              <a:chExt cx="420399" cy="225777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589868" y="2460977"/>
                <a:ext cx="417688" cy="225777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3657601" y="2573866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3657601" y="294640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3657602" y="3339040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663247" y="4325177"/>
                <a:ext cx="282222" cy="259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矩形 76"/>
                  <p:cNvSpPr/>
                  <p:nvPr/>
                </p:nvSpPr>
                <p:spPr>
                  <a:xfrm>
                    <a:off x="3647057" y="3825294"/>
                    <a:ext cx="363210" cy="4331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7" name="矩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057" y="3825294"/>
                    <a:ext cx="363210" cy="4331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群組 54"/>
            <p:cNvGrpSpPr>
              <a:grpSpLocks noChangeAspect="1"/>
            </p:cNvGrpSpPr>
            <p:nvPr/>
          </p:nvGrpSpPr>
          <p:grpSpPr>
            <a:xfrm>
              <a:off x="8831689" y="2312410"/>
              <a:ext cx="285234" cy="673803"/>
              <a:chOff x="3589868" y="2460977"/>
              <a:chExt cx="417688" cy="86924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589868" y="2460977"/>
                <a:ext cx="417688" cy="869244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3642723" y="2573866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642723" y="2946399"/>
                <a:ext cx="282222" cy="25964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8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https://arxiv.org/pdf/1312.6114.pdf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://jaan.io/what-is-variational-autoencoder-vae-tutorial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towardsdatascience.com/intuitively-understanding-variational-autoencoders-1bfe67eb5daf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blog.keras.io/building-autoencoders-in-keras.html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github.com/keras-team/keras/blob/master/examples/variational_autoencoder.py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2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The first term of reconstruction error should be calculated </a:t>
            </a:r>
            <a:r>
              <a:rPr lang="en-US" altLang="zh-TW" dirty="0"/>
              <a:t>through Monte Carlo </a:t>
            </a:r>
            <a:r>
              <a:rPr lang="en-US" altLang="zh-TW" dirty="0" smtClean="0"/>
              <a:t>methods</a:t>
            </a:r>
            <a:endParaRPr lang="en-US" altLang="zh-TW" dirty="0"/>
          </a:p>
          <a:p>
            <a:r>
              <a:rPr lang="en-US" altLang="zh-TW" dirty="0" smtClean="0"/>
              <a:t>Suffers </a:t>
            </a:r>
            <a:r>
              <a:rPr lang="en-US" altLang="zh-TW" dirty="0"/>
              <a:t>from very high </a:t>
            </a:r>
            <a:r>
              <a:rPr lang="en-US" altLang="zh-TW" dirty="0" smtClean="0"/>
              <a:t>variance</a:t>
            </a:r>
          </a:p>
          <a:p>
            <a:r>
              <a:rPr lang="en-US" altLang="zh-TW" dirty="0" smtClean="0"/>
              <a:t>A trick </a:t>
            </a:r>
            <a:r>
              <a:rPr lang="en-US" altLang="zh-TW" dirty="0"/>
              <a:t>that </a:t>
            </a:r>
            <a:r>
              <a:rPr lang="en-US" altLang="zh-TW"/>
              <a:t>uses </a:t>
            </a:r>
            <a:r>
              <a:rPr lang="en-US" altLang="zh-TW" smtClean="0"/>
              <a:t>a </a:t>
            </a:r>
            <a:r>
              <a:rPr lang="en-US" altLang="zh-TW" dirty="0"/>
              <a:t>standard normal distribution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38" y="1690688"/>
            <a:ext cx="7496611" cy="5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54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Simple MLP and Simple AE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4873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Hidden layers learn the features mapping from inputs to the output results for a set of data</a:t>
            </a:r>
          </a:p>
          <a:p>
            <a:r>
              <a:rPr lang="en-US" altLang="zh-TW" sz="2400" dirty="0" smtClean="0"/>
              <a:t>For classification, regression, etc.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Latent layers learn a representation (encoding) for a set of data</a:t>
            </a:r>
          </a:p>
          <a:p>
            <a:r>
              <a:rPr lang="en-US" altLang="zh-TW" sz="2400" dirty="0" smtClean="0"/>
              <a:t>For dimension reduction, features extraction, de-nosing, generative model, etc.</a:t>
            </a:r>
            <a:endParaRPr lang="zh-TW" altLang="en-US" sz="2400" dirty="0"/>
          </a:p>
        </p:txBody>
      </p:sp>
      <p:pic>
        <p:nvPicPr>
          <p:cNvPr id="1026" name="Picture 2" descr="ãautoencoder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t="912" r="17007" b="1"/>
          <a:stretch/>
        </p:blipFill>
        <p:spPr bwMode="auto">
          <a:xfrm>
            <a:off x="7851423" y="4212822"/>
            <a:ext cx="3502377" cy="26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neural network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23" y="1411111"/>
            <a:ext cx="4232995" cy="228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r="22" b="19983"/>
          <a:stretch/>
        </p:blipFill>
        <p:spPr>
          <a:xfrm>
            <a:off x="6950752" y="1438957"/>
            <a:ext cx="790403" cy="22331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l="980" t="4691" r="90685" b="54802"/>
          <a:stretch/>
        </p:blipFill>
        <p:spPr>
          <a:xfrm>
            <a:off x="7260416" y="3546716"/>
            <a:ext cx="662343" cy="662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830088" y="1042909"/>
                <a:ext cx="129303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/>
                  <a:t>Prob. for  0</a:t>
                </a:r>
              </a:p>
              <a:p>
                <a:r>
                  <a:rPr lang="en-US" altLang="zh-TW" sz="1600" dirty="0" smtClean="0"/>
                  <a:t>Prob. for  1</a:t>
                </a:r>
              </a:p>
              <a:p>
                <a:r>
                  <a:rPr lang="en-US" altLang="zh-TW" sz="1600" dirty="0" smtClean="0"/>
                  <a:t>Prob. for 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088" y="1042909"/>
                <a:ext cx="1293032" cy="1077218"/>
              </a:xfrm>
              <a:prstGeom prst="rect">
                <a:avLst/>
              </a:prstGeom>
              <a:blipFill>
                <a:blip r:embed="rId6"/>
                <a:stretch>
                  <a:fillRect l="-2830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r="22" b="19983"/>
          <a:stretch/>
        </p:blipFill>
        <p:spPr>
          <a:xfrm>
            <a:off x="7007046" y="4289288"/>
            <a:ext cx="790403" cy="2233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2" r="90316"/>
          <a:stretch/>
        </p:blipFill>
        <p:spPr>
          <a:xfrm>
            <a:off x="11303368" y="3546716"/>
            <a:ext cx="800100" cy="8051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8"/>
          <a:srcRect r="8916"/>
          <a:stretch/>
        </p:blipFill>
        <p:spPr>
          <a:xfrm>
            <a:off x="11350978" y="4289288"/>
            <a:ext cx="772142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The </a:t>
            </a:r>
            <a:r>
              <a:rPr lang="en-US" altLang="zh-TW" sz="4000" dirty="0" smtClean="0"/>
              <a:t>Variations </a:t>
            </a:r>
            <a:r>
              <a:rPr lang="en-US" altLang="zh-TW" sz="4000" dirty="0"/>
              <a:t>of AE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Simple(one layer) AE</a:t>
            </a:r>
          </a:p>
          <a:p>
            <a:r>
              <a:rPr lang="en-US" altLang="zh-TW" dirty="0" smtClean="0"/>
              <a:t>Tow layers AE</a:t>
            </a:r>
          </a:p>
          <a:p>
            <a:r>
              <a:rPr lang="en-US" altLang="zh-TW" dirty="0"/>
              <a:t>AE with </a:t>
            </a:r>
            <a:r>
              <a:rPr lang="en-US" altLang="zh-TW" dirty="0" smtClean="0"/>
              <a:t>De-noising</a:t>
            </a:r>
          </a:p>
          <a:p>
            <a:r>
              <a:rPr lang="en-US" altLang="zh-TW" dirty="0"/>
              <a:t>AE with </a:t>
            </a:r>
            <a:r>
              <a:rPr lang="en-US" altLang="zh-TW" dirty="0" smtClean="0"/>
              <a:t>Convolution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1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834291"/>
                <a:ext cx="72835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 smtClean="0"/>
                  <a:t>Activation function: the last is sigmoid, otherwise </a:t>
                </a:r>
                <a:r>
                  <a:rPr lang="en-US" altLang="zh-TW" sz="2400" dirty="0" err="1" smtClean="0"/>
                  <a:t>ReLU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834291"/>
                <a:ext cx="7283549" cy="4351338"/>
              </a:xfrm>
              <a:blipFill>
                <a:blip r:embed="rId2"/>
                <a:stretch>
                  <a:fillRect l="-1173" t="-1961" r="-1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8099171" y="2074191"/>
            <a:ext cx="417688" cy="2257778"/>
            <a:chOff x="3589868" y="2460977"/>
            <a:chExt cx="417688" cy="2257778"/>
          </a:xfrm>
        </p:grpSpPr>
        <p:sp>
          <p:nvSpPr>
            <p:cNvPr id="4" name="矩形 3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/>
          <p:cNvGrpSpPr/>
          <p:nvPr/>
        </p:nvGrpSpPr>
        <p:grpSpPr>
          <a:xfrm>
            <a:off x="9267571" y="2777277"/>
            <a:ext cx="417688" cy="869244"/>
            <a:chOff x="3589868" y="2460977"/>
            <a:chExt cx="417688" cy="869244"/>
          </a:xfrm>
        </p:grpSpPr>
        <p:sp>
          <p:nvSpPr>
            <p:cNvPr id="13" name="矩形 12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0396459" y="2074191"/>
            <a:ext cx="417688" cy="2257778"/>
            <a:chOff x="3589868" y="2460977"/>
            <a:chExt cx="417688" cy="2257778"/>
          </a:xfrm>
        </p:grpSpPr>
        <p:sp>
          <p:nvSpPr>
            <p:cNvPr id="20" name="矩形 19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/>
              <a:t>The Example of Simple </a:t>
            </a:r>
            <a:r>
              <a:rPr lang="en-US" altLang="zh-TW" sz="4000" dirty="0" smtClean="0"/>
              <a:t>AE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40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822" y="48742"/>
            <a:ext cx="10515600" cy="95667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The Aspects and Metrics for the Results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370" y="1174045"/>
            <a:ext cx="10669430" cy="208872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The training progress (learning curve)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 smtClean="0"/>
              <a:t>The comparison between the original and decoded images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2" y="711523"/>
            <a:ext cx="3513401" cy="242966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53841" y="2347124"/>
            <a:ext cx="8584715" cy="1301127"/>
            <a:chOff x="153841" y="2347124"/>
            <a:chExt cx="8584715" cy="1301127"/>
          </a:xfrm>
        </p:grpSpPr>
        <p:grpSp>
          <p:nvGrpSpPr>
            <p:cNvPr id="25" name="群組 24"/>
            <p:cNvGrpSpPr/>
            <p:nvPr/>
          </p:nvGrpSpPr>
          <p:grpSpPr>
            <a:xfrm>
              <a:off x="1214011" y="2808610"/>
              <a:ext cx="228598" cy="502328"/>
              <a:chOff x="3205484" y="4055207"/>
              <a:chExt cx="228598" cy="50232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205484" y="4055207"/>
                <a:ext cx="228598" cy="502328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248944" y="4115040"/>
                <a:ext cx="141111" cy="12982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248944" y="4351126"/>
                <a:ext cx="141111" cy="12982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56" y="2347124"/>
              <a:ext cx="6096000" cy="1254586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730014" y="2421056"/>
              <a:ext cx="282787" cy="1217117"/>
              <a:chOff x="2663615" y="3678662"/>
              <a:chExt cx="282787" cy="121711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663615" y="3678662"/>
                <a:ext cx="282787" cy="121711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2728994" y="3796067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6636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615" y="4309422"/>
                    <a:ext cx="1842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橢圓 23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1594533" y="2431134"/>
              <a:ext cx="282787" cy="1217117"/>
              <a:chOff x="2663615" y="3678662"/>
              <a:chExt cx="282787" cy="12171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63615" y="3678662"/>
                <a:ext cx="282787" cy="121711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2728994" y="3796067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2728995" y="3982334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728996" y="4655298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2663615" y="4309422"/>
                    <a:ext cx="18420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615" y="4309422"/>
                    <a:ext cx="1842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03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橢圓 32"/>
              <p:cNvSpPr/>
              <p:nvPr/>
            </p:nvSpPr>
            <p:spPr>
              <a:xfrm>
                <a:off x="2730876" y="4176548"/>
                <a:ext cx="141111" cy="129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4" name="圖片 33"/>
            <p:cNvPicPr>
              <a:picLocks noChangeAspect="1"/>
            </p:cNvPicPr>
            <p:nvPr/>
          </p:nvPicPr>
          <p:blipFill rotWithShape="1">
            <a:blip r:embed="rId6"/>
            <a:srcRect l="980" t="4691" r="90685" b="54802"/>
            <a:stretch/>
          </p:blipFill>
          <p:spPr>
            <a:xfrm>
              <a:off x="153841" y="2762367"/>
              <a:ext cx="496166" cy="49616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52" r="90316"/>
            <a:stretch/>
          </p:blipFill>
          <p:spPr>
            <a:xfrm>
              <a:off x="1934029" y="2773503"/>
              <a:ext cx="567118" cy="570679"/>
            </a:xfrm>
            <a:prstGeom prst="rect">
              <a:avLst/>
            </a:prstGeom>
          </p:spPr>
        </p:pic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86" y="4235443"/>
            <a:ext cx="2485130" cy="26225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963854" y="3876857"/>
            <a:ext cx="2685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 scatter of encoded representations</a:t>
            </a:r>
            <a:endParaRPr lang="zh-TW" altLang="en-US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30" y="4235443"/>
            <a:ext cx="2663393" cy="262255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9302307" y="3589112"/>
            <a:ext cx="3061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 decoded images based on the encoded scatter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793384" y="4444207"/>
            <a:ext cx="4143879" cy="2169180"/>
            <a:chOff x="793384" y="4444207"/>
            <a:chExt cx="4143879" cy="2169180"/>
          </a:xfrm>
        </p:grpSpPr>
        <p:sp>
          <p:nvSpPr>
            <p:cNvPr id="40" name="矩形 39"/>
            <p:cNvSpPr/>
            <p:nvPr/>
          </p:nvSpPr>
          <p:spPr>
            <a:xfrm>
              <a:off x="868651" y="4444207"/>
              <a:ext cx="185493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r>
                <a:rPr lang="zh-TW" altLang="en-US" dirty="0" smtClean="0"/>
                <a:t>ilhouette score</a:t>
              </a:r>
              <a:r>
                <a:rPr lang="en-US" altLang="zh-TW" dirty="0" smtClean="0"/>
                <a:t>: </a:t>
              </a:r>
            </a:p>
            <a:p>
              <a:r>
                <a:rPr lang="en-US" altLang="zh-TW" dirty="0" smtClean="0"/>
                <a:t>-1 for incorrect </a:t>
              </a:r>
            </a:p>
            <a:p>
              <a:r>
                <a:rPr lang="en-US" altLang="zh-TW" dirty="0" smtClean="0"/>
                <a:t>1 for highly dense</a:t>
              </a:r>
              <a:endParaRPr lang="zh-TW" altLang="en-US" dirty="0"/>
            </a:p>
          </p:txBody>
        </p:sp>
        <p:pic>
          <p:nvPicPr>
            <p:cNvPr id="2054" name="Picture 6" descr="s = \frac{b - a}{max(a, b)}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952" y="4705847"/>
              <a:ext cx="1038225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793384" y="5536169"/>
              <a:ext cx="414387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1D1F22"/>
                  </a:solidFill>
                </a:rPr>
                <a:t>a: The </a:t>
              </a:r>
              <a:r>
                <a:rPr lang="en-US" altLang="zh-TW" sz="1600" dirty="0">
                  <a:solidFill>
                    <a:srgbClr val="1D1F22"/>
                  </a:solidFill>
                </a:rPr>
                <a:t>mean distance between a sample and all other points in the same class.</a:t>
              </a:r>
            </a:p>
            <a:p>
              <a:r>
                <a:rPr lang="en-US" altLang="zh-TW" sz="1600" dirty="0" smtClean="0">
                  <a:solidFill>
                    <a:srgbClr val="1D1F22"/>
                  </a:solidFill>
                </a:rPr>
                <a:t>b: The </a:t>
              </a:r>
              <a:r>
                <a:rPr lang="en-US" altLang="zh-TW" sz="1600" dirty="0">
                  <a:solidFill>
                    <a:srgbClr val="1D1F22"/>
                  </a:solidFill>
                </a:rPr>
                <a:t>mean distance between a sample and all other points in the </a:t>
              </a:r>
              <a:r>
                <a:rPr lang="en-US" altLang="zh-TW" sz="1600" i="1" dirty="0">
                  <a:solidFill>
                    <a:srgbClr val="1D1F22"/>
                  </a:solidFill>
                </a:rPr>
                <a:t>next nearest cluster</a:t>
              </a:r>
              <a:r>
                <a:rPr lang="en-US" altLang="zh-TW" sz="1600" dirty="0">
                  <a:solidFill>
                    <a:srgbClr val="1D1F22"/>
                  </a:solidFill>
                </a:rPr>
                <a:t>.</a:t>
              </a:r>
              <a:endParaRPr lang="en-US" altLang="zh-TW" sz="1600" b="0" i="0" dirty="0">
                <a:solidFill>
                  <a:srgbClr val="1D1F2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48" y="1164536"/>
            <a:ext cx="3126383" cy="220034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31" y="1464934"/>
            <a:ext cx="6325498" cy="130181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38" y="3153007"/>
            <a:ext cx="3530784" cy="37260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46" y="3130753"/>
            <a:ext cx="3785283" cy="3727247"/>
          </a:xfrm>
          <a:prstGeom prst="rect">
            <a:avLst/>
          </a:prstGeom>
        </p:spPr>
      </p:pic>
      <p:grpSp>
        <p:nvGrpSpPr>
          <p:cNvPr id="16" name="群組 15"/>
          <p:cNvGrpSpPr>
            <a:grpSpLocks noChangeAspect="1"/>
          </p:cNvGrpSpPr>
          <p:nvPr/>
        </p:nvGrpSpPr>
        <p:grpSpPr>
          <a:xfrm>
            <a:off x="629356" y="1449543"/>
            <a:ext cx="334150" cy="1806222"/>
            <a:chOff x="3589868" y="2460977"/>
            <a:chExt cx="417688" cy="2257778"/>
          </a:xfrm>
        </p:grpSpPr>
        <p:sp>
          <p:nvSpPr>
            <p:cNvPr id="17" name="矩形 16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/>
          <p:cNvGrpSpPr>
            <a:grpSpLocks noChangeAspect="1"/>
          </p:cNvGrpSpPr>
          <p:nvPr/>
        </p:nvGrpSpPr>
        <p:grpSpPr>
          <a:xfrm>
            <a:off x="1216930" y="2059603"/>
            <a:ext cx="334150" cy="695395"/>
            <a:chOff x="3589868" y="2460977"/>
            <a:chExt cx="417688" cy="869244"/>
          </a:xfrm>
        </p:grpSpPr>
        <p:sp>
          <p:nvSpPr>
            <p:cNvPr id="24" name="矩形 23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1808449" y="1449543"/>
            <a:ext cx="334150" cy="1806222"/>
            <a:chOff x="3589868" y="2460977"/>
            <a:chExt cx="417688" cy="2257778"/>
          </a:xfrm>
        </p:grpSpPr>
        <p:sp>
          <p:nvSpPr>
            <p:cNvPr id="28" name="矩形 27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18316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-</a:t>
            </a:r>
            <a:r>
              <a:rPr lang="en-US" altLang="zh-TW" sz="2000" dirty="0" smtClean="0"/>
              <a:t>0.0065</a:t>
            </a:r>
          </a:p>
          <a:p>
            <a:r>
              <a:rPr lang="en-US" altLang="zh-TW" sz="2000" dirty="0" smtClean="0"/>
              <a:t>Poor capacity </a:t>
            </a:r>
          </a:p>
          <a:p>
            <a:r>
              <a:rPr lang="en-US" altLang="zh-TW" sz="2000" dirty="0" smtClean="0"/>
              <a:t>The latent is less meaningful</a:t>
            </a:r>
            <a:endParaRPr lang="en-US" altLang="zh-TW" sz="2000" dirty="0"/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The </a:t>
            </a:r>
            <a:r>
              <a:rPr lang="en-US" altLang="zh-TW" sz="4000" dirty="0"/>
              <a:t>Results of Simple </a:t>
            </a:r>
            <a:r>
              <a:rPr lang="en-US" altLang="zh-TW" sz="4000" dirty="0" smtClean="0"/>
              <a:t>AE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362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7889" y="1834291"/>
                <a:ext cx="768745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Input dimension: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28∗28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=784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Latent dimension: 2</a:t>
                </a:r>
              </a:p>
              <a:p>
                <a:r>
                  <a:rPr lang="en-US" altLang="zh-TW" sz="2400" dirty="0" smtClean="0"/>
                  <a:t>Optimizer: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Adam (</a:t>
                </a:r>
                <a:r>
                  <a:rPr lang="en-US" altLang="zh-TW" sz="2400" dirty="0" err="1" smtClean="0"/>
                  <a:t>RMSprop</a:t>
                </a:r>
                <a:r>
                  <a:rPr lang="en-US" altLang="zh-TW" sz="2400" dirty="0" smtClean="0"/>
                  <a:t>, </a:t>
                </a:r>
                <a:r>
                  <a:rPr lang="en-US" altLang="zh-TW" sz="2400" dirty="0" err="1" smtClean="0"/>
                  <a:t>Adadelta</a:t>
                </a:r>
                <a:r>
                  <a:rPr lang="en-US" altLang="zh-TW" sz="2400" dirty="0" smtClean="0"/>
                  <a:t>)</a:t>
                </a:r>
              </a:p>
              <a:p>
                <a:r>
                  <a:rPr lang="en-US" altLang="zh-TW" sz="2400" dirty="0" smtClean="0"/>
                  <a:t>Loss function: binary cross-entropy</a:t>
                </a:r>
              </a:p>
              <a:p>
                <a:r>
                  <a:rPr lang="en-US" altLang="zh-TW" sz="2400" dirty="0" smtClean="0"/>
                  <a:t>Epoch number: 50</a:t>
                </a:r>
              </a:p>
              <a:p>
                <a:r>
                  <a:rPr lang="en-US" altLang="zh-TW" sz="2400" dirty="0" smtClean="0"/>
                  <a:t>Batch size: 32</a:t>
                </a:r>
              </a:p>
              <a:p>
                <a:r>
                  <a:rPr lang="en-US" altLang="zh-TW" sz="2400" dirty="0"/>
                  <a:t>Activation function: the last is sigmoid, otherwise </a:t>
                </a:r>
                <a:r>
                  <a:rPr lang="en-US" altLang="zh-TW" sz="2400" dirty="0" err="1" smtClean="0"/>
                  <a:t>ReLU</a:t>
                </a:r>
                <a:endParaRPr lang="en-US" altLang="zh-TW" sz="2400" dirty="0" smtClean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Intermediate dimension: 64</a:t>
                </a:r>
              </a:p>
              <a:p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889" y="1834291"/>
                <a:ext cx="7687451" cy="4351338"/>
              </a:xfrm>
              <a:blipFill>
                <a:blip r:embed="rId2"/>
                <a:stretch>
                  <a:fillRect l="-1110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8484104" y="2894698"/>
            <a:ext cx="361688" cy="1231148"/>
            <a:chOff x="2663615" y="3885609"/>
            <a:chExt cx="282787" cy="962576"/>
          </a:xfrm>
        </p:grpSpPr>
        <p:sp>
          <p:nvSpPr>
            <p:cNvPr id="27" name="矩形 26"/>
            <p:cNvSpPr/>
            <p:nvPr/>
          </p:nvSpPr>
          <p:spPr>
            <a:xfrm>
              <a:off x="2663615" y="3885609"/>
              <a:ext cx="282787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橢圓 30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>
            <a:grpSpLocks noChangeAspect="1"/>
          </p:cNvGrpSpPr>
          <p:nvPr/>
        </p:nvGrpSpPr>
        <p:grpSpPr>
          <a:xfrm>
            <a:off x="7886981" y="2540176"/>
            <a:ext cx="356152" cy="1925152"/>
            <a:chOff x="3589868" y="2460977"/>
            <a:chExt cx="417688" cy="2257778"/>
          </a:xfrm>
        </p:grpSpPr>
        <p:sp>
          <p:nvSpPr>
            <p:cNvPr id="33" name="矩形 32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群組 38"/>
          <p:cNvGrpSpPr>
            <a:grpSpLocks noChangeAspect="1"/>
          </p:cNvGrpSpPr>
          <p:nvPr/>
        </p:nvGrpSpPr>
        <p:grpSpPr>
          <a:xfrm>
            <a:off x="9088887" y="3167959"/>
            <a:ext cx="356152" cy="741183"/>
            <a:chOff x="3589868" y="2460977"/>
            <a:chExt cx="417688" cy="869244"/>
          </a:xfrm>
        </p:grpSpPr>
        <p:sp>
          <p:nvSpPr>
            <p:cNvPr id="40" name="矩形 39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>
            <a:grpSpLocks noChangeAspect="1"/>
          </p:cNvGrpSpPr>
          <p:nvPr/>
        </p:nvGrpSpPr>
        <p:grpSpPr>
          <a:xfrm>
            <a:off x="10287381" y="2547696"/>
            <a:ext cx="356152" cy="1925152"/>
            <a:chOff x="3589868" y="2460977"/>
            <a:chExt cx="417688" cy="2257778"/>
          </a:xfrm>
        </p:grpSpPr>
        <p:sp>
          <p:nvSpPr>
            <p:cNvPr id="44" name="矩形 43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>
            <a:grpSpLocks noChangeAspect="1"/>
          </p:cNvGrpSpPr>
          <p:nvPr/>
        </p:nvGrpSpPr>
        <p:grpSpPr>
          <a:xfrm>
            <a:off x="9688134" y="2892471"/>
            <a:ext cx="361688" cy="1231148"/>
            <a:chOff x="2663615" y="3885609"/>
            <a:chExt cx="282787" cy="962576"/>
          </a:xfrm>
        </p:grpSpPr>
        <p:sp>
          <p:nvSpPr>
            <p:cNvPr id="51" name="矩形 50"/>
            <p:cNvSpPr/>
            <p:nvPr/>
          </p:nvSpPr>
          <p:spPr>
            <a:xfrm>
              <a:off x="2663615" y="3885609"/>
              <a:ext cx="282787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橢圓 54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The </a:t>
            </a:r>
            <a:r>
              <a:rPr lang="en-US" altLang="zh-TW" sz="4000" dirty="0"/>
              <a:t>Example of Two Layers </a:t>
            </a:r>
            <a:r>
              <a:rPr lang="en-US" altLang="zh-TW" sz="4000" dirty="0" smtClean="0"/>
              <a:t>AE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46" y="3130753"/>
            <a:ext cx="3785283" cy="3727247"/>
          </a:xfrm>
          <a:prstGeom prst="rect">
            <a:avLst/>
          </a:prstGeom>
        </p:spPr>
      </p:pic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423440" y="3974756"/>
            <a:ext cx="3782800" cy="219744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</a:t>
            </a:r>
            <a:r>
              <a:rPr lang="zh-TW" altLang="en-US" sz="2000" dirty="0"/>
              <a:t>ilhouette score</a:t>
            </a:r>
            <a:r>
              <a:rPr lang="en-US" altLang="zh-TW" sz="2000" dirty="0"/>
              <a:t>: -0.0179</a:t>
            </a:r>
          </a:p>
          <a:p>
            <a:r>
              <a:rPr lang="en-US" altLang="zh-TW" sz="2000" dirty="0" smtClean="0"/>
              <a:t>The loss is better than simple </a:t>
            </a:r>
            <a:r>
              <a:rPr lang="en-US" altLang="zh-TW" sz="2000" dirty="0" err="1" smtClean="0"/>
              <a:t>Autoencoder</a:t>
            </a:r>
            <a:endParaRPr lang="en-US" altLang="zh-TW" sz="2000" dirty="0" smtClean="0"/>
          </a:p>
          <a:p>
            <a:r>
              <a:rPr lang="en-US" altLang="zh-TW" sz="2000" dirty="0"/>
              <a:t>The latent </a:t>
            </a:r>
            <a:r>
              <a:rPr lang="en-US" altLang="zh-TW" sz="2000" dirty="0" smtClean="0"/>
              <a:t>is still </a:t>
            </a:r>
            <a:r>
              <a:rPr lang="en-US" altLang="zh-TW" sz="2000" dirty="0"/>
              <a:t>less meaningful</a:t>
            </a:r>
          </a:p>
          <a:p>
            <a:endParaRPr lang="en-US" altLang="zh-TW" sz="2000" dirty="0" smtClean="0"/>
          </a:p>
        </p:txBody>
      </p:sp>
      <p:grpSp>
        <p:nvGrpSpPr>
          <p:cNvPr id="35" name="群組 34"/>
          <p:cNvGrpSpPr>
            <a:grpSpLocks noChangeAspect="1"/>
          </p:cNvGrpSpPr>
          <p:nvPr/>
        </p:nvGrpSpPr>
        <p:grpSpPr>
          <a:xfrm>
            <a:off x="680746" y="1775516"/>
            <a:ext cx="339344" cy="1155091"/>
            <a:chOff x="2663615" y="3885609"/>
            <a:chExt cx="282787" cy="962576"/>
          </a:xfrm>
        </p:grpSpPr>
        <p:sp>
          <p:nvSpPr>
            <p:cNvPr id="36" name="矩形 35"/>
            <p:cNvSpPr/>
            <p:nvPr/>
          </p:nvSpPr>
          <p:spPr>
            <a:xfrm>
              <a:off x="2663615" y="3885609"/>
              <a:ext cx="282787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橢圓 39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>
            <a:grpSpLocks noChangeAspect="1"/>
          </p:cNvGrpSpPr>
          <p:nvPr/>
        </p:nvGrpSpPr>
        <p:grpSpPr>
          <a:xfrm>
            <a:off x="274601" y="1442896"/>
            <a:ext cx="334150" cy="1806222"/>
            <a:chOff x="3589868" y="2460977"/>
            <a:chExt cx="417688" cy="2257778"/>
          </a:xfrm>
        </p:grpSpPr>
        <p:sp>
          <p:nvSpPr>
            <p:cNvPr id="42" name="矩形 41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/>
          <p:cNvGrpSpPr>
            <a:grpSpLocks noChangeAspect="1"/>
          </p:cNvGrpSpPr>
          <p:nvPr/>
        </p:nvGrpSpPr>
        <p:grpSpPr>
          <a:xfrm>
            <a:off x="1114079" y="2047373"/>
            <a:ext cx="334150" cy="695395"/>
            <a:chOff x="3589868" y="2460977"/>
            <a:chExt cx="417688" cy="869244"/>
          </a:xfrm>
        </p:grpSpPr>
        <p:sp>
          <p:nvSpPr>
            <p:cNvPr id="49" name="矩形 48"/>
            <p:cNvSpPr/>
            <p:nvPr/>
          </p:nvSpPr>
          <p:spPr>
            <a:xfrm>
              <a:off x="3589868" y="2460977"/>
              <a:ext cx="417688" cy="86924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>
            <a:grpSpLocks noChangeAspect="1"/>
          </p:cNvGrpSpPr>
          <p:nvPr/>
        </p:nvGrpSpPr>
        <p:grpSpPr>
          <a:xfrm>
            <a:off x="1976934" y="1442896"/>
            <a:ext cx="334150" cy="1806222"/>
            <a:chOff x="3589868" y="2460977"/>
            <a:chExt cx="417688" cy="2257778"/>
          </a:xfrm>
        </p:grpSpPr>
        <p:sp>
          <p:nvSpPr>
            <p:cNvPr id="53" name="矩形 52"/>
            <p:cNvSpPr/>
            <p:nvPr/>
          </p:nvSpPr>
          <p:spPr>
            <a:xfrm>
              <a:off x="3589868" y="2460977"/>
              <a:ext cx="417688" cy="22577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3657601" y="2573866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657601" y="294640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3657602" y="3339040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663247" y="4325177"/>
              <a:ext cx="282222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/>
                <p:cNvSpPr/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058" y="382529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群組 58"/>
          <p:cNvGrpSpPr>
            <a:grpSpLocks noChangeAspect="1"/>
          </p:cNvGrpSpPr>
          <p:nvPr/>
        </p:nvGrpSpPr>
        <p:grpSpPr>
          <a:xfrm>
            <a:off x="1525793" y="1787672"/>
            <a:ext cx="339344" cy="1155091"/>
            <a:chOff x="2663615" y="3885609"/>
            <a:chExt cx="282787" cy="962576"/>
          </a:xfrm>
        </p:grpSpPr>
        <p:sp>
          <p:nvSpPr>
            <p:cNvPr id="60" name="矩形 59"/>
            <p:cNvSpPr/>
            <p:nvPr/>
          </p:nvSpPr>
          <p:spPr>
            <a:xfrm>
              <a:off x="2663615" y="3885609"/>
              <a:ext cx="282787" cy="962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2728995" y="3982334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2728996" y="465529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15" y="4309422"/>
                  <a:ext cx="18420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橢圓 63"/>
            <p:cNvSpPr/>
            <p:nvPr/>
          </p:nvSpPr>
          <p:spPr>
            <a:xfrm>
              <a:off x="2730876" y="4176548"/>
              <a:ext cx="141111" cy="129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46" y="1181004"/>
            <a:ext cx="3035532" cy="2136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31" y="1565270"/>
            <a:ext cx="6325498" cy="1301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18" y="3156889"/>
            <a:ext cx="3558514" cy="3721003"/>
          </a:xfrm>
          <a:prstGeom prst="rect">
            <a:avLst/>
          </a:prstGeom>
        </p:spPr>
      </p:pic>
      <p:sp>
        <p:nvSpPr>
          <p:cNvPr id="65" name="標題 1"/>
          <p:cNvSpPr txBox="1">
            <a:spLocks/>
          </p:cNvSpPr>
          <p:nvPr/>
        </p:nvSpPr>
        <p:spPr>
          <a:xfrm>
            <a:off x="838200" y="365125"/>
            <a:ext cx="10515600" cy="76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The </a:t>
            </a:r>
            <a:r>
              <a:rPr lang="en-US" altLang="zh-TW" sz="4000" dirty="0"/>
              <a:t>Results of Two Layers </a:t>
            </a:r>
            <a:r>
              <a:rPr lang="en-US" altLang="zh-TW" sz="4000" dirty="0" smtClean="0"/>
              <a:t>AE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88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1080</Words>
  <Application>Microsoft Office PowerPoint</Application>
  <PresentationFormat>寬螢幕</PresentationFormat>
  <Paragraphs>306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Cambria Math</vt:lpstr>
      <vt:lpstr>Office 佈景主題</vt:lpstr>
      <vt:lpstr>The Sharing for Variational Autoencoder</vt:lpstr>
      <vt:lpstr>Outline</vt:lpstr>
      <vt:lpstr>Simple MLP and Simple AE</vt:lpstr>
      <vt:lpstr>The Variations of AE</vt:lpstr>
      <vt:lpstr>PowerPoint 簡報</vt:lpstr>
      <vt:lpstr>The Aspects and Metrics for the Results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 for the Data of SPI</vt:lpstr>
      <vt:lpstr>References</vt:lpstr>
      <vt:lpstr>Thanks for Your Attention</vt:lpstr>
      <vt:lpstr>Appendix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STEVEN.CY.CHUANG 莊雋雍</dc:creator>
  <cp:lastModifiedBy>STEVEN.CY.CHUANG 莊雋雍</cp:lastModifiedBy>
  <cp:revision>153</cp:revision>
  <dcterms:created xsi:type="dcterms:W3CDTF">2018-04-24T01:18:51Z</dcterms:created>
  <dcterms:modified xsi:type="dcterms:W3CDTF">2018-05-16T02:28:50Z</dcterms:modified>
</cp:coreProperties>
</file>