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6" r:id="rId4"/>
    <p:sldMasterId id="2147483714" r:id="rId5"/>
    <p:sldMasterId id="2147483674" r:id="rId6"/>
    <p:sldMasterId id="2147483678" r:id="rId7"/>
    <p:sldMasterId id="2147483682" r:id="rId8"/>
    <p:sldMasterId id="2147483958" r:id="rId9"/>
  </p:sldMasterIdLst>
  <p:notesMasterIdLst>
    <p:notesMasterId r:id="rId14"/>
  </p:notesMasterIdLst>
  <p:handoutMasterIdLst>
    <p:handoutMasterId r:id="rId15"/>
  </p:handoutMasterIdLst>
  <p:sldIdLst>
    <p:sldId id="261" r:id="rId10"/>
    <p:sldId id="264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22"/>
    <a:srgbClr val="FFFFFF"/>
    <a:srgbClr val="1D2356"/>
    <a:srgbClr val="7F7F7F"/>
    <a:srgbClr val="FBBA95"/>
    <a:srgbClr val="A7A9AC"/>
    <a:srgbClr val="D63F20"/>
    <a:srgbClr val="6A6011"/>
    <a:srgbClr val="F2B996"/>
    <a:srgbClr val="FDE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1" autoAdjust="0"/>
    <p:restoredTop sz="94660"/>
  </p:normalViewPr>
  <p:slideViewPr>
    <p:cSldViewPr snapToGrid="0" snapToObjects="1" showGuides="1">
      <p:cViewPr>
        <p:scale>
          <a:sx n="70" d="100"/>
          <a:sy n="70" d="100"/>
        </p:scale>
        <p:origin x="-2364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solidFill>
                  <a:schemeClr val="bg1"/>
                </a:solidFill>
              </a:defRPr>
            </a:pPr>
            <a:r>
              <a:rPr lang="en-US" sz="1600" dirty="0" smtClean="0">
                <a:solidFill>
                  <a:schemeClr val="bg1"/>
                </a:solidFill>
              </a:rPr>
              <a:t>W</a:t>
            </a:r>
            <a:endParaRPr lang="en-US" sz="1600" dirty="0">
              <a:solidFill>
                <a:schemeClr val="bg1"/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Traffic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 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6424</c:v>
                </c:pt>
                <c:pt idx="1">
                  <c:v>7596</c:v>
                </c:pt>
                <c:pt idx="2">
                  <c:v>6048</c:v>
                </c:pt>
                <c:pt idx="3">
                  <c:v>10842</c:v>
                </c:pt>
                <c:pt idx="4">
                  <c:v>52000</c:v>
                </c:pt>
                <c:pt idx="5">
                  <c:v>52000</c:v>
                </c:pt>
                <c:pt idx="6">
                  <c:v>52000</c:v>
                </c:pt>
                <c:pt idx="7">
                  <c:v>52000</c:v>
                </c:pt>
                <c:pt idx="8">
                  <c:v>52000</c:v>
                </c:pt>
                <c:pt idx="9">
                  <c:v>52000</c:v>
                </c:pt>
                <c:pt idx="10">
                  <c:v>52000</c:v>
                </c:pt>
                <c:pt idx="11">
                  <c:v>52000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937536"/>
        <c:axId val="109814144"/>
      </c:barChart>
      <c:catAx>
        <c:axId val="105937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9814144"/>
        <c:crosses val="autoZero"/>
        <c:auto val="1"/>
        <c:lblAlgn val="ctr"/>
        <c:lblOffset val="100"/>
        <c:noMultiLvlLbl val="0"/>
      </c:catAx>
      <c:valAx>
        <c:axId val="109814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5937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994419582406736"/>
          <c:y val="3.1006017914946095E-2"/>
          <c:w val="0.1742646118002793"/>
          <c:h val="9.01791866396339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B5366-9C18-074F-A922-4DB015524B3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C9709-EAF5-9348-B840-B33B1AFF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8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9174E-6E34-6D4C-9C74-836D54E2452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DA3C-990B-364B-A4A4-BD62954D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2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3655" y="1689081"/>
            <a:ext cx="4005072" cy="476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38163" y="1129552"/>
            <a:ext cx="5691187" cy="14517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>
                <a:solidFill>
                  <a:srgbClr val="F15D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38163" y="2798989"/>
            <a:ext cx="4110037" cy="1839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15D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 descr="DEB2011_ORANGE_CMYK_Stack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:\Casey's My Documents\Work\2014\BRAND\Brand Transition\Graphics\Hexagons\Cluster_GeneralProducts-gre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5844" y="487794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>
                <a:schemeClr val="bg1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231293"/>
            <a:ext cx="7924800" cy="1588"/>
          </a:xfrm>
          <a:prstGeom prst="line">
            <a:avLst/>
          </a:prstGeom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6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231293"/>
            <a:ext cx="7924800" cy="1588"/>
          </a:xfrm>
          <a:prstGeom prst="line">
            <a:avLst/>
          </a:prstGeom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>
                <a:schemeClr val="bg1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DEB2011_WHITE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6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DEB2011_WHITE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2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U:\Casey's My Documents\Work\2014\BRAND\Brand Transition\Graphics\Hexagons\Cluster_GeneralProducts-lt oran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107" y="486897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Tx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buClrTx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31293"/>
            <a:ext cx="7924800" cy="1588"/>
          </a:xfrm>
          <a:prstGeom prst="line">
            <a:avLst/>
          </a:prstGeom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6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231293"/>
            <a:ext cx="7924800" cy="1588"/>
          </a:xfrm>
          <a:prstGeom prst="line">
            <a:avLst/>
          </a:prstGeom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Tx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buClrTx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DEB2011_WHITE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6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DEB2011_WHITE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1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:\Casey's My Documents\Work\2014\BRAND\Brand Transition\Graphics\Hexagons\Cluster_GeneralProducts-lt gre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1760" y="486897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Tx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buClrTx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31293"/>
            <a:ext cx="7924800" cy="1588"/>
          </a:xfrm>
          <a:prstGeom prst="line">
            <a:avLst/>
          </a:prstGeom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6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231293"/>
            <a:ext cx="7924800" cy="1588"/>
          </a:xfrm>
          <a:prstGeom prst="line">
            <a:avLst/>
          </a:prstGeom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Tx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buClrTx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DEB2011_WHITE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61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DEB2011_WHITE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17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:\Casey's My Documents\Work\2014\BRAND\Brand Transition\Graphics\Hexagons\Cluster_GeneralProducts-dark oran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107" y="486897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Tx/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buClrTx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1231293"/>
            <a:ext cx="7924800" cy="1588"/>
          </a:xfrm>
          <a:prstGeom prst="line">
            <a:avLst/>
          </a:prstGeom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rgbClr val="F15D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>
                <a:srgbClr val="F15D22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DEB2011_ORANGE_CMYK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6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231293"/>
            <a:ext cx="7924800" cy="1588"/>
          </a:xfrm>
          <a:prstGeom prst="line">
            <a:avLst/>
          </a:prstGeom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Tx/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buClrTx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DEB2011_WHITE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11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DEB2011_WHITE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1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rgbClr val="F15D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5000" y="1366781"/>
            <a:ext cx="5943600" cy="5108915"/>
          </a:xfrm>
          <a:prstGeom prst="rect">
            <a:avLst/>
          </a:prstGeom>
        </p:spPr>
        <p:txBody>
          <a:bodyPr/>
          <a:lstStyle>
            <a:lvl1pPr marL="233363" indent="-233363">
              <a:buClr>
                <a:srgbClr val="F15D22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691745" y="1366781"/>
            <a:ext cx="1867756" cy="0"/>
          </a:xfrm>
          <a:prstGeom prst="line">
            <a:avLst/>
          </a:prstGeom>
          <a:ln w="25400" cap="flat" cmpd="sng" algn="ctr">
            <a:solidFill>
              <a:srgbClr val="F15D2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6695219" y="5517603"/>
            <a:ext cx="1867756" cy="0"/>
          </a:xfrm>
          <a:prstGeom prst="line">
            <a:avLst/>
          </a:prstGeom>
          <a:ln w="25400" cap="flat" cmpd="sng" algn="ctr">
            <a:solidFill>
              <a:srgbClr val="F15D2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91313" y="1430338"/>
            <a:ext cx="1868487" cy="4006850"/>
          </a:xfrm>
          <a:prstGeom prst="rect">
            <a:avLst/>
          </a:prstGeom>
        </p:spPr>
        <p:txBody>
          <a:bodyPr/>
          <a:lstStyle>
            <a:lvl1pPr marL="233363" indent="-233363">
              <a:buFont typeface="Arial" panose="020B060402020202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1313" indent="-115888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DEB2011_ORANGE_CMYK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rgbClr val="F15D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3840480" cy="510891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5D22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/>
          </p:nvPr>
        </p:nvSpPr>
        <p:spPr>
          <a:xfrm>
            <a:off x="4643811" y="1366781"/>
            <a:ext cx="3840480" cy="510891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5D22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DEB2011_ORANGE_CMYK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rgbClr val="F15D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DEB2011_ORANGE_CMYK_Stac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375" y="5886738"/>
            <a:ext cx="1371600" cy="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:\Casey's My Documents\Work\2014\BRAND\Brand Transition\Graphics\Hexagons\Cluster_GeneralProducts-orangeblock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9936" y="4886264"/>
            <a:ext cx="1828800" cy="182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rgbClr val="F15D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>
                <a:srgbClr val="F15D22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6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U:\Casey's My Documents\Work\2014\BRAND\Brand Transition\Graphics\Hexagons\Cluster_MarketWatch-orangeblock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3198" y="4881094"/>
            <a:ext cx="1828800" cy="183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rgbClr val="F15D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>
                <a:srgbClr val="F15D22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rgbClr val="F15D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4999" y="1366781"/>
            <a:ext cx="7927975" cy="5108915"/>
          </a:xfrm>
          <a:prstGeom prst="rect">
            <a:avLst/>
          </a:prstGeom>
        </p:spPr>
        <p:txBody>
          <a:bodyPr/>
          <a:lstStyle>
            <a:lvl1pPr marL="233363" indent="-233363">
              <a:buClr>
                <a:srgbClr val="F15D22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0563" indent="-233363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4701" y="419100"/>
            <a:ext cx="7928274" cy="6674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rgbClr val="F15D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61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3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609600" y="1231293"/>
            <a:ext cx="7924800" cy="1588"/>
          </a:xfrm>
          <a:prstGeom prst="line">
            <a:avLst/>
          </a:prstGeom>
          <a:ln w="25400" cap="flat" cmpd="sng" algn="ctr">
            <a:solidFill>
              <a:srgbClr val="F15D2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6248400"/>
            <a:ext cx="609600" cy="609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CC698D-9A36-4B26-9125-1AC5E4A8AC9E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976" r:id="rId2"/>
    <p:sldLayoutId id="2147483961" r:id="rId3"/>
    <p:sldLayoutId id="2147483970" r:id="rId4"/>
    <p:sldLayoutId id="2147483689" r:id="rId5"/>
    <p:sldLayoutId id="2147483691" r:id="rId6"/>
    <p:sldLayoutId id="2147483947" r:id="rId7"/>
    <p:sldLayoutId id="214748397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6248400"/>
            <a:ext cx="609600" cy="609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CC698D-9A36-4B26-9125-1AC5E4A8AC9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1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27" r:id="rId2"/>
    <p:sldLayoutId id="2147483962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5D2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6248400"/>
            <a:ext cx="609600" cy="609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CC698D-9A36-4B26-9125-1AC5E4A8AC9E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1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31" r:id="rId2"/>
    <p:sldLayoutId id="2147483964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6248400"/>
            <a:ext cx="609600" cy="609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CC698D-9A36-4B26-9125-1AC5E4A8AC9E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1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35" r:id="rId2"/>
    <p:sldLayoutId id="2147483966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5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6248400"/>
            <a:ext cx="609600" cy="609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CC698D-9A36-4B26-9125-1AC5E4A8AC9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163" y="600638"/>
            <a:ext cx="5691187" cy="1451723"/>
          </a:xfrm>
        </p:spPr>
        <p:txBody>
          <a:bodyPr/>
          <a:lstStyle/>
          <a:p>
            <a:r>
              <a:rPr lang="en-US" dirty="0" smtClean="0"/>
              <a:t>SB </a:t>
            </a:r>
          </a:p>
          <a:p>
            <a:r>
              <a:rPr lang="en-US" sz="3600" dirty="0" smtClean="0"/>
              <a:t>Digital Dashboard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8163" y="2475914"/>
            <a:ext cx="4110037" cy="1304859"/>
          </a:xfrm>
        </p:spPr>
        <p:txBody>
          <a:bodyPr/>
          <a:lstStyle/>
          <a:p>
            <a:r>
              <a:rPr lang="en-US" sz="1600" b="1" dirty="0" smtClean="0"/>
              <a:t>Lead: </a:t>
            </a:r>
          </a:p>
          <a:p>
            <a:r>
              <a:rPr lang="en-US" sz="1400" dirty="0" smtClean="0"/>
              <a:t>Jen Schiffman</a:t>
            </a:r>
          </a:p>
          <a:p>
            <a:endParaRPr lang="en-US" sz="1400" dirty="0" smtClean="0"/>
          </a:p>
          <a:p>
            <a:r>
              <a:rPr lang="en-US" sz="1600" b="1" dirty="0" smtClean="0"/>
              <a:t>Team: </a:t>
            </a:r>
          </a:p>
          <a:p>
            <a:r>
              <a:rPr lang="en-US" sz="1400" dirty="0" smtClean="0"/>
              <a:t>Andrew Lather</a:t>
            </a:r>
          </a:p>
          <a:p>
            <a:r>
              <a:rPr lang="en-US" sz="1400" dirty="0" smtClean="0"/>
              <a:t>Mike Rizzo</a:t>
            </a:r>
          </a:p>
          <a:p>
            <a:r>
              <a:rPr lang="en-US" sz="1400" dirty="0" smtClean="0"/>
              <a:t>Dale Almond</a:t>
            </a:r>
          </a:p>
          <a:p>
            <a:r>
              <a:rPr lang="en-US" sz="1400" dirty="0" smtClean="0"/>
              <a:t>Rebekah Jones</a:t>
            </a:r>
          </a:p>
          <a:p>
            <a:r>
              <a:rPr lang="en-US" sz="1400" dirty="0" smtClean="0"/>
              <a:t>Carlos Tristan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66011" y="5926278"/>
            <a:ext cx="1674055" cy="422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 pulled 5/18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36691"/>
              </p:ext>
            </p:extLst>
          </p:nvPr>
        </p:nvGraphicFramePr>
        <p:xfrm>
          <a:off x="1073624" y="1779135"/>
          <a:ext cx="6916144" cy="3243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9036"/>
                <a:gridCol w="1729036"/>
                <a:gridCol w="1729036"/>
                <a:gridCol w="1729036"/>
              </a:tblGrid>
              <a:tr h="8108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Metric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KPI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YTD Actuals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 anchor="ctr"/>
                </a:tc>
              </a:tr>
              <a:tr h="8108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Site 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450,000 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31,000</a:t>
                      </a:r>
                      <a:r>
                        <a:rPr lang="en-US" sz="2000" baseline="0" dirty="0" smtClean="0"/>
                        <a:t> visits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  <a:tr h="8108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Enrollments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7,5000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841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  <a:tr h="8108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$ANM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$3,000,000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Appx</a:t>
                      </a:r>
                      <a:r>
                        <a:rPr lang="en-US" sz="2000" dirty="0" smtClean="0"/>
                        <a:t> $300 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852314" y="275684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2314" y="356434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52314" y="437183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69271" y="5202946"/>
            <a:ext cx="1674055" cy="422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 pulled 5/18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9548" y="6180070"/>
            <a:ext cx="7093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YTD = year to date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7031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Digital Enrollment Update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84866"/>
              </p:ext>
            </p:extLst>
          </p:nvPr>
        </p:nvGraphicFramePr>
        <p:xfrm>
          <a:off x="989549" y="1534319"/>
          <a:ext cx="7093321" cy="1894679"/>
        </p:xfrm>
        <a:graphic>
          <a:graphicData uri="http://schemas.openxmlformats.org/drawingml/2006/table">
            <a:tbl>
              <a:tblPr/>
              <a:tblGrid>
                <a:gridCol w="632124"/>
                <a:gridCol w="825252"/>
                <a:gridCol w="990560"/>
                <a:gridCol w="990560"/>
                <a:gridCol w="899474"/>
                <a:gridCol w="899474"/>
                <a:gridCol w="853931"/>
                <a:gridCol w="1001946"/>
              </a:tblGrid>
              <a:tr h="31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Visits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Enrollments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Renewal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OnFlow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OnFlow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6,048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12498" y="1534319"/>
            <a:ext cx="1819275" cy="189467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31773" y="1534319"/>
            <a:ext cx="1819275" cy="189467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9548" y="3987248"/>
            <a:ext cx="80316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Key Takeaways: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$ANM year-to-date </a:t>
            </a:r>
            <a:r>
              <a:rPr lang="en-US" dirty="0" err="1" smtClean="0"/>
              <a:t>appx</a:t>
            </a:r>
            <a:r>
              <a:rPr lang="en-US" dirty="0" smtClean="0"/>
              <a:t> $300k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Enrollments have been increasing month over month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Conversion rates are strong overall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Momentum is not strong enough to meet $ANM annual target of $3MM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89548" y="3505109"/>
            <a:ext cx="7093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***NOTE: Commercial Analytics team is getting involved to provide improved financial reporting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2585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48231" y="1361527"/>
            <a:ext cx="2487447" cy="24598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Traffic Trajectory</a:t>
            </a:r>
            <a:endParaRPr lang="en-US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27889439"/>
              </p:ext>
            </p:extLst>
          </p:nvPr>
        </p:nvGraphicFramePr>
        <p:xfrm>
          <a:off x="495228" y="3558156"/>
          <a:ext cx="6369595" cy="3227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899" y="1399235"/>
            <a:ext cx="2429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Key Takeaway: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Regardless of traffic driver, we need to dramatically increase site traffic in order to meet our financial goals.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25497"/>
              </p:ext>
            </p:extLst>
          </p:nvPr>
        </p:nvGraphicFramePr>
        <p:xfrm>
          <a:off x="634701" y="1525308"/>
          <a:ext cx="4906290" cy="1691814"/>
        </p:xfrm>
        <a:graphic>
          <a:graphicData uri="http://schemas.openxmlformats.org/drawingml/2006/table">
            <a:tbl>
              <a:tblPr/>
              <a:tblGrid>
                <a:gridCol w="3910003"/>
                <a:gridCol w="996287"/>
              </a:tblGrid>
              <a:tr h="281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ANM per customer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ANM goal for Digital enrollment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$3,000,000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enrollments / renewals to meet target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6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site visits required at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low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conversion (1.7%)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site visits required at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average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conversion (2.7%)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735773" y="2578763"/>
            <a:ext cx="973678" cy="69180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93884" y="5554639"/>
            <a:ext cx="1440134" cy="5722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9551" y="4107975"/>
            <a:ext cx="2784143" cy="2018875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3433" y="4722120"/>
            <a:ext cx="2224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Require </a:t>
            </a:r>
            <a:r>
              <a:rPr lang="en-US" sz="2000" b="1" dirty="0" err="1" smtClean="0">
                <a:solidFill>
                  <a:srgbClr val="002060"/>
                </a:solidFill>
              </a:rPr>
              <a:t>appx</a:t>
            </a:r>
            <a:r>
              <a:rPr lang="en-US" sz="2000" b="1" dirty="0" smtClean="0">
                <a:solidFill>
                  <a:srgbClr val="002060"/>
                </a:solidFill>
              </a:rPr>
              <a:t> 52k visits per month to enable success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879659" y="4408226"/>
            <a:ext cx="2497541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5011" y="4435520"/>
            <a:ext cx="2853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Actual Visits:</a:t>
            </a:r>
          </a:p>
          <a:p>
            <a:r>
              <a:rPr lang="en-US" dirty="0" smtClean="0"/>
              <a:t>Jan - April: 31k visits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15D22"/>
                </a:solidFill>
              </a:rPr>
              <a:t>Target Visits:</a:t>
            </a:r>
          </a:p>
          <a:p>
            <a:r>
              <a:rPr lang="en-US" dirty="0" smtClean="0">
                <a:solidFill>
                  <a:srgbClr val="F15D22"/>
                </a:solidFill>
              </a:rPr>
              <a:t> May - Dec: </a:t>
            </a:r>
            <a:r>
              <a:rPr lang="en-US" b="1" dirty="0" smtClean="0">
                <a:solidFill>
                  <a:srgbClr val="F15D22"/>
                </a:solidFill>
              </a:rPr>
              <a:t>419k visits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5709451" y="4107975"/>
            <a:ext cx="145439" cy="2018875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ular Arrow 22"/>
          <p:cNvSpPr/>
          <p:nvPr/>
        </p:nvSpPr>
        <p:spPr>
          <a:xfrm flipV="1">
            <a:off x="1193884" y="3576807"/>
            <a:ext cx="1719618" cy="21154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985425"/>
              <a:gd name="adj5" fmla="val 12500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0874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">
  <a:themeElements>
    <a:clrScheme name="DEB June 2014">
      <a:dk1>
        <a:srgbClr val="231F20"/>
      </a:dk1>
      <a:lt1>
        <a:srgbClr val="FFFFFF"/>
      </a:lt1>
      <a:dk2>
        <a:srgbClr val="F15D22"/>
      </a:dk2>
      <a:lt2>
        <a:srgbClr val="FBBA95"/>
      </a:lt2>
      <a:accent1>
        <a:srgbClr val="58595B"/>
      </a:accent1>
      <a:accent2>
        <a:srgbClr val="808285"/>
      </a:accent2>
      <a:accent3>
        <a:srgbClr val="A7A9AC"/>
      </a:accent3>
      <a:accent4>
        <a:srgbClr val="F47D44"/>
      </a:accent4>
      <a:accent5>
        <a:srgbClr val="F79B6C"/>
      </a:accent5>
      <a:accent6>
        <a:srgbClr val="FBBA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(Gre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(Light Orang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ontent (Light Gre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ontent (Orang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B524406337A4F8AEC5F6055875046" ma:contentTypeVersion="1" ma:contentTypeDescription="Create a new document." ma:contentTypeScope="" ma:versionID="ebe225e2b6b6054ca421750890238d7e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f0f5623df693ce3734634709b528b4c5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4D715B-E588-42BE-9B1A-A2F95D39F2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FD2A6F-8BED-4F74-9E33-01A8BF6A79F0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5BB44691-A07C-4914-8794-7C66D49E63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262</Words>
  <Application>Microsoft Office PowerPoint</Application>
  <PresentationFormat>On-screen Show (4:3)</PresentationFormat>
  <Paragraphs>103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Title</vt:lpstr>
      <vt:lpstr>Content</vt:lpstr>
      <vt:lpstr>Content (Grey)</vt:lpstr>
      <vt:lpstr>Content (Light Orange)</vt:lpstr>
      <vt:lpstr>Content (Light Grey)</vt:lpstr>
      <vt:lpstr>Content (Orange)</vt:lpstr>
      <vt:lpstr>PowerPoint Presentation</vt:lpstr>
      <vt:lpstr>PowerPoint Presentation</vt:lpstr>
      <vt:lpstr>PowerPoint Presentation</vt:lpstr>
      <vt:lpstr>PowerPoint Presentation</vt:lpstr>
    </vt:vector>
  </TitlesOfParts>
  <Company>AlphaGraphics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Schneider</dc:creator>
  <cp:lastModifiedBy>Diaz, Steven</cp:lastModifiedBy>
  <cp:revision>57</cp:revision>
  <cp:lastPrinted>2014-06-02T23:53:08Z</cp:lastPrinted>
  <dcterms:created xsi:type="dcterms:W3CDTF">2014-06-02T23:52:34Z</dcterms:created>
  <dcterms:modified xsi:type="dcterms:W3CDTF">2015-07-08T13:15:37Z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0x01010035EB524406337A4F8AEC5F6055875046</vt:lpwstr>
  </property>
</Properties>
</file>