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7"/>
  </p:notesMasterIdLst>
  <p:sldIdLst>
    <p:sldId id="256" r:id="rId3"/>
    <p:sldId id="259" r:id="rId4"/>
    <p:sldId id="277" r:id="rId5"/>
    <p:sldId id="261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280" r:id="rId15"/>
    <p:sldId id="282" r:id="rId16"/>
  </p:sldIdLst>
  <p:sldSz cx="9144000" cy="5143500" type="screen16x9"/>
  <p:notesSz cx="6858000" cy="9144000"/>
  <p:embeddedFontLst>
    <p:embeddedFont>
      <p:font typeface="Fira Sans Condensed" panose="020B0603050000020004" pitchFamily="34" charset="0"/>
      <p:regular r:id="rId18"/>
      <p:bold r:id="rId19"/>
      <p:italic r:id="rId20"/>
      <p:boldItalic r:id="rId21"/>
    </p:embeddedFont>
    <p:embeddedFont>
      <p:font typeface="Maven Pro" pitchFamily="2" charset="77"/>
      <p:regular r:id="rId22"/>
      <p:bold r:id="rId23"/>
    </p:embeddedFont>
    <p:embeddedFont>
      <p:font typeface="Proxima Nova" panose="02000506030000020004" pitchFamily="2" charset="0"/>
      <p:regular r:id="rId24"/>
      <p:bold r:id="rId25"/>
      <p:italic r:id="rId26"/>
      <p:boldItalic r:id="rId27"/>
    </p:embeddedFont>
    <p:embeddedFont>
      <p:font typeface="Share Tech" pitchFamily="2" charset="77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73"/>
    <a:srgbClr val="1E1E1E"/>
    <a:srgbClr val="FFFFFF"/>
    <a:srgbClr val="00C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ABA73A-0D55-422A-B9EF-5284666BB464}">
  <a:tblStyle styleId="{08ABA73A-0D55-422A-B9EF-5284666BB4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849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866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337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041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70e1a7781e_1_12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70e1a7781e_1_12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2564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086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653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0263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7740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17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42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63" r:id="rId5"/>
    <p:sldLayoutId id="2147483666" r:id="rId6"/>
    <p:sldLayoutId id="2147483667" r:id="rId7"/>
    <p:sldLayoutId id="2147483668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et.com/home/security/best-facial-recognition-security-camera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rxiv.org/pdf/1701.08289.pdf" TargetMode="External"/><Relationship Id="rId5" Type="http://schemas.openxmlformats.org/officeDocument/2006/relationships/hyperlink" Target="https://github.com/ultralytics/yolov5/pull/2758" TargetMode="External"/><Relationship Id="rId4" Type="http://schemas.openxmlformats.org/officeDocument/2006/relationships/hyperlink" Target="https://arxiv.org/pdf/1606.00915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Share+Tech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fonts.google.com/specimen/Maven+Pro?query=mav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41" y="301789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KNOCK-KNOCK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CCEA1E4-B3F2-9045-AFAF-B1B21F4FA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314" y="3131080"/>
            <a:ext cx="2295472" cy="2012420"/>
          </a:xfrm>
          <a:prstGeom prst="rect">
            <a:avLst/>
          </a:prstGeom>
        </p:spPr>
      </p:pic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884003" y="2223465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deep learning powered door camera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CFCC"/>
                </a:solidFill>
              </a:rPr>
              <a:t>Steven Leung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CFCC"/>
                </a:solidFill>
              </a:rPr>
              <a:t>Juan Ramirez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00CFCC"/>
                </a:solidFill>
              </a:rPr>
              <a:t>Javed</a:t>
            </a:r>
            <a:r>
              <a:rPr lang="en" dirty="0">
                <a:solidFill>
                  <a:srgbClr val="00CFCC"/>
                </a:solidFill>
              </a:rPr>
              <a:t> Roshan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9973"/>
                </a:solidFill>
              </a:rPr>
              <a:t>W251 Final Project Presentation</a:t>
            </a:r>
            <a:endParaRPr dirty="0">
              <a:solidFill>
                <a:srgbClr val="FF997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488837" y="388372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</a:t>
            </a:r>
            <a:endParaRPr sz="3000" dirty="0"/>
          </a:p>
        </p:txBody>
      </p:sp>
      <p:sp>
        <p:nvSpPr>
          <p:cNvPr id="72" name="Google Shape;506;p28">
            <a:extLst>
              <a:ext uri="{FF2B5EF4-FFF2-40B4-BE49-F238E27FC236}">
                <a16:creationId xmlns:a16="http://schemas.microsoft.com/office/drawing/2014/main" id="{407A2718-59D5-704A-B283-767B928644B5}"/>
              </a:ext>
            </a:extLst>
          </p:cNvPr>
          <p:cNvSpPr txBox="1">
            <a:spLocks/>
          </p:cNvSpPr>
          <p:nvPr/>
        </p:nvSpPr>
        <p:spPr>
          <a:xfrm>
            <a:off x="566475" y="1859819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/>
            <a:r>
              <a:rPr lang="en-US" sz="1200" dirty="0"/>
              <a:t>Getting good data and tags</a:t>
            </a:r>
          </a:p>
          <a:p>
            <a:pPr marL="285750" indent="-285750"/>
            <a:r>
              <a:rPr lang="en-US" sz="1200" dirty="0"/>
              <a:t>Timing and lag</a:t>
            </a:r>
          </a:p>
          <a:p>
            <a:pPr marL="285750" indent="-285750"/>
            <a:r>
              <a:rPr lang="en-US" sz="1200" dirty="0"/>
              <a:t>Notification logic</a:t>
            </a:r>
          </a:p>
          <a:p>
            <a:pPr marL="285750" indent="-285750"/>
            <a:r>
              <a:rPr lang="en-US" sz="1200" dirty="0"/>
              <a:t>Containers and Kubernetes (getting right environments for each component)</a:t>
            </a:r>
          </a:p>
        </p:txBody>
      </p:sp>
    </p:spTree>
    <p:extLst>
      <p:ext uri="{BB962C8B-B14F-4D97-AF65-F5344CB8AC3E}">
        <p14:creationId xmlns:p14="http://schemas.microsoft.com/office/powerpoint/2010/main" val="189045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488837" y="388372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sz="3000" dirty="0"/>
          </a:p>
        </p:txBody>
      </p:sp>
      <p:sp>
        <p:nvSpPr>
          <p:cNvPr id="72" name="Google Shape;506;p28">
            <a:extLst>
              <a:ext uri="{FF2B5EF4-FFF2-40B4-BE49-F238E27FC236}">
                <a16:creationId xmlns:a16="http://schemas.microsoft.com/office/drawing/2014/main" id="{407A2718-59D5-704A-B283-767B928644B5}"/>
              </a:ext>
            </a:extLst>
          </p:cNvPr>
          <p:cNvSpPr txBox="1">
            <a:spLocks/>
          </p:cNvSpPr>
          <p:nvPr/>
        </p:nvSpPr>
        <p:spPr>
          <a:xfrm>
            <a:off x="566475" y="1859819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/>
            <a:r>
              <a:rPr lang="en-US" sz="1200" dirty="0"/>
              <a:t>Continuous Training and Evaluation</a:t>
            </a:r>
          </a:p>
          <a:p>
            <a:pPr marL="285750" indent="-285750"/>
            <a:r>
              <a:rPr lang="en-US" sz="1200" dirty="0"/>
              <a:t>Archiving faces to recognition repeat visitors</a:t>
            </a:r>
          </a:p>
          <a:p>
            <a:pPr marL="285750" indent="-285750"/>
            <a:r>
              <a:rPr lang="en-US" sz="1200" dirty="0"/>
              <a:t>Other types of personnel</a:t>
            </a:r>
          </a:p>
          <a:p>
            <a:pPr marL="285750" indent="-285750"/>
            <a:r>
              <a:rPr lang="en-US" sz="1200" dirty="0"/>
              <a:t>Include vehicle</a:t>
            </a:r>
          </a:p>
          <a:p>
            <a:pPr marL="285750" indent="-285750"/>
            <a:r>
              <a:rPr lang="en-US" sz="1200" dirty="0"/>
              <a:t>Package thieves</a:t>
            </a:r>
          </a:p>
          <a:p>
            <a:pPr marL="285750" indent="-285750"/>
            <a:r>
              <a:rPr lang="en-US" sz="1200" dirty="0"/>
              <a:t>Combining with amazon schedule</a:t>
            </a:r>
          </a:p>
          <a:p>
            <a:pPr marL="285750" indent="-285750"/>
            <a:r>
              <a:rPr lang="en-US" sz="1200" dirty="0"/>
              <a:t>Summarization of actions at the door</a:t>
            </a:r>
          </a:p>
          <a:p>
            <a:pPr marL="285750" indent="-28575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01469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488837" y="388372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do’s (</a:t>
            </a:r>
            <a:r>
              <a:rPr lang="en"/>
              <a:t>remove slide)</a:t>
            </a:r>
            <a:endParaRPr sz="3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A56667-AD80-7A41-9E9A-5A38A90CAD73}"/>
              </a:ext>
            </a:extLst>
          </p:cNvPr>
          <p:cNvSpPr txBox="1">
            <a:spLocks/>
          </p:cNvSpPr>
          <p:nvPr/>
        </p:nvSpPr>
        <p:spPr>
          <a:xfrm>
            <a:off x="-831574" y="158708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dirty="0"/>
              <a:t>High level: what it is, why it matters</a:t>
            </a:r>
          </a:p>
          <a:p>
            <a:r>
              <a:rPr lang="en-US" dirty="0"/>
              <a:t>Model Diagram</a:t>
            </a:r>
          </a:p>
          <a:p>
            <a:r>
              <a:rPr lang="en-US" dirty="0"/>
              <a:t>Data collection, segmentation</a:t>
            </a:r>
          </a:p>
          <a:p>
            <a:pPr lvl="1"/>
            <a:r>
              <a:rPr lang="en-US" dirty="0"/>
              <a:t>Papers to reference</a:t>
            </a:r>
          </a:p>
          <a:p>
            <a:r>
              <a:rPr lang="en-US" dirty="0"/>
              <a:t>Details on Yolo v5, face rec model</a:t>
            </a:r>
          </a:p>
          <a:p>
            <a:pPr lvl="1"/>
            <a:r>
              <a:rPr lang="en-US" dirty="0"/>
              <a:t>Training details: metrics (compare to others)</a:t>
            </a:r>
          </a:p>
          <a:p>
            <a:pPr lvl="1"/>
            <a:r>
              <a:rPr lang="en-US" dirty="0"/>
              <a:t>Papers to ref</a:t>
            </a:r>
          </a:p>
          <a:p>
            <a:r>
              <a:rPr lang="en-US" dirty="0"/>
              <a:t>Jetson side diagram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869632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9"/>
          <p:cNvSpPr txBox="1">
            <a:spLocks noGrp="1"/>
          </p:cNvSpPr>
          <p:nvPr>
            <p:ph type="body" idx="1"/>
          </p:nvPr>
        </p:nvSpPr>
        <p:spPr>
          <a:xfrm>
            <a:off x="597374" y="1438008"/>
            <a:ext cx="7727641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https://</a:t>
            </a:r>
            <a:r>
              <a:rPr lang="en-US" sz="1400" dirty="0" err="1">
                <a:solidFill>
                  <a:srgbClr val="FFFFFF"/>
                </a:solidFill>
              </a:rPr>
              <a:t>www.grandviewresearch.com</a:t>
            </a:r>
            <a:r>
              <a:rPr lang="en-US" sz="1400" dirty="0">
                <a:solidFill>
                  <a:srgbClr val="FFFFFF"/>
                </a:solidFill>
              </a:rPr>
              <a:t>/industry-analysis/doorbell-camera-market</a:t>
            </a:r>
            <a:endParaRPr lang="en-US" sz="1400" dirty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>
                <a:hlinkClick r:id="rId3"/>
              </a:rPr>
              <a:t>https://www.cnet.com/home/security/best-facial-recognition-security-cameras/</a:t>
            </a:r>
            <a:endParaRPr lang="en-US" sz="1400" dirty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Deep Lab Segmentation </a:t>
            </a:r>
            <a:r>
              <a:rPr lang="en-US" sz="1400" dirty="0">
                <a:hlinkClick r:id="rId4"/>
              </a:rPr>
              <a:t>https://arxiv.org/pdf/1606.00915.pdf</a:t>
            </a:r>
            <a:endParaRPr lang="en-US" sz="1400" dirty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Yolov5 in </a:t>
            </a:r>
            <a:r>
              <a:rPr lang="en-US" sz="1400" dirty="0" err="1"/>
              <a:t>tensorboard</a:t>
            </a:r>
            <a:r>
              <a:rPr lang="en-US" sz="1400" dirty="0"/>
              <a:t> </a:t>
            </a:r>
            <a:r>
              <a:rPr lang="en-US" sz="1400" dirty="0">
                <a:hlinkClick r:id="rId5"/>
              </a:rPr>
              <a:t>https://github.com/ultralytics/yolov5/pull/2758</a:t>
            </a:r>
            <a:endParaRPr lang="en-US" sz="1400" dirty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/>
              <a:t>Dlib</a:t>
            </a:r>
            <a:r>
              <a:rPr lang="en-US" sz="1400" dirty="0"/>
              <a:t> face rec </a:t>
            </a:r>
            <a:r>
              <a:rPr lang="en-US" sz="1400" dirty="0">
                <a:hlinkClick r:id="rId6"/>
              </a:rPr>
              <a:t>https://arxiv.org/pdf/1701.08289.pdf</a:t>
            </a:r>
            <a:endParaRPr lang="en-US" sz="1400" dirty="0"/>
          </a:p>
          <a:p>
            <a:pPr marL="342900" lvl="0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1587" name="Google Shape;1587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2703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0" name="Google Shape;1600;p51"/>
          <p:cNvGrpSpPr/>
          <p:nvPr/>
        </p:nvGrpSpPr>
        <p:grpSpPr>
          <a:xfrm>
            <a:off x="2583563" y="3498875"/>
            <a:ext cx="3976875" cy="754200"/>
            <a:chOff x="2052655" y="3498875"/>
            <a:chExt cx="3976875" cy="754200"/>
          </a:xfrm>
        </p:grpSpPr>
        <p:sp>
          <p:nvSpPr>
            <p:cNvPr id="1601" name="Google Shape;1601;p51"/>
            <p:cNvSpPr/>
            <p:nvPr/>
          </p:nvSpPr>
          <p:spPr>
            <a:xfrm>
              <a:off x="3114480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E898AC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1"/>
            <p:cNvSpPr/>
            <p:nvPr/>
          </p:nvSpPr>
          <p:spPr>
            <a:xfrm>
              <a:off x="4176300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00CFCC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1"/>
            <p:cNvSpPr/>
            <p:nvPr/>
          </p:nvSpPr>
          <p:spPr>
            <a:xfrm>
              <a:off x="5238120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FF997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1"/>
            <p:cNvSpPr/>
            <p:nvPr/>
          </p:nvSpPr>
          <p:spPr>
            <a:xfrm>
              <a:off x="2052655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002845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1"/>
            <p:cNvSpPr txBox="1"/>
            <p:nvPr/>
          </p:nvSpPr>
          <p:spPr>
            <a:xfrm>
              <a:off x="3114480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#e898ac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606" name="Google Shape;1606;p51"/>
            <p:cNvSpPr txBox="1"/>
            <p:nvPr/>
          </p:nvSpPr>
          <p:spPr>
            <a:xfrm>
              <a:off x="4176305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#00cfcc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607" name="Google Shape;1607;p51"/>
            <p:cNvSpPr txBox="1"/>
            <p:nvPr/>
          </p:nvSpPr>
          <p:spPr>
            <a:xfrm>
              <a:off x="5238130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#ff9973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608" name="Google Shape;1608;p51"/>
            <p:cNvSpPr txBox="1"/>
            <p:nvPr/>
          </p:nvSpPr>
          <p:spPr>
            <a:xfrm>
              <a:off x="2052655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#002845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1609" name="Google Shape;1609;p51"/>
          <p:cNvSpPr txBox="1">
            <a:spLocks noGrp="1"/>
          </p:cNvSpPr>
          <p:nvPr>
            <p:ph type="title" idx="4294967295"/>
          </p:nvPr>
        </p:nvSpPr>
        <p:spPr>
          <a:xfrm>
            <a:off x="1048350" y="95440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Fonts &amp; colors used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0" name="Google Shape;1610;p51"/>
          <p:cNvSpPr txBox="1">
            <a:spLocks noGrp="1"/>
          </p:cNvSpPr>
          <p:nvPr>
            <p:ph type="body" idx="4294967295"/>
          </p:nvPr>
        </p:nvSpPr>
        <p:spPr>
          <a:xfrm>
            <a:off x="1068100" y="14578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presentation has been made using the following fonts: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1" name="Google Shape;1611;p51"/>
          <p:cNvSpPr txBox="1">
            <a:spLocks noGrp="1"/>
          </p:cNvSpPr>
          <p:nvPr>
            <p:ph type="body" idx="4294967295"/>
          </p:nvPr>
        </p:nvSpPr>
        <p:spPr>
          <a:xfrm>
            <a:off x="1068100" y="1919049"/>
            <a:ext cx="7047300" cy="1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Share Tech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https://fonts.google.com/specimen/Share+Tech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Maven Pro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https://fonts.google.com/specimen/Maven+Pro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32738" y="1265459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400" dirty="0"/>
              <a:t>The door camera market size reached $1.83B in 2020 (16% US households)</a:t>
            </a:r>
            <a:r>
              <a:rPr lang="en-US" sz="1400" baseline="30000" dirty="0"/>
              <a:t>1</a:t>
            </a:r>
          </a:p>
          <a:p>
            <a:pPr marL="285750" indent="-285750"/>
            <a:r>
              <a:rPr lang="en-US" sz="1400" dirty="0"/>
              <a:t>Knock-knock is a novel door camera that recognizes common personnel at the door and notifies user:</a:t>
            </a:r>
          </a:p>
          <a:p>
            <a:pPr marL="742950" lvl="1" indent="-285750"/>
            <a:r>
              <a:rPr lang="en-US" sz="1200" dirty="0"/>
              <a:t>Facial Recognition to identify known individuals</a:t>
            </a:r>
          </a:p>
          <a:p>
            <a:pPr marL="742950" lvl="1" indent="-285750"/>
            <a:r>
              <a:rPr lang="en-US" sz="1200" dirty="0"/>
              <a:t>Full body recognition to identify delivery vs non-delivery personnel</a:t>
            </a:r>
            <a:endParaRPr sz="1200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308648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Knock-Knock?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6"/>
          <p:cNvSpPr txBox="1">
            <a:spLocks noGrp="1"/>
          </p:cNvSpPr>
          <p:nvPr>
            <p:ph type="ctrTitle"/>
          </p:nvPr>
        </p:nvSpPr>
        <p:spPr>
          <a:xfrm>
            <a:off x="398583" y="22400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Pipeline</a:t>
            </a:r>
            <a:endParaRPr dirty="0"/>
          </a:p>
        </p:txBody>
      </p:sp>
      <p:sp>
        <p:nvSpPr>
          <p:cNvPr id="6" name="Google Shape;609;p30">
            <a:extLst>
              <a:ext uri="{FF2B5EF4-FFF2-40B4-BE49-F238E27FC236}">
                <a16:creationId xmlns:a16="http://schemas.microsoft.com/office/drawing/2014/main" id="{D19E36D2-15C8-C04A-8541-02A1CC1D9087}"/>
              </a:ext>
            </a:extLst>
          </p:cNvPr>
          <p:cNvSpPr/>
          <p:nvPr/>
        </p:nvSpPr>
        <p:spPr>
          <a:xfrm>
            <a:off x="1500347" y="1201689"/>
            <a:ext cx="887669" cy="8501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10;p30">
            <a:extLst>
              <a:ext uri="{FF2B5EF4-FFF2-40B4-BE49-F238E27FC236}">
                <a16:creationId xmlns:a16="http://schemas.microsoft.com/office/drawing/2014/main" id="{493DFBE6-29A4-FE40-A074-A8DDDA2C0E40}"/>
              </a:ext>
            </a:extLst>
          </p:cNvPr>
          <p:cNvSpPr/>
          <p:nvPr/>
        </p:nvSpPr>
        <p:spPr>
          <a:xfrm>
            <a:off x="3274840" y="2358727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11;p30">
            <a:extLst>
              <a:ext uri="{FF2B5EF4-FFF2-40B4-BE49-F238E27FC236}">
                <a16:creationId xmlns:a16="http://schemas.microsoft.com/office/drawing/2014/main" id="{236D837E-1B3F-2840-B51F-D84261CC673F}"/>
              </a:ext>
            </a:extLst>
          </p:cNvPr>
          <p:cNvSpPr/>
          <p:nvPr/>
        </p:nvSpPr>
        <p:spPr>
          <a:xfrm>
            <a:off x="2811928" y="1200137"/>
            <a:ext cx="723900" cy="850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12;p30">
            <a:extLst>
              <a:ext uri="{FF2B5EF4-FFF2-40B4-BE49-F238E27FC236}">
                <a16:creationId xmlns:a16="http://schemas.microsoft.com/office/drawing/2014/main" id="{B276BD86-8195-A645-81F4-8BD5491A2920}"/>
              </a:ext>
            </a:extLst>
          </p:cNvPr>
          <p:cNvSpPr/>
          <p:nvPr/>
        </p:nvSpPr>
        <p:spPr>
          <a:xfrm>
            <a:off x="5147619" y="2375569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613;p30">
            <a:extLst>
              <a:ext uri="{FF2B5EF4-FFF2-40B4-BE49-F238E27FC236}">
                <a16:creationId xmlns:a16="http://schemas.microsoft.com/office/drawing/2014/main" id="{ADDE730D-3BE2-9E43-A0B0-9640D686E7A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388016" y="1625231"/>
            <a:ext cx="423912" cy="155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614;p30">
            <a:extLst>
              <a:ext uri="{FF2B5EF4-FFF2-40B4-BE49-F238E27FC236}">
                <a16:creationId xmlns:a16="http://schemas.microsoft.com/office/drawing/2014/main" id="{73A42D7C-04A0-564D-8B44-9FC628727EA9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rot="16200000" flipH="1">
            <a:off x="3251133" y="1973069"/>
            <a:ext cx="308403" cy="46291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615;p30">
            <a:extLst>
              <a:ext uri="{FF2B5EF4-FFF2-40B4-BE49-F238E27FC236}">
                <a16:creationId xmlns:a16="http://schemas.microsoft.com/office/drawing/2014/main" id="{BC3C33BF-E1C3-3947-8249-4808959173A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998740" y="2720677"/>
            <a:ext cx="1148879" cy="16842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616;p30">
            <a:extLst>
              <a:ext uri="{FF2B5EF4-FFF2-40B4-BE49-F238E27FC236}">
                <a16:creationId xmlns:a16="http://schemas.microsoft.com/office/drawing/2014/main" id="{64971C40-D172-DA44-8B39-A6085DF0FEED}"/>
              </a:ext>
            </a:extLst>
          </p:cNvPr>
          <p:cNvGrpSpPr/>
          <p:nvPr/>
        </p:nvGrpSpPr>
        <p:grpSpPr>
          <a:xfrm>
            <a:off x="5954235" y="3253775"/>
            <a:ext cx="402156" cy="456781"/>
            <a:chOff x="5357662" y="4297637"/>
            <a:chExt cx="287275" cy="326296"/>
          </a:xfrm>
        </p:grpSpPr>
        <p:sp>
          <p:nvSpPr>
            <p:cNvPr id="14" name="Google Shape;617;p30">
              <a:extLst>
                <a:ext uri="{FF2B5EF4-FFF2-40B4-BE49-F238E27FC236}">
                  <a16:creationId xmlns:a16="http://schemas.microsoft.com/office/drawing/2014/main" id="{EE7E42EB-85A3-3749-9F3E-53622CD93402}"/>
                </a:ext>
              </a:extLst>
            </p:cNvPr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8;p30">
              <a:extLst>
                <a:ext uri="{FF2B5EF4-FFF2-40B4-BE49-F238E27FC236}">
                  <a16:creationId xmlns:a16="http://schemas.microsoft.com/office/drawing/2014/main" id="{FE688E22-6273-1243-8128-2EF9E1C48E55}"/>
                </a:ext>
              </a:extLst>
            </p:cNvPr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9;p30">
              <a:extLst>
                <a:ext uri="{FF2B5EF4-FFF2-40B4-BE49-F238E27FC236}">
                  <a16:creationId xmlns:a16="http://schemas.microsoft.com/office/drawing/2014/main" id="{765331C4-994E-EB48-AE9C-0D561E458FAB}"/>
                </a:ext>
              </a:extLst>
            </p:cNvPr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20;p30">
              <a:extLst>
                <a:ext uri="{FF2B5EF4-FFF2-40B4-BE49-F238E27FC236}">
                  <a16:creationId xmlns:a16="http://schemas.microsoft.com/office/drawing/2014/main" id="{30AF660A-5D75-4C45-BDE0-DE7011F961DA}"/>
                </a:ext>
              </a:extLst>
            </p:cNvPr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21;p30">
              <a:extLst>
                <a:ext uri="{FF2B5EF4-FFF2-40B4-BE49-F238E27FC236}">
                  <a16:creationId xmlns:a16="http://schemas.microsoft.com/office/drawing/2014/main" id="{D38CBCF1-863D-8C45-B0EC-17D16626AA6F}"/>
                </a:ext>
              </a:extLst>
            </p:cNvPr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622;p30">
            <a:extLst>
              <a:ext uri="{FF2B5EF4-FFF2-40B4-BE49-F238E27FC236}">
                <a16:creationId xmlns:a16="http://schemas.microsoft.com/office/drawing/2014/main" id="{D0FE18F2-3E5A-5145-A548-050BD5CC7988}"/>
              </a:ext>
            </a:extLst>
          </p:cNvPr>
          <p:cNvGrpSpPr/>
          <p:nvPr/>
        </p:nvGrpSpPr>
        <p:grpSpPr>
          <a:xfrm>
            <a:off x="4512113" y="3239966"/>
            <a:ext cx="484361" cy="484405"/>
            <a:chOff x="4890434" y="4287389"/>
            <a:chExt cx="345997" cy="346029"/>
          </a:xfrm>
        </p:grpSpPr>
        <p:sp>
          <p:nvSpPr>
            <p:cNvPr id="20" name="Google Shape;623;p30">
              <a:extLst>
                <a:ext uri="{FF2B5EF4-FFF2-40B4-BE49-F238E27FC236}">
                  <a16:creationId xmlns:a16="http://schemas.microsoft.com/office/drawing/2014/main" id="{1F86A276-C617-7A46-BD25-8A15562D77AD}"/>
                </a:ext>
              </a:extLst>
            </p:cNvPr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24;p30">
              <a:extLst>
                <a:ext uri="{FF2B5EF4-FFF2-40B4-BE49-F238E27FC236}">
                  <a16:creationId xmlns:a16="http://schemas.microsoft.com/office/drawing/2014/main" id="{FF6B6530-21DD-D147-ACEC-3D53F1032BAA}"/>
                </a:ext>
              </a:extLst>
            </p:cNvPr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25;p30">
              <a:extLst>
                <a:ext uri="{FF2B5EF4-FFF2-40B4-BE49-F238E27FC236}">
                  <a16:creationId xmlns:a16="http://schemas.microsoft.com/office/drawing/2014/main" id="{D7FA92B8-267D-234C-A465-3C89D68E6EB3}"/>
                </a:ext>
              </a:extLst>
            </p:cNvPr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26;p30">
              <a:extLst>
                <a:ext uri="{FF2B5EF4-FFF2-40B4-BE49-F238E27FC236}">
                  <a16:creationId xmlns:a16="http://schemas.microsoft.com/office/drawing/2014/main" id="{F539F89A-F2C5-934D-85A3-827BA1F4263C}"/>
                </a:ext>
              </a:extLst>
            </p:cNvPr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27;p30">
              <a:extLst>
                <a:ext uri="{FF2B5EF4-FFF2-40B4-BE49-F238E27FC236}">
                  <a16:creationId xmlns:a16="http://schemas.microsoft.com/office/drawing/2014/main" id="{51F56B32-47B5-E04B-AB1E-7093A994EEC5}"/>
                </a:ext>
              </a:extLst>
            </p:cNvPr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28;p30">
              <a:extLst>
                <a:ext uri="{FF2B5EF4-FFF2-40B4-BE49-F238E27FC236}">
                  <a16:creationId xmlns:a16="http://schemas.microsoft.com/office/drawing/2014/main" id="{8548786E-8A35-0944-B6C0-9DC620299CFC}"/>
                </a:ext>
              </a:extLst>
            </p:cNvPr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29;p30">
              <a:extLst>
                <a:ext uri="{FF2B5EF4-FFF2-40B4-BE49-F238E27FC236}">
                  <a16:creationId xmlns:a16="http://schemas.microsoft.com/office/drawing/2014/main" id="{B0CCD3FB-F291-DB4C-BA90-37190049D8FD}"/>
                </a:ext>
              </a:extLst>
            </p:cNvPr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F8807A-4184-8C43-B832-DD6B17931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68" y="1632022"/>
            <a:ext cx="226815" cy="1954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BAD747-D5B5-3144-A0A0-5AC436D21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980" y="1664434"/>
            <a:ext cx="294435" cy="25323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9B6127E-1129-7E44-90A8-948FB9112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07" y="1790278"/>
            <a:ext cx="300040" cy="22606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860B940-AB95-BE40-BF78-A5B6B351D63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400"/>
          <a:stretch/>
        </p:blipFill>
        <p:spPr>
          <a:xfrm>
            <a:off x="3164642" y="1707000"/>
            <a:ext cx="220396" cy="27540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D3E498D-35CB-B843-A19B-500E32C415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2916" y="1699983"/>
            <a:ext cx="172586" cy="275403"/>
          </a:xfrm>
          <a:prstGeom prst="rect">
            <a:avLst/>
          </a:prstGeom>
        </p:spPr>
      </p:pic>
      <p:sp>
        <p:nvSpPr>
          <p:cNvPr id="63" name="Google Shape;1328;p46">
            <a:extLst>
              <a:ext uri="{FF2B5EF4-FFF2-40B4-BE49-F238E27FC236}">
                <a16:creationId xmlns:a16="http://schemas.microsoft.com/office/drawing/2014/main" id="{60ECCEEC-6562-1641-993A-C48681A18542}"/>
              </a:ext>
            </a:extLst>
          </p:cNvPr>
          <p:cNvSpPr txBox="1">
            <a:spLocks/>
          </p:cNvSpPr>
          <p:nvPr/>
        </p:nvSpPr>
        <p:spPr>
          <a:xfrm>
            <a:off x="2749967" y="1380659"/>
            <a:ext cx="850928" cy="338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900" u="sng" dirty="0">
                <a:solidFill>
                  <a:srgbClr val="1E1E1E"/>
                </a:solidFill>
              </a:rPr>
              <a:t>Annotation</a:t>
            </a:r>
            <a:r>
              <a:rPr lang="en-US" sz="900" dirty="0">
                <a:solidFill>
                  <a:srgbClr val="1E1E1E"/>
                </a:solidFill>
              </a:rPr>
              <a:t> Deep Lab Segmentation</a:t>
            </a:r>
          </a:p>
        </p:txBody>
      </p:sp>
      <p:sp>
        <p:nvSpPr>
          <p:cNvPr id="71" name="Google Shape;1328;p46">
            <a:extLst>
              <a:ext uri="{FF2B5EF4-FFF2-40B4-BE49-F238E27FC236}">
                <a16:creationId xmlns:a16="http://schemas.microsoft.com/office/drawing/2014/main" id="{72BB3431-90CC-3844-8CB5-CAAAA7BB3CFF}"/>
              </a:ext>
            </a:extLst>
          </p:cNvPr>
          <p:cNvSpPr txBox="1">
            <a:spLocks/>
          </p:cNvSpPr>
          <p:nvPr/>
        </p:nvSpPr>
        <p:spPr>
          <a:xfrm>
            <a:off x="1447177" y="1379468"/>
            <a:ext cx="954425" cy="338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900" u="sng" dirty="0">
                <a:solidFill>
                  <a:srgbClr val="1E1E1E"/>
                </a:solidFill>
              </a:rPr>
              <a:t>Image Collection</a:t>
            </a:r>
            <a:r>
              <a:rPr lang="en-US" sz="900" dirty="0">
                <a:solidFill>
                  <a:srgbClr val="1E1E1E"/>
                </a:solidFill>
              </a:rPr>
              <a:t> </a:t>
            </a:r>
            <a:r>
              <a:rPr lang="en-US" sz="900" dirty="0" err="1">
                <a:solidFill>
                  <a:srgbClr val="1E1E1E"/>
                </a:solidFill>
              </a:rPr>
              <a:t>Youtube</a:t>
            </a:r>
            <a:r>
              <a:rPr lang="en-US" sz="900" dirty="0">
                <a:solidFill>
                  <a:srgbClr val="1E1E1E"/>
                </a:solidFill>
              </a:rPr>
              <a:t> to Images</a:t>
            </a:r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6B3E97A3-AD3B-BB4A-A53A-DE4B5A3AD473}"/>
              </a:ext>
            </a:extLst>
          </p:cNvPr>
          <p:cNvGrpSpPr/>
          <p:nvPr/>
        </p:nvGrpSpPr>
        <p:grpSpPr>
          <a:xfrm>
            <a:off x="2529004" y="1538893"/>
            <a:ext cx="152051" cy="174044"/>
            <a:chOff x="2856229" y="1898319"/>
            <a:chExt cx="49496" cy="69655"/>
          </a:xfrm>
        </p:grpSpPr>
        <p:cxnSp>
          <p:nvCxnSpPr>
            <p:cNvPr id="74" name="Google Shape;615;p30">
              <a:extLst>
                <a:ext uri="{FF2B5EF4-FFF2-40B4-BE49-F238E27FC236}">
                  <a16:creationId xmlns:a16="http://schemas.microsoft.com/office/drawing/2014/main" id="{B1338E7B-BEFE-C444-BBF0-32CC6EF48B66}"/>
                </a:ext>
              </a:extLst>
            </p:cNvPr>
            <p:cNvCxnSpPr>
              <a:cxnSpLocks/>
            </p:cNvCxnSpPr>
            <p:nvPr/>
          </p:nvCxnSpPr>
          <p:spPr>
            <a:xfrm>
              <a:off x="2856229" y="1898319"/>
              <a:ext cx="49496" cy="3597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615;p30">
              <a:extLst>
                <a:ext uri="{FF2B5EF4-FFF2-40B4-BE49-F238E27FC236}">
                  <a16:creationId xmlns:a16="http://schemas.microsoft.com/office/drawing/2014/main" id="{BEB11FEA-8CAC-F542-BF27-050EC1346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6229" y="1934289"/>
              <a:ext cx="49496" cy="33685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37" name="Cloud 1036">
            <a:extLst>
              <a:ext uri="{FF2B5EF4-FFF2-40B4-BE49-F238E27FC236}">
                <a16:creationId xmlns:a16="http://schemas.microsoft.com/office/drawing/2014/main" id="{50C37173-5F1F-4641-BBBF-6F4230C754C4}"/>
              </a:ext>
            </a:extLst>
          </p:cNvPr>
          <p:cNvSpPr/>
          <p:nvPr/>
        </p:nvSpPr>
        <p:spPr>
          <a:xfrm>
            <a:off x="2843704" y="2217273"/>
            <a:ext cx="1600505" cy="1191884"/>
          </a:xfrm>
          <a:prstGeom prst="cloud">
            <a:avLst/>
          </a:prstGeom>
          <a:solidFill>
            <a:srgbClr val="FF99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1328;p46">
            <a:extLst>
              <a:ext uri="{FF2B5EF4-FFF2-40B4-BE49-F238E27FC236}">
                <a16:creationId xmlns:a16="http://schemas.microsoft.com/office/drawing/2014/main" id="{242CFC53-F9ED-5949-91B4-B448E02CCCE2}"/>
              </a:ext>
            </a:extLst>
          </p:cNvPr>
          <p:cNvSpPr txBox="1">
            <a:spLocks/>
          </p:cNvSpPr>
          <p:nvPr/>
        </p:nvSpPr>
        <p:spPr>
          <a:xfrm>
            <a:off x="3111727" y="2602929"/>
            <a:ext cx="1148879" cy="338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900" u="sng" dirty="0">
                <a:solidFill>
                  <a:srgbClr val="1E1E1E"/>
                </a:solidFill>
              </a:rPr>
              <a:t>Person Recognition</a:t>
            </a:r>
          </a:p>
          <a:p>
            <a:r>
              <a:rPr lang="en-US" sz="900" dirty="0">
                <a:solidFill>
                  <a:srgbClr val="1E1E1E"/>
                </a:solidFill>
              </a:rPr>
              <a:t>Fine tune Yolov5</a:t>
            </a:r>
          </a:p>
        </p:txBody>
      </p:sp>
      <p:pic>
        <p:nvPicPr>
          <p:cNvPr id="1041" name="Picture 1040">
            <a:extLst>
              <a:ext uri="{FF2B5EF4-FFF2-40B4-BE49-F238E27FC236}">
                <a16:creationId xmlns:a16="http://schemas.microsoft.com/office/drawing/2014/main" id="{48C81C8E-F9C2-754E-BC58-6745D09660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3682" y="2888023"/>
            <a:ext cx="978789" cy="250386"/>
          </a:xfrm>
          <a:prstGeom prst="rect">
            <a:avLst/>
          </a:prstGeom>
        </p:spPr>
      </p:pic>
      <p:pic>
        <p:nvPicPr>
          <p:cNvPr id="1043" name="Picture 12" descr="AWS EC2 Monitoring - Part of Instana&amp;#39;s Amazon Monitoring Solution">
            <a:extLst>
              <a:ext uri="{FF2B5EF4-FFF2-40B4-BE49-F238E27FC236}">
                <a16:creationId xmlns:a16="http://schemas.microsoft.com/office/drawing/2014/main" id="{68873A4F-8CE2-FD40-965A-3196686A4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205" y="2298570"/>
            <a:ext cx="383170" cy="43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Google Shape;615;p30">
            <a:extLst>
              <a:ext uri="{FF2B5EF4-FFF2-40B4-BE49-F238E27FC236}">
                <a16:creationId xmlns:a16="http://schemas.microsoft.com/office/drawing/2014/main" id="{6F31C710-D7EC-6F45-A285-ACB6BE83AEE1}"/>
              </a:ext>
            </a:extLst>
          </p:cNvPr>
          <p:cNvCxnSpPr>
            <a:cxnSpLocks/>
          </p:cNvCxnSpPr>
          <p:nvPr/>
        </p:nvCxnSpPr>
        <p:spPr>
          <a:xfrm flipV="1">
            <a:off x="1220387" y="1039918"/>
            <a:ext cx="3533906" cy="515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615;p30">
            <a:extLst>
              <a:ext uri="{FF2B5EF4-FFF2-40B4-BE49-F238E27FC236}">
                <a16:creationId xmlns:a16="http://schemas.microsoft.com/office/drawing/2014/main" id="{C092468B-BDED-E043-B3B9-5604DF4986E2}"/>
              </a:ext>
            </a:extLst>
          </p:cNvPr>
          <p:cNvCxnSpPr>
            <a:cxnSpLocks/>
          </p:cNvCxnSpPr>
          <p:nvPr/>
        </p:nvCxnSpPr>
        <p:spPr>
          <a:xfrm flipV="1">
            <a:off x="1216136" y="3503071"/>
            <a:ext cx="3533906" cy="515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615;p30">
            <a:extLst>
              <a:ext uri="{FF2B5EF4-FFF2-40B4-BE49-F238E27FC236}">
                <a16:creationId xmlns:a16="http://schemas.microsoft.com/office/drawing/2014/main" id="{06BD1CB4-4984-E042-BE85-03DDE0EBD159}"/>
              </a:ext>
            </a:extLst>
          </p:cNvPr>
          <p:cNvCxnSpPr>
            <a:cxnSpLocks/>
          </p:cNvCxnSpPr>
          <p:nvPr/>
        </p:nvCxnSpPr>
        <p:spPr>
          <a:xfrm>
            <a:off x="4750042" y="1050218"/>
            <a:ext cx="0" cy="243195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615;p30">
            <a:extLst>
              <a:ext uri="{FF2B5EF4-FFF2-40B4-BE49-F238E27FC236}">
                <a16:creationId xmlns:a16="http://schemas.microsoft.com/office/drawing/2014/main" id="{08C471B8-B6F2-4844-AAF9-933CB3538D16}"/>
              </a:ext>
            </a:extLst>
          </p:cNvPr>
          <p:cNvCxnSpPr>
            <a:cxnSpLocks/>
          </p:cNvCxnSpPr>
          <p:nvPr/>
        </p:nvCxnSpPr>
        <p:spPr>
          <a:xfrm>
            <a:off x="1223393" y="1066209"/>
            <a:ext cx="0" cy="243195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328;p46">
            <a:extLst>
              <a:ext uri="{FF2B5EF4-FFF2-40B4-BE49-F238E27FC236}">
                <a16:creationId xmlns:a16="http://schemas.microsoft.com/office/drawing/2014/main" id="{9CCF7CBC-90B8-7C47-9DC0-98F1BBF3A329}"/>
              </a:ext>
            </a:extLst>
          </p:cNvPr>
          <p:cNvSpPr txBox="1">
            <a:spLocks/>
          </p:cNvSpPr>
          <p:nvPr/>
        </p:nvSpPr>
        <p:spPr>
          <a:xfrm>
            <a:off x="1318889" y="2859279"/>
            <a:ext cx="141323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1500" dirty="0"/>
              <a:t>Personnel Recognition</a:t>
            </a:r>
          </a:p>
        </p:txBody>
      </p:sp>
      <p:sp>
        <p:nvSpPr>
          <p:cNvPr id="102" name="Google Shape;609;p30">
            <a:extLst>
              <a:ext uri="{FF2B5EF4-FFF2-40B4-BE49-F238E27FC236}">
                <a16:creationId xmlns:a16="http://schemas.microsoft.com/office/drawing/2014/main" id="{577A4D1D-095C-2F4D-828E-5673E377EAC5}"/>
              </a:ext>
            </a:extLst>
          </p:cNvPr>
          <p:cNvSpPr/>
          <p:nvPr/>
        </p:nvSpPr>
        <p:spPr>
          <a:xfrm>
            <a:off x="2224058" y="3842804"/>
            <a:ext cx="887669" cy="850187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3" name="Google Shape;613;p30">
            <a:extLst>
              <a:ext uri="{FF2B5EF4-FFF2-40B4-BE49-F238E27FC236}">
                <a16:creationId xmlns:a16="http://schemas.microsoft.com/office/drawing/2014/main" id="{F74F9666-DBCE-824E-AF6C-F7D4A23EA4EE}"/>
              </a:ext>
            </a:extLst>
          </p:cNvPr>
          <p:cNvCxnSpPr>
            <a:cxnSpLocks/>
            <a:stCxn id="102" idx="3"/>
            <a:endCxn id="9" idx="2"/>
          </p:cNvCxnSpPr>
          <p:nvPr/>
        </p:nvCxnSpPr>
        <p:spPr>
          <a:xfrm flipV="1">
            <a:off x="3111727" y="3099469"/>
            <a:ext cx="2397842" cy="1168429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328;p46">
            <a:extLst>
              <a:ext uri="{FF2B5EF4-FFF2-40B4-BE49-F238E27FC236}">
                <a16:creationId xmlns:a16="http://schemas.microsoft.com/office/drawing/2014/main" id="{B8BFB30F-277D-C841-B35D-B2517B1A040F}"/>
              </a:ext>
            </a:extLst>
          </p:cNvPr>
          <p:cNvSpPr txBox="1">
            <a:spLocks/>
          </p:cNvSpPr>
          <p:nvPr/>
        </p:nvSpPr>
        <p:spPr>
          <a:xfrm>
            <a:off x="2170888" y="4020583"/>
            <a:ext cx="1135260" cy="338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900" u="sng" dirty="0">
                <a:solidFill>
                  <a:srgbClr val="1E1E1E"/>
                </a:solidFill>
              </a:rPr>
              <a:t>Facial Recognition</a:t>
            </a:r>
          </a:p>
          <a:p>
            <a:r>
              <a:rPr lang="en-US" sz="900" dirty="0" err="1">
                <a:solidFill>
                  <a:srgbClr val="1E1E1E"/>
                </a:solidFill>
              </a:rPr>
              <a:t>Dlib</a:t>
            </a:r>
            <a:r>
              <a:rPr lang="en-US" sz="900" dirty="0">
                <a:solidFill>
                  <a:srgbClr val="1E1E1E"/>
                </a:solidFill>
              </a:rPr>
              <a:t> Face-Recognition</a:t>
            </a:r>
          </a:p>
        </p:txBody>
      </p:sp>
      <p:pic>
        <p:nvPicPr>
          <p:cNvPr id="1047" name="Picture 1046">
            <a:extLst>
              <a:ext uri="{FF2B5EF4-FFF2-40B4-BE49-F238E27FC236}">
                <a16:creationId xmlns:a16="http://schemas.microsoft.com/office/drawing/2014/main" id="{26E3F3F5-25BD-4A40-91D7-50DA6CC511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6355" y="4280284"/>
            <a:ext cx="487700" cy="388711"/>
          </a:xfrm>
          <a:prstGeom prst="rect">
            <a:avLst/>
          </a:prstGeom>
        </p:spPr>
      </p:pic>
      <p:sp>
        <p:nvSpPr>
          <p:cNvPr id="115" name="Google Shape;1328;p46">
            <a:extLst>
              <a:ext uri="{FF2B5EF4-FFF2-40B4-BE49-F238E27FC236}">
                <a16:creationId xmlns:a16="http://schemas.microsoft.com/office/drawing/2014/main" id="{82F31DC3-6FFD-7A4F-859A-B5684D09F2FC}"/>
              </a:ext>
            </a:extLst>
          </p:cNvPr>
          <p:cNvSpPr txBox="1">
            <a:spLocks/>
          </p:cNvSpPr>
          <p:nvPr/>
        </p:nvSpPr>
        <p:spPr>
          <a:xfrm>
            <a:off x="1112165" y="3840998"/>
            <a:ext cx="141323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1500" dirty="0"/>
              <a:t>Facial Recognition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FA0F9EB-F88F-414A-9B1D-42ADDDC2DB40}"/>
              </a:ext>
            </a:extLst>
          </p:cNvPr>
          <p:cNvGrpSpPr/>
          <p:nvPr/>
        </p:nvGrpSpPr>
        <p:grpSpPr>
          <a:xfrm>
            <a:off x="3253283" y="2115835"/>
            <a:ext cx="152051" cy="174044"/>
            <a:chOff x="2856229" y="1898319"/>
            <a:chExt cx="49496" cy="69655"/>
          </a:xfrm>
        </p:grpSpPr>
        <p:cxnSp>
          <p:nvCxnSpPr>
            <p:cNvPr id="117" name="Google Shape;615;p30">
              <a:extLst>
                <a:ext uri="{FF2B5EF4-FFF2-40B4-BE49-F238E27FC236}">
                  <a16:creationId xmlns:a16="http://schemas.microsoft.com/office/drawing/2014/main" id="{C078223B-225D-274C-9AEA-E38F4ADA8E1D}"/>
                </a:ext>
              </a:extLst>
            </p:cNvPr>
            <p:cNvCxnSpPr>
              <a:cxnSpLocks/>
            </p:cNvCxnSpPr>
            <p:nvPr/>
          </p:nvCxnSpPr>
          <p:spPr>
            <a:xfrm>
              <a:off x="2856229" y="1898319"/>
              <a:ext cx="49496" cy="3597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615;p30">
              <a:extLst>
                <a:ext uri="{FF2B5EF4-FFF2-40B4-BE49-F238E27FC236}">
                  <a16:creationId xmlns:a16="http://schemas.microsoft.com/office/drawing/2014/main" id="{1659650B-4B52-B54E-A77C-87A43E9AAF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6229" y="1934289"/>
              <a:ext cx="49496" cy="33685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63F89FD-D894-6B41-A7F0-7A58E8C2F83C}"/>
              </a:ext>
            </a:extLst>
          </p:cNvPr>
          <p:cNvGrpSpPr/>
          <p:nvPr/>
        </p:nvGrpSpPr>
        <p:grpSpPr>
          <a:xfrm>
            <a:off x="4268942" y="4172845"/>
            <a:ext cx="152051" cy="174044"/>
            <a:chOff x="2856229" y="1898319"/>
            <a:chExt cx="49496" cy="69655"/>
          </a:xfrm>
        </p:grpSpPr>
        <p:cxnSp>
          <p:nvCxnSpPr>
            <p:cNvPr id="120" name="Google Shape;615;p30">
              <a:extLst>
                <a:ext uri="{FF2B5EF4-FFF2-40B4-BE49-F238E27FC236}">
                  <a16:creationId xmlns:a16="http://schemas.microsoft.com/office/drawing/2014/main" id="{E3464B50-DEE2-E845-A1DB-B716D1FDC896}"/>
                </a:ext>
              </a:extLst>
            </p:cNvPr>
            <p:cNvCxnSpPr>
              <a:cxnSpLocks/>
            </p:cNvCxnSpPr>
            <p:nvPr/>
          </p:nvCxnSpPr>
          <p:spPr>
            <a:xfrm>
              <a:off x="2856229" y="1898319"/>
              <a:ext cx="49496" cy="3597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615;p30">
              <a:extLst>
                <a:ext uri="{FF2B5EF4-FFF2-40B4-BE49-F238E27FC236}">
                  <a16:creationId xmlns:a16="http://schemas.microsoft.com/office/drawing/2014/main" id="{2FF65BB7-830F-AD43-8396-D54FB8F9C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6229" y="1934289"/>
              <a:ext cx="49496" cy="33685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30CAF0F-0C50-4149-8C47-260518D0336B}"/>
              </a:ext>
            </a:extLst>
          </p:cNvPr>
          <p:cNvGrpSpPr/>
          <p:nvPr/>
        </p:nvGrpSpPr>
        <p:grpSpPr>
          <a:xfrm>
            <a:off x="4591385" y="2646937"/>
            <a:ext cx="152051" cy="174044"/>
            <a:chOff x="2856229" y="1898319"/>
            <a:chExt cx="49496" cy="69655"/>
          </a:xfrm>
        </p:grpSpPr>
        <p:cxnSp>
          <p:nvCxnSpPr>
            <p:cNvPr id="123" name="Google Shape;615;p30">
              <a:extLst>
                <a:ext uri="{FF2B5EF4-FFF2-40B4-BE49-F238E27FC236}">
                  <a16:creationId xmlns:a16="http://schemas.microsoft.com/office/drawing/2014/main" id="{5AF5E693-C8B7-0B4C-AD0A-DE302BD1EB34}"/>
                </a:ext>
              </a:extLst>
            </p:cNvPr>
            <p:cNvCxnSpPr>
              <a:cxnSpLocks/>
            </p:cNvCxnSpPr>
            <p:nvPr/>
          </p:nvCxnSpPr>
          <p:spPr>
            <a:xfrm>
              <a:off x="2856229" y="1898319"/>
              <a:ext cx="49496" cy="3597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615;p30">
              <a:extLst>
                <a:ext uri="{FF2B5EF4-FFF2-40B4-BE49-F238E27FC236}">
                  <a16:creationId xmlns:a16="http://schemas.microsoft.com/office/drawing/2014/main" id="{75689076-69B2-604A-8CED-60F7436B2A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6229" y="1934289"/>
              <a:ext cx="49496" cy="33685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8" name="Google Shape;613;p30">
            <a:extLst>
              <a:ext uri="{FF2B5EF4-FFF2-40B4-BE49-F238E27FC236}">
                <a16:creationId xmlns:a16="http://schemas.microsoft.com/office/drawing/2014/main" id="{58667C19-5442-6D47-9033-F719EA0CFB7D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46084" y="1846193"/>
            <a:ext cx="822030" cy="17970"/>
          </a:xfrm>
          <a:prstGeom prst="bentConnector3">
            <a:avLst>
              <a:gd name="adj1" fmla="val -659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50" name="Picture 18" descr="ASUS Webcam C3｜Streaming Kits｜ASUS Global">
            <a:extLst>
              <a:ext uri="{FF2B5EF4-FFF2-40B4-BE49-F238E27FC236}">
                <a16:creationId xmlns:a16="http://schemas.microsoft.com/office/drawing/2014/main" id="{F6E39520-279A-CD41-BFA2-6165D24CD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474" y="719042"/>
            <a:ext cx="1010700" cy="101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1768E47-7BEA-DC40-BAFD-15605CD9F91F}"/>
              </a:ext>
            </a:extLst>
          </p:cNvPr>
          <p:cNvGrpSpPr/>
          <p:nvPr/>
        </p:nvGrpSpPr>
        <p:grpSpPr>
          <a:xfrm rot="5400000">
            <a:off x="5369475" y="1779282"/>
            <a:ext cx="152051" cy="174044"/>
            <a:chOff x="2856229" y="1898319"/>
            <a:chExt cx="49496" cy="69655"/>
          </a:xfrm>
        </p:grpSpPr>
        <p:cxnSp>
          <p:nvCxnSpPr>
            <p:cNvPr id="132" name="Google Shape;615;p30">
              <a:extLst>
                <a:ext uri="{FF2B5EF4-FFF2-40B4-BE49-F238E27FC236}">
                  <a16:creationId xmlns:a16="http://schemas.microsoft.com/office/drawing/2014/main" id="{075C0BB9-DC77-EA40-80DC-A0EBFFAF74A5}"/>
                </a:ext>
              </a:extLst>
            </p:cNvPr>
            <p:cNvCxnSpPr>
              <a:cxnSpLocks/>
            </p:cNvCxnSpPr>
            <p:nvPr/>
          </p:nvCxnSpPr>
          <p:spPr>
            <a:xfrm>
              <a:off x="2856229" y="1898319"/>
              <a:ext cx="49496" cy="3597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615;p30">
              <a:extLst>
                <a:ext uri="{FF2B5EF4-FFF2-40B4-BE49-F238E27FC236}">
                  <a16:creationId xmlns:a16="http://schemas.microsoft.com/office/drawing/2014/main" id="{FCA35586-F111-3C49-963F-9573A42859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6229" y="1934289"/>
              <a:ext cx="49496" cy="33685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28;p46">
            <a:extLst>
              <a:ext uri="{FF2B5EF4-FFF2-40B4-BE49-F238E27FC236}">
                <a16:creationId xmlns:a16="http://schemas.microsoft.com/office/drawing/2014/main" id="{04C6D859-9764-B841-AE1D-CED5F27184CA}"/>
              </a:ext>
            </a:extLst>
          </p:cNvPr>
          <p:cNvSpPr txBox="1">
            <a:spLocks/>
          </p:cNvSpPr>
          <p:nvPr/>
        </p:nvSpPr>
        <p:spPr>
          <a:xfrm>
            <a:off x="5767175" y="1151942"/>
            <a:ext cx="141323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1300" dirty="0"/>
              <a:t>Video Stream</a:t>
            </a:r>
          </a:p>
        </p:txBody>
      </p:sp>
      <p:sp>
        <p:nvSpPr>
          <p:cNvPr id="137" name="Google Shape;1328;p46">
            <a:extLst>
              <a:ext uri="{FF2B5EF4-FFF2-40B4-BE49-F238E27FC236}">
                <a16:creationId xmlns:a16="http://schemas.microsoft.com/office/drawing/2014/main" id="{78E3FAE9-408B-1046-987D-9EEAAC306665}"/>
              </a:ext>
            </a:extLst>
          </p:cNvPr>
          <p:cNvSpPr txBox="1">
            <a:spLocks/>
          </p:cNvSpPr>
          <p:nvPr/>
        </p:nvSpPr>
        <p:spPr>
          <a:xfrm>
            <a:off x="5467724" y="3031392"/>
            <a:ext cx="141323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1300" dirty="0"/>
              <a:t>Jetson Xavier NX</a:t>
            </a:r>
          </a:p>
        </p:txBody>
      </p:sp>
      <p:cxnSp>
        <p:nvCxnSpPr>
          <p:cNvPr id="138" name="Google Shape;615;p30">
            <a:extLst>
              <a:ext uri="{FF2B5EF4-FFF2-40B4-BE49-F238E27FC236}">
                <a16:creationId xmlns:a16="http://schemas.microsoft.com/office/drawing/2014/main" id="{FC102F21-CE95-8845-BDEA-1DE93AB62780}"/>
              </a:ext>
            </a:extLst>
          </p:cNvPr>
          <p:cNvCxnSpPr>
            <a:cxnSpLocks/>
          </p:cNvCxnSpPr>
          <p:nvPr/>
        </p:nvCxnSpPr>
        <p:spPr>
          <a:xfrm>
            <a:off x="6106796" y="2759588"/>
            <a:ext cx="1148879" cy="16842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DC78577-4CC1-A341-85E9-1BDBC8071BF8}"/>
              </a:ext>
            </a:extLst>
          </p:cNvPr>
          <p:cNvGrpSpPr/>
          <p:nvPr/>
        </p:nvGrpSpPr>
        <p:grpSpPr>
          <a:xfrm>
            <a:off x="6439793" y="2691875"/>
            <a:ext cx="152051" cy="174044"/>
            <a:chOff x="2856229" y="1898319"/>
            <a:chExt cx="49496" cy="69655"/>
          </a:xfrm>
        </p:grpSpPr>
        <p:cxnSp>
          <p:nvCxnSpPr>
            <p:cNvPr id="140" name="Google Shape;615;p30">
              <a:extLst>
                <a:ext uri="{FF2B5EF4-FFF2-40B4-BE49-F238E27FC236}">
                  <a16:creationId xmlns:a16="http://schemas.microsoft.com/office/drawing/2014/main" id="{ABEFD66A-C572-8644-A92C-A8FA54B1E7F6}"/>
                </a:ext>
              </a:extLst>
            </p:cNvPr>
            <p:cNvCxnSpPr>
              <a:cxnSpLocks/>
            </p:cNvCxnSpPr>
            <p:nvPr/>
          </p:nvCxnSpPr>
          <p:spPr>
            <a:xfrm>
              <a:off x="2856229" y="1898319"/>
              <a:ext cx="49496" cy="3597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615;p30">
              <a:extLst>
                <a:ext uri="{FF2B5EF4-FFF2-40B4-BE49-F238E27FC236}">
                  <a16:creationId xmlns:a16="http://schemas.microsoft.com/office/drawing/2014/main" id="{2212B3E0-570D-444F-92F6-E08BDF8A03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6229" y="1934289"/>
              <a:ext cx="49496" cy="33685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55" name="Picture 20" descr="How To Create a HubSpot Mobile App Notification When a Text Message is  Received – Sakari Support Center">
            <a:extLst>
              <a:ext uri="{FF2B5EF4-FFF2-40B4-BE49-F238E27FC236}">
                <a16:creationId xmlns:a16="http://schemas.microsoft.com/office/drawing/2014/main" id="{35CEB834-FFED-EE48-9D7E-8FEAD28AA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668" y="1790278"/>
            <a:ext cx="887670" cy="178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Google Shape;1328;p46">
            <a:extLst>
              <a:ext uri="{FF2B5EF4-FFF2-40B4-BE49-F238E27FC236}">
                <a16:creationId xmlns:a16="http://schemas.microsoft.com/office/drawing/2014/main" id="{DF812319-E48B-0147-AD46-B3BBE008DE2C}"/>
              </a:ext>
            </a:extLst>
          </p:cNvPr>
          <p:cNvSpPr txBox="1">
            <a:spLocks/>
          </p:cNvSpPr>
          <p:nvPr/>
        </p:nvSpPr>
        <p:spPr>
          <a:xfrm>
            <a:off x="6777634" y="3344959"/>
            <a:ext cx="141323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1300" dirty="0"/>
              <a:t>SMS Notification</a:t>
            </a:r>
          </a:p>
        </p:txBody>
      </p:sp>
      <p:pic>
        <p:nvPicPr>
          <p:cNvPr id="1048" name="Picture 14" descr="Hello Xavier — NVIDIA Xavier 0.1.0 documentation">
            <a:extLst>
              <a:ext uri="{FF2B5EF4-FFF2-40B4-BE49-F238E27FC236}">
                <a16:creationId xmlns:a16="http://schemas.microsoft.com/office/drawing/2014/main" id="{5B3ACF9A-5FBC-7C42-B1F7-8ED594C5EA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49"/>
          <a:stretch/>
        </p:blipFill>
        <p:spPr bwMode="auto">
          <a:xfrm>
            <a:off x="4832072" y="1912481"/>
            <a:ext cx="1399169" cy="173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61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566475" y="793814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Automated Annotations- </a:t>
            </a:r>
            <a:r>
              <a:rPr lang="en" dirty="0" err="1"/>
              <a:t>DeepLab</a:t>
            </a:r>
            <a:r>
              <a:rPr lang="en" dirty="0"/>
              <a:t> Segmentation</a:t>
            </a:r>
            <a:endParaRPr sz="3000" dirty="0"/>
          </a:p>
        </p:txBody>
      </p:sp>
      <p:sp>
        <p:nvSpPr>
          <p:cNvPr id="72" name="Google Shape;506;p28">
            <a:extLst>
              <a:ext uri="{FF2B5EF4-FFF2-40B4-BE49-F238E27FC236}">
                <a16:creationId xmlns:a16="http://schemas.microsoft.com/office/drawing/2014/main" id="{407A2718-59D5-704A-B283-767B928644B5}"/>
              </a:ext>
            </a:extLst>
          </p:cNvPr>
          <p:cNvSpPr txBox="1">
            <a:spLocks/>
          </p:cNvSpPr>
          <p:nvPr/>
        </p:nvSpPr>
        <p:spPr>
          <a:xfrm>
            <a:off x="566475" y="1859819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/>
            <a:r>
              <a:rPr lang="en-US" dirty="0"/>
              <a:t>We used search query and </a:t>
            </a:r>
            <a:r>
              <a:rPr lang="en-US" dirty="0" err="1"/>
              <a:t>deeplab</a:t>
            </a:r>
            <a:r>
              <a:rPr lang="en-US" dirty="0"/>
              <a:t> segmentation to automatically annotate 10k images from </a:t>
            </a:r>
            <a:r>
              <a:rPr lang="en-US" dirty="0" err="1"/>
              <a:t>youtube</a:t>
            </a:r>
            <a:r>
              <a:rPr lang="en-US" dirty="0"/>
              <a:t> videos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249336-EE0E-B14B-A739-21F62E59B601}"/>
              </a:ext>
            </a:extLst>
          </p:cNvPr>
          <p:cNvSpPr txBox="1"/>
          <p:nvPr/>
        </p:nvSpPr>
        <p:spPr>
          <a:xfrm>
            <a:off x="5248656" y="2597092"/>
            <a:ext cx="3169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of segmentation process here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384084" y="40775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Fine Tuning Yolov5</a:t>
            </a:r>
            <a:endParaRPr sz="3000" dirty="0"/>
          </a:p>
        </p:txBody>
      </p:sp>
      <p:sp>
        <p:nvSpPr>
          <p:cNvPr id="72" name="Google Shape;506;p28">
            <a:extLst>
              <a:ext uri="{FF2B5EF4-FFF2-40B4-BE49-F238E27FC236}">
                <a16:creationId xmlns:a16="http://schemas.microsoft.com/office/drawing/2014/main" id="{407A2718-59D5-704A-B283-767B928644B5}"/>
              </a:ext>
            </a:extLst>
          </p:cNvPr>
          <p:cNvSpPr txBox="1">
            <a:spLocks/>
          </p:cNvSpPr>
          <p:nvPr/>
        </p:nvSpPr>
        <p:spPr>
          <a:xfrm>
            <a:off x="566475" y="1859819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/>
            <a:r>
              <a:rPr lang="en-US" dirty="0"/>
              <a:t>High level of Yolov5 and </a:t>
            </a:r>
            <a:r>
              <a:rPr lang="en-US" dirty="0" err="1"/>
              <a:t>cnn’s</a:t>
            </a:r>
            <a:endParaRPr lang="en-US" dirty="0"/>
          </a:p>
          <a:p>
            <a:pPr marL="285750" indent="-285750"/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249336-EE0E-B14B-A739-21F62E59B601}"/>
              </a:ext>
            </a:extLst>
          </p:cNvPr>
          <p:cNvSpPr txBox="1"/>
          <p:nvPr/>
        </p:nvSpPr>
        <p:spPr>
          <a:xfrm>
            <a:off x="5248656" y="2597092"/>
            <a:ext cx="3648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of CNN or Yolov5 architecture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68469A-5639-7E44-B850-069AE03BF28D}"/>
              </a:ext>
            </a:extLst>
          </p:cNvPr>
          <p:cNvSpPr/>
          <p:nvPr/>
        </p:nvSpPr>
        <p:spPr>
          <a:xfrm>
            <a:off x="471227" y="275098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</a:t>
            </a:r>
            <a:r>
              <a:rPr lang="en-US" dirty="0" err="1"/>
              <a:t>axinc</a:t>
            </a:r>
            <a:r>
              <a:rPr lang="en-US" dirty="0"/>
              <a:t>-ai/yolov5-the-latest-model-for-object-detection-b13320ec516b</a:t>
            </a:r>
          </a:p>
        </p:txBody>
      </p:sp>
    </p:spTree>
    <p:extLst>
      <p:ext uri="{BB962C8B-B14F-4D97-AF65-F5344CB8AC3E}">
        <p14:creationId xmlns:p14="http://schemas.microsoft.com/office/powerpoint/2010/main" val="39166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384084" y="40775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Dlib</a:t>
            </a:r>
            <a:r>
              <a:rPr lang="en" dirty="0"/>
              <a:t> Face-</a:t>
            </a:r>
            <a:r>
              <a:rPr lang="en" dirty="0" err="1"/>
              <a:t>Recogntion</a:t>
            </a:r>
            <a:endParaRPr sz="3000" dirty="0"/>
          </a:p>
        </p:txBody>
      </p:sp>
      <p:sp>
        <p:nvSpPr>
          <p:cNvPr id="72" name="Google Shape;506;p28">
            <a:extLst>
              <a:ext uri="{FF2B5EF4-FFF2-40B4-BE49-F238E27FC236}">
                <a16:creationId xmlns:a16="http://schemas.microsoft.com/office/drawing/2014/main" id="{407A2718-59D5-704A-B283-767B928644B5}"/>
              </a:ext>
            </a:extLst>
          </p:cNvPr>
          <p:cNvSpPr txBox="1">
            <a:spLocks/>
          </p:cNvSpPr>
          <p:nvPr/>
        </p:nvSpPr>
        <p:spPr>
          <a:xfrm>
            <a:off x="566475" y="1859819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/>
            <a:r>
              <a:rPr lang="en-US" dirty="0"/>
              <a:t>High level of </a:t>
            </a:r>
            <a:r>
              <a:rPr lang="en-US" dirty="0" err="1"/>
              <a:t>Dlib</a:t>
            </a:r>
            <a:r>
              <a:rPr lang="en-US" dirty="0"/>
              <a:t> face rec</a:t>
            </a:r>
          </a:p>
          <a:p>
            <a:pPr marL="285750" indent="-28575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9702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Inference Side</a:t>
            </a:r>
            <a:endParaRPr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A576CC4-27EC-354C-B611-B99B9AF46A70}"/>
              </a:ext>
            </a:extLst>
          </p:cNvPr>
          <p:cNvGrpSpPr/>
          <p:nvPr/>
        </p:nvGrpSpPr>
        <p:grpSpPr>
          <a:xfrm>
            <a:off x="2918691" y="141328"/>
            <a:ext cx="4914900" cy="5721050"/>
            <a:chOff x="3822700" y="988908"/>
            <a:chExt cx="4915882" cy="580173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7DED848-E0CE-DF4E-9920-22D267FDC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3858" y="5969148"/>
              <a:ext cx="1394052" cy="821495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80D2A16-E4B7-344C-983F-E28BDD5EE0FB}"/>
                </a:ext>
              </a:extLst>
            </p:cNvPr>
            <p:cNvGrpSpPr/>
            <p:nvPr/>
          </p:nvGrpSpPr>
          <p:grpSpPr>
            <a:xfrm>
              <a:off x="3822700" y="988908"/>
              <a:ext cx="4915882" cy="5048046"/>
              <a:chOff x="3822700" y="988908"/>
              <a:chExt cx="4915882" cy="5048046"/>
            </a:xfrm>
          </p:grpSpPr>
          <p:sp>
            <p:nvSpPr>
              <p:cNvPr id="39" name="Flowchart: Alternate Process 11">
                <a:extLst>
                  <a:ext uri="{FF2B5EF4-FFF2-40B4-BE49-F238E27FC236}">
                    <a16:creationId xmlns:a16="http://schemas.microsoft.com/office/drawing/2014/main" id="{388951DA-0F8F-F247-9764-51C197872898}"/>
                  </a:ext>
                </a:extLst>
              </p:cNvPr>
              <p:cNvSpPr/>
              <p:nvPr/>
            </p:nvSpPr>
            <p:spPr>
              <a:xfrm>
                <a:off x="4873075" y="1668379"/>
                <a:ext cx="1595617" cy="668421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Image conversion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6846A59-2A01-BB4F-9ABB-FCF7B4AE23AB}"/>
                  </a:ext>
                </a:extLst>
              </p:cNvPr>
              <p:cNvCxnSpPr>
                <a:cxnSpLocks/>
                <a:stCxn id="39" idx="3"/>
              </p:cNvCxnSpPr>
              <p:nvPr/>
            </p:nvCxnSpPr>
            <p:spPr>
              <a:xfrm flipV="1">
                <a:off x="6468692" y="1988457"/>
                <a:ext cx="890051" cy="1413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DCB4FFBF-3040-064E-A8D1-C09740E8A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2735" y="1581295"/>
                <a:ext cx="700602" cy="957489"/>
              </a:xfrm>
              <a:prstGeom prst="rect">
                <a:avLst/>
              </a:prstGeom>
            </p:spPr>
          </p:pic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70A8600-63F6-6E43-B394-ECADA20B223A}"/>
                  </a:ext>
                </a:extLst>
              </p:cNvPr>
              <p:cNvCxnSpPr>
                <a:cxnSpLocks/>
                <a:stCxn id="39" idx="2"/>
                <a:endCxn id="45" idx="0"/>
              </p:cNvCxnSpPr>
              <p:nvPr/>
            </p:nvCxnSpPr>
            <p:spPr>
              <a:xfrm flipH="1">
                <a:off x="4764886" y="2336800"/>
                <a:ext cx="905998" cy="70938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B6A4F801-9DD8-4647-9F7B-24648B7469A7}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>
                <a:off x="5695710" y="2336800"/>
                <a:ext cx="876878" cy="69668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lowchart: Alternate Process 25">
                <a:extLst>
                  <a:ext uri="{FF2B5EF4-FFF2-40B4-BE49-F238E27FC236}">
                    <a16:creationId xmlns:a16="http://schemas.microsoft.com/office/drawing/2014/main" id="{C2691B30-FB88-734F-B8D6-5F16A9F0ACAD}"/>
                  </a:ext>
                </a:extLst>
              </p:cNvPr>
              <p:cNvSpPr/>
              <p:nvPr/>
            </p:nvSpPr>
            <p:spPr>
              <a:xfrm>
                <a:off x="4075457" y="3046186"/>
                <a:ext cx="1378857" cy="696686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Face detector</a:t>
                </a:r>
              </a:p>
            </p:txBody>
          </p:sp>
          <p:sp>
            <p:nvSpPr>
              <p:cNvPr id="46" name="Flowchart: Alternate Process 26">
                <a:extLst>
                  <a:ext uri="{FF2B5EF4-FFF2-40B4-BE49-F238E27FC236}">
                    <a16:creationId xmlns:a16="http://schemas.microsoft.com/office/drawing/2014/main" id="{38E74827-3067-4449-84F3-21436B48C8D2}"/>
                  </a:ext>
                </a:extLst>
              </p:cNvPr>
              <p:cNvSpPr/>
              <p:nvPr/>
            </p:nvSpPr>
            <p:spPr>
              <a:xfrm>
                <a:off x="5883159" y="3033486"/>
                <a:ext cx="1378857" cy="696686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Delivery model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C748496-7222-DA45-AFC6-16A438727E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2588" y="3742872"/>
                <a:ext cx="0" cy="87992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764F54A-5B7B-6A44-9468-4B3DD5D77790}"/>
                  </a:ext>
                </a:extLst>
              </p:cNvPr>
              <p:cNvCxnSpPr>
                <a:cxnSpLocks/>
                <a:stCxn id="45" idx="2"/>
              </p:cNvCxnSpPr>
              <p:nvPr/>
            </p:nvCxnSpPr>
            <p:spPr>
              <a:xfrm>
                <a:off x="4764886" y="3742872"/>
                <a:ext cx="0" cy="87992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Flowchart: Process 38">
                <a:extLst>
                  <a:ext uri="{FF2B5EF4-FFF2-40B4-BE49-F238E27FC236}">
                    <a16:creationId xmlns:a16="http://schemas.microsoft.com/office/drawing/2014/main" id="{73242A1F-7ACA-1448-B00E-CD6556E63DE1}"/>
                  </a:ext>
                </a:extLst>
              </p:cNvPr>
              <p:cNvSpPr/>
              <p:nvPr/>
            </p:nvSpPr>
            <p:spPr>
              <a:xfrm>
                <a:off x="3822700" y="4622800"/>
                <a:ext cx="3721097" cy="56682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Notification (single topic)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FDE52D0-B13B-2743-A4E4-D945244719F2}"/>
                  </a:ext>
                </a:extLst>
              </p:cNvPr>
              <p:cNvCxnSpPr>
                <a:cxnSpLocks/>
                <a:stCxn id="49" idx="2"/>
              </p:cNvCxnSpPr>
              <p:nvPr/>
            </p:nvCxnSpPr>
            <p:spPr>
              <a:xfrm>
                <a:off x="5683249" y="5189621"/>
                <a:ext cx="0" cy="57670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916F5C3-E1CD-9E47-AD66-5AF33F325F59}"/>
                  </a:ext>
                </a:extLst>
              </p:cNvPr>
              <p:cNvSpPr txBox="1"/>
              <p:nvPr/>
            </p:nvSpPr>
            <p:spPr>
              <a:xfrm>
                <a:off x="5378667" y="5667622"/>
                <a:ext cx="1106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SMS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E46E8D6-AFAB-DA45-97AE-40CA65E940E3}"/>
                  </a:ext>
                </a:extLst>
              </p:cNvPr>
              <p:cNvSpPr txBox="1"/>
              <p:nvPr/>
            </p:nvSpPr>
            <p:spPr>
              <a:xfrm>
                <a:off x="7022146" y="988908"/>
                <a:ext cx="17164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For continuous Training</a:t>
                </a:r>
              </a:p>
            </p:txBody>
          </p:sp>
        </p:grpSp>
      </p:grpSp>
      <p:pic>
        <p:nvPicPr>
          <p:cNvPr id="55" name="Picture 14" descr="Hello Xavier — NVIDIA Xavier 0.1.0 documentation">
            <a:extLst>
              <a:ext uri="{FF2B5EF4-FFF2-40B4-BE49-F238E27FC236}">
                <a16:creationId xmlns:a16="http://schemas.microsoft.com/office/drawing/2014/main" id="{BCC4617A-5429-834F-9B96-05D3B822B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49"/>
          <a:stretch/>
        </p:blipFill>
        <p:spPr bwMode="auto">
          <a:xfrm>
            <a:off x="618825" y="831856"/>
            <a:ext cx="705873" cy="87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D6939D-E5A1-FF4D-ACC6-C43823AF2E6A}"/>
              </a:ext>
            </a:extLst>
          </p:cNvPr>
          <p:cNvSpPr txBox="1"/>
          <p:nvPr/>
        </p:nvSpPr>
        <p:spPr>
          <a:xfrm>
            <a:off x="466931" y="2048530"/>
            <a:ext cx="1715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Mention K8s</a:t>
            </a:r>
          </a:p>
          <a:p>
            <a:r>
              <a:rPr lang="en-US" dirty="0">
                <a:solidFill>
                  <a:schemeClr val="bg1"/>
                </a:solidFill>
              </a:rPr>
              <a:t>More MQTT details</a:t>
            </a:r>
          </a:p>
        </p:txBody>
      </p:sp>
    </p:spTree>
    <p:extLst>
      <p:ext uri="{BB962C8B-B14F-4D97-AF65-F5344CB8AC3E}">
        <p14:creationId xmlns:p14="http://schemas.microsoft.com/office/powerpoint/2010/main" val="258136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Performance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6939D-E5A1-FF4D-ACC6-C43823AF2E6A}"/>
              </a:ext>
            </a:extLst>
          </p:cNvPr>
          <p:cNvSpPr txBox="1"/>
          <p:nvPr/>
        </p:nvSpPr>
        <p:spPr>
          <a:xfrm>
            <a:off x="983766" y="1939200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Yolo metrics on test</a:t>
            </a:r>
          </a:p>
        </p:txBody>
      </p:sp>
    </p:spTree>
    <p:extLst>
      <p:ext uri="{BB962C8B-B14F-4D97-AF65-F5344CB8AC3E}">
        <p14:creationId xmlns:p14="http://schemas.microsoft.com/office/powerpoint/2010/main" val="314296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644834" y="1403638"/>
            <a:ext cx="1854331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400" dirty="0"/>
              <a:t>Demo video here</a:t>
            </a:r>
            <a:endParaRPr sz="1200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359369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Knock-Knock in Action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217883" y="989481"/>
            <a:ext cx="7952082" cy="3621663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82477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782485" y="-476250"/>
            <a:ext cx="1286643" cy="2922298"/>
            <a:chOff x="4987800" y="-64350"/>
            <a:chExt cx="1400352" cy="2922298"/>
          </a:xfrm>
        </p:grpSpPr>
        <p:sp>
          <p:nvSpPr>
            <p:cNvPr id="529" name="Google Shape;529;p28"/>
            <p:cNvSpPr/>
            <p:nvPr/>
          </p:nvSpPr>
          <p:spPr>
            <a:xfrm>
              <a:off x="5409434" y="2812229"/>
              <a:ext cx="978718" cy="45719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5569838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421</Words>
  <Application>Microsoft Macintosh PowerPoint</Application>
  <PresentationFormat>On-screen Show (16:9)</PresentationFormat>
  <Paragraphs>89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Maven Pro</vt:lpstr>
      <vt:lpstr>Nunito</vt:lpstr>
      <vt:lpstr>Share Tech</vt:lpstr>
      <vt:lpstr>Livvic</vt:lpstr>
      <vt:lpstr>Arial</vt:lpstr>
      <vt:lpstr>Fira Sans Condensed</vt:lpstr>
      <vt:lpstr>Proxima Nova</vt:lpstr>
      <vt:lpstr>Data Science Consulting by Slidesgo</vt:lpstr>
      <vt:lpstr>Slidesgo Final Pages</vt:lpstr>
      <vt:lpstr>KNOCK-KNOCK</vt:lpstr>
      <vt:lpstr>Why Knock-Knock?</vt:lpstr>
      <vt:lpstr>Data Pipeline</vt:lpstr>
      <vt:lpstr>Automated Annotations- DeepLab Segmentation</vt:lpstr>
      <vt:lpstr>Fine Tuning Yolov5</vt:lpstr>
      <vt:lpstr>Dlib Face-Recogntion</vt:lpstr>
      <vt:lpstr>Inference Side</vt:lpstr>
      <vt:lpstr>Model Performance</vt:lpstr>
      <vt:lpstr>Knock-Knock in Action</vt:lpstr>
      <vt:lpstr>Challenges</vt:lpstr>
      <vt:lpstr>Next Steps</vt:lpstr>
      <vt:lpstr>To do’s (remove slide)</vt:lpstr>
      <vt:lpstr>Sources</vt:lpstr>
      <vt:lpstr>Fonts &amp; colors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KNOCK-KNOCK</dc:title>
  <cp:lastModifiedBy>Steven Leung (sleung2)</cp:lastModifiedBy>
  <cp:revision>15</cp:revision>
  <dcterms:modified xsi:type="dcterms:W3CDTF">2021-07-31T14:01:21Z</dcterms:modified>
</cp:coreProperties>
</file>