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0" r:id="rId7"/>
    <p:sldId id="264" r:id="rId8"/>
    <p:sldId id="275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033" autoAdjust="0"/>
  </p:normalViewPr>
  <p:slideViewPr>
    <p:cSldViewPr snapToGrid="0" snapToObjects="1">
      <p:cViewPr varScale="1">
        <p:scale>
          <a:sx n="72" d="100"/>
          <a:sy n="72" d="100"/>
        </p:scale>
        <p:origin x="72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ofPieChart>
        <c:ofPieType val="pie"/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00"/>
        <c:secondPieSize val="75"/>
        <c:serLines>
          <c:spPr>
            <a:ln w="635" cap="flat" cmpd="sng" algn="ctr">
              <a:solidFill>
                <a:schemeClr val="tx1">
                  <a:alpha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724402046109014"/>
          <c:y val="0.28306539071289344"/>
          <c:w val="0.15149181877179171"/>
          <c:h val="0.400246378979752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B1A768-2666-4AB4-BDA7-F0E3C4160D59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3"/>
      <dgm:spPr/>
    </dgm:pt>
    <dgm:pt modelId="{F55B2F71-E638-412C-8147-FC7081E08B04}" type="pres">
      <dgm:prSet presAssocID="{66039115-797B-304C-9FC0-EFABB1F21232}" presName="iconRect" presStyleLbl="node1" presStyleIdx="0" presStyleCnt="3"/>
      <dgm:spPr>
        <a:ln>
          <a:noFill/>
        </a:ln>
      </dgm:spPr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3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3"/>
      <dgm:spPr/>
    </dgm:pt>
    <dgm:pt modelId="{C425A8E1-258A-4D4B-9D55-24376C0AB360}" type="pres">
      <dgm:prSet presAssocID="{E39563C5-C199-4F5B-A899-8CC0710341A0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3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3"/>
      <dgm:spPr/>
    </dgm:pt>
    <dgm:pt modelId="{D99F53AC-3AF2-437B-A5AB-1239ADEC0676}" type="pres">
      <dgm:prSet presAssocID="{15B1A768-2666-4AB4-BDA7-F0E3C4160D59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" y="73757"/>
          <a:ext cx="30897" cy="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6501" y="72968"/>
          <a:ext cx="17920" cy="157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37530" y="73757"/>
          <a:ext cx="72828" cy="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37530" y="73757"/>
        <a:ext cx="72828" cy="1"/>
      </dsp:txXfrm>
    </dsp:sp>
    <dsp:sp modelId="{75512A68-FA50-4392-A441-C6EC352FE606}">
      <dsp:nvSpPr>
        <dsp:cNvPr id="0" name=""/>
        <dsp:cNvSpPr/>
      </dsp:nvSpPr>
      <dsp:spPr>
        <a:xfrm>
          <a:off x="12" y="75863"/>
          <a:ext cx="30897" cy="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6501" y="75074"/>
          <a:ext cx="17920" cy="15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37530" y="75863"/>
          <a:ext cx="72828" cy="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37530" y="75863"/>
        <a:ext cx="72828" cy="1"/>
      </dsp:txXfrm>
    </dsp:sp>
    <dsp:sp modelId="{2CA4BD4C-87EF-4944-9E57-97154B3B633C}">
      <dsp:nvSpPr>
        <dsp:cNvPr id="0" name=""/>
        <dsp:cNvSpPr/>
      </dsp:nvSpPr>
      <dsp:spPr>
        <a:xfrm>
          <a:off x="12" y="77969"/>
          <a:ext cx="30897" cy="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6501" y="77179"/>
          <a:ext cx="17920" cy="15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37530" y="77969"/>
          <a:ext cx="72828" cy="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37530" y="77969"/>
        <a:ext cx="72828" cy="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6.jpg"/><Relationship Id="rId10" Type="http://schemas.microsoft.com/office/2007/relationships/diagramDrawing" Target="../diagrams/drawing1.xml"/><Relationship Id="rId4" Type="http://schemas.openxmlformats.org/officeDocument/2006/relationships/image" Target="../media/image5.jp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Local Storage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Storing and Retrieving Simple Data, Arrays, Associative Arrays, and Objects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967499"/>
          </a:xfrm>
        </p:spPr>
        <p:txBody>
          <a:bodyPr>
            <a:normAutofit/>
          </a:bodyPr>
          <a:lstStyle/>
          <a:p>
            <a:r>
              <a:rPr lang="en-US" dirty="0"/>
              <a:t>Window </a:t>
            </a:r>
            <a:r>
              <a:rPr lang="en-US" dirty="0" err="1"/>
              <a:t>api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942527"/>
              </p:ext>
            </p:extLst>
          </p:nvPr>
        </p:nvGraphicFramePr>
        <p:xfrm>
          <a:off x="6718852" y="5639473"/>
          <a:ext cx="110372" cy="151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8A14546-F7A0-44D7-913B-E85968B1121F}"/>
              </a:ext>
            </a:extLst>
          </p:cNvPr>
          <p:cNvSpPr txBox="1"/>
          <p:nvPr/>
        </p:nvSpPr>
        <p:spPr>
          <a:xfrm>
            <a:off x="490330" y="1669411"/>
            <a:ext cx="64023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store data locally for use by the website, you are provided with two objects on the client:</a:t>
            </a:r>
          </a:p>
          <a:p>
            <a:endParaRPr lang="en-US" dirty="0"/>
          </a:p>
          <a:p>
            <a:r>
              <a:rPr lang="en-US" dirty="0" err="1"/>
              <a:t>window.localStorage</a:t>
            </a:r>
            <a:r>
              <a:rPr lang="en-US" dirty="0"/>
              <a:t> allows for data storage that does not expire</a:t>
            </a:r>
          </a:p>
          <a:p>
            <a:r>
              <a:rPr lang="en-US" dirty="0" err="1"/>
              <a:t>window.sessionStorage</a:t>
            </a:r>
            <a:r>
              <a:rPr lang="en-US" dirty="0"/>
              <a:t> stores data just for the current session.</a:t>
            </a:r>
          </a:p>
          <a:p>
            <a:endParaRPr lang="en-US" dirty="0"/>
          </a:p>
          <a:p>
            <a:r>
              <a:rPr lang="en-US" dirty="0"/>
              <a:t>To create a local variable and assign it a value, you use this syntax:</a:t>
            </a:r>
          </a:p>
          <a:p>
            <a:endParaRPr lang="en-US" dirty="0"/>
          </a:p>
          <a:p>
            <a:r>
              <a:rPr lang="en-US" dirty="0" err="1"/>
              <a:t>localStorage.setItem</a:t>
            </a:r>
            <a:r>
              <a:rPr lang="en-US" dirty="0"/>
              <a:t>(‘</a:t>
            </a:r>
            <a:r>
              <a:rPr lang="en-US" dirty="0" err="1"/>
              <a:t>itemNumber</a:t>
            </a:r>
            <a:r>
              <a:rPr lang="en-US" dirty="0"/>
              <a:t>’, ‘Widget1’);</a:t>
            </a:r>
          </a:p>
          <a:p>
            <a:r>
              <a:rPr lang="en-US" dirty="0"/>
              <a:t>(This data can be accessed forever more unless removed)</a:t>
            </a:r>
          </a:p>
          <a:p>
            <a:endParaRPr lang="en-US" dirty="0"/>
          </a:p>
          <a:p>
            <a:r>
              <a:rPr lang="en-US" dirty="0" err="1"/>
              <a:t>sessionStorage.setItem</a:t>
            </a:r>
            <a:r>
              <a:rPr lang="en-US" dirty="0"/>
              <a:t>(‘</a:t>
            </a:r>
            <a:r>
              <a:rPr lang="en-US" dirty="0" err="1"/>
              <a:t>ItemDesc</a:t>
            </a:r>
            <a:r>
              <a:rPr lang="en-US" dirty="0"/>
              <a:t>’, ‘Discontinued widget’);</a:t>
            </a:r>
          </a:p>
          <a:p>
            <a:r>
              <a:rPr lang="en-US" dirty="0"/>
              <a:t>(This data will be removed when the session tab is closed)</a:t>
            </a:r>
          </a:p>
          <a:p>
            <a:endParaRPr lang="en-US" dirty="0"/>
          </a:p>
          <a:p>
            <a:r>
              <a:rPr lang="en-US" dirty="0"/>
              <a:t>All methods work the same between the two objects.  The duration of the data is the only difference.</a:t>
            </a: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local storage methods</a:t>
            </a:r>
          </a:p>
        </p:txBody>
      </p:sp>
      <p:graphicFrame>
        <p:nvGraphicFramePr>
          <p:cNvPr id="6" name="Content Placeholder 5" descr="Chart">
            <a:extLst>
              <a:ext uri="{FF2B5EF4-FFF2-40B4-BE49-F238E27FC236}">
                <a16:creationId xmlns:a16="http://schemas.microsoft.com/office/drawing/2014/main" id="{B969B0A3-888C-49AE-AB43-78DF29C9B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222404"/>
              </p:ext>
            </p:extLst>
          </p:nvPr>
        </p:nvGraphicFramePr>
        <p:xfrm flipH="1" flipV="1">
          <a:off x="10743542" y="5791199"/>
          <a:ext cx="45719" cy="45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82E691-8BF5-40E4-91D9-E6CED69D02BB}"/>
              </a:ext>
            </a:extLst>
          </p:cNvPr>
          <p:cNvSpPr txBox="1"/>
          <p:nvPr/>
        </p:nvSpPr>
        <p:spPr>
          <a:xfrm>
            <a:off x="689113" y="1840580"/>
            <a:ext cx="92838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the variable has been created, you can use the following methods to work with the data:</a:t>
            </a:r>
          </a:p>
          <a:p>
            <a:endParaRPr lang="en-US" dirty="0"/>
          </a:p>
          <a:p>
            <a:r>
              <a:rPr lang="en-US" dirty="0" err="1"/>
              <a:t>localStorage.setItem</a:t>
            </a:r>
            <a:r>
              <a:rPr lang="en-US" dirty="0"/>
              <a:t>(‘car’, ‘Hyundai’); </a:t>
            </a:r>
          </a:p>
          <a:p>
            <a:r>
              <a:rPr lang="en-US" dirty="0"/>
              <a:t>or</a:t>
            </a:r>
          </a:p>
          <a:p>
            <a:r>
              <a:rPr lang="en-US" dirty="0" err="1"/>
              <a:t>localStorage</a:t>
            </a:r>
            <a:r>
              <a:rPr lang="en-US" dirty="0"/>
              <a:t>(‘car’) = ‘Hyundai’;</a:t>
            </a:r>
          </a:p>
          <a:p>
            <a:endParaRPr lang="en-US" dirty="0"/>
          </a:p>
          <a:p>
            <a:r>
              <a:rPr lang="en-US" dirty="0"/>
              <a:t>To retrieve this value:</a:t>
            </a:r>
          </a:p>
          <a:p>
            <a:r>
              <a:rPr lang="en-US" dirty="0"/>
              <a:t>var </a:t>
            </a:r>
            <a:r>
              <a:rPr lang="en-US" dirty="0" err="1"/>
              <a:t>myCar</a:t>
            </a:r>
            <a:r>
              <a:rPr lang="en-US" dirty="0"/>
              <a:t> = </a:t>
            </a:r>
            <a:r>
              <a:rPr lang="en-US" dirty="0" err="1"/>
              <a:t>localStorage.getItem</a:t>
            </a:r>
            <a:r>
              <a:rPr lang="en-US" dirty="0"/>
              <a:t>(‘car’);</a:t>
            </a:r>
          </a:p>
          <a:p>
            <a:endParaRPr lang="en-US" dirty="0"/>
          </a:p>
          <a:p>
            <a:r>
              <a:rPr lang="en-US" dirty="0"/>
              <a:t>Remove the storage variable:</a:t>
            </a:r>
          </a:p>
          <a:p>
            <a:r>
              <a:rPr lang="en-US" dirty="0" err="1"/>
              <a:t>localStorage.removeItem</a:t>
            </a:r>
            <a:r>
              <a:rPr lang="en-US" dirty="0"/>
              <a:t>(‘car’);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Arrays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28891-1575-4879-A413-96051D23E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6678" y="2142067"/>
            <a:ext cx="9730549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JavaScript Arrays are special objects used to store lists of items for easy access and storage.</a:t>
            </a:r>
          </a:p>
          <a:p>
            <a:pPr marL="0" indent="0">
              <a:buNone/>
            </a:pPr>
            <a:r>
              <a:rPr lang="en-US" dirty="0"/>
              <a:t>Arrays use numbers to access the array items and the index starts at zero.  </a:t>
            </a:r>
          </a:p>
          <a:p>
            <a:pPr marL="0" indent="0">
              <a:buNone/>
            </a:pPr>
            <a:r>
              <a:rPr lang="en-US" dirty="0"/>
              <a:t>You can use the following syntax to create the regular arrays:</a:t>
            </a:r>
          </a:p>
          <a:p>
            <a:pPr marL="0" indent="0">
              <a:buNone/>
            </a:pPr>
            <a:r>
              <a:rPr lang="en-US" dirty="0"/>
              <a:t>var cars = ‘</a:t>
            </a:r>
            <a:r>
              <a:rPr lang="en-US" dirty="0" err="1"/>
              <a:t>Hyundai’,’Honda’,’Toyota</a:t>
            </a:r>
            <a:r>
              <a:rPr lang="en-US" dirty="0"/>
              <a:t>’];</a:t>
            </a:r>
          </a:p>
          <a:p>
            <a:pPr marL="0" indent="0">
              <a:buNone/>
            </a:pPr>
            <a:r>
              <a:rPr lang="en-US" dirty="0"/>
              <a:t>To access a particular array item, you do the following:</a:t>
            </a:r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(‘</a:t>
            </a:r>
            <a:r>
              <a:rPr lang="en-US" dirty="0" err="1"/>
              <a:t>myCar</a:t>
            </a:r>
            <a:r>
              <a:rPr lang="en-US" dirty="0"/>
              <a:t>’).</a:t>
            </a:r>
            <a:r>
              <a:rPr lang="en-US" dirty="0" err="1"/>
              <a:t>innerHTML</a:t>
            </a:r>
            <a:r>
              <a:rPr lang="en-US" dirty="0"/>
              <a:t> = cars[1]; will assign Honda to the </a:t>
            </a:r>
            <a:r>
              <a:rPr lang="en-US" dirty="0" err="1"/>
              <a:t>myCar</a:t>
            </a:r>
            <a:r>
              <a:rPr lang="en-US" dirty="0"/>
              <a:t> textbox</a:t>
            </a:r>
          </a:p>
          <a:p>
            <a:pPr marL="0" indent="0">
              <a:buNone/>
            </a:pPr>
            <a:r>
              <a:rPr lang="en-US" dirty="0"/>
              <a:t>You have two methods that can be used on arrays to find the number of items and ability to sort array</a:t>
            </a:r>
          </a:p>
          <a:p>
            <a:pPr marL="0" indent="0">
              <a:buNone/>
            </a:pPr>
            <a:r>
              <a:rPr lang="en-US" dirty="0"/>
              <a:t>var x = </a:t>
            </a:r>
            <a:r>
              <a:rPr lang="en-US" dirty="0" err="1"/>
              <a:t>cars.length</a:t>
            </a:r>
            <a:r>
              <a:rPr lang="en-US" dirty="0"/>
              <a:t>; will return the number of items in the array.</a:t>
            </a:r>
          </a:p>
          <a:p>
            <a:pPr marL="0" indent="0">
              <a:buNone/>
            </a:pPr>
            <a:r>
              <a:rPr lang="en-US" dirty="0"/>
              <a:t>var y = </a:t>
            </a:r>
            <a:r>
              <a:rPr lang="en-US" dirty="0" err="1"/>
              <a:t>cars.sort</a:t>
            </a:r>
            <a:r>
              <a:rPr lang="en-US" dirty="0"/>
              <a:t>; will sort the array </a:t>
            </a:r>
            <a:r>
              <a:rPr lang="en-US"/>
              <a:t>in ascending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2629-2706-4767-93E4-EA41A71E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60174"/>
          </a:xfrm>
        </p:spPr>
        <p:txBody>
          <a:bodyPr/>
          <a:lstStyle/>
          <a:p>
            <a:pPr algn="ctr"/>
            <a:r>
              <a:rPr lang="en-US" dirty="0"/>
              <a:t>Associative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A1228-468C-40F1-A3BE-3F51F5ACF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11794434" y="6427304"/>
            <a:ext cx="45719" cy="92766"/>
          </a:xfrm>
        </p:spPr>
        <p:txBody>
          <a:bodyPr anchor="t">
            <a:normAutofit fontScale="25000" lnSpcReduction="20000"/>
          </a:bodyPr>
          <a:lstStyle/>
          <a:p>
            <a:pPr marL="0" indent="0">
              <a:buNone/>
            </a:pPr>
            <a:r>
              <a:rPr lang="en-US" sz="1100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54E83-3795-45D7-8D14-96A28B557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 flipV="1">
            <a:off x="10817226" y="5791200"/>
            <a:ext cx="45719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F1CAA-7119-4E65-BB2F-CF6A89552811}"/>
              </a:ext>
            </a:extLst>
          </p:cNvPr>
          <p:cNvSpPr txBox="1"/>
          <p:nvPr/>
        </p:nvSpPr>
        <p:spPr>
          <a:xfrm>
            <a:off x="901148" y="1669775"/>
            <a:ext cx="107077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does not support associate arrays.  You are able to use them in PHP though. Associative arrays are arrays with name/value pairs.  You reference the array items by the name.</a:t>
            </a:r>
          </a:p>
          <a:p>
            <a:endParaRPr lang="en-US" dirty="0"/>
          </a:p>
          <a:p>
            <a:r>
              <a:rPr lang="en-US" dirty="0"/>
              <a:t>To declare an associative array, use the following syntax:</a:t>
            </a:r>
          </a:p>
          <a:p>
            <a:endParaRPr lang="en-US" dirty="0"/>
          </a:p>
          <a:p>
            <a:r>
              <a:rPr lang="en-US" dirty="0"/>
              <a:t>$car = array(“Joe”=&gt;”Honda”,” Paul”=&gt;”</a:t>
            </a:r>
            <a:r>
              <a:rPr lang="en-US" dirty="0" err="1"/>
              <a:t>Toyota”,”Frank</a:t>
            </a:r>
            <a:r>
              <a:rPr lang="en-US" dirty="0"/>
              <a:t>”=&gt;25000};</a:t>
            </a:r>
          </a:p>
          <a:p>
            <a:endParaRPr lang="en-US" dirty="0"/>
          </a:p>
          <a:p>
            <a:r>
              <a:rPr lang="en-US" dirty="0"/>
              <a:t>You could reference the Paul’s car as follows:</a:t>
            </a:r>
          </a:p>
          <a:p>
            <a:endParaRPr lang="en-US" dirty="0"/>
          </a:p>
          <a:p>
            <a:r>
              <a:rPr lang="en-US" dirty="0" err="1"/>
              <a:t>document.GetElementById</a:t>
            </a:r>
            <a:r>
              <a:rPr lang="en-US" dirty="0"/>
              <a:t>(‘</a:t>
            </a:r>
            <a:r>
              <a:rPr lang="en-US" dirty="0" err="1"/>
              <a:t>myCar</a:t>
            </a:r>
            <a:r>
              <a:rPr lang="en-US" dirty="0"/>
              <a:t>’).</a:t>
            </a:r>
            <a:r>
              <a:rPr lang="en-US" dirty="0" err="1"/>
              <a:t>innerHTML</a:t>
            </a:r>
            <a:r>
              <a:rPr lang="en-US" dirty="0"/>
              <a:t> = $car[“Paul”];</a:t>
            </a:r>
          </a:p>
        </p:txBody>
      </p:sp>
    </p:spTree>
    <p:extLst>
      <p:ext uri="{BB962C8B-B14F-4D97-AF65-F5344CB8AC3E}">
        <p14:creationId xmlns:p14="http://schemas.microsoft.com/office/powerpoint/2010/main" val="173988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27" y="1487188"/>
            <a:ext cx="7197726" cy="2421464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5062330"/>
            <a:ext cx="7222436" cy="13384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441</Words>
  <Application>Microsoft Office PowerPoint</Application>
  <PresentationFormat>Widescreen</PresentationFormat>
  <Paragraphs>58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Local Storage API</vt:lpstr>
      <vt:lpstr>Window api</vt:lpstr>
      <vt:lpstr>local storage methods</vt:lpstr>
      <vt:lpstr>Arrays</vt:lpstr>
      <vt:lpstr>Associative Arrays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2020-02-20T01:30:56Z</dcterms:created>
  <dcterms:modified xsi:type="dcterms:W3CDTF">2020-02-20T02:58:17Z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