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4" r:id="rId9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E543-F48B-492E-A5F0-E4C3AE44DCD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107-F24E-472A-9047-E3DC655A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E543-F48B-492E-A5F0-E4C3AE44DCD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107-F24E-472A-9047-E3DC655A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5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E543-F48B-492E-A5F0-E4C3AE44DCD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107-F24E-472A-9047-E3DC655A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E543-F48B-492E-A5F0-E4C3AE44DCD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107-F24E-472A-9047-E3DC655A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E543-F48B-492E-A5F0-E4C3AE44DCD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107-F24E-472A-9047-E3DC655A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8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E543-F48B-492E-A5F0-E4C3AE44DCD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107-F24E-472A-9047-E3DC655A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E543-F48B-492E-A5F0-E4C3AE44DCD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107-F24E-472A-9047-E3DC655A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E543-F48B-492E-A5F0-E4C3AE44DCD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107-F24E-472A-9047-E3DC655A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5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E543-F48B-492E-A5F0-E4C3AE44DCD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107-F24E-472A-9047-E3DC655A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8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E543-F48B-492E-A5F0-E4C3AE44DCD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107-F24E-472A-9047-E3DC655A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9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E543-F48B-492E-A5F0-E4C3AE44DCD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107-F24E-472A-9047-E3DC655A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7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E543-F48B-492E-A5F0-E4C3AE44DCD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F107-F24E-472A-9047-E3DC655A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Elbow Connector 149"/>
          <p:cNvCxnSpPr/>
          <p:nvPr/>
        </p:nvCxnSpPr>
        <p:spPr>
          <a:xfrm rot="5400000" flipH="1" flipV="1">
            <a:off x="3466568" y="2099312"/>
            <a:ext cx="1042063" cy="705451"/>
          </a:xfrm>
          <a:prstGeom prst="bentConnector2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rot="5400000" flipH="1" flipV="1">
            <a:off x="2923607" y="1543651"/>
            <a:ext cx="2127984" cy="705451"/>
          </a:xfrm>
          <a:prstGeom prst="bentConnector2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52935" y="2898140"/>
            <a:ext cx="683393" cy="712269"/>
            <a:chOff x="356135" y="548640"/>
            <a:chExt cx="683393" cy="712269"/>
          </a:xfrm>
        </p:grpSpPr>
        <p:grpSp>
          <p:nvGrpSpPr>
            <p:cNvPr id="7" name="Group 6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15670" y="2896869"/>
            <a:ext cx="683393" cy="712269"/>
            <a:chOff x="356135" y="548640"/>
            <a:chExt cx="683393" cy="712269"/>
          </a:xfrm>
        </p:grpSpPr>
        <p:grpSp>
          <p:nvGrpSpPr>
            <p:cNvPr id="11" name="Group 1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77737" y="2896869"/>
            <a:ext cx="683393" cy="712269"/>
            <a:chOff x="356135" y="548640"/>
            <a:chExt cx="683393" cy="712269"/>
          </a:xfrm>
        </p:grpSpPr>
        <p:grpSp>
          <p:nvGrpSpPr>
            <p:cNvPr id="17" name="Group 16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93177" y="2896868"/>
            <a:ext cx="683393" cy="712269"/>
            <a:chOff x="356135" y="548640"/>
            <a:chExt cx="683393" cy="712269"/>
          </a:xfrm>
        </p:grpSpPr>
        <p:grpSp>
          <p:nvGrpSpPr>
            <p:cNvPr id="35" name="Group 3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473425" y="2896869"/>
            <a:ext cx="683393" cy="712269"/>
            <a:chOff x="356135" y="548640"/>
            <a:chExt cx="683393" cy="712269"/>
          </a:xfrm>
        </p:grpSpPr>
        <p:grpSp>
          <p:nvGrpSpPr>
            <p:cNvPr id="41" name="Group 4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390457" y="4260848"/>
            <a:ext cx="683393" cy="712269"/>
            <a:chOff x="356135" y="548640"/>
            <a:chExt cx="683393" cy="712269"/>
          </a:xfrm>
        </p:grpSpPr>
        <p:grpSp>
          <p:nvGrpSpPr>
            <p:cNvPr id="47" name="Group 46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582518" y="1488907"/>
            <a:ext cx="683393" cy="712269"/>
            <a:chOff x="356135" y="548640"/>
            <a:chExt cx="683393" cy="712269"/>
          </a:xfrm>
        </p:grpSpPr>
        <p:grpSp>
          <p:nvGrpSpPr>
            <p:cNvPr id="65" name="Group 6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78800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6644641" y="397508"/>
            <a:ext cx="45719" cy="62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308323" y="73897"/>
            <a:ext cx="7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TONE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7003250" y="4260848"/>
            <a:ext cx="683393" cy="712269"/>
            <a:chOff x="356135" y="548640"/>
            <a:chExt cx="683393" cy="712269"/>
          </a:xfrm>
        </p:grpSpPr>
        <p:grpSp>
          <p:nvGrpSpPr>
            <p:cNvPr id="91" name="Group 9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Oval 91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004117" y="1502952"/>
            <a:ext cx="683393" cy="712269"/>
            <a:chOff x="356135" y="548640"/>
            <a:chExt cx="683393" cy="712269"/>
          </a:xfrm>
        </p:grpSpPr>
        <p:grpSp>
          <p:nvGrpSpPr>
            <p:cNvPr id="121" name="Group 12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Oval 121"/>
            <p:cNvSpPr/>
            <p:nvPr/>
          </p:nvSpPr>
          <p:spPr>
            <a:xfrm>
              <a:off x="78800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9860186" y="73576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JUICE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752637" y="73576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TIMEOUT</a:t>
            </a:r>
          </a:p>
        </p:txBody>
      </p:sp>
      <p:cxnSp>
        <p:nvCxnSpPr>
          <p:cNvPr id="145" name="Elbow Connector 144"/>
          <p:cNvCxnSpPr/>
          <p:nvPr/>
        </p:nvCxnSpPr>
        <p:spPr>
          <a:xfrm rot="5400000" flipH="1" flipV="1">
            <a:off x="2658847" y="1177292"/>
            <a:ext cx="1042064" cy="2320891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5400000" flipH="1" flipV="1">
            <a:off x="2115887" y="621632"/>
            <a:ext cx="2127985" cy="2320891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732932" y="91010"/>
            <a:ext cx="168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Noncanceled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(NOGO Early &amp; inaccurate / blink)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827797" y="1371755"/>
            <a:ext cx="168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Noncanceled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(NOGO Early)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985903" y="834948"/>
            <a:ext cx="168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Noncanceled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(NOGO inaccurate/blink)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961238" y="4645764"/>
            <a:ext cx="168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Canceled </a:t>
            </a:r>
          </a:p>
          <a:p>
            <a:pPr algn="ctr"/>
            <a:r>
              <a:rPr lang="en-US" sz="1200" dirty="0"/>
              <a:t>(NOGO Correct)</a:t>
            </a:r>
          </a:p>
        </p:txBody>
      </p:sp>
      <p:cxnSp>
        <p:nvCxnSpPr>
          <p:cNvPr id="163" name="Elbow Connector 162"/>
          <p:cNvCxnSpPr>
            <a:stCxn id="37" idx="2"/>
            <a:endCxn id="49" idx="1"/>
          </p:cNvCxnSpPr>
          <p:nvPr/>
        </p:nvCxnSpPr>
        <p:spPr>
          <a:xfrm rot="16200000" flipH="1">
            <a:off x="3508742" y="3735268"/>
            <a:ext cx="1007846" cy="755583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892107" y="1072289"/>
            <a:ext cx="168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Noncanceled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(NOGO Wrong)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950235" y="2282498"/>
            <a:ext cx="168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Noncanceled</a:t>
            </a:r>
            <a:r>
              <a:rPr lang="en-US" sz="1200" dirty="0"/>
              <a:t> </a:t>
            </a:r>
          </a:p>
          <a:p>
            <a:pPr algn="r"/>
            <a:r>
              <a:rPr lang="en-US" sz="1200" dirty="0"/>
              <a:t>(NOGO Wrong,</a:t>
            </a:r>
          </a:p>
          <a:p>
            <a:pPr algn="r"/>
            <a:r>
              <a:rPr lang="en-US" sz="1200" dirty="0" err="1"/>
              <a:t>preTone</a:t>
            </a:r>
            <a:r>
              <a:rPr lang="en-US" sz="1200" dirty="0"/>
              <a:t> </a:t>
            </a:r>
            <a:r>
              <a:rPr lang="en-US" sz="1200" dirty="0" err="1"/>
              <a:t>refixation</a:t>
            </a:r>
            <a:r>
              <a:rPr lang="en-US" sz="1200" dirty="0"/>
              <a:t>)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950235" y="3006023"/>
            <a:ext cx="1680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Noncanceled</a:t>
            </a:r>
            <a:r>
              <a:rPr lang="en-US" sz="1200" dirty="0"/>
              <a:t> </a:t>
            </a:r>
          </a:p>
          <a:p>
            <a:pPr algn="r"/>
            <a:r>
              <a:rPr lang="en-US" sz="1200" dirty="0"/>
              <a:t>(NOGO Wrong,</a:t>
            </a:r>
          </a:p>
          <a:p>
            <a:pPr algn="r"/>
            <a:r>
              <a:rPr lang="en-US" sz="1200" dirty="0" err="1"/>
              <a:t>preTone</a:t>
            </a:r>
            <a:r>
              <a:rPr lang="en-US" sz="1200" dirty="0"/>
              <a:t> break target /blink)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7703687" y="1603882"/>
            <a:ext cx="168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Noncanceled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(NOGO Wrong)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8004092" y="2281937"/>
            <a:ext cx="168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Noncanceled</a:t>
            </a:r>
            <a:r>
              <a:rPr lang="en-US" sz="1200" dirty="0"/>
              <a:t> </a:t>
            </a:r>
          </a:p>
          <a:p>
            <a:r>
              <a:rPr lang="en-US" sz="1200" dirty="0"/>
              <a:t>(NOGO Wrong,</a:t>
            </a:r>
          </a:p>
          <a:p>
            <a:r>
              <a:rPr lang="en-US" sz="1200" dirty="0" err="1"/>
              <a:t>postTone</a:t>
            </a:r>
            <a:r>
              <a:rPr lang="en-US" sz="1200" dirty="0"/>
              <a:t> </a:t>
            </a:r>
            <a:r>
              <a:rPr lang="en-US" sz="1200" dirty="0" err="1"/>
              <a:t>refixation</a:t>
            </a:r>
            <a:r>
              <a:rPr lang="en-US" sz="1200" dirty="0"/>
              <a:t>)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8043341" y="3018099"/>
            <a:ext cx="1680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Noncanceled</a:t>
            </a:r>
            <a:r>
              <a:rPr lang="en-US" sz="1200" dirty="0"/>
              <a:t> </a:t>
            </a:r>
          </a:p>
          <a:p>
            <a:r>
              <a:rPr lang="en-US" sz="1200" dirty="0"/>
              <a:t>(NOGO Wrong,</a:t>
            </a:r>
          </a:p>
          <a:p>
            <a:r>
              <a:rPr lang="en-US" sz="1200" dirty="0" err="1"/>
              <a:t>postTone</a:t>
            </a:r>
            <a:r>
              <a:rPr lang="en-US" sz="1200" dirty="0"/>
              <a:t> break target /blink)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8091773" y="4387174"/>
            <a:ext cx="168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Canceled </a:t>
            </a:r>
          </a:p>
          <a:p>
            <a:r>
              <a:rPr lang="en-US" sz="1200" dirty="0"/>
              <a:t>(NOGO Correct)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107548" y="5216768"/>
            <a:ext cx="137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Canceled </a:t>
            </a:r>
          </a:p>
          <a:p>
            <a:r>
              <a:rPr lang="en-US" sz="1200" dirty="0"/>
              <a:t>(post-tone saccade)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123494" y="5901501"/>
            <a:ext cx="137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Canceled </a:t>
            </a:r>
          </a:p>
          <a:p>
            <a:r>
              <a:rPr lang="en-US" sz="1200" dirty="0"/>
              <a:t>(post-tone break Fix)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298757" y="5255873"/>
            <a:ext cx="544895" cy="567918"/>
            <a:chOff x="356135" y="548640"/>
            <a:chExt cx="683393" cy="712269"/>
          </a:xfrm>
        </p:grpSpPr>
        <p:grpSp>
          <p:nvGrpSpPr>
            <p:cNvPr id="190" name="Group 18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1" name="Oval 190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961381" y="4915052"/>
            <a:ext cx="544895" cy="567918"/>
            <a:chOff x="356135" y="548640"/>
            <a:chExt cx="683393" cy="712269"/>
          </a:xfrm>
        </p:grpSpPr>
        <p:grpSp>
          <p:nvGrpSpPr>
            <p:cNvPr id="201" name="Group 20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Oval 20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855805" y="6108396"/>
            <a:ext cx="776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 Fix</a:t>
            </a:r>
          </a:p>
        </p:txBody>
      </p:sp>
      <p:cxnSp>
        <p:nvCxnSpPr>
          <p:cNvPr id="208" name="Elbow Connector 207"/>
          <p:cNvCxnSpPr>
            <a:stCxn id="203" idx="3"/>
            <a:endCxn id="4" idx="2"/>
          </p:cNvCxnSpPr>
          <p:nvPr/>
        </p:nvCxnSpPr>
        <p:spPr>
          <a:xfrm flipH="1" flipV="1">
            <a:off x="494632" y="3610409"/>
            <a:ext cx="1011644" cy="1588602"/>
          </a:xfrm>
          <a:prstGeom prst="bentConnector4">
            <a:avLst>
              <a:gd name="adj1" fmla="val -22597"/>
              <a:gd name="adj2" fmla="val 589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2770" y="2213214"/>
            <a:ext cx="13682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Stop trial</a:t>
            </a:r>
          </a:p>
          <a:p>
            <a:r>
              <a:rPr lang="en-US" sz="1300" dirty="0"/>
              <a:t>SSD = 4 screen refresh units</a:t>
            </a:r>
          </a:p>
        </p:txBody>
      </p:sp>
      <p:cxnSp>
        <p:nvCxnSpPr>
          <p:cNvPr id="213" name="Straight Arrow Connector 212"/>
          <p:cNvCxnSpPr>
            <a:stCxn id="67" idx="3"/>
          </p:cNvCxnSpPr>
          <p:nvPr/>
        </p:nvCxnSpPr>
        <p:spPr>
          <a:xfrm>
            <a:off x="6265911" y="1845042"/>
            <a:ext cx="251291" cy="5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129" idx="1"/>
          </p:cNvCxnSpPr>
          <p:nvPr/>
        </p:nvCxnSpPr>
        <p:spPr>
          <a:xfrm>
            <a:off x="6817798" y="1850832"/>
            <a:ext cx="186319" cy="781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endCxn id="135" idx="1"/>
          </p:cNvCxnSpPr>
          <p:nvPr/>
        </p:nvCxnSpPr>
        <p:spPr>
          <a:xfrm>
            <a:off x="6817798" y="1850832"/>
            <a:ext cx="186253" cy="1555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5036985" y="1796894"/>
            <a:ext cx="549744" cy="1560915"/>
            <a:chOff x="5036985" y="1796894"/>
            <a:chExt cx="738206" cy="1560915"/>
          </a:xfrm>
        </p:grpSpPr>
        <p:cxnSp>
          <p:nvCxnSpPr>
            <p:cNvPr id="222" name="Straight Arrow Connector 221"/>
            <p:cNvCxnSpPr/>
            <p:nvPr/>
          </p:nvCxnSpPr>
          <p:spPr>
            <a:xfrm>
              <a:off x="5036985" y="1796894"/>
              <a:ext cx="738206" cy="14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>
              <a:off x="5036985" y="1796894"/>
              <a:ext cx="738206" cy="787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5036985" y="1796894"/>
              <a:ext cx="738140" cy="15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Straight Arrow Connector 229"/>
          <p:cNvCxnSpPr>
            <a:stCxn id="49" idx="3"/>
            <a:endCxn id="280" idx="2"/>
          </p:cNvCxnSpPr>
          <p:nvPr/>
        </p:nvCxnSpPr>
        <p:spPr>
          <a:xfrm>
            <a:off x="5073850" y="4616983"/>
            <a:ext cx="1415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340325" y="412749"/>
            <a:ext cx="683393" cy="712269"/>
            <a:chOff x="4340325" y="412749"/>
            <a:chExt cx="683393" cy="712269"/>
          </a:xfrm>
        </p:grpSpPr>
        <p:grpSp>
          <p:nvGrpSpPr>
            <p:cNvPr id="52" name="Group 51"/>
            <p:cNvGrpSpPr/>
            <p:nvPr/>
          </p:nvGrpSpPr>
          <p:grpSpPr>
            <a:xfrm>
              <a:off x="4340325" y="412749"/>
              <a:ext cx="683393" cy="712269"/>
              <a:chOff x="356135" y="548640"/>
              <a:chExt cx="683393" cy="712269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Oval 53"/>
              <p:cNvSpPr/>
              <p:nvPr/>
            </p:nvSpPr>
            <p:spPr>
              <a:xfrm>
                <a:off x="696561" y="64823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6" name="Straight Arrow Connector 235"/>
            <p:cNvCxnSpPr/>
            <p:nvPr/>
          </p:nvCxnSpPr>
          <p:spPr>
            <a:xfrm flipV="1">
              <a:off x="4599872" y="607165"/>
              <a:ext cx="179304" cy="17287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340325" y="1489146"/>
            <a:ext cx="683393" cy="712269"/>
            <a:chOff x="4340325" y="1489146"/>
            <a:chExt cx="683393" cy="712269"/>
          </a:xfrm>
        </p:grpSpPr>
        <p:grpSp>
          <p:nvGrpSpPr>
            <p:cNvPr id="58" name="Group 57"/>
            <p:cNvGrpSpPr/>
            <p:nvPr/>
          </p:nvGrpSpPr>
          <p:grpSpPr>
            <a:xfrm>
              <a:off x="4340325" y="1489146"/>
              <a:ext cx="683393" cy="712269"/>
              <a:chOff x="356135" y="548640"/>
              <a:chExt cx="683393" cy="71226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0" name="Straight Arrow Connector 239"/>
            <p:cNvCxnSpPr>
              <a:endCxn id="63" idx="1"/>
            </p:cNvCxnSpPr>
            <p:nvPr/>
          </p:nvCxnSpPr>
          <p:spPr>
            <a:xfrm>
              <a:off x="4586354" y="1845042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582452" y="3035777"/>
            <a:ext cx="683393" cy="712269"/>
            <a:chOff x="5582452" y="3035777"/>
            <a:chExt cx="683393" cy="712269"/>
          </a:xfrm>
        </p:grpSpPr>
        <p:grpSp>
          <p:nvGrpSpPr>
            <p:cNvPr id="82" name="Group 81"/>
            <p:cNvGrpSpPr/>
            <p:nvPr/>
          </p:nvGrpSpPr>
          <p:grpSpPr>
            <a:xfrm>
              <a:off x="5582452" y="3035777"/>
              <a:ext cx="683393" cy="712269"/>
              <a:chOff x="356135" y="548640"/>
              <a:chExt cx="683393" cy="712269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Oval 83"/>
              <p:cNvSpPr/>
              <p:nvPr/>
            </p:nvSpPr>
            <p:spPr>
              <a:xfrm>
                <a:off x="696561" y="64823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2" name="Straight Arrow Connector 241"/>
            <p:cNvCxnSpPr/>
            <p:nvPr/>
          </p:nvCxnSpPr>
          <p:spPr>
            <a:xfrm flipH="1" flipV="1">
              <a:off x="5992795" y="3220189"/>
              <a:ext cx="117967" cy="1591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582518" y="2262342"/>
            <a:ext cx="683393" cy="712269"/>
            <a:chOff x="5582518" y="2262342"/>
            <a:chExt cx="683393" cy="712269"/>
          </a:xfrm>
        </p:grpSpPr>
        <p:grpSp>
          <p:nvGrpSpPr>
            <p:cNvPr id="70" name="Group 69"/>
            <p:cNvGrpSpPr/>
            <p:nvPr/>
          </p:nvGrpSpPr>
          <p:grpSpPr>
            <a:xfrm>
              <a:off x="5582518" y="2262342"/>
              <a:ext cx="683393" cy="712269"/>
              <a:chOff x="356135" y="548640"/>
              <a:chExt cx="683393" cy="71226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51368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4" name="Straight Arrow Connector 243"/>
            <p:cNvCxnSpPr>
              <a:endCxn id="74" idx="3"/>
            </p:cNvCxnSpPr>
            <p:nvPr/>
          </p:nvCxnSpPr>
          <p:spPr>
            <a:xfrm flipH="1" flipV="1">
              <a:off x="5874083" y="2618476"/>
              <a:ext cx="217969" cy="438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004051" y="3049822"/>
            <a:ext cx="683393" cy="712269"/>
            <a:chOff x="7004051" y="3049822"/>
            <a:chExt cx="683393" cy="712269"/>
          </a:xfrm>
        </p:grpSpPr>
        <p:grpSp>
          <p:nvGrpSpPr>
            <p:cNvPr id="132" name="Group 131"/>
            <p:cNvGrpSpPr/>
            <p:nvPr/>
          </p:nvGrpSpPr>
          <p:grpSpPr>
            <a:xfrm>
              <a:off x="7004051" y="3049822"/>
              <a:ext cx="683393" cy="712269"/>
              <a:chOff x="356135" y="548640"/>
              <a:chExt cx="683393" cy="712269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4" name="Oval 133"/>
              <p:cNvSpPr/>
              <p:nvPr/>
            </p:nvSpPr>
            <p:spPr>
              <a:xfrm>
                <a:off x="696561" y="64823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7" name="Straight Arrow Connector 246"/>
            <p:cNvCxnSpPr/>
            <p:nvPr/>
          </p:nvCxnSpPr>
          <p:spPr>
            <a:xfrm flipH="1" flipV="1">
              <a:off x="7427376" y="3239782"/>
              <a:ext cx="117967" cy="1591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004117" y="2276387"/>
            <a:ext cx="683393" cy="712269"/>
            <a:chOff x="7004117" y="2276387"/>
            <a:chExt cx="683393" cy="712269"/>
          </a:xfrm>
        </p:grpSpPr>
        <p:grpSp>
          <p:nvGrpSpPr>
            <p:cNvPr id="126" name="Group 125"/>
            <p:cNvGrpSpPr/>
            <p:nvPr/>
          </p:nvGrpSpPr>
          <p:grpSpPr>
            <a:xfrm>
              <a:off x="7004117" y="2276387"/>
              <a:ext cx="683393" cy="712269"/>
              <a:chOff x="356135" y="548640"/>
              <a:chExt cx="683393" cy="712269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Oval 127"/>
              <p:cNvSpPr/>
              <p:nvPr/>
            </p:nvSpPr>
            <p:spPr>
              <a:xfrm>
                <a:off x="51368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Arrow Connector 247"/>
            <p:cNvCxnSpPr/>
            <p:nvPr/>
          </p:nvCxnSpPr>
          <p:spPr>
            <a:xfrm flipH="1" flipV="1">
              <a:off x="7276914" y="2625369"/>
              <a:ext cx="217969" cy="438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64275" y="5580974"/>
            <a:ext cx="544895" cy="567918"/>
            <a:chOff x="964275" y="5580974"/>
            <a:chExt cx="544895" cy="567918"/>
          </a:xfrm>
        </p:grpSpPr>
        <p:grpSp>
          <p:nvGrpSpPr>
            <p:cNvPr id="195" name="Group 194"/>
            <p:cNvGrpSpPr/>
            <p:nvPr/>
          </p:nvGrpSpPr>
          <p:grpSpPr>
            <a:xfrm>
              <a:off x="964275" y="5580974"/>
              <a:ext cx="544895" cy="567918"/>
              <a:chOff x="356135" y="548640"/>
              <a:chExt cx="683393" cy="712269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198" name="Rectangle 197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Oval 196"/>
              <p:cNvSpPr/>
              <p:nvPr/>
            </p:nvSpPr>
            <p:spPr>
              <a:xfrm>
                <a:off x="673701" y="63299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9" name="Straight Arrow Connector 248"/>
            <p:cNvCxnSpPr/>
            <p:nvPr/>
          </p:nvCxnSpPr>
          <p:spPr>
            <a:xfrm flipV="1">
              <a:off x="1161621" y="5703332"/>
              <a:ext cx="179304" cy="17287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003249" y="5052136"/>
            <a:ext cx="683393" cy="712269"/>
            <a:chOff x="7003249" y="5052136"/>
            <a:chExt cx="683393" cy="712269"/>
          </a:xfrm>
        </p:grpSpPr>
        <p:grpSp>
          <p:nvGrpSpPr>
            <p:cNvPr id="108" name="Group 107"/>
            <p:cNvGrpSpPr/>
            <p:nvPr/>
          </p:nvGrpSpPr>
          <p:grpSpPr>
            <a:xfrm>
              <a:off x="7003249" y="5052136"/>
              <a:ext cx="683393" cy="712269"/>
              <a:chOff x="356135" y="548640"/>
              <a:chExt cx="683393" cy="712269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Oval 109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0" name="Straight Arrow Connector 249"/>
            <p:cNvCxnSpPr/>
            <p:nvPr/>
          </p:nvCxnSpPr>
          <p:spPr>
            <a:xfrm>
              <a:off x="7259411" y="5403396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008329" y="5825571"/>
            <a:ext cx="683393" cy="712269"/>
            <a:chOff x="7008329" y="5825571"/>
            <a:chExt cx="683393" cy="712269"/>
          </a:xfrm>
        </p:grpSpPr>
        <p:grpSp>
          <p:nvGrpSpPr>
            <p:cNvPr id="114" name="Group 113"/>
            <p:cNvGrpSpPr/>
            <p:nvPr/>
          </p:nvGrpSpPr>
          <p:grpSpPr>
            <a:xfrm>
              <a:off x="7008329" y="5825571"/>
              <a:ext cx="683393" cy="712269"/>
              <a:chOff x="356135" y="548640"/>
              <a:chExt cx="683393" cy="712269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117" name="Rectangle 116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/>
              <p:nvPr/>
            </p:nvSpPr>
            <p:spPr>
              <a:xfrm>
                <a:off x="696561" y="64823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1" name="Straight Arrow Connector 250"/>
            <p:cNvCxnSpPr/>
            <p:nvPr/>
          </p:nvCxnSpPr>
          <p:spPr>
            <a:xfrm flipV="1">
              <a:off x="7256679" y="6018016"/>
              <a:ext cx="179304" cy="17287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Teardrop 254"/>
          <p:cNvSpPr/>
          <p:nvPr/>
        </p:nvSpPr>
        <p:spPr>
          <a:xfrm rot="18224074">
            <a:off x="9974607" y="1624454"/>
            <a:ext cx="352425" cy="276225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9980684" y="2468638"/>
            <a:ext cx="306791" cy="352425"/>
            <a:chOff x="9437276" y="2757028"/>
            <a:chExt cx="306791" cy="352425"/>
          </a:xfrm>
        </p:grpSpPr>
        <p:sp>
          <p:nvSpPr>
            <p:cNvPr id="257" name="Teardrop 256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&quot;No&quot; Symbol 257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9980683" y="3289358"/>
            <a:ext cx="306791" cy="352425"/>
            <a:chOff x="9437276" y="2757028"/>
            <a:chExt cx="306791" cy="352425"/>
          </a:xfrm>
        </p:grpSpPr>
        <p:sp>
          <p:nvSpPr>
            <p:cNvPr id="260" name="Teardrop 259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&quot;No&quot; Symbol 260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63" name="Straight Arrow Connector 262"/>
          <p:cNvCxnSpPr>
            <a:endCxn id="123" idx="1"/>
          </p:cNvCxnSpPr>
          <p:nvPr/>
        </p:nvCxnSpPr>
        <p:spPr>
          <a:xfrm>
            <a:off x="6817798" y="1850832"/>
            <a:ext cx="186319" cy="8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ardrop 267"/>
          <p:cNvSpPr/>
          <p:nvPr/>
        </p:nvSpPr>
        <p:spPr>
          <a:xfrm rot="18224074">
            <a:off x="9966802" y="4487485"/>
            <a:ext cx="352425" cy="276225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/>
          <p:cNvGrpSpPr/>
          <p:nvPr/>
        </p:nvGrpSpPr>
        <p:grpSpPr>
          <a:xfrm>
            <a:off x="9972879" y="5331669"/>
            <a:ext cx="306791" cy="352425"/>
            <a:chOff x="9437276" y="2757028"/>
            <a:chExt cx="306791" cy="352425"/>
          </a:xfrm>
        </p:grpSpPr>
        <p:sp>
          <p:nvSpPr>
            <p:cNvPr id="270" name="Teardrop 269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&quot;No&quot; Symbol 270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9972878" y="6152389"/>
            <a:ext cx="306791" cy="352425"/>
            <a:chOff x="9437276" y="2757028"/>
            <a:chExt cx="306791" cy="352425"/>
          </a:xfrm>
        </p:grpSpPr>
        <p:sp>
          <p:nvSpPr>
            <p:cNvPr id="273" name="Teardrop 272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&quot;No&quot; Symbol 273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5" name="&quot;No&quot; Symbol 274"/>
          <p:cNvSpPr/>
          <p:nvPr/>
        </p:nvSpPr>
        <p:spPr>
          <a:xfrm>
            <a:off x="9997423" y="1609652"/>
            <a:ext cx="306791" cy="280991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Action Button: Sound 275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6517202" y="1677279"/>
            <a:ext cx="300596" cy="308530"/>
          </a:xfrm>
          <a:prstGeom prst="actionButtonSound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Action Button: Sound 276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5061818" y="563965"/>
            <a:ext cx="300596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Action Button: Sound 277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6308030" y="3251732"/>
            <a:ext cx="300596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Action Button: Sound 279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6489536" y="4462718"/>
            <a:ext cx="300596" cy="308530"/>
          </a:xfrm>
          <a:prstGeom prst="actionButtonSou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Action Button: Sound 283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6308030" y="2460765"/>
            <a:ext cx="300596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Arrow Connector 287"/>
          <p:cNvCxnSpPr>
            <a:stCxn id="280" idx="0"/>
            <a:endCxn id="93" idx="1"/>
          </p:cNvCxnSpPr>
          <p:nvPr/>
        </p:nvCxnSpPr>
        <p:spPr>
          <a:xfrm>
            <a:off x="6790132" y="4616983"/>
            <a:ext cx="2131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80" idx="0"/>
            <a:endCxn id="111" idx="1"/>
          </p:cNvCxnSpPr>
          <p:nvPr/>
        </p:nvCxnSpPr>
        <p:spPr>
          <a:xfrm>
            <a:off x="6790132" y="4616983"/>
            <a:ext cx="213117" cy="791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stCxn id="280" idx="0"/>
            <a:endCxn id="117" idx="1"/>
          </p:cNvCxnSpPr>
          <p:nvPr/>
        </p:nvCxnSpPr>
        <p:spPr>
          <a:xfrm>
            <a:off x="6790132" y="4616983"/>
            <a:ext cx="218197" cy="1564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Hexagon 298"/>
          <p:cNvSpPr/>
          <p:nvPr/>
        </p:nvSpPr>
        <p:spPr>
          <a:xfrm>
            <a:off x="10986228" y="2439794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Hexagon 300"/>
          <p:cNvSpPr/>
          <p:nvPr/>
        </p:nvSpPr>
        <p:spPr>
          <a:xfrm>
            <a:off x="10986228" y="3232814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Hexagon 301"/>
          <p:cNvSpPr/>
          <p:nvPr/>
        </p:nvSpPr>
        <p:spPr>
          <a:xfrm>
            <a:off x="10968563" y="5303967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Hexagon 302"/>
          <p:cNvSpPr/>
          <p:nvPr/>
        </p:nvSpPr>
        <p:spPr>
          <a:xfrm>
            <a:off x="10968563" y="6104457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Action Button: Sound 303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7763277" y="3289156"/>
            <a:ext cx="300596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Action Button: Sound 304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7763277" y="2498189"/>
            <a:ext cx="300596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Action Button: Sound 305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7776911" y="6046840"/>
            <a:ext cx="300596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Action Button: Sound 306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7776911" y="5255873"/>
            <a:ext cx="300596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ardrop 309"/>
          <p:cNvSpPr/>
          <p:nvPr/>
        </p:nvSpPr>
        <p:spPr>
          <a:xfrm rot="18224074">
            <a:off x="9965102" y="659053"/>
            <a:ext cx="352425" cy="276225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&quot;No&quot; Symbol 310"/>
          <p:cNvSpPr/>
          <p:nvPr/>
        </p:nvSpPr>
        <p:spPr>
          <a:xfrm>
            <a:off x="9987918" y="644251"/>
            <a:ext cx="306791" cy="280991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Action Button: Sound 206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1553466" y="5697566"/>
            <a:ext cx="300596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6F7EF50-B0C9-4DA6-8A28-14650FC36DA8}"/>
              </a:ext>
            </a:extLst>
          </p:cNvPr>
          <p:cNvGrpSpPr/>
          <p:nvPr/>
        </p:nvGrpSpPr>
        <p:grpSpPr>
          <a:xfrm>
            <a:off x="2019433" y="5699992"/>
            <a:ext cx="306791" cy="352425"/>
            <a:chOff x="9437276" y="2757028"/>
            <a:chExt cx="306791" cy="352425"/>
          </a:xfrm>
        </p:grpSpPr>
        <p:sp>
          <p:nvSpPr>
            <p:cNvPr id="210" name="Teardrop 209">
              <a:extLst>
                <a:ext uri="{FF2B5EF4-FFF2-40B4-BE49-F238E27FC236}">
                  <a16:creationId xmlns:a16="http://schemas.microsoft.com/office/drawing/2014/main" id="{B83EE21D-1F9D-4D08-8409-7F5506C15A9A}"/>
                </a:ext>
              </a:extLst>
            </p:cNvPr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&quot;No&quot; Symbol 270">
              <a:extLst>
                <a:ext uri="{FF2B5EF4-FFF2-40B4-BE49-F238E27FC236}">
                  <a16:creationId xmlns:a16="http://schemas.microsoft.com/office/drawing/2014/main" id="{942A3533-6978-4CDA-9D21-3E5E0289B9EE}"/>
                </a:ext>
              </a:extLst>
            </p:cNvPr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2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3146" y="453054"/>
            <a:ext cx="544895" cy="567918"/>
            <a:chOff x="356135" y="548640"/>
            <a:chExt cx="683393" cy="712269"/>
          </a:xfrm>
        </p:grpSpPr>
        <p:grpSp>
          <p:nvGrpSpPr>
            <p:cNvPr id="5" name="Group 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513681" y="804739"/>
              <a:ext cx="196850" cy="19050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08664" y="449680"/>
            <a:ext cx="544895" cy="567918"/>
            <a:chOff x="356135" y="548640"/>
            <a:chExt cx="683393" cy="712269"/>
          </a:xfrm>
        </p:grpSpPr>
        <p:grpSp>
          <p:nvGrpSpPr>
            <p:cNvPr id="10" name="Group 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673701" y="63299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Action Button: Sound 17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1672034" y="566272"/>
            <a:ext cx="9318522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875226" y="578085"/>
            <a:ext cx="306791" cy="352425"/>
            <a:chOff x="9437276" y="2757028"/>
            <a:chExt cx="306791" cy="352425"/>
          </a:xfrm>
        </p:grpSpPr>
        <p:sp>
          <p:nvSpPr>
            <p:cNvPr id="15" name="Teardrop 14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&quot;No&quot; Symbol 15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Hexagon 16"/>
          <p:cNvSpPr/>
          <p:nvPr/>
        </p:nvSpPr>
        <p:spPr>
          <a:xfrm>
            <a:off x="10841213" y="544877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940755" y="1525507"/>
            <a:ext cx="683393" cy="712269"/>
            <a:chOff x="356135" y="548640"/>
            <a:chExt cx="683393" cy="712269"/>
          </a:xfrm>
        </p:grpSpPr>
        <p:grpSp>
          <p:nvGrpSpPr>
            <p:cNvPr id="35" name="Group 3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703490" y="1524236"/>
            <a:ext cx="683393" cy="712269"/>
            <a:chOff x="356135" y="548640"/>
            <a:chExt cx="683393" cy="712269"/>
          </a:xfrm>
        </p:grpSpPr>
        <p:grpSp>
          <p:nvGrpSpPr>
            <p:cNvPr id="41" name="Group 4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465557" y="1524236"/>
            <a:ext cx="683393" cy="712269"/>
            <a:chOff x="356135" y="548640"/>
            <a:chExt cx="683393" cy="712269"/>
          </a:xfrm>
        </p:grpSpPr>
        <p:grpSp>
          <p:nvGrpSpPr>
            <p:cNvPr id="47" name="Group 46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4267" y="1596411"/>
            <a:ext cx="544895" cy="567918"/>
            <a:chOff x="356135" y="548640"/>
            <a:chExt cx="683393" cy="712269"/>
          </a:xfrm>
        </p:grpSpPr>
        <p:grpSp>
          <p:nvGrpSpPr>
            <p:cNvPr id="59" name="Group 58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Oval 59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99785" y="1596411"/>
            <a:ext cx="544895" cy="567918"/>
            <a:chOff x="356135" y="548640"/>
            <a:chExt cx="683393" cy="712269"/>
          </a:xfrm>
        </p:grpSpPr>
        <p:grpSp>
          <p:nvGrpSpPr>
            <p:cNvPr id="64" name="Group 63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Action Button: Sound 67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4963395" y="1751772"/>
            <a:ext cx="6025424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9873489" y="1763585"/>
            <a:ext cx="306791" cy="352425"/>
            <a:chOff x="9437276" y="2757028"/>
            <a:chExt cx="306791" cy="352425"/>
          </a:xfrm>
        </p:grpSpPr>
        <p:sp>
          <p:nvSpPr>
            <p:cNvPr id="70" name="Teardrop 69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&quot;No&quot; Symbol 70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Hexagon 71"/>
          <p:cNvSpPr/>
          <p:nvPr/>
        </p:nvSpPr>
        <p:spPr>
          <a:xfrm>
            <a:off x="10839476" y="1730377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830024" y="531055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+N1 trials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1929567" y="2829769"/>
            <a:ext cx="683393" cy="712269"/>
            <a:chOff x="356135" y="548640"/>
            <a:chExt cx="683393" cy="712269"/>
          </a:xfrm>
        </p:grpSpPr>
        <p:grpSp>
          <p:nvGrpSpPr>
            <p:cNvPr id="76" name="Group 7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Oval 76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692302" y="2828498"/>
            <a:ext cx="683393" cy="712269"/>
            <a:chOff x="356135" y="548640"/>
            <a:chExt cx="683393" cy="712269"/>
          </a:xfrm>
        </p:grpSpPr>
        <p:grpSp>
          <p:nvGrpSpPr>
            <p:cNvPr id="82" name="Group 81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Oval 82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454369" y="2828498"/>
            <a:ext cx="683393" cy="712269"/>
            <a:chOff x="356135" y="548640"/>
            <a:chExt cx="683393" cy="712269"/>
          </a:xfrm>
        </p:grpSpPr>
        <p:grpSp>
          <p:nvGrpSpPr>
            <p:cNvPr id="88" name="Group 8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23079" y="2900673"/>
            <a:ext cx="544895" cy="567918"/>
            <a:chOff x="356135" y="548640"/>
            <a:chExt cx="683393" cy="712269"/>
          </a:xfrm>
        </p:grpSpPr>
        <p:grpSp>
          <p:nvGrpSpPr>
            <p:cNvPr id="100" name="Group 9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Oval 100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88597" y="2900673"/>
            <a:ext cx="544895" cy="567918"/>
            <a:chOff x="356135" y="548640"/>
            <a:chExt cx="683393" cy="712269"/>
          </a:xfrm>
        </p:grpSpPr>
        <p:grpSp>
          <p:nvGrpSpPr>
            <p:cNvPr id="105" name="Group 10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Oval 105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Action Button: Sound 108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6603301" y="3056034"/>
            <a:ext cx="4374330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862301" y="3067847"/>
            <a:ext cx="306791" cy="352425"/>
            <a:chOff x="9437276" y="2757028"/>
            <a:chExt cx="306791" cy="352425"/>
          </a:xfrm>
        </p:grpSpPr>
        <p:sp>
          <p:nvSpPr>
            <p:cNvPr id="111" name="Teardrop 110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&quot;No&quot; Symbol 111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Hexagon 112"/>
          <p:cNvSpPr/>
          <p:nvPr/>
        </p:nvSpPr>
        <p:spPr>
          <a:xfrm>
            <a:off x="10828288" y="3034639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5036188" y="2828497"/>
            <a:ext cx="683393" cy="712269"/>
            <a:chOff x="356135" y="548640"/>
            <a:chExt cx="683393" cy="712269"/>
          </a:xfrm>
        </p:grpSpPr>
        <p:grpSp>
          <p:nvGrpSpPr>
            <p:cNvPr id="116" name="Group 11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216436" y="2828498"/>
            <a:ext cx="683393" cy="712269"/>
            <a:chOff x="356135" y="548640"/>
            <a:chExt cx="683393" cy="712269"/>
          </a:xfrm>
        </p:grpSpPr>
        <p:grpSp>
          <p:nvGrpSpPr>
            <p:cNvPr id="122" name="Group 121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822624" y="3531001"/>
            <a:ext cx="225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is on fixation spot for the </a:t>
            </a:r>
            <a:r>
              <a:rPr lang="en-US" sz="1200" b="1" dirty="0" smtClean="0"/>
              <a:t>intended SSD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557730" y="3614370"/>
            <a:ext cx="1387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Show Stop signal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771041" y="3523380"/>
            <a:ext cx="26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 If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leaves stop signal, and 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lands NOT on target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858550" y="2192641"/>
            <a:ext cx="362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leaves fixation spot, and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does not land on target before the </a:t>
            </a:r>
            <a:r>
              <a:rPr lang="en-US" sz="1200" b="1" dirty="0" smtClean="0"/>
              <a:t>intended </a:t>
            </a:r>
            <a:r>
              <a:rPr lang="en-US" sz="1200" b="1" dirty="0" smtClean="0"/>
              <a:t>SSD</a:t>
            </a:r>
            <a:endParaRPr lang="en-US" sz="1200" b="1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929567" y="4224220"/>
            <a:ext cx="683393" cy="712269"/>
            <a:chOff x="356135" y="548640"/>
            <a:chExt cx="683393" cy="712269"/>
          </a:xfrm>
        </p:grpSpPr>
        <p:grpSp>
          <p:nvGrpSpPr>
            <p:cNvPr id="195" name="Group 19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692302" y="4222949"/>
            <a:ext cx="683393" cy="712269"/>
            <a:chOff x="356135" y="548640"/>
            <a:chExt cx="683393" cy="712269"/>
          </a:xfrm>
        </p:grpSpPr>
        <p:grpSp>
          <p:nvGrpSpPr>
            <p:cNvPr id="201" name="Group 20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Oval 20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3454369" y="4222949"/>
            <a:ext cx="683393" cy="712269"/>
            <a:chOff x="356135" y="548640"/>
            <a:chExt cx="683393" cy="712269"/>
          </a:xfrm>
        </p:grpSpPr>
        <p:grpSp>
          <p:nvGrpSpPr>
            <p:cNvPr id="207" name="Group 206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Oval 207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23079" y="4295124"/>
            <a:ext cx="544895" cy="567918"/>
            <a:chOff x="356135" y="548640"/>
            <a:chExt cx="683393" cy="712269"/>
          </a:xfrm>
        </p:grpSpPr>
        <p:grpSp>
          <p:nvGrpSpPr>
            <p:cNvPr id="219" name="Group 218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Oval 219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988597" y="4295124"/>
            <a:ext cx="544895" cy="567918"/>
            <a:chOff x="356135" y="548640"/>
            <a:chExt cx="683393" cy="712269"/>
          </a:xfrm>
        </p:grpSpPr>
        <p:grpSp>
          <p:nvGrpSpPr>
            <p:cNvPr id="224" name="Group 223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5" name="Oval 224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Action Button: Sound 227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5784916" y="4450485"/>
            <a:ext cx="5192715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/>
          <p:cNvGrpSpPr/>
          <p:nvPr/>
        </p:nvGrpSpPr>
        <p:grpSpPr>
          <a:xfrm>
            <a:off x="9862301" y="4462298"/>
            <a:ext cx="306791" cy="352425"/>
            <a:chOff x="9437276" y="2757028"/>
            <a:chExt cx="306791" cy="352425"/>
          </a:xfrm>
        </p:grpSpPr>
        <p:sp>
          <p:nvSpPr>
            <p:cNvPr id="230" name="Teardrop 229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&quot;No&quot; Symbol 230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2" name="Hexagon 231"/>
          <p:cNvSpPr/>
          <p:nvPr/>
        </p:nvSpPr>
        <p:spPr>
          <a:xfrm>
            <a:off x="10828288" y="4429090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1663156" y="4898145"/>
            <a:ext cx="323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leaves fixation spot, and eye position lands on target before the </a:t>
            </a:r>
            <a:r>
              <a:rPr lang="en-US" sz="1200" b="1" dirty="0" smtClean="0"/>
              <a:t>intended SSD</a:t>
            </a:r>
            <a:endParaRPr lang="en-US" sz="1200" b="1" dirty="0"/>
          </a:p>
        </p:txBody>
      </p:sp>
      <p:grpSp>
        <p:nvGrpSpPr>
          <p:cNvPr id="241" name="Group 240"/>
          <p:cNvGrpSpPr/>
          <p:nvPr/>
        </p:nvGrpSpPr>
        <p:grpSpPr>
          <a:xfrm>
            <a:off x="4216034" y="4220420"/>
            <a:ext cx="683393" cy="712269"/>
            <a:chOff x="4340325" y="1489146"/>
            <a:chExt cx="683393" cy="712269"/>
          </a:xfrm>
        </p:grpSpPr>
        <p:grpSp>
          <p:nvGrpSpPr>
            <p:cNvPr id="242" name="Group 241"/>
            <p:cNvGrpSpPr/>
            <p:nvPr/>
          </p:nvGrpSpPr>
          <p:grpSpPr>
            <a:xfrm>
              <a:off x="4340325" y="1489146"/>
              <a:ext cx="683393" cy="712269"/>
              <a:chOff x="356135" y="548640"/>
              <a:chExt cx="683393" cy="712269"/>
            </a:xfrm>
          </p:grpSpPr>
          <p:grpSp>
            <p:nvGrpSpPr>
              <p:cNvPr id="244" name="Group 243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5" name="Oval 244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3" name="Straight Arrow Connector 242"/>
            <p:cNvCxnSpPr>
              <a:endCxn id="248" idx="1"/>
            </p:cNvCxnSpPr>
            <p:nvPr/>
          </p:nvCxnSpPr>
          <p:spPr>
            <a:xfrm>
              <a:off x="4586354" y="1845042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>
            <a:off x="4241730" y="1521706"/>
            <a:ext cx="683393" cy="712269"/>
            <a:chOff x="4340325" y="412749"/>
            <a:chExt cx="683393" cy="712269"/>
          </a:xfrm>
        </p:grpSpPr>
        <p:grpSp>
          <p:nvGrpSpPr>
            <p:cNvPr id="250" name="Group 249"/>
            <p:cNvGrpSpPr/>
            <p:nvPr/>
          </p:nvGrpSpPr>
          <p:grpSpPr>
            <a:xfrm>
              <a:off x="4340325" y="412749"/>
              <a:ext cx="683393" cy="712269"/>
              <a:chOff x="356135" y="548640"/>
              <a:chExt cx="683393" cy="712269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254" name="Rectangle 253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3" name="Oval 252"/>
              <p:cNvSpPr/>
              <p:nvPr/>
            </p:nvSpPr>
            <p:spPr>
              <a:xfrm>
                <a:off x="696561" y="64823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1" name="Straight Arrow Connector 250"/>
            <p:cNvCxnSpPr/>
            <p:nvPr/>
          </p:nvCxnSpPr>
          <p:spPr>
            <a:xfrm flipV="1">
              <a:off x="4599872" y="607165"/>
              <a:ext cx="179304" cy="17287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5839111" y="2835826"/>
            <a:ext cx="683393" cy="712269"/>
            <a:chOff x="4340325" y="412749"/>
            <a:chExt cx="683393" cy="712269"/>
          </a:xfrm>
        </p:grpSpPr>
        <p:grpSp>
          <p:nvGrpSpPr>
            <p:cNvPr id="258" name="Group 257"/>
            <p:cNvGrpSpPr/>
            <p:nvPr/>
          </p:nvGrpSpPr>
          <p:grpSpPr>
            <a:xfrm>
              <a:off x="4340325" y="412749"/>
              <a:ext cx="683393" cy="712269"/>
              <a:chOff x="356135" y="548640"/>
              <a:chExt cx="683393" cy="712269"/>
            </a:xfrm>
          </p:grpSpPr>
          <p:grpSp>
            <p:nvGrpSpPr>
              <p:cNvPr id="260" name="Group 259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262" name="Rectangle 261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1" name="Oval 260"/>
              <p:cNvSpPr/>
              <p:nvPr/>
            </p:nvSpPr>
            <p:spPr>
              <a:xfrm>
                <a:off x="696561" y="64823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9" name="Straight Arrow Connector 258"/>
            <p:cNvCxnSpPr/>
            <p:nvPr/>
          </p:nvCxnSpPr>
          <p:spPr>
            <a:xfrm flipV="1">
              <a:off x="4599872" y="607165"/>
              <a:ext cx="179304" cy="17287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/>
          <p:cNvGrpSpPr/>
          <p:nvPr/>
        </p:nvGrpSpPr>
        <p:grpSpPr>
          <a:xfrm>
            <a:off x="5037555" y="4227468"/>
            <a:ext cx="683393" cy="712269"/>
            <a:chOff x="5582452" y="3035777"/>
            <a:chExt cx="683393" cy="712269"/>
          </a:xfrm>
        </p:grpSpPr>
        <p:grpSp>
          <p:nvGrpSpPr>
            <p:cNvPr id="266" name="Group 265"/>
            <p:cNvGrpSpPr/>
            <p:nvPr/>
          </p:nvGrpSpPr>
          <p:grpSpPr>
            <a:xfrm>
              <a:off x="5582452" y="3035777"/>
              <a:ext cx="683393" cy="712269"/>
              <a:chOff x="356135" y="548640"/>
              <a:chExt cx="683393" cy="712269"/>
            </a:xfrm>
          </p:grpSpPr>
          <p:grpSp>
            <p:nvGrpSpPr>
              <p:cNvPr id="268" name="Group 267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270" name="Rectangle 269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9" name="Oval 268"/>
              <p:cNvSpPr/>
              <p:nvPr/>
            </p:nvSpPr>
            <p:spPr>
              <a:xfrm>
                <a:off x="696561" y="64823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7" name="Straight Arrow Connector 266"/>
            <p:cNvCxnSpPr/>
            <p:nvPr/>
          </p:nvCxnSpPr>
          <p:spPr>
            <a:xfrm flipH="1" flipV="1">
              <a:off x="5992795" y="3220189"/>
              <a:ext cx="117967" cy="1591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TextBox 272"/>
          <p:cNvSpPr txBox="1"/>
          <p:nvPr/>
        </p:nvSpPr>
        <p:spPr>
          <a:xfrm>
            <a:off x="4925123" y="4898145"/>
            <a:ext cx="264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 if the target fixation broken before the </a:t>
            </a:r>
            <a:r>
              <a:rPr lang="en-US" sz="1200" b="1" dirty="0" smtClean="0"/>
              <a:t>required deadline </a:t>
            </a:r>
            <a:r>
              <a:rPr lang="en-US" sz="1200" dirty="0" smtClean="0"/>
              <a:t>&amp; the </a:t>
            </a:r>
            <a:r>
              <a:rPr lang="en-US" sz="1200" b="1" dirty="0" smtClean="0"/>
              <a:t>Tone</a:t>
            </a:r>
            <a:endParaRPr lang="en-US" sz="12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10828288" y="1704792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+N2 trials</a:t>
            </a:r>
            <a:endParaRPr lang="en-US" dirty="0"/>
          </a:p>
        </p:txBody>
      </p:sp>
      <p:sp>
        <p:nvSpPr>
          <p:cNvPr id="275" name="TextBox 274"/>
          <p:cNvSpPr txBox="1"/>
          <p:nvPr/>
        </p:nvSpPr>
        <p:spPr>
          <a:xfrm>
            <a:off x="10828287" y="3016652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+N3 trials</a:t>
            </a:r>
            <a:endParaRPr lang="en-US" dirty="0"/>
          </a:p>
        </p:txBody>
      </p:sp>
      <p:sp>
        <p:nvSpPr>
          <p:cNvPr id="276" name="TextBox 275"/>
          <p:cNvSpPr txBox="1"/>
          <p:nvPr/>
        </p:nvSpPr>
        <p:spPr>
          <a:xfrm>
            <a:off x="10828286" y="4429090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+N4 trials</a:t>
            </a:r>
            <a:endParaRPr lang="en-US" dirty="0"/>
          </a:p>
        </p:txBody>
      </p:sp>
      <p:grpSp>
        <p:nvGrpSpPr>
          <p:cNvPr id="277" name="Group 276"/>
          <p:cNvGrpSpPr/>
          <p:nvPr/>
        </p:nvGrpSpPr>
        <p:grpSpPr>
          <a:xfrm>
            <a:off x="1929567" y="5567116"/>
            <a:ext cx="683393" cy="712269"/>
            <a:chOff x="356135" y="548640"/>
            <a:chExt cx="683393" cy="712269"/>
          </a:xfrm>
        </p:grpSpPr>
        <p:grpSp>
          <p:nvGrpSpPr>
            <p:cNvPr id="278" name="Group 27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9" name="Oval 27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2692302" y="5565845"/>
            <a:ext cx="683393" cy="712269"/>
            <a:chOff x="356135" y="548640"/>
            <a:chExt cx="683393" cy="712269"/>
          </a:xfrm>
        </p:grpSpPr>
        <p:grpSp>
          <p:nvGrpSpPr>
            <p:cNvPr id="284" name="Group 283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86" name="Rectangle 28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Oval 284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3454369" y="5565845"/>
            <a:ext cx="683393" cy="712269"/>
            <a:chOff x="356135" y="548640"/>
            <a:chExt cx="683393" cy="712269"/>
          </a:xfrm>
        </p:grpSpPr>
        <p:grpSp>
          <p:nvGrpSpPr>
            <p:cNvPr id="290" name="Group 28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92" name="Rectangle 29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1" name="Oval 290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323079" y="5638020"/>
            <a:ext cx="544895" cy="567918"/>
            <a:chOff x="356135" y="548640"/>
            <a:chExt cx="683393" cy="712269"/>
          </a:xfrm>
        </p:grpSpPr>
        <p:grpSp>
          <p:nvGrpSpPr>
            <p:cNvPr id="296" name="Group 29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7" name="Oval 296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988597" y="5638020"/>
            <a:ext cx="544895" cy="567918"/>
            <a:chOff x="356135" y="548640"/>
            <a:chExt cx="683393" cy="712269"/>
          </a:xfrm>
        </p:grpSpPr>
        <p:grpSp>
          <p:nvGrpSpPr>
            <p:cNvPr id="301" name="Group 30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03" name="Rectangle 30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2" name="Oval 30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Action Button: Sound 304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5784916" y="5793381"/>
            <a:ext cx="5192715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6" name="Group 305"/>
          <p:cNvGrpSpPr/>
          <p:nvPr/>
        </p:nvGrpSpPr>
        <p:grpSpPr>
          <a:xfrm>
            <a:off x="9862301" y="5805194"/>
            <a:ext cx="306791" cy="352425"/>
            <a:chOff x="9437276" y="2757028"/>
            <a:chExt cx="306791" cy="352425"/>
          </a:xfrm>
        </p:grpSpPr>
        <p:sp>
          <p:nvSpPr>
            <p:cNvPr id="307" name="Teardrop 306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&quot;No&quot; Symbol 307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9" name="Hexagon 308"/>
          <p:cNvSpPr/>
          <p:nvPr/>
        </p:nvSpPr>
        <p:spPr>
          <a:xfrm>
            <a:off x="10828288" y="5771986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1663156" y="6241041"/>
            <a:ext cx="323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leaves fixation spot, and eye position lands on target before the </a:t>
            </a:r>
            <a:r>
              <a:rPr lang="en-US" sz="1200" b="1" dirty="0" smtClean="0"/>
              <a:t>intended SSD</a:t>
            </a:r>
            <a:endParaRPr lang="en-US" sz="1200" b="1" dirty="0"/>
          </a:p>
        </p:txBody>
      </p:sp>
      <p:grpSp>
        <p:nvGrpSpPr>
          <p:cNvPr id="311" name="Group 310"/>
          <p:cNvGrpSpPr/>
          <p:nvPr/>
        </p:nvGrpSpPr>
        <p:grpSpPr>
          <a:xfrm>
            <a:off x="4216034" y="5563316"/>
            <a:ext cx="683393" cy="712269"/>
            <a:chOff x="4340325" y="1489146"/>
            <a:chExt cx="683393" cy="712269"/>
          </a:xfrm>
        </p:grpSpPr>
        <p:grpSp>
          <p:nvGrpSpPr>
            <p:cNvPr id="312" name="Group 311"/>
            <p:cNvGrpSpPr/>
            <p:nvPr/>
          </p:nvGrpSpPr>
          <p:grpSpPr>
            <a:xfrm>
              <a:off x="4340325" y="1489146"/>
              <a:ext cx="683393" cy="712269"/>
              <a:chOff x="356135" y="548640"/>
              <a:chExt cx="683393" cy="712269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316" name="Rectangle 315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5" name="Oval 314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3" name="Straight Arrow Connector 312"/>
            <p:cNvCxnSpPr>
              <a:endCxn id="318" idx="1"/>
            </p:cNvCxnSpPr>
            <p:nvPr/>
          </p:nvCxnSpPr>
          <p:spPr>
            <a:xfrm>
              <a:off x="4586354" y="1845042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/>
          <p:cNvSpPr txBox="1"/>
          <p:nvPr/>
        </p:nvSpPr>
        <p:spPr>
          <a:xfrm>
            <a:off x="4925123" y="6241041"/>
            <a:ext cx="466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 if the target fixation broken before the </a:t>
            </a:r>
            <a:r>
              <a:rPr lang="en-US" sz="1200" b="1" dirty="0" smtClean="0"/>
              <a:t>required deadline </a:t>
            </a:r>
            <a:r>
              <a:rPr lang="en-US" sz="1200" dirty="0" smtClean="0"/>
              <a:t>&amp; the </a:t>
            </a:r>
            <a:r>
              <a:rPr lang="en-US" sz="1200" b="1" dirty="0" smtClean="0"/>
              <a:t>Tone, </a:t>
            </a:r>
            <a:r>
              <a:rPr lang="en-US" sz="1200" dirty="0" smtClean="0"/>
              <a:t>and the eyes landed back with X degrees from fixation spot</a:t>
            </a:r>
            <a:endParaRPr lang="en-US" sz="12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0828286" y="5771986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+N5 trials</a:t>
            </a:r>
            <a:endParaRPr lang="en-US" dirty="0"/>
          </a:p>
        </p:txBody>
      </p:sp>
      <p:grpSp>
        <p:nvGrpSpPr>
          <p:cNvPr id="330" name="Group 329"/>
          <p:cNvGrpSpPr/>
          <p:nvPr/>
        </p:nvGrpSpPr>
        <p:grpSpPr>
          <a:xfrm>
            <a:off x="5032544" y="5563316"/>
            <a:ext cx="683393" cy="712269"/>
            <a:chOff x="5582518" y="2262342"/>
            <a:chExt cx="683393" cy="712269"/>
          </a:xfrm>
        </p:grpSpPr>
        <p:grpSp>
          <p:nvGrpSpPr>
            <p:cNvPr id="331" name="Group 330"/>
            <p:cNvGrpSpPr/>
            <p:nvPr/>
          </p:nvGrpSpPr>
          <p:grpSpPr>
            <a:xfrm>
              <a:off x="5582518" y="2262342"/>
              <a:ext cx="683393" cy="712269"/>
              <a:chOff x="356135" y="548640"/>
              <a:chExt cx="683393" cy="712269"/>
            </a:xfrm>
          </p:grpSpPr>
          <p:grpSp>
            <p:nvGrpSpPr>
              <p:cNvPr id="333" name="Group 332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335" name="Rectangle 334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4" name="Oval 333"/>
              <p:cNvSpPr/>
              <p:nvPr/>
            </p:nvSpPr>
            <p:spPr>
              <a:xfrm>
                <a:off x="51368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2" name="Straight Arrow Connector 331"/>
            <p:cNvCxnSpPr>
              <a:endCxn id="336" idx="3"/>
            </p:cNvCxnSpPr>
            <p:nvPr/>
          </p:nvCxnSpPr>
          <p:spPr>
            <a:xfrm flipH="1" flipV="1">
              <a:off x="5874083" y="2618476"/>
              <a:ext cx="217969" cy="438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" name="Straight Arrow Connector 232"/>
          <p:cNvCxnSpPr/>
          <p:nvPr/>
        </p:nvCxnSpPr>
        <p:spPr>
          <a:xfrm flipV="1">
            <a:off x="1199813" y="570043"/>
            <a:ext cx="179304" cy="1728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6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885178" y="299633"/>
            <a:ext cx="683393" cy="712269"/>
            <a:chOff x="356135" y="548640"/>
            <a:chExt cx="683393" cy="712269"/>
          </a:xfrm>
        </p:grpSpPr>
        <p:grpSp>
          <p:nvGrpSpPr>
            <p:cNvPr id="57" name="Group 56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647913" y="298362"/>
            <a:ext cx="683393" cy="712269"/>
            <a:chOff x="356135" y="548640"/>
            <a:chExt cx="683393" cy="712269"/>
          </a:xfrm>
        </p:grpSpPr>
        <p:grpSp>
          <p:nvGrpSpPr>
            <p:cNvPr id="63" name="Group 62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63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09980" y="298362"/>
            <a:ext cx="683393" cy="712269"/>
            <a:chOff x="356135" y="548640"/>
            <a:chExt cx="683393" cy="712269"/>
          </a:xfrm>
        </p:grpSpPr>
        <p:grpSp>
          <p:nvGrpSpPr>
            <p:cNvPr id="69" name="Group 68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78690" y="370537"/>
            <a:ext cx="544895" cy="567918"/>
            <a:chOff x="356135" y="548640"/>
            <a:chExt cx="683393" cy="712269"/>
          </a:xfrm>
        </p:grpSpPr>
        <p:grpSp>
          <p:nvGrpSpPr>
            <p:cNvPr id="75" name="Group 7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Oval 75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44208" y="370537"/>
            <a:ext cx="544895" cy="567918"/>
            <a:chOff x="356135" y="548640"/>
            <a:chExt cx="683393" cy="712269"/>
          </a:xfrm>
        </p:grpSpPr>
        <p:grpSp>
          <p:nvGrpSpPr>
            <p:cNvPr id="80" name="Group 7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Oval 80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Action Button: Sound 83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7470523" y="525898"/>
            <a:ext cx="3462719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9817912" y="537711"/>
            <a:ext cx="306791" cy="352425"/>
            <a:chOff x="9437276" y="2757028"/>
            <a:chExt cx="306791" cy="352425"/>
          </a:xfrm>
        </p:grpSpPr>
        <p:sp>
          <p:nvSpPr>
            <p:cNvPr id="86" name="Teardrop 85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&quot;No&quot; Symbol 86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Hexagon 87"/>
          <p:cNvSpPr/>
          <p:nvPr/>
        </p:nvSpPr>
        <p:spPr>
          <a:xfrm>
            <a:off x="10783899" y="504503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991799" y="298361"/>
            <a:ext cx="683393" cy="712269"/>
            <a:chOff x="356135" y="548640"/>
            <a:chExt cx="683393" cy="712269"/>
          </a:xfrm>
        </p:grpSpPr>
        <p:grpSp>
          <p:nvGrpSpPr>
            <p:cNvPr id="90" name="Group 8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172047" y="298362"/>
            <a:ext cx="683393" cy="712269"/>
            <a:chOff x="356135" y="548640"/>
            <a:chExt cx="683393" cy="712269"/>
          </a:xfrm>
        </p:grpSpPr>
        <p:grpSp>
          <p:nvGrpSpPr>
            <p:cNvPr id="96" name="Group 9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778235" y="1000865"/>
            <a:ext cx="225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is on fixation spot for the </a:t>
            </a:r>
            <a:r>
              <a:rPr lang="en-US" sz="1200" b="1" dirty="0" smtClean="0"/>
              <a:t>intended SSD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513341" y="1084234"/>
            <a:ext cx="1387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Show Stop signal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858984" y="992870"/>
            <a:ext cx="26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 If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leaves stop signal, and 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lands NOT on target</a:t>
            </a:r>
            <a:endParaRPr lang="en-US" sz="12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885178" y="3513417"/>
            <a:ext cx="683393" cy="712269"/>
            <a:chOff x="356135" y="548640"/>
            <a:chExt cx="683393" cy="712269"/>
          </a:xfrm>
        </p:grpSpPr>
        <p:grpSp>
          <p:nvGrpSpPr>
            <p:cNvPr id="105" name="Group 10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Oval 105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647913" y="3512146"/>
            <a:ext cx="683393" cy="712269"/>
            <a:chOff x="356135" y="548640"/>
            <a:chExt cx="683393" cy="712269"/>
          </a:xfrm>
        </p:grpSpPr>
        <p:grpSp>
          <p:nvGrpSpPr>
            <p:cNvPr id="111" name="Group 11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409980" y="3512146"/>
            <a:ext cx="683393" cy="712269"/>
            <a:chOff x="356135" y="548640"/>
            <a:chExt cx="683393" cy="712269"/>
          </a:xfrm>
        </p:grpSpPr>
        <p:grpSp>
          <p:nvGrpSpPr>
            <p:cNvPr id="117" name="Group 116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Oval 117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78690" y="3584321"/>
            <a:ext cx="544895" cy="567918"/>
            <a:chOff x="356135" y="548640"/>
            <a:chExt cx="683393" cy="712269"/>
          </a:xfrm>
        </p:grpSpPr>
        <p:grpSp>
          <p:nvGrpSpPr>
            <p:cNvPr id="123" name="Group 122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944208" y="3584321"/>
            <a:ext cx="544895" cy="567918"/>
            <a:chOff x="356135" y="548640"/>
            <a:chExt cx="683393" cy="712269"/>
          </a:xfrm>
        </p:grpSpPr>
        <p:grpSp>
          <p:nvGrpSpPr>
            <p:cNvPr id="128" name="Group 12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Action Button: Sound 131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9496425" y="3739682"/>
            <a:ext cx="1436817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9817912" y="3751495"/>
            <a:ext cx="306791" cy="352425"/>
            <a:chOff x="9437276" y="2757028"/>
            <a:chExt cx="306791" cy="352425"/>
          </a:xfrm>
        </p:grpSpPr>
        <p:sp>
          <p:nvSpPr>
            <p:cNvPr id="134" name="Teardrop 133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&quot;No&quot; Symbol 134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6" name="Hexagon 135"/>
          <p:cNvSpPr/>
          <p:nvPr/>
        </p:nvSpPr>
        <p:spPr>
          <a:xfrm>
            <a:off x="10783899" y="3718287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5867283" y="3509617"/>
            <a:ext cx="683393" cy="712269"/>
            <a:chOff x="4340325" y="1489146"/>
            <a:chExt cx="683393" cy="7122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4340325" y="1489146"/>
              <a:ext cx="683393" cy="712269"/>
              <a:chOff x="356135" y="548640"/>
              <a:chExt cx="683393" cy="712269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0" name="Straight Arrow Connector 139"/>
            <p:cNvCxnSpPr>
              <a:endCxn id="145" idx="1"/>
            </p:cNvCxnSpPr>
            <p:nvPr/>
          </p:nvCxnSpPr>
          <p:spPr>
            <a:xfrm>
              <a:off x="4586354" y="1845042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7469854" y="3516665"/>
            <a:ext cx="683393" cy="712269"/>
            <a:chOff x="356135" y="548640"/>
            <a:chExt cx="683393" cy="712269"/>
          </a:xfrm>
        </p:grpSpPr>
        <p:sp>
          <p:nvSpPr>
            <p:cNvPr id="159" name="Rectangle 158"/>
            <p:cNvSpPr/>
            <p:nvPr/>
          </p:nvSpPr>
          <p:spPr>
            <a:xfrm>
              <a:off x="356135" y="548640"/>
              <a:ext cx="683393" cy="712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84735" y="871961"/>
              <a:ext cx="62965" cy="65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57785" y="871961"/>
              <a:ext cx="62965" cy="656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8715901" y="4187342"/>
            <a:ext cx="2975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 if the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before juice delivery lands away from target, and </a:t>
            </a:r>
            <a:r>
              <a:rPr lang="en-US" sz="1200" b="1" i="1" u="sng" dirty="0" smtClean="0"/>
              <a:t>&gt;X</a:t>
            </a:r>
            <a:r>
              <a:rPr lang="en-US" sz="1200" dirty="0" smtClean="0"/>
              <a:t> </a:t>
            </a:r>
            <a:r>
              <a:rPr lang="en-US" sz="1200" dirty="0"/>
              <a:t>degrees from fixation spot</a:t>
            </a:r>
          </a:p>
          <a:p>
            <a:endParaRPr lang="en-US" sz="12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10783898" y="486516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+N3 trials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0783897" y="3718287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+N4 trials</a:t>
            </a:r>
            <a:endParaRPr lang="en-US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1885178" y="1941605"/>
            <a:ext cx="683393" cy="712269"/>
            <a:chOff x="356135" y="548640"/>
            <a:chExt cx="683393" cy="712269"/>
          </a:xfrm>
        </p:grpSpPr>
        <p:grpSp>
          <p:nvGrpSpPr>
            <p:cNvPr id="166" name="Group 16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7" name="Oval 166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647913" y="1940334"/>
            <a:ext cx="683393" cy="712269"/>
            <a:chOff x="356135" y="548640"/>
            <a:chExt cx="683393" cy="712269"/>
          </a:xfrm>
        </p:grpSpPr>
        <p:grpSp>
          <p:nvGrpSpPr>
            <p:cNvPr id="172" name="Group 171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Oval 172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409980" y="1940334"/>
            <a:ext cx="683393" cy="712269"/>
            <a:chOff x="356135" y="548640"/>
            <a:chExt cx="683393" cy="712269"/>
          </a:xfrm>
        </p:grpSpPr>
        <p:grpSp>
          <p:nvGrpSpPr>
            <p:cNvPr id="178" name="Group 17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Oval 17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278690" y="2012509"/>
            <a:ext cx="544895" cy="567918"/>
            <a:chOff x="356135" y="548640"/>
            <a:chExt cx="683393" cy="712269"/>
          </a:xfrm>
        </p:grpSpPr>
        <p:grpSp>
          <p:nvGrpSpPr>
            <p:cNvPr id="184" name="Group 183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944208" y="2012509"/>
            <a:ext cx="544895" cy="567918"/>
            <a:chOff x="356135" y="548640"/>
            <a:chExt cx="683393" cy="712269"/>
          </a:xfrm>
        </p:grpSpPr>
        <p:grpSp>
          <p:nvGrpSpPr>
            <p:cNvPr id="189" name="Group 188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0" name="Oval 189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Action Button: Sound 192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7470523" y="2167870"/>
            <a:ext cx="3462719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>
            <a:off x="9817912" y="2179683"/>
            <a:ext cx="306791" cy="352425"/>
            <a:chOff x="9437276" y="2757028"/>
            <a:chExt cx="306791" cy="352425"/>
          </a:xfrm>
        </p:grpSpPr>
        <p:sp>
          <p:nvSpPr>
            <p:cNvPr id="195" name="Teardrop 194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&quot;No&quot; Symbol 195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7" name="Hexagon 196"/>
          <p:cNvSpPr/>
          <p:nvPr/>
        </p:nvSpPr>
        <p:spPr>
          <a:xfrm>
            <a:off x="10783899" y="2146475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/>
          <p:cNvGrpSpPr/>
          <p:nvPr/>
        </p:nvGrpSpPr>
        <p:grpSpPr>
          <a:xfrm>
            <a:off x="5867282" y="1937805"/>
            <a:ext cx="683393" cy="712269"/>
            <a:chOff x="4340325" y="1489146"/>
            <a:chExt cx="683393" cy="712269"/>
          </a:xfrm>
        </p:grpSpPr>
        <p:grpSp>
          <p:nvGrpSpPr>
            <p:cNvPr id="200" name="Group 199"/>
            <p:cNvGrpSpPr/>
            <p:nvPr/>
          </p:nvGrpSpPr>
          <p:grpSpPr>
            <a:xfrm>
              <a:off x="4340325" y="1489146"/>
              <a:ext cx="683393" cy="712269"/>
              <a:chOff x="356135" y="548640"/>
              <a:chExt cx="683393" cy="712269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3" name="Oval 202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1" name="Straight Arrow Connector 200"/>
            <p:cNvCxnSpPr>
              <a:endCxn id="206" idx="1"/>
            </p:cNvCxnSpPr>
            <p:nvPr/>
          </p:nvCxnSpPr>
          <p:spPr>
            <a:xfrm>
              <a:off x="4586354" y="1845042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/>
          <p:cNvSpPr txBox="1"/>
          <p:nvPr/>
        </p:nvSpPr>
        <p:spPr>
          <a:xfrm>
            <a:off x="5910543" y="2615530"/>
            <a:ext cx="5958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But if the </a:t>
            </a:r>
            <a:r>
              <a:rPr lang="en-US" sz="1200" b="1" dirty="0"/>
              <a:t>eye position</a:t>
            </a:r>
            <a:r>
              <a:rPr lang="en-US" sz="1200" dirty="0"/>
              <a:t> lands on target, and target fixation broken before the </a:t>
            </a:r>
            <a:r>
              <a:rPr lang="en-US" sz="1200" b="1" dirty="0"/>
              <a:t>required deadline </a:t>
            </a:r>
            <a:r>
              <a:rPr lang="en-US" sz="1200" dirty="0"/>
              <a:t>&amp; the </a:t>
            </a:r>
            <a:r>
              <a:rPr lang="en-US" sz="1200" b="1" dirty="0" smtClean="0"/>
              <a:t>Tone, </a:t>
            </a:r>
            <a:r>
              <a:rPr lang="en-US" sz="1200" dirty="0" smtClean="0"/>
              <a:t>and the eyes landed </a:t>
            </a:r>
            <a:r>
              <a:rPr lang="en-US" sz="1200" b="1" i="1" u="sng" dirty="0" smtClean="0"/>
              <a:t>&lt;X </a:t>
            </a:r>
            <a:r>
              <a:rPr lang="en-US" sz="1200" dirty="0" smtClean="0"/>
              <a:t>degrees from fixation spot</a:t>
            </a:r>
            <a:endParaRPr lang="en-US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0783897" y="2146475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+N5 trials</a:t>
            </a:r>
            <a:endParaRPr lang="en-US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6683792" y="1937805"/>
            <a:ext cx="683393" cy="712269"/>
            <a:chOff x="5582518" y="2262342"/>
            <a:chExt cx="683393" cy="712269"/>
          </a:xfrm>
        </p:grpSpPr>
        <p:grpSp>
          <p:nvGrpSpPr>
            <p:cNvPr id="210" name="Group 209"/>
            <p:cNvGrpSpPr/>
            <p:nvPr/>
          </p:nvGrpSpPr>
          <p:grpSpPr>
            <a:xfrm>
              <a:off x="5582518" y="2262342"/>
              <a:ext cx="683393" cy="712269"/>
              <a:chOff x="356135" y="548640"/>
              <a:chExt cx="683393" cy="712269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214" name="Rectangle 213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3" name="Oval 212"/>
              <p:cNvSpPr/>
              <p:nvPr/>
            </p:nvSpPr>
            <p:spPr>
              <a:xfrm>
                <a:off x="51368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1" name="Straight Arrow Connector 210"/>
            <p:cNvCxnSpPr>
              <a:endCxn id="215" idx="3"/>
            </p:cNvCxnSpPr>
            <p:nvPr/>
          </p:nvCxnSpPr>
          <p:spPr>
            <a:xfrm flipH="1" flipV="1">
              <a:off x="5874083" y="2618476"/>
              <a:ext cx="217969" cy="438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5874302" y="305921"/>
            <a:ext cx="683393" cy="712269"/>
            <a:chOff x="4340325" y="1489146"/>
            <a:chExt cx="683393" cy="712269"/>
          </a:xfrm>
        </p:grpSpPr>
        <p:grpSp>
          <p:nvGrpSpPr>
            <p:cNvPr id="218" name="Group 217"/>
            <p:cNvGrpSpPr/>
            <p:nvPr/>
          </p:nvGrpSpPr>
          <p:grpSpPr>
            <a:xfrm>
              <a:off x="4340325" y="1489146"/>
              <a:ext cx="683393" cy="712269"/>
              <a:chOff x="356135" y="548640"/>
              <a:chExt cx="683393" cy="712269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222" name="Rectangle 221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1" name="Oval 220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9" name="Straight Arrow Connector 218"/>
            <p:cNvCxnSpPr>
              <a:endCxn id="224" idx="1"/>
            </p:cNvCxnSpPr>
            <p:nvPr/>
          </p:nvCxnSpPr>
          <p:spPr>
            <a:xfrm>
              <a:off x="4586354" y="1845042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6695823" y="312969"/>
            <a:ext cx="683393" cy="712269"/>
            <a:chOff x="5582452" y="3035777"/>
            <a:chExt cx="683393" cy="712269"/>
          </a:xfrm>
        </p:grpSpPr>
        <p:grpSp>
          <p:nvGrpSpPr>
            <p:cNvPr id="226" name="Group 225"/>
            <p:cNvGrpSpPr/>
            <p:nvPr/>
          </p:nvGrpSpPr>
          <p:grpSpPr>
            <a:xfrm>
              <a:off x="5582452" y="3035777"/>
              <a:ext cx="683393" cy="712269"/>
              <a:chOff x="356135" y="548640"/>
              <a:chExt cx="683393" cy="712269"/>
            </a:xfrm>
          </p:grpSpPr>
          <p:grpSp>
            <p:nvGrpSpPr>
              <p:cNvPr id="228" name="Group 227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230" name="Rectangle 229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9" name="Oval 228"/>
              <p:cNvSpPr/>
              <p:nvPr/>
            </p:nvSpPr>
            <p:spPr>
              <a:xfrm>
                <a:off x="696561" y="64823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7" name="Straight Arrow Connector 226"/>
            <p:cNvCxnSpPr/>
            <p:nvPr/>
          </p:nvCxnSpPr>
          <p:spPr>
            <a:xfrm flipH="1" flipV="1">
              <a:off x="5992795" y="3220189"/>
              <a:ext cx="117967" cy="1591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/>
        </p:nvGrpSpPr>
        <p:grpSpPr>
          <a:xfrm>
            <a:off x="4993166" y="3513417"/>
            <a:ext cx="683393" cy="712269"/>
            <a:chOff x="356135" y="548640"/>
            <a:chExt cx="683393" cy="712269"/>
          </a:xfrm>
        </p:grpSpPr>
        <p:grpSp>
          <p:nvGrpSpPr>
            <p:cNvPr id="234" name="Group 233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5" name="Oval 234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4173414" y="3513418"/>
            <a:ext cx="683393" cy="712269"/>
            <a:chOff x="356135" y="548640"/>
            <a:chExt cx="683393" cy="712269"/>
          </a:xfrm>
        </p:grpSpPr>
        <p:grpSp>
          <p:nvGrpSpPr>
            <p:cNvPr id="240" name="Group 23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1" name="Oval 240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1751670" y="4251194"/>
            <a:ext cx="225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is on fixation spot for the </a:t>
            </a:r>
            <a:r>
              <a:rPr lang="en-US" sz="1200" b="1" dirty="0" smtClean="0"/>
              <a:t>intended SSD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4486776" y="4334563"/>
            <a:ext cx="1387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Show Stop signal</a:t>
            </a:r>
            <a:endParaRPr lang="en-US" sz="1200" dirty="0"/>
          </a:p>
        </p:txBody>
      </p:sp>
      <p:grpSp>
        <p:nvGrpSpPr>
          <p:cNvPr id="248" name="Group 247"/>
          <p:cNvGrpSpPr/>
          <p:nvPr/>
        </p:nvGrpSpPr>
        <p:grpSpPr>
          <a:xfrm>
            <a:off x="5002590" y="1938610"/>
            <a:ext cx="683393" cy="712269"/>
            <a:chOff x="356135" y="548640"/>
            <a:chExt cx="683393" cy="712269"/>
          </a:xfrm>
        </p:grpSpPr>
        <p:grpSp>
          <p:nvGrpSpPr>
            <p:cNvPr id="249" name="Group 248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Oval 249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4182838" y="1938611"/>
            <a:ext cx="683393" cy="712269"/>
            <a:chOff x="356135" y="548640"/>
            <a:chExt cx="683393" cy="712269"/>
          </a:xfrm>
        </p:grpSpPr>
        <p:grpSp>
          <p:nvGrpSpPr>
            <p:cNvPr id="255" name="Group 25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Oval 255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4496200" y="2759756"/>
            <a:ext cx="1387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Show Stop signal</a:t>
            </a:r>
            <a:endParaRPr lang="en-US" sz="12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751670" y="2682056"/>
            <a:ext cx="225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is on fixation spot for the </a:t>
            </a:r>
            <a:r>
              <a:rPr lang="en-US" sz="1200" b="1" dirty="0" smtClean="0"/>
              <a:t>intended SSD</a:t>
            </a:r>
          </a:p>
        </p:txBody>
      </p:sp>
      <p:sp>
        <p:nvSpPr>
          <p:cNvPr id="262" name="Oval 261"/>
          <p:cNvSpPr/>
          <p:nvPr/>
        </p:nvSpPr>
        <p:spPr>
          <a:xfrm>
            <a:off x="7908874" y="3778756"/>
            <a:ext cx="196850" cy="1905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Action Button: Sound 262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8257936" y="3670392"/>
            <a:ext cx="300596" cy="308530"/>
          </a:xfrm>
          <a:prstGeom prst="actionButtonSound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2" name="Group 271"/>
          <p:cNvGrpSpPr/>
          <p:nvPr/>
        </p:nvGrpSpPr>
        <p:grpSpPr>
          <a:xfrm>
            <a:off x="8715901" y="3505586"/>
            <a:ext cx="683393" cy="712269"/>
            <a:chOff x="5582452" y="3035777"/>
            <a:chExt cx="683393" cy="712269"/>
          </a:xfrm>
        </p:grpSpPr>
        <p:grpSp>
          <p:nvGrpSpPr>
            <p:cNvPr id="273" name="Group 272"/>
            <p:cNvGrpSpPr/>
            <p:nvPr/>
          </p:nvGrpSpPr>
          <p:grpSpPr>
            <a:xfrm>
              <a:off x="5582452" y="3035777"/>
              <a:ext cx="683393" cy="712269"/>
              <a:chOff x="356135" y="548640"/>
              <a:chExt cx="683393" cy="712269"/>
            </a:xfrm>
          </p:grpSpPr>
          <p:grpSp>
            <p:nvGrpSpPr>
              <p:cNvPr id="275" name="Group 274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6" name="Oval 275"/>
              <p:cNvSpPr/>
              <p:nvPr/>
            </p:nvSpPr>
            <p:spPr>
              <a:xfrm>
                <a:off x="696561" y="64823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4" name="Straight Arrow Connector 273"/>
            <p:cNvCxnSpPr/>
            <p:nvPr/>
          </p:nvCxnSpPr>
          <p:spPr>
            <a:xfrm flipH="1" flipV="1">
              <a:off x="5992795" y="3220189"/>
              <a:ext cx="117967" cy="1591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TextBox 279"/>
          <p:cNvSpPr txBox="1"/>
          <p:nvPr/>
        </p:nvSpPr>
        <p:spPr>
          <a:xfrm>
            <a:off x="5716974" y="4334563"/>
            <a:ext cx="2760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lands on target and target fixation is maintained for </a:t>
            </a:r>
            <a:r>
              <a:rPr lang="en-US" sz="1200" b="1" dirty="0" err="1" smtClean="0"/>
              <a:t>tone_time</a:t>
            </a:r>
            <a:r>
              <a:rPr lang="en-US" sz="1200" b="1" dirty="0"/>
              <a:t>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8131724" y="3914148"/>
            <a:ext cx="7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Failure Tone</a:t>
            </a:r>
            <a:endParaRPr lang="en-US" sz="1200" dirty="0"/>
          </a:p>
        </p:txBody>
      </p:sp>
      <p:grpSp>
        <p:nvGrpSpPr>
          <p:cNvPr id="282" name="Group 281"/>
          <p:cNvGrpSpPr/>
          <p:nvPr/>
        </p:nvGrpSpPr>
        <p:grpSpPr>
          <a:xfrm>
            <a:off x="1885178" y="5085229"/>
            <a:ext cx="683393" cy="712269"/>
            <a:chOff x="356135" y="548640"/>
            <a:chExt cx="683393" cy="712269"/>
          </a:xfrm>
        </p:grpSpPr>
        <p:grpSp>
          <p:nvGrpSpPr>
            <p:cNvPr id="283" name="Group 282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4" name="Oval 283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2647913" y="5083958"/>
            <a:ext cx="683393" cy="712269"/>
            <a:chOff x="356135" y="548640"/>
            <a:chExt cx="683393" cy="712269"/>
          </a:xfrm>
        </p:grpSpPr>
        <p:grpSp>
          <p:nvGrpSpPr>
            <p:cNvPr id="289" name="Group 288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0" name="Oval 289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3409980" y="5083958"/>
            <a:ext cx="683393" cy="712269"/>
            <a:chOff x="356135" y="548640"/>
            <a:chExt cx="683393" cy="712269"/>
          </a:xfrm>
        </p:grpSpPr>
        <p:grpSp>
          <p:nvGrpSpPr>
            <p:cNvPr id="295" name="Group 29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Oval 295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278690" y="5156133"/>
            <a:ext cx="544895" cy="567918"/>
            <a:chOff x="356135" y="548640"/>
            <a:chExt cx="683393" cy="712269"/>
          </a:xfrm>
        </p:grpSpPr>
        <p:grpSp>
          <p:nvGrpSpPr>
            <p:cNvPr id="301" name="Group 30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03" name="Rectangle 30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2" name="Oval 30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944208" y="5156133"/>
            <a:ext cx="544895" cy="567918"/>
            <a:chOff x="356135" y="548640"/>
            <a:chExt cx="683393" cy="712269"/>
          </a:xfrm>
        </p:grpSpPr>
        <p:grpSp>
          <p:nvGrpSpPr>
            <p:cNvPr id="306" name="Group 30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08" name="Rectangle 30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7" name="Oval 306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" name="Action Button: Sound 309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9496425" y="5311494"/>
            <a:ext cx="1436817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1" name="Group 310"/>
          <p:cNvGrpSpPr/>
          <p:nvPr/>
        </p:nvGrpSpPr>
        <p:grpSpPr>
          <a:xfrm>
            <a:off x="9817912" y="5323307"/>
            <a:ext cx="306791" cy="352425"/>
            <a:chOff x="9437276" y="2757028"/>
            <a:chExt cx="306791" cy="352425"/>
          </a:xfrm>
        </p:grpSpPr>
        <p:sp>
          <p:nvSpPr>
            <p:cNvPr id="312" name="Teardrop 311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&quot;No&quot; Symbol 312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4" name="Hexagon 313"/>
          <p:cNvSpPr/>
          <p:nvPr/>
        </p:nvSpPr>
        <p:spPr>
          <a:xfrm>
            <a:off x="10783899" y="5290099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5" name="Group 314"/>
          <p:cNvGrpSpPr/>
          <p:nvPr/>
        </p:nvGrpSpPr>
        <p:grpSpPr>
          <a:xfrm>
            <a:off x="5867283" y="5081429"/>
            <a:ext cx="683393" cy="712269"/>
            <a:chOff x="4340325" y="1489146"/>
            <a:chExt cx="683393" cy="712269"/>
          </a:xfrm>
        </p:grpSpPr>
        <p:grpSp>
          <p:nvGrpSpPr>
            <p:cNvPr id="316" name="Group 315"/>
            <p:cNvGrpSpPr/>
            <p:nvPr/>
          </p:nvGrpSpPr>
          <p:grpSpPr>
            <a:xfrm>
              <a:off x="4340325" y="1489146"/>
              <a:ext cx="683393" cy="712269"/>
              <a:chOff x="356135" y="548640"/>
              <a:chExt cx="683393" cy="712269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320" name="Rectangle 319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9" name="Oval 318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7" name="Straight Arrow Connector 316"/>
            <p:cNvCxnSpPr>
              <a:endCxn id="322" idx="1"/>
            </p:cNvCxnSpPr>
            <p:nvPr/>
          </p:nvCxnSpPr>
          <p:spPr>
            <a:xfrm>
              <a:off x="4586354" y="1845042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Group 322"/>
          <p:cNvGrpSpPr/>
          <p:nvPr/>
        </p:nvGrpSpPr>
        <p:grpSpPr>
          <a:xfrm>
            <a:off x="7469854" y="5088477"/>
            <a:ext cx="683393" cy="712269"/>
            <a:chOff x="356135" y="548640"/>
            <a:chExt cx="683393" cy="712269"/>
          </a:xfrm>
        </p:grpSpPr>
        <p:sp>
          <p:nvSpPr>
            <p:cNvPr id="324" name="Rectangle 323"/>
            <p:cNvSpPr/>
            <p:nvPr/>
          </p:nvSpPr>
          <p:spPr>
            <a:xfrm>
              <a:off x="356135" y="548640"/>
              <a:ext cx="683393" cy="712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584735" y="871961"/>
              <a:ext cx="62965" cy="65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857785" y="871961"/>
              <a:ext cx="62965" cy="656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7" name="TextBox 326"/>
          <p:cNvSpPr txBox="1"/>
          <p:nvPr/>
        </p:nvSpPr>
        <p:spPr>
          <a:xfrm>
            <a:off x="8715901" y="5759154"/>
            <a:ext cx="2975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 if the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before juice delivery lands away from target, and </a:t>
            </a:r>
            <a:r>
              <a:rPr lang="en-US" sz="1200" b="1" i="1" u="sng" dirty="0"/>
              <a:t>&lt;</a:t>
            </a:r>
            <a:r>
              <a:rPr lang="en-US" sz="1200" b="1" i="1" u="sng" dirty="0" smtClean="0"/>
              <a:t>X</a:t>
            </a:r>
            <a:r>
              <a:rPr lang="en-US" sz="1200" dirty="0" smtClean="0"/>
              <a:t> </a:t>
            </a:r>
            <a:r>
              <a:rPr lang="en-US" sz="1200" dirty="0"/>
              <a:t>degrees from fixation spot</a:t>
            </a:r>
          </a:p>
          <a:p>
            <a:endParaRPr lang="en-US" sz="1200" b="1" dirty="0"/>
          </a:p>
        </p:txBody>
      </p:sp>
      <p:sp>
        <p:nvSpPr>
          <p:cNvPr id="328" name="TextBox 327"/>
          <p:cNvSpPr txBox="1"/>
          <p:nvPr/>
        </p:nvSpPr>
        <p:spPr>
          <a:xfrm>
            <a:off x="10783897" y="5290099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+N4 trials</a:t>
            </a:r>
            <a:endParaRPr lang="en-US" dirty="0"/>
          </a:p>
        </p:txBody>
      </p:sp>
      <p:grpSp>
        <p:nvGrpSpPr>
          <p:cNvPr id="329" name="Group 328"/>
          <p:cNvGrpSpPr/>
          <p:nvPr/>
        </p:nvGrpSpPr>
        <p:grpSpPr>
          <a:xfrm>
            <a:off x="4993166" y="5085229"/>
            <a:ext cx="683393" cy="712269"/>
            <a:chOff x="356135" y="548640"/>
            <a:chExt cx="683393" cy="712269"/>
          </a:xfrm>
        </p:grpSpPr>
        <p:grpSp>
          <p:nvGrpSpPr>
            <p:cNvPr id="330" name="Group 32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32" name="Rectangle 33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" name="Oval 330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4173414" y="5085230"/>
            <a:ext cx="683393" cy="712269"/>
            <a:chOff x="356135" y="548640"/>
            <a:chExt cx="683393" cy="712269"/>
          </a:xfrm>
        </p:grpSpPr>
        <p:grpSp>
          <p:nvGrpSpPr>
            <p:cNvPr id="336" name="Group 33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38" name="Rectangle 33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7" name="Oval 336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/>
          <p:cNvSpPr txBox="1"/>
          <p:nvPr/>
        </p:nvSpPr>
        <p:spPr>
          <a:xfrm>
            <a:off x="1751670" y="5823006"/>
            <a:ext cx="225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is on fixation spot for the </a:t>
            </a:r>
            <a:r>
              <a:rPr lang="en-US" sz="1200" b="1" dirty="0" smtClean="0"/>
              <a:t>intended SSD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4486776" y="5906375"/>
            <a:ext cx="1387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Show Stop signal</a:t>
            </a:r>
            <a:endParaRPr lang="en-US" sz="1200" dirty="0"/>
          </a:p>
        </p:txBody>
      </p:sp>
      <p:sp>
        <p:nvSpPr>
          <p:cNvPr id="343" name="Oval 342"/>
          <p:cNvSpPr/>
          <p:nvPr/>
        </p:nvSpPr>
        <p:spPr>
          <a:xfrm>
            <a:off x="7908874" y="5350568"/>
            <a:ext cx="196850" cy="1905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Action Button: Sound 343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8257936" y="5242204"/>
            <a:ext cx="300596" cy="308530"/>
          </a:xfrm>
          <a:prstGeom prst="actionButtonSound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5716974" y="5906375"/>
            <a:ext cx="2760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lands on target and target fixation is maintained for </a:t>
            </a:r>
            <a:r>
              <a:rPr lang="en-US" sz="1200" b="1" dirty="0" err="1" smtClean="0"/>
              <a:t>tone_time</a:t>
            </a:r>
            <a:r>
              <a:rPr lang="en-US" sz="1200" b="1" dirty="0"/>
              <a:t>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sp>
        <p:nvSpPr>
          <p:cNvPr id="354" name="TextBox 353"/>
          <p:cNvSpPr txBox="1"/>
          <p:nvPr/>
        </p:nvSpPr>
        <p:spPr>
          <a:xfrm>
            <a:off x="8131724" y="5485960"/>
            <a:ext cx="7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Failure Tone</a:t>
            </a:r>
            <a:endParaRPr lang="en-US" sz="1200" dirty="0"/>
          </a:p>
        </p:txBody>
      </p:sp>
      <p:grpSp>
        <p:nvGrpSpPr>
          <p:cNvPr id="355" name="Group 354"/>
          <p:cNvGrpSpPr/>
          <p:nvPr/>
        </p:nvGrpSpPr>
        <p:grpSpPr>
          <a:xfrm>
            <a:off x="8724043" y="5091832"/>
            <a:ext cx="683393" cy="712269"/>
            <a:chOff x="5582518" y="2262342"/>
            <a:chExt cx="683393" cy="712269"/>
          </a:xfrm>
        </p:grpSpPr>
        <p:grpSp>
          <p:nvGrpSpPr>
            <p:cNvPr id="356" name="Group 355"/>
            <p:cNvGrpSpPr/>
            <p:nvPr/>
          </p:nvGrpSpPr>
          <p:grpSpPr>
            <a:xfrm>
              <a:off x="5582518" y="2262342"/>
              <a:ext cx="683393" cy="712269"/>
              <a:chOff x="356135" y="548640"/>
              <a:chExt cx="683393" cy="712269"/>
            </a:xfrm>
          </p:grpSpPr>
          <p:grpSp>
            <p:nvGrpSpPr>
              <p:cNvPr id="358" name="Group 357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9" name="Oval 358"/>
              <p:cNvSpPr/>
              <p:nvPr/>
            </p:nvSpPr>
            <p:spPr>
              <a:xfrm>
                <a:off x="51368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7" name="Straight Arrow Connector 356"/>
            <p:cNvCxnSpPr>
              <a:endCxn id="361" idx="3"/>
            </p:cNvCxnSpPr>
            <p:nvPr/>
          </p:nvCxnSpPr>
          <p:spPr>
            <a:xfrm flipH="1" flipV="1">
              <a:off x="5874083" y="2618476"/>
              <a:ext cx="217969" cy="438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668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5178" y="322542"/>
            <a:ext cx="683393" cy="712269"/>
            <a:chOff x="356135" y="548640"/>
            <a:chExt cx="683393" cy="712269"/>
          </a:xfrm>
        </p:grpSpPr>
        <p:grpSp>
          <p:nvGrpSpPr>
            <p:cNvPr id="5" name="Group 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47913" y="321271"/>
            <a:ext cx="683393" cy="712269"/>
            <a:chOff x="356135" y="548640"/>
            <a:chExt cx="683393" cy="712269"/>
          </a:xfrm>
        </p:grpSpPr>
        <p:grpSp>
          <p:nvGrpSpPr>
            <p:cNvPr id="11" name="Group 1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09980" y="321271"/>
            <a:ext cx="683393" cy="712269"/>
            <a:chOff x="356135" y="548640"/>
            <a:chExt cx="683393" cy="712269"/>
          </a:xfrm>
        </p:grpSpPr>
        <p:grpSp>
          <p:nvGrpSpPr>
            <p:cNvPr id="17" name="Group 16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8690" y="393446"/>
            <a:ext cx="544895" cy="567918"/>
            <a:chOff x="356135" y="548640"/>
            <a:chExt cx="683393" cy="712269"/>
          </a:xfrm>
        </p:grpSpPr>
        <p:grpSp>
          <p:nvGrpSpPr>
            <p:cNvPr id="23" name="Group 22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4208" y="393446"/>
            <a:ext cx="544895" cy="567918"/>
            <a:chOff x="356135" y="548640"/>
            <a:chExt cx="683393" cy="712269"/>
          </a:xfrm>
        </p:grpSpPr>
        <p:grpSp>
          <p:nvGrpSpPr>
            <p:cNvPr id="28" name="Group 2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817912" y="560620"/>
            <a:ext cx="306791" cy="352425"/>
            <a:chOff x="9437276" y="2757028"/>
            <a:chExt cx="306791" cy="352425"/>
          </a:xfrm>
        </p:grpSpPr>
        <p:sp>
          <p:nvSpPr>
            <p:cNvPr id="34" name="Teardrop 33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&quot;No&quot; Symbol 34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19458" y="318742"/>
            <a:ext cx="683393" cy="712269"/>
            <a:chOff x="4340325" y="1489146"/>
            <a:chExt cx="683393" cy="712269"/>
          </a:xfrm>
        </p:grpSpPr>
        <p:grpSp>
          <p:nvGrpSpPr>
            <p:cNvPr id="38" name="Group 37"/>
            <p:cNvGrpSpPr/>
            <p:nvPr/>
          </p:nvGrpSpPr>
          <p:grpSpPr>
            <a:xfrm>
              <a:off x="4340325" y="1489146"/>
              <a:ext cx="683393" cy="712269"/>
              <a:chOff x="356135" y="548640"/>
              <a:chExt cx="683393" cy="71226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Arrow Connector 38"/>
            <p:cNvCxnSpPr>
              <a:endCxn id="44" idx="1"/>
            </p:cNvCxnSpPr>
            <p:nvPr/>
          </p:nvCxnSpPr>
          <p:spPr>
            <a:xfrm>
              <a:off x="4586354" y="1845042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8715901" y="1158392"/>
            <a:ext cx="217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stays on target until juice delivery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751670" y="1060319"/>
            <a:ext cx="225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is on fixation spot for the </a:t>
            </a:r>
            <a:r>
              <a:rPr lang="en-US" sz="1200" b="1" dirty="0" smtClean="0"/>
              <a:t>intended SSD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86776" y="1143688"/>
            <a:ext cx="1387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Show Stop signal</a:t>
            </a:r>
            <a:endParaRPr lang="en-US" sz="1200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7469854" y="325790"/>
            <a:ext cx="683393" cy="712269"/>
            <a:chOff x="7469854" y="325790"/>
            <a:chExt cx="683393" cy="712269"/>
          </a:xfrm>
        </p:grpSpPr>
        <p:grpSp>
          <p:nvGrpSpPr>
            <p:cNvPr id="45" name="Group 44"/>
            <p:cNvGrpSpPr/>
            <p:nvPr/>
          </p:nvGrpSpPr>
          <p:grpSpPr>
            <a:xfrm>
              <a:off x="7469854" y="325790"/>
              <a:ext cx="683393" cy="712269"/>
              <a:chOff x="356135" y="548640"/>
              <a:chExt cx="683393" cy="71226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/>
            <p:nvPr/>
          </p:nvSpPr>
          <p:spPr>
            <a:xfrm>
              <a:off x="7908874" y="587881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Action Button: Sound 65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8257936" y="479517"/>
            <a:ext cx="300596" cy="308530"/>
          </a:xfrm>
          <a:prstGeom prst="actionButtonSound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716974" y="1143688"/>
            <a:ext cx="2760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lands on target and target fixation is maintained for </a:t>
            </a:r>
            <a:r>
              <a:rPr lang="en-US" sz="1200" b="1" dirty="0" err="1" smtClean="0"/>
              <a:t>tone_time</a:t>
            </a:r>
            <a:r>
              <a:rPr lang="en-US" sz="1200" b="1" dirty="0"/>
              <a:t>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8131724" y="723273"/>
            <a:ext cx="7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Failure Tone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1885178" y="1894354"/>
            <a:ext cx="683393" cy="712269"/>
            <a:chOff x="356135" y="548640"/>
            <a:chExt cx="683393" cy="712269"/>
          </a:xfrm>
        </p:grpSpPr>
        <p:grpSp>
          <p:nvGrpSpPr>
            <p:cNvPr id="78" name="Group 7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647913" y="1893083"/>
            <a:ext cx="683393" cy="712269"/>
            <a:chOff x="356135" y="548640"/>
            <a:chExt cx="683393" cy="712269"/>
          </a:xfrm>
        </p:grpSpPr>
        <p:grpSp>
          <p:nvGrpSpPr>
            <p:cNvPr id="84" name="Group 83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Oval 84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409980" y="1893083"/>
            <a:ext cx="683393" cy="712269"/>
            <a:chOff x="356135" y="548640"/>
            <a:chExt cx="683393" cy="712269"/>
          </a:xfrm>
        </p:grpSpPr>
        <p:grpSp>
          <p:nvGrpSpPr>
            <p:cNvPr id="90" name="Group 8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78690" y="1965258"/>
            <a:ext cx="544895" cy="567918"/>
            <a:chOff x="356135" y="548640"/>
            <a:chExt cx="683393" cy="712269"/>
          </a:xfrm>
        </p:grpSpPr>
        <p:grpSp>
          <p:nvGrpSpPr>
            <p:cNvPr id="96" name="Group 9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944208" y="1965258"/>
            <a:ext cx="544895" cy="567918"/>
            <a:chOff x="356135" y="548640"/>
            <a:chExt cx="683393" cy="712269"/>
          </a:xfrm>
        </p:grpSpPr>
        <p:grpSp>
          <p:nvGrpSpPr>
            <p:cNvPr id="101" name="Group 10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Oval 10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817912" y="2132432"/>
            <a:ext cx="306791" cy="352425"/>
            <a:chOff x="9437276" y="2757028"/>
            <a:chExt cx="306791" cy="352425"/>
          </a:xfrm>
        </p:grpSpPr>
        <p:sp>
          <p:nvSpPr>
            <p:cNvPr id="107" name="Teardrop 106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&quot;No&quot; Symbol 107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867283" y="1890554"/>
            <a:ext cx="683393" cy="712269"/>
            <a:chOff x="4340325" y="1489146"/>
            <a:chExt cx="683393" cy="712269"/>
          </a:xfrm>
        </p:grpSpPr>
        <p:grpSp>
          <p:nvGrpSpPr>
            <p:cNvPr id="111" name="Group 110"/>
            <p:cNvGrpSpPr/>
            <p:nvPr/>
          </p:nvGrpSpPr>
          <p:grpSpPr>
            <a:xfrm>
              <a:off x="4340325" y="1489146"/>
              <a:ext cx="683393" cy="712269"/>
              <a:chOff x="356135" y="548640"/>
              <a:chExt cx="683393" cy="712269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Oval 113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2" name="Straight Arrow Connector 111"/>
            <p:cNvCxnSpPr>
              <a:endCxn id="117" idx="1"/>
            </p:cNvCxnSpPr>
            <p:nvPr/>
          </p:nvCxnSpPr>
          <p:spPr>
            <a:xfrm>
              <a:off x="4586354" y="1845042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7469854" y="1897602"/>
            <a:ext cx="683393" cy="712269"/>
            <a:chOff x="356135" y="548640"/>
            <a:chExt cx="683393" cy="712269"/>
          </a:xfrm>
        </p:grpSpPr>
        <p:sp>
          <p:nvSpPr>
            <p:cNvPr id="119" name="Rectangle 118"/>
            <p:cNvSpPr/>
            <p:nvPr/>
          </p:nvSpPr>
          <p:spPr>
            <a:xfrm>
              <a:off x="356135" y="548640"/>
              <a:ext cx="683393" cy="712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84735" y="871961"/>
              <a:ext cx="62965" cy="65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57785" y="871961"/>
              <a:ext cx="62965" cy="656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993166" y="1894354"/>
            <a:ext cx="683393" cy="712269"/>
            <a:chOff x="356135" y="548640"/>
            <a:chExt cx="683393" cy="712269"/>
          </a:xfrm>
        </p:grpSpPr>
        <p:grpSp>
          <p:nvGrpSpPr>
            <p:cNvPr id="125" name="Group 12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Oval 125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173414" y="1894355"/>
            <a:ext cx="683393" cy="712269"/>
            <a:chOff x="356135" y="548640"/>
            <a:chExt cx="683393" cy="712269"/>
          </a:xfrm>
        </p:grpSpPr>
        <p:grpSp>
          <p:nvGrpSpPr>
            <p:cNvPr id="131" name="Group 13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751670" y="2632131"/>
            <a:ext cx="225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is on fixation spot for the </a:t>
            </a:r>
            <a:r>
              <a:rPr lang="en-US" sz="1200" b="1" dirty="0" smtClean="0"/>
              <a:t>intended SSD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486776" y="2715500"/>
            <a:ext cx="1387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Show Stop signal</a:t>
            </a:r>
            <a:endParaRPr lang="en-US" sz="1200" dirty="0"/>
          </a:p>
        </p:txBody>
      </p:sp>
      <p:sp>
        <p:nvSpPr>
          <p:cNvPr id="138" name="Oval 137"/>
          <p:cNvSpPr/>
          <p:nvPr/>
        </p:nvSpPr>
        <p:spPr>
          <a:xfrm>
            <a:off x="7908874" y="2159693"/>
            <a:ext cx="196850" cy="1905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ction Button: Sound 138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8257936" y="2051329"/>
            <a:ext cx="300596" cy="308530"/>
          </a:xfrm>
          <a:prstGeom prst="actionButtonSound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716974" y="2715500"/>
            <a:ext cx="2760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lands on target and target fixation is maintained for </a:t>
            </a:r>
            <a:r>
              <a:rPr lang="en-US" sz="1200" b="1" dirty="0" err="1" smtClean="0"/>
              <a:t>tone_time</a:t>
            </a:r>
            <a:r>
              <a:rPr lang="en-US" sz="1200" b="1" dirty="0"/>
              <a:t>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8131724" y="2295085"/>
            <a:ext cx="7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Failure Tone</a:t>
            </a:r>
            <a:endParaRPr lang="en-US" sz="120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8833126" y="325790"/>
            <a:ext cx="683393" cy="712269"/>
            <a:chOff x="7469854" y="325790"/>
            <a:chExt cx="683393" cy="7122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7469854" y="325790"/>
              <a:ext cx="683393" cy="712269"/>
              <a:chOff x="356135" y="548640"/>
              <a:chExt cx="683393" cy="712269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Oval 156"/>
            <p:cNvSpPr/>
            <p:nvPr/>
          </p:nvSpPr>
          <p:spPr>
            <a:xfrm>
              <a:off x="7908874" y="587881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8833126" y="1888528"/>
            <a:ext cx="683393" cy="712269"/>
            <a:chOff x="7469854" y="325790"/>
            <a:chExt cx="683393" cy="712269"/>
          </a:xfrm>
        </p:grpSpPr>
        <p:grpSp>
          <p:nvGrpSpPr>
            <p:cNvPr id="162" name="Group 161"/>
            <p:cNvGrpSpPr/>
            <p:nvPr/>
          </p:nvGrpSpPr>
          <p:grpSpPr>
            <a:xfrm>
              <a:off x="7469854" y="325790"/>
              <a:ext cx="683393" cy="712269"/>
              <a:chOff x="356135" y="548640"/>
              <a:chExt cx="683393" cy="712269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Oval 162"/>
            <p:cNvSpPr/>
            <p:nvPr/>
          </p:nvSpPr>
          <p:spPr>
            <a:xfrm>
              <a:off x="7908874" y="587881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8679477" y="2719596"/>
            <a:ext cx="217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stays on target until juice delivery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4429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5178" y="541617"/>
            <a:ext cx="683393" cy="712269"/>
            <a:chOff x="356135" y="548640"/>
            <a:chExt cx="683393" cy="712269"/>
          </a:xfrm>
        </p:grpSpPr>
        <p:grpSp>
          <p:nvGrpSpPr>
            <p:cNvPr id="5" name="Group 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47913" y="540346"/>
            <a:ext cx="683393" cy="712269"/>
            <a:chOff x="356135" y="548640"/>
            <a:chExt cx="683393" cy="712269"/>
          </a:xfrm>
        </p:grpSpPr>
        <p:grpSp>
          <p:nvGrpSpPr>
            <p:cNvPr id="11" name="Group 1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09980" y="540346"/>
            <a:ext cx="683393" cy="712269"/>
            <a:chOff x="356135" y="548640"/>
            <a:chExt cx="683393" cy="712269"/>
          </a:xfrm>
        </p:grpSpPr>
        <p:grpSp>
          <p:nvGrpSpPr>
            <p:cNvPr id="17" name="Group 16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8690" y="612521"/>
            <a:ext cx="544895" cy="567918"/>
            <a:chOff x="356135" y="548640"/>
            <a:chExt cx="683393" cy="712269"/>
          </a:xfrm>
        </p:grpSpPr>
        <p:grpSp>
          <p:nvGrpSpPr>
            <p:cNvPr id="23" name="Group 22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4208" y="612521"/>
            <a:ext cx="544895" cy="567918"/>
            <a:chOff x="356135" y="548640"/>
            <a:chExt cx="683393" cy="712269"/>
          </a:xfrm>
        </p:grpSpPr>
        <p:grpSp>
          <p:nvGrpSpPr>
            <p:cNvPr id="28" name="Group 2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ction Button: Sound 31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9496425" y="767882"/>
            <a:ext cx="1436817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9817912" y="779695"/>
            <a:ext cx="306791" cy="352425"/>
            <a:chOff x="9437276" y="2757028"/>
            <a:chExt cx="306791" cy="352425"/>
          </a:xfrm>
        </p:grpSpPr>
        <p:sp>
          <p:nvSpPr>
            <p:cNvPr id="34" name="Teardrop 33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&quot;No&quot; Symbol 34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Hexagon 35"/>
          <p:cNvSpPr/>
          <p:nvPr/>
        </p:nvSpPr>
        <p:spPr>
          <a:xfrm>
            <a:off x="10783899" y="746487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783897" y="746487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+N4 trials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993166" y="541617"/>
            <a:ext cx="683393" cy="712269"/>
            <a:chOff x="356135" y="548640"/>
            <a:chExt cx="683393" cy="712269"/>
          </a:xfrm>
        </p:grpSpPr>
        <p:grpSp>
          <p:nvGrpSpPr>
            <p:cNvPr id="52" name="Group 51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73414" y="541618"/>
            <a:ext cx="683393" cy="712269"/>
            <a:chOff x="356135" y="548640"/>
            <a:chExt cx="683393" cy="712269"/>
          </a:xfrm>
        </p:grpSpPr>
        <p:grpSp>
          <p:nvGrpSpPr>
            <p:cNvPr id="58" name="Group 5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751670" y="1279394"/>
            <a:ext cx="225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is on fixation spot for the </a:t>
            </a:r>
            <a:r>
              <a:rPr lang="en-US" sz="1200" b="1" dirty="0" smtClean="0"/>
              <a:t>intended SSD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86776" y="1362763"/>
            <a:ext cx="1387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Show Stop signal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1885178" y="2113429"/>
            <a:ext cx="683393" cy="712269"/>
            <a:chOff x="356135" y="548640"/>
            <a:chExt cx="683393" cy="712269"/>
          </a:xfrm>
        </p:grpSpPr>
        <p:grpSp>
          <p:nvGrpSpPr>
            <p:cNvPr id="78" name="Group 7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647913" y="2112158"/>
            <a:ext cx="683393" cy="712269"/>
            <a:chOff x="356135" y="548640"/>
            <a:chExt cx="683393" cy="712269"/>
          </a:xfrm>
        </p:grpSpPr>
        <p:grpSp>
          <p:nvGrpSpPr>
            <p:cNvPr id="84" name="Group 83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Oval 84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409980" y="2112158"/>
            <a:ext cx="683393" cy="712269"/>
            <a:chOff x="356135" y="548640"/>
            <a:chExt cx="683393" cy="712269"/>
          </a:xfrm>
        </p:grpSpPr>
        <p:grpSp>
          <p:nvGrpSpPr>
            <p:cNvPr id="90" name="Group 8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78690" y="2184333"/>
            <a:ext cx="544895" cy="567918"/>
            <a:chOff x="356135" y="548640"/>
            <a:chExt cx="683393" cy="712269"/>
          </a:xfrm>
        </p:grpSpPr>
        <p:grpSp>
          <p:nvGrpSpPr>
            <p:cNvPr id="96" name="Group 9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944208" y="2184333"/>
            <a:ext cx="544895" cy="567918"/>
            <a:chOff x="356135" y="548640"/>
            <a:chExt cx="683393" cy="712269"/>
          </a:xfrm>
        </p:grpSpPr>
        <p:grpSp>
          <p:nvGrpSpPr>
            <p:cNvPr id="101" name="Group 10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Oval 10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Action Button: Sound 104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9496425" y="2339694"/>
            <a:ext cx="1436817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9817912" y="2351507"/>
            <a:ext cx="306791" cy="352425"/>
            <a:chOff x="9437276" y="2757028"/>
            <a:chExt cx="306791" cy="352425"/>
          </a:xfrm>
        </p:grpSpPr>
        <p:sp>
          <p:nvSpPr>
            <p:cNvPr id="107" name="Teardrop 106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&quot;No&quot; Symbol 107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9" name="Hexagon 108"/>
          <p:cNvSpPr/>
          <p:nvPr/>
        </p:nvSpPr>
        <p:spPr>
          <a:xfrm>
            <a:off x="10783899" y="2318299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8715901" y="2854029"/>
            <a:ext cx="2975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 if the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before juice delivery lands away from fixation point, on the target</a:t>
            </a:r>
            <a:endParaRPr lang="en-US" sz="12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83897" y="2318299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+N4 trials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4993166" y="2113429"/>
            <a:ext cx="683393" cy="712269"/>
            <a:chOff x="356135" y="548640"/>
            <a:chExt cx="683393" cy="712269"/>
          </a:xfrm>
        </p:grpSpPr>
        <p:grpSp>
          <p:nvGrpSpPr>
            <p:cNvPr id="125" name="Group 12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Oval 125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173414" y="2113430"/>
            <a:ext cx="683393" cy="712269"/>
            <a:chOff x="356135" y="548640"/>
            <a:chExt cx="683393" cy="712269"/>
          </a:xfrm>
        </p:grpSpPr>
        <p:grpSp>
          <p:nvGrpSpPr>
            <p:cNvPr id="131" name="Group 13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751670" y="2851206"/>
            <a:ext cx="225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is on fixation spot for the </a:t>
            </a:r>
            <a:r>
              <a:rPr lang="en-US" sz="1200" b="1" dirty="0" smtClean="0"/>
              <a:t>intended SSD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486776" y="2934575"/>
            <a:ext cx="1387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Show Stop signal</a:t>
            </a:r>
            <a:endParaRPr lang="en-US" sz="1200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903285" y="3762066"/>
            <a:ext cx="683393" cy="712269"/>
            <a:chOff x="356135" y="548640"/>
            <a:chExt cx="683393" cy="712269"/>
          </a:xfrm>
        </p:grpSpPr>
        <p:grpSp>
          <p:nvGrpSpPr>
            <p:cNvPr id="204" name="Group 203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5" name="Oval 204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2666020" y="3760795"/>
            <a:ext cx="683393" cy="712269"/>
            <a:chOff x="356135" y="548640"/>
            <a:chExt cx="683393" cy="712269"/>
          </a:xfrm>
        </p:grpSpPr>
        <p:grpSp>
          <p:nvGrpSpPr>
            <p:cNvPr id="210" name="Group 20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1" name="Oval 210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428087" y="3760795"/>
            <a:ext cx="683393" cy="712269"/>
            <a:chOff x="356135" y="548640"/>
            <a:chExt cx="683393" cy="712269"/>
          </a:xfrm>
        </p:grpSpPr>
        <p:grpSp>
          <p:nvGrpSpPr>
            <p:cNvPr id="216" name="Group 21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7" name="Oval 216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96797" y="3832970"/>
            <a:ext cx="544895" cy="567918"/>
            <a:chOff x="356135" y="548640"/>
            <a:chExt cx="683393" cy="712269"/>
          </a:xfrm>
        </p:grpSpPr>
        <p:grpSp>
          <p:nvGrpSpPr>
            <p:cNvPr id="222" name="Group 221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Oval 222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962315" y="3832970"/>
            <a:ext cx="544895" cy="567918"/>
            <a:chOff x="356135" y="548640"/>
            <a:chExt cx="683393" cy="712269"/>
          </a:xfrm>
        </p:grpSpPr>
        <p:grpSp>
          <p:nvGrpSpPr>
            <p:cNvPr id="227" name="Group 226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Oval 227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2" name="Teardrop 231"/>
          <p:cNvSpPr/>
          <p:nvPr/>
        </p:nvSpPr>
        <p:spPr>
          <a:xfrm rot="18224074">
            <a:off x="9822138" y="4038244"/>
            <a:ext cx="352425" cy="276225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8" name="Group 247"/>
          <p:cNvGrpSpPr/>
          <p:nvPr/>
        </p:nvGrpSpPr>
        <p:grpSpPr>
          <a:xfrm>
            <a:off x="5011273" y="3762066"/>
            <a:ext cx="683393" cy="712269"/>
            <a:chOff x="356135" y="548640"/>
            <a:chExt cx="683393" cy="712269"/>
          </a:xfrm>
        </p:grpSpPr>
        <p:grpSp>
          <p:nvGrpSpPr>
            <p:cNvPr id="249" name="Group 248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Oval 249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4191521" y="3762067"/>
            <a:ext cx="683393" cy="712269"/>
            <a:chOff x="356135" y="548640"/>
            <a:chExt cx="683393" cy="712269"/>
          </a:xfrm>
        </p:grpSpPr>
        <p:grpSp>
          <p:nvGrpSpPr>
            <p:cNvPr id="255" name="Group 25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Oval 255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1769777" y="4499843"/>
            <a:ext cx="225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is on fixation spot for the </a:t>
            </a:r>
            <a:r>
              <a:rPr lang="en-US" sz="1200" b="1" dirty="0" smtClean="0"/>
              <a:t>intended SSD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4504883" y="4583212"/>
            <a:ext cx="1387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Show Stop signal</a:t>
            </a:r>
            <a:endParaRPr lang="en-US" sz="1200" dirty="0"/>
          </a:p>
        </p:txBody>
      </p:sp>
      <p:sp>
        <p:nvSpPr>
          <p:cNvPr id="264" name="TextBox 263"/>
          <p:cNvSpPr txBox="1"/>
          <p:nvPr/>
        </p:nvSpPr>
        <p:spPr>
          <a:xfrm>
            <a:off x="5735081" y="4583212"/>
            <a:ext cx="2760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stays on fixation spot until </a:t>
            </a:r>
            <a:r>
              <a:rPr lang="en-US" sz="1200" b="1" dirty="0" smtClean="0"/>
              <a:t>tone presentation time</a:t>
            </a:r>
            <a:endParaRPr lang="en-US" sz="1200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8149831" y="4162797"/>
            <a:ext cx="7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Success Tone</a:t>
            </a:r>
            <a:endParaRPr 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8697584" y="4587308"/>
            <a:ext cx="330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stays on the fixation spot until </a:t>
            </a:r>
            <a:r>
              <a:rPr lang="en-US" sz="1200" b="1" dirty="0" smtClean="0"/>
              <a:t>juice delivery time</a:t>
            </a:r>
            <a:endParaRPr lang="en-US" sz="1200" b="1" dirty="0"/>
          </a:p>
        </p:txBody>
      </p:sp>
      <p:sp>
        <p:nvSpPr>
          <p:cNvPr id="279" name="Action Button: Sound 278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8281176" y="3899850"/>
            <a:ext cx="300596" cy="308530"/>
          </a:xfrm>
          <a:prstGeom prst="actionButtonSou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7448331" y="3784408"/>
            <a:ext cx="683393" cy="712269"/>
            <a:chOff x="356135" y="548640"/>
            <a:chExt cx="683393" cy="712269"/>
          </a:xfrm>
        </p:grpSpPr>
        <p:grpSp>
          <p:nvGrpSpPr>
            <p:cNvPr id="281" name="Group 28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83" name="Rectangle 28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2" name="Oval 281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8885039" y="3791733"/>
            <a:ext cx="683393" cy="712269"/>
            <a:chOff x="356135" y="548640"/>
            <a:chExt cx="683393" cy="712269"/>
          </a:xfrm>
        </p:grpSpPr>
        <p:grpSp>
          <p:nvGrpSpPr>
            <p:cNvPr id="287" name="Group 286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8" name="Oval 287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2" name="TextBox 291"/>
          <p:cNvSpPr txBox="1"/>
          <p:nvPr/>
        </p:nvSpPr>
        <p:spPr>
          <a:xfrm>
            <a:off x="5724184" y="1335045"/>
            <a:ext cx="2760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stays on fixation spot until </a:t>
            </a:r>
            <a:r>
              <a:rPr lang="en-US" sz="1200" b="1" dirty="0" smtClean="0"/>
              <a:t>tone presentation time</a:t>
            </a:r>
            <a:endParaRPr lang="en-US" sz="1200" b="1" dirty="0"/>
          </a:p>
        </p:txBody>
      </p:sp>
      <p:sp>
        <p:nvSpPr>
          <p:cNvPr id="293" name="TextBox 292"/>
          <p:cNvSpPr txBox="1"/>
          <p:nvPr/>
        </p:nvSpPr>
        <p:spPr>
          <a:xfrm>
            <a:off x="8091309" y="914630"/>
            <a:ext cx="7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Success Tone</a:t>
            </a:r>
            <a:endParaRPr lang="en-US" sz="1200" dirty="0"/>
          </a:p>
        </p:txBody>
      </p:sp>
      <p:sp>
        <p:nvSpPr>
          <p:cNvPr id="294" name="Action Button: Sound 293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8222654" y="651683"/>
            <a:ext cx="300596" cy="308530"/>
          </a:xfrm>
          <a:prstGeom prst="actionButtonSou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5" name="Group 294"/>
          <p:cNvGrpSpPr/>
          <p:nvPr/>
        </p:nvGrpSpPr>
        <p:grpSpPr>
          <a:xfrm>
            <a:off x="7389809" y="536241"/>
            <a:ext cx="683393" cy="712269"/>
            <a:chOff x="356135" y="548640"/>
            <a:chExt cx="683393" cy="712269"/>
          </a:xfrm>
        </p:grpSpPr>
        <p:grpSp>
          <p:nvGrpSpPr>
            <p:cNvPr id="296" name="Group 29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7" name="Oval 296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1" name="TextBox 300"/>
          <p:cNvSpPr txBox="1"/>
          <p:nvPr/>
        </p:nvSpPr>
        <p:spPr>
          <a:xfrm>
            <a:off x="5734377" y="2915636"/>
            <a:ext cx="2760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stays on fixation spot until </a:t>
            </a:r>
            <a:r>
              <a:rPr lang="en-US" sz="1200" b="1" dirty="0" smtClean="0"/>
              <a:t>tone presentation time</a:t>
            </a:r>
            <a:endParaRPr lang="en-US" sz="1200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8101502" y="2495221"/>
            <a:ext cx="7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Success Tone</a:t>
            </a:r>
            <a:endParaRPr lang="en-US" sz="1200" dirty="0"/>
          </a:p>
        </p:txBody>
      </p:sp>
      <p:sp>
        <p:nvSpPr>
          <p:cNvPr id="303" name="Action Button: Sound 302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8232847" y="2232274"/>
            <a:ext cx="300596" cy="308530"/>
          </a:xfrm>
          <a:prstGeom prst="actionButtonSou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/>
          <p:cNvGrpSpPr/>
          <p:nvPr/>
        </p:nvGrpSpPr>
        <p:grpSpPr>
          <a:xfrm>
            <a:off x="7400002" y="2116832"/>
            <a:ext cx="683393" cy="712269"/>
            <a:chOff x="356135" y="548640"/>
            <a:chExt cx="683393" cy="712269"/>
          </a:xfrm>
        </p:grpSpPr>
        <p:grpSp>
          <p:nvGrpSpPr>
            <p:cNvPr id="305" name="Group 30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6" name="Oval 305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8746170" y="2116832"/>
            <a:ext cx="683393" cy="712269"/>
            <a:chOff x="7003249" y="5052136"/>
            <a:chExt cx="683393" cy="712269"/>
          </a:xfrm>
        </p:grpSpPr>
        <p:grpSp>
          <p:nvGrpSpPr>
            <p:cNvPr id="311" name="Group 310"/>
            <p:cNvGrpSpPr/>
            <p:nvPr/>
          </p:nvGrpSpPr>
          <p:grpSpPr>
            <a:xfrm>
              <a:off x="7003249" y="5052136"/>
              <a:ext cx="683393" cy="712269"/>
              <a:chOff x="356135" y="548640"/>
              <a:chExt cx="683393" cy="712269"/>
            </a:xfrm>
          </p:grpSpPr>
          <p:grpSp>
            <p:nvGrpSpPr>
              <p:cNvPr id="313" name="Group 312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315" name="Rectangle 314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4" name="Oval 313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2" name="Straight Arrow Connector 311"/>
            <p:cNvCxnSpPr/>
            <p:nvPr/>
          </p:nvCxnSpPr>
          <p:spPr>
            <a:xfrm>
              <a:off x="7259411" y="5403396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oup 317"/>
          <p:cNvGrpSpPr/>
          <p:nvPr/>
        </p:nvGrpSpPr>
        <p:grpSpPr>
          <a:xfrm>
            <a:off x="8730280" y="539216"/>
            <a:ext cx="683393" cy="712269"/>
            <a:chOff x="7008329" y="5825571"/>
            <a:chExt cx="683393" cy="712269"/>
          </a:xfrm>
        </p:grpSpPr>
        <p:grpSp>
          <p:nvGrpSpPr>
            <p:cNvPr id="319" name="Group 318"/>
            <p:cNvGrpSpPr/>
            <p:nvPr/>
          </p:nvGrpSpPr>
          <p:grpSpPr>
            <a:xfrm>
              <a:off x="7008329" y="5825571"/>
              <a:ext cx="683393" cy="712269"/>
              <a:chOff x="356135" y="548640"/>
              <a:chExt cx="683393" cy="712269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323" name="Rectangle 322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Oval 321"/>
              <p:cNvSpPr/>
              <p:nvPr/>
            </p:nvSpPr>
            <p:spPr>
              <a:xfrm>
                <a:off x="696561" y="64823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0" name="Straight Arrow Connector 319"/>
            <p:cNvCxnSpPr/>
            <p:nvPr/>
          </p:nvCxnSpPr>
          <p:spPr>
            <a:xfrm flipV="1">
              <a:off x="7256679" y="6018016"/>
              <a:ext cx="179304" cy="17287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6" name="TextBox 325"/>
          <p:cNvSpPr txBox="1"/>
          <p:nvPr/>
        </p:nvSpPr>
        <p:spPr>
          <a:xfrm>
            <a:off x="8723071" y="1272723"/>
            <a:ext cx="329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 if the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before juice delivery lands away from fixation point, and NOT on target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4452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06541" y="397508"/>
            <a:ext cx="45719" cy="62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8323" y="73897"/>
            <a:ext cx="7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TONE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935" y="2898140"/>
            <a:ext cx="683393" cy="712269"/>
            <a:chOff x="356135" y="548640"/>
            <a:chExt cx="683393" cy="712269"/>
          </a:xfrm>
        </p:grpSpPr>
        <p:grpSp>
          <p:nvGrpSpPr>
            <p:cNvPr id="15" name="Group 1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5670" y="2896869"/>
            <a:ext cx="683393" cy="712269"/>
            <a:chOff x="356135" y="548640"/>
            <a:chExt cx="683393" cy="712269"/>
          </a:xfrm>
        </p:grpSpPr>
        <p:grpSp>
          <p:nvGrpSpPr>
            <p:cNvPr id="21" name="Group 2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8757" y="4915052"/>
            <a:ext cx="1210413" cy="1233840"/>
            <a:chOff x="108333" y="340052"/>
            <a:chExt cx="1518069" cy="1547451"/>
          </a:xfrm>
        </p:grpSpPr>
        <p:grpSp>
          <p:nvGrpSpPr>
            <p:cNvPr id="27" name="Group 26"/>
            <p:cNvGrpSpPr/>
            <p:nvPr/>
          </p:nvGrpSpPr>
          <p:grpSpPr>
            <a:xfrm>
              <a:off x="108333" y="767501"/>
              <a:ext cx="683393" cy="712269"/>
              <a:chOff x="356135" y="548640"/>
              <a:chExt cx="683393" cy="712269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Oval 38"/>
              <p:cNvSpPr/>
              <p:nvPr/>
            </p:nvSpPr>
            <p:spPr>
              <a:xfrm>
                <a:off x="513681" y="81587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43009" y="1175234"/>
              <a:ext cx="683393" cy="712269"/>
              <a:chOff x="356135" y="548640"/>
              <a:chExt cx="683393" cy="712269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673701" y="63299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39379" y="340052"/>
              <a:ext cx="683393" cy="712269"/>
              <a:chOff x="356135" y="548640"/>
              <a:chExt cx="683393" cy="71226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513681" y="81587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855805" y="6108396"/>
            <a:ext cx="776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 Fix</a:t>
            </a:r>
          </a:p>
        </p:txBody>
      </p:sp>
      <p:cxnSp>
        <p:nvCxnSpPr>
          <p:cNvPr id="43" name="Elbow Connector 42"/>
          <p:cNvCxnSpPr>
            <a:stCxn id="32" idx="3"/>
            <a:endCxn id="17" idx="2"/>
          </p:cNvCxnSpPr>
          <p:nvPr/>
        </p:nvCxnSpPr>
        <p:spPr>
          <a:xfrm flipH="1" flipV="1">
            <a:off x="494632" y="3610409"/>
            <a:ext cx="1011644" cy="1588602"/>
          </a:xfrm>
          <a:prstGeom prst="bentConnector4">
            <a:avLst>
              <a:gd name="adj1" fmla="val -22597"/>
              <a:gd name="adj2" fmla="val 589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770" y="2544684"/>
            <a:ext cx="1368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No Stop trial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084965" y="4832348"/>
            <a:ext cx="683393" cy="712269"/>
            <a:chOff x="356135" y="548640"/>
            <a:chExt cx="683393" cy="712269"/>
          </a:xfrm>
        </p:grpSpPr>
        <p:grpSp>
          <p:nvGrpSpPr>
            <p:cNvPr id="46" name="Group 4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Oval 46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86236" y="961389"/>
            <a:ext cx="683393" cy="712269"/>
            <a:chOff x="356135" y="548640"/>
            <a:chExt cx="683393" cy="712269"/>
          </a:xfrm>
        </p:grpSpPr>
        <p:grpSp>
          <p:nvGrpSpPr>
            <p:cNvPr id="52" name="Group 51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696561" y="64823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086236" y="2896868"/>
            <a:ext cx="683393" cy="712269"/>
            <a:chOff x="356135" y="548640"/>
            <a:chExt cx="683393" cy="712269"/>
          </a:xfrm>
        </p:grpSpPr>
        <p:grpSp>
          <p:nvGrpSpPr>
            <p:cNvPr id="58" name="Group 5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78800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677737" y="2896869"/>
            <a:ext cx="683393" cy="712269"/>
            <a:chOff x="356135" y="548640"/>
            <a:chExt cx="683393" cy="712269"/>
          </a:xfrm>
        </p:grpSpPr>
        <p:grpSp>
          <p:nvGrpSpPr>
            <p:cNvPr id="64" name="Group 63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473425" y="2896869"/>
            <a:ext cx="683393" cy="712269"/>
            <a:chOff x="356135" y="548640"/>
            <a:chExt cx="683393" cy="712269"/>
          </a:xfrm>
        </p:grpSpPr>
        <p:grpSp>
          <p:nvGrpSpPr>
            <p:cNvPr id="70" name="Group 6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117463" y="2069948"/>
            <a:ext cx="683393" cy="712269"/>
            <a:chOff x="356135" y="548640"/>
            <a:chExt cx="683393" cy="712269"/>
          </a:xfrm>
        </p:grpSpPr>
        <p:grpSp>
          <p:nvGrpSpPr>
            <p:cNvPr id="76" name="Group 7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Oval 76"/>
            <p:cNvSpPr/>
            <p:nvPr/>
          </p:nvSpPr>
          <p:spPr>
            <a:xfrm>
              <a:off x="78800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112999" y="2918150"/>
            <a:ext cx="683393" cy="712269"/>
            <a:chOff x="356135" y="548640"/>
            <a:chExt cx="683393" cy="712269"/>
          </a:xfrm>
        </p:grpSpPr>
        <p:grpSp>
          <p:nvGrpSpPr>
            <p:cNvPr id="94" name="Group 93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Oval 94"/>
            <p:cNvSpPr/>
            <p:nvPr/>
          </p:nvSpPr>
          <p:spPr>
            <a:xfrm>
              <a:off x="696561" y="64823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117462" y="3763844"/>
            <a:ext cx="683393" cy="712269"/>
            <a:chOff x="356135" y="548640"/>
            <a:chExt cx="683393" cy="712269"/>
          </a:xfrm>
        </p:grpSpPr>
        <p:grpSp>
          <p:nvGrpSpPr>
            <p:cNvPr id="100" name="Group 9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Oval 100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502691" y="2060423"/>
            <a:ext cx="683393" cy="712269"/>
            <a:chOff x="356135" y="548640"/>
            <a:chExt cx="683393" cy="712269"/>
          </a:xfrm>
        </p:grpSpPr>
        <p:grpSp>
          <p:nvGrpSpPr>
            <p:cNvPr id="106" name="Group 10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Oval 106"/>
            <p:cNvSpPr/>
            <p:nvPr/>
          </p:nvSpPr>
          <p:spPr>
            <a:xfrm>
              <a:off x="78800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498227" y="2908625"/>
            <a:ext cx="683393" cy="712269"/>
            <a:chOff x="356135" y="548640"/>
            <a:chExt cx="683393" cy="712269"/>
          </a:xfrm>
        </p:grpSpPr>
        <p:grpSp>
          <p:nvGrpSpPr>
            <p:cNvPr id="112" name="Group 111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Oval 112"/>
            <p:cNvSpPr/>
            <p:nvPr/>
          </p:nvSpPr>
          <p:spPr>
            <a:xfrm>
              <a:off x="696561" y="64823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502690" y="3754319"/>
            <a:ext cx="683393" cy="712269"/>
            <a:chOff x="356135" y="548640"/>
            <a:chExt cx="683393" cy="712269"/>
          </a:xfrm>
        </p:grpSpPr>
        <p:grpSp>
          <p:nvGrpSpPr>
            <p:cNvPr id="118" name="Group 11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Oval 118"/>
            <p:cNvSpPr/>
            <p:nvPr/>
          </p:nvSpPr>
          <p:spPr>
            <a:xfrm>
              <a:off x="513681" y="80825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Elbow Connector 123"/>
          <p:cNvCxnSpPr>
            <a:stCxn id="72" idx="0"/>
            <a:endCxn id="54" idx="1"/>
          </p:cNvCxnSpPr>
          <p:nvPr/>
        </p:nvCxnSpPr>
        <p:spPr>
          <a:xfrm rot="5400000" flipH="1" flipV="1">
            <a:off x="2661007" y="1471640"/>
            <a:ext cx="1579345" cy="12711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72" idx="3"/>
            <a:endCxn id="60" idx="1"/>
          </p:cNvCxnSpPr>
          <p:nvPr/>
        </p:nvCxnSpPr>
        <p:spPr>
          <a:xfrm flipV="1">
            <a:off x="3156818" y="3253003"/>
            <a:ext cx="92941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72" idx="2"/>
            <a:endCxn id="48" idx="1"/>
          </p:cNvCxnSpPr>
          <p:nvPr/>
        </p:nvCxnSpPr>
        <p:spPr>
          <a:xfrm rot="16200000" flipH="1">
            <a:off x="2660371" y="3763888"/>
            <a:ext cx="1579345" cy="12698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0" idx="3"/>
            <a:endCxn id="108" idx="1"/>
          </p:cNvCxnSpPr>
          <p:nvPr/>
        </p:nvCxnSpPr>
        <p:spPr>
          <a:xfrm flipV="1">
            <a:off x="4769629" y="2416558"/>
            <a:ext cx="733062" cy="8364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60" idx="3"/>
          </p:cNvCxnSpPr>
          <p:nvPr/>
        </p:nvCxnSpPr>
        <p:spPr>
          <a:xfrm>
            <a:off x="4769629" y="3253003"/>
            <a:ext cx="728598" cy="22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>
            <a:off x="4769629" y="3253003"/>
            <a:ext cx="733061" cy="8574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08" idx="3"/>
            <a:endCxn id="172" idx="2"/>
          </p:cNvCxnSpPr>
          <p:nvPr/>
        </p:nvCxnSpPr>
        <p:spPr>
          <a:xfrm>
            <a:off x="6186084" y="2416558"/>
            <a:ext cx="287101" cy="2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72" idx="0"/>
            <a:endCxn id="96" idx="1"/>
          </p:cNvCxnSpPr>
          <p:nvPr/>
        </p:nvCxnSpPr>
        <p:spPr>
          <a:xfrm>
            <a:off x="6773781" y="2418661"/>
            <a:ext cx="339218" cy="855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72" idx="0"/>
            <a:endCxn id="102" idx="1"/>
          </p:cNvCxnSpPr>
          <p:nvPr/>
        </p:nvCxnSpPr>
        <p:spPr>
          <a:xfrm>
            <a:off x="6773781" y="2418661"/>
            <a:ext cx="343681" cy="1701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390752" y="2279786"/>
            <a:ext cx="998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correct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397674" y="2915642"/>
            <a:ext cx="114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correct</a:t>
            </a:r>
          </a:p>
          <a:p>
            <a:r>
              <a:rPr lang="en-US" sz="1200" dirty="0"/>
              <a:t>(post-tone break target)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388015" y="3712512"/>
            <a:ext cx="114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correct</a:t>
            </a:r>
          </a:p>
          <a:p>
            <a:r>
              <a:rPr lang="en-US" sz="1200" dirty="0"/>
              <a:t>(post-tone </a:t>
            </a:r>
            <a:r>
              <a:rPr lang="en-US" sz="1200" dirty="0" err="1"/>
              <a:t>refixation</a:t>
            </a:r>
            <a:r>
              <a:rPr lang="en-US" sz="1200" dirty="0"/>
              <a:t>)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429632" y="4439852"/>
            <a:ext cx="114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correct</a:t>
            </a:r>
          </a:p>
          <a:p>
            <a:r>
              <a:rPr lang="en-US" sz="1200" dirty="0"/>
              <a:t>(pre-tone </a:t>
            </a:r>
            <a:r>
              <a:rPr lang="en-US" sz="1200" dirty="0" err="1"/>
              <a:t>refixation</a:t>
            </a:r>
            <a:r>
              <a:rPr lang="en-US" sz="1200" dirty="0"/>
              <a:t>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841038" y="5518510"/>
            <a:ext cx="114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Fail to make saccade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856416" y="552489"/>
            <a:ext cx="114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Inaccurate saccade / blink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4353032" y="3258881"/>
            <a:ext cx="255621" cy="23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7527333" y="3103469"/>
            <a:ext cx="117967" cy="1591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7394289" y="4116518"/>
            <a:ext cx="217969" cy="438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5909185" y="3084380"/>
            <a:ext cx="117967" cy="1591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4354557" y="1144489"/>
            <a:ext cx="179304" cy="1728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5784976" y="4116530"/>
            <a:ext cx="217969" cy="438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1161621" y="5703332"/>
            <a:ext cx="179304" cy="1728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744949" y="3283410"/>
            <a:ext cx="114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correct</a:t>
            </a:r>
          </a:p>
          <a:p>
            <a:r>
              <a:rPr lang="en-US" sz="1200" dirty="0"/>
              <a:t>(pre-tone break target)</a:t>
            </a:r>
          </a:p>
        </p:txBody>
      </p:sp>
      <p:sp>
        <p:nvSpPr>
          <p:cNvPr id="172" name="Action Button: Sound 171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6473185" y="2264396"/>
            <a:ext cx="300596" cy="308530"/>
          </a:xfrm>
          <a:prstGeom prst="actionButtonSou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>
            <a:stCxn id="172" idx="0"/>
            <a:endCxn id="78" idx="1"/>
          </p:cNvCxnSpPr>
          <p:nvPr/>
        </p:nvCxnSpPr>
        <p:spPr>
          <a:xfrm>
            <a:off x="6773781" y="2418661"/>
            <a:ext cx="343682" cy="7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Action Button: Sound 195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4833623" y="1120920"/>
            <a:ext cx="300596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ction Button: Sound 196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4815931" y="5068605"/>
            <a:ext cx="300596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Action Button: Sound 197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6252870" y="3101983"/>
            <a:ext cx="300596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Action Button: Sound 198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6252870" y="3977757"/>
            <a:ext cx="300596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9860186" y="107866"/>
            <a:ext cx="77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JUICE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0752637" y="107866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TIMEOUT</a:t>
            </a:r>
          </a:p>
        </p:txBody>
      </p:sp>
      <p:sp>
        <p:nvSpPr>
          <p:cNvPr id="209" name="Teardrop 208"/>
          <p:cNvSpPr/>
          <p:nvPr/>
        </p:nvSpPr>
        <p:spPr>
          <a:xfrm rot="18224074">
            <a:off x="9950061" y="2284259"/>
            <a:ext cx="352425" cy="276225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/>
          <p:cNvGrpSpPr/>
          <p:nvPr/>
        </p:nvGrpSpPr>
        <p:grpSpPr>
          <a:xfrm>
            <a:off x="9972877" y="3082668"/>
            <a:ext cx="306791" cy="352425"/>
            <a:chOff x="9437276" y="2757028"/>
            <a:chExt cx="306791" cy="352425"/>
          </a:xfrm>
        </p:grpSpPr>
        <p:sp>
          <p:nvSpPr>
            <p:cNvPr id="211" name="Teardrop 210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&quot;No&quot; Symbol 211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9" name="Hexagon 218"/>
          <p:cNvSpPr/>
          <p:nvPr/>
        </p:nvSpPr>
        <p:spPr>
          <a:xfrm>
            <a:off x="10877054" y="3911394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ction Button: Sound 220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7867446" y="3108403"/>
            <a:ext cx="300596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Action Button: Sound 221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7867446" y="3984177"/>
            <a:ext cx="300596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224"/>
          <p:cNvGrpSpPr/>
          <p:nvPr/>
        </p:nvGrpSpPr>
        <p:grpSpPr>
          <a:xfrm>
            <a:off x="9962269" y="3910952"/>
            <a:ext cx="306791" cy="352425"/>
            <a:chOff x="9437276" y="2757028"/>
            <a:chExt cx="306791" cy="352425"/>
          </a:xfrm>
        </p:grpSpPr>
        <p:sp>
          <p:nvSpPr>
            <p:cNvPr id="226" name="Teardrop 225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&quot;No&quot; Symbol 226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1" name="Hexagon 230"/>
          <p:cNvSpPr/>
          <p:nvPr/>
        </p:nvSpPr>
        <p:spPr>
          <a:xfrm>
            <a:off x="10872591" y="3083220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9981812" y="964937"/>
            <a:ext cx="306791" cy="352425"/>
            <a:chOff x="9437276" y="2757028"/>
            <a:chExt cx="306791" cy="352425"/>
          </a:xfrm>
        </p:grpSpPr>
        <p:sp>
          <p:nvSpPr>
            <p:cNvPr id="234" name="Teardrop 233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&quot;No&quot; Symbol 234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9966367" y="5010999"/>
            <a:ext cx="306791" cy="352425"/>
            <a:chOff x="9437276" y="2757028"/>
            <a:chExt cx="306791" cy="352425"/>
          </a:xfrm>
        </p:grpSpPr>
        <p:sp>
          <p:nvSpPr>
            <p:cNvPr id="237" name="Teardrop 236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&quot;No&quot; Symbol 237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0" name="Action Button: Sound 149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B73343FD-A734-4146-98F2-3B73A413EEAB}"/>
              </a:ext>
            </a:extLst>
          </p:cNvPr>
          <p:cNvSpPr/>
          <p:nvPr/>
        </p:nvSpPr>
        <p:spPr>
          <a:xfrm>
            <a:off x="1553466" y="5697566"/>
            <a:ext cx="300596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B7B3C07-CE55-4A4A-9468-024F37036F4E}"/>
              </a:ext>
            </a:extLst>
          </p:cNvPr>
          <p:cNvGrpSpPr/>
          <p:nvPr/>
        </p:nvGrpSpPr>
        <p:grpSpPr>
          <a:xfrm>
            <a:off x="2019433" y="5699992"/>
            <a:ext cx="306791" cy="352425"/>
            <a:chOff x="9437276" y="2757028"/>
            <a:chExt cx="306791" cy="352425"/>
          </a:xfrm>
        </p:grpSpPr>
        <p:sp>
          <p:nvSpPr>
            <p:cNvPr id="159" name="Teardrop 158">
              <a:extLst>
                <a:ext uri="{FF2B5EF4-FFF2-40B4-BE49-F238E27FC236}">
                  <a16:creationId xmlns:a16="http://schemas.microsoft.com/office/drawing/2014/main" id="{2EC49890-6D99-4F04-A080-F9296E801A00}"/>
                </a:ext>
              </a:extLst>
            </p:cNvPr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&quot;No&quot; Symbol 270">
              <a:extLst>
                <a:ext uri="{FF2B5EF4-FFF2-40B4-BE49-F238E27FC236}">
                  <a16:creationId xmlns:a16="http://schemas.microsoft.com/office/drawing/2014/main" id="{CC14B58B-71EA-42F8-9A6F-48B155931CB7}"/>
                </a:ext>
              </a:extLst>
            </p:cNvPr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2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3146" y="852543"/>
            <a:ext cx="544895" cy="567918"/>
            <a:chOff x="356135" y="548640"/>
            <a:chExt cx="683393" cy="712269"/>
          </a:xfrm>
        </p:grpSpPr>
        <p:grpSp>
          <p:nvGrpSpPr>
            <p:cNvPr id="5" name="Group 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513681" y="804739"/>
              <a:ext cx="196850" cy="19050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08664" y="849169"/>
            <a:ext cx="544895" cy="567918"/>
            <a:chOff x="356135" y="548640"/>
            <a:chExt cx="683393" cy="712269"/>
          </a:xfrm>
        </p:grpSpPr>
        <p:grpSp>
          <p:nvGrpSpPr>
            <p:cNvPr id="10" name="Group 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673701" y="63299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Action Button: Sound 17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1672034" y="965761"/>
            <a:ext cx="9318522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875226" y="977574"/>
            <a:ext cx="306791" cy="352425"/>
            <a:chOff x="9437276" y="2757028"/>
            <a:chExt cx="306791" cy="352425"/>
          </a:xfrm>
        </p:grpSpPr>
        <p:sp>
          <p:nvSpPr>
            <p:cNvPr id="15" name="Teardrop 14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&quot;No&quot; Symbol 15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Hexagon 16"/>
          <p:cNvSpPr/>
          <p:nvPr/>
        </p:nvSpPr>
        <p:spPr>
          <a:xfrm>
            <a:off x="10841213" y="944366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830024" y="930544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+N1 trials</a:t>
            </a:r>
            <a:endParaRPr lang="en-US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929567" y="3043492"/>
            <a:ext cx="683393" cy="712269"/>
            <a:chOff x="356135" y="548640"/>
            <a:chExt cx="683393" cy="712269"/>
          </a:xfrm>
        </p:grpSpPr>
        <p:grpSp>
          <p:nvGrpSpPr>
            <p:cNvPr id="195" name="Group 19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692302" y="3042221"/>
            <a:ext cx="683393" cy="712269"/>
            <a:chOff x="356135" y="548640"/>
            <a:chExt cx="683393" cy="712269"/>
          </a:xfrm>
        </p:grpSpPr>
        <p:grpSp>
          <p:nvGrpSpPr>
            <p:cNvPr id="201" name="Group 20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Oval 20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3454369" y="3042221"/>
            <a:ext cx="683393" cy="712269"/>
            <a:chOff x="356135" y="548640"/>
            <a:chExt cx="683393" cy="712269"/>
          </a:xfrm>
        </p:grpSpPr>
        <p:grpSp>
          <p:nvGrpSpPr>
            <p:cNvPr id="207" name="Group 206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Oval 207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23079" y="3114396"/>
            <a:ext cx="544895" cy="567918"/>
            <a:chOff x="356135" y="548640"/>
            <a:chExt cx="683393" cy="712269"/>
          </a:xfrm>
        </p:grpSpPr>
        <p:grpSp>
          <p:nvGrpSpPr>
            <p:cNvPr id="219" name="Group 218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Oval 219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988597" y="3114396"/>
            <a:ext cx="544895" cy="567918"/>
            <a:chOff x="356135" y="548640"/>
            <a:chExt cx="683393" cy="712269"/>
          </a:xfrm>
        </p:grpSpPr>
        <p:grpSp>
          <p:nvGrpSpPr>
            <p:cNvPr id="224" name="Group 223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5" name="Oval 224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Action Button: Sound 227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5784916" y="3269757"/>
            <a:ext cx="5192715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/>
          <p:cNvGrpSpPr/>
          <p:nvPr/>
        </p:nvGrpSpPr>
        <p:grpSpPr>
          <a:xfrm>
            <a:off x="9862301" y="3281570"/>
            <a:ext cx="306791" cy="352425"/>
            <a:chOff x="9437276" y="2757028"/>
            <a:chExt cx="306791" cy="352425"/>
          </a:xfrm>
        </p:grpSpPr>
        <p:sp>
          <p:nvSpPr>
            <p:cNvPr id="230" name="Teardrop 229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&quot;No&quot; Symbol 230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2" name="Hexagon 231"/>
          <p:cNvSpPr/>
          <p:nvPr/>
        </p:nvSpPr>
        <p:spPr>
          <a:xfrm>
            <a:off x="10828288" y="3248362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1241140" y="3717417"/>
            <a:ext cx="365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leaves fixation spot, and eye position lands on target before the </a:t>
            </a:r>
            <a:r>
              <a:rPr lang="en-US" sz="1200" b="1" dirty="0" smtClean="0"/>
              <a:t>required time for saccade</a:t>
            </a:r>
            <a:endParaRPr lang="en-US" sz="1200" b="1" dirty="0"/>
          </a:p>
        </p:txBody>
      </p:sp>
      <p:grpSp>
        <p:nvGrpSpPr>
          <p:cNvPr id="241" name="Group 240"/>
          <p:cNvGrpSpPr/>
          <p:nvPr/>
        </p:nvGrpSpPr>
        <p:grpSpPr>
          <a:xfrm>
            <a:off x="4216034" y="3039692"/>
            <a:ext cx="683393" cy="712269"/>
            <a:chOff x="4340325" y="1489146"/>
            <a:chExt cx="683393" cy="712269"/>
          </a:xfrm>
        </p:grpSpPr>
        <p:grpSp>
          <p:nvGrpSpPr>
            <p:cNvPr id="242" name="Group 241"/>
            <p:cNvGrpSpPr/>
            <p:nvPr/>
          </p:nvGrpSpPr>
          <p:grpSpPr>
            <a:xfrm>
              <a:off x="4340325" y="1489146"/>
              <a:ext cx="683393" cy="712269"/>
              <a:chOff x="356135" y="548640"/>
              <a:chExt cx="683393" cy="712269"/>
            </a:xfrm>
          </p:grpSpPr>
          <p:grpSp>
            <p:nvGrpSpPr>
              <p:cNvPr id="244" name="Group 243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5" name="Oval 244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3" name="Straight Arrow Connector 242"/>
            <p:cNvCxnSpPr>
              <a:endCxn id="248" idx="1"/>
            </p:cNvCxnSpPr>
            <p:nvPr/>
          </p:nvCxnSpPr>
          <p:spPr>
            <a:xfrm>
              <a:off x="4586354" y="1845042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/>
          <p:cNvGrpSpPr/>
          <p:nvPr/>
        </p:nvGrpSpPr>
        <p:grpSpPr>
          <a:xfrm>
            <a:off x="5037555" y="3046740"/>
            <a:ext cx="683393" cy="712269"/>
            <a:chOff x="5582452" y="3035777"/>
            <a:chExt cx="683393" cy="712269"/>
          </a:xfrm>
        </p:grpSpPr>
        <p:grpSp>
          <p:nvGrpSpPr>
            <p:cNvPr id="266" name="Group 265"/>
            <p:cNvGrpSpPr/>
            <p:nvPr/>
          </p:nvGrpSpPr>
          <p:grpSpPr>
            <a:xfrm>
              <a:off x="5582452" y="3035777"/>
              <a:ext cx="683393" cy="712269"/>
              <a:chOff x="356135" y="548640"/>
              <a:chExt cx="683393" cy="712269"/>
            </a:xfrm>
          </p:grpSpPr>
          <p:grpSp>
            <p:nvGrpSpPr>
              <p:cNvPr id="268" name="Group 267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270" name="Rectangle 269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9" name="Oval 268"/>
              <p:cNvSpPr/>
              <p:nvPr/>
            </p:nvSpPr>
            <p:spPr>
              <a:xfrm>
                <a:off x="696561" y="64823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7" name="Straight Arrow Connector 266"/>
            <p:cNvCxnSpPr/>
            <p:nvPr/>
          </p:nvCxnSpPr>
          <p:spPr>
            <a:xfrm flipH="1" flipV="1">
              <a:off x="5992795" y="3220189"/>
              <a:ext cx="117967" cy="1591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TextBox 275"/>
          <p:cNvSpPr txBox="1"/>
          <p:nvPr/>
        </p:nvSpPr>
        <p:spPr>
          <a:xfrm>
            <a:off x="10828286" y="3248362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+N4 trials</a:t>
            </a:r>
            <a:endParaRPr lang="en-US" dirty="0"/>
          </a:p>
        </p:txBody>
      </p:sp>
      <p:grpSp>
        <p:nvGrpSpPr>
          <p:cNvPr id="277" name="Group 276"/>
          <p:cNvGrpSpPr/>
          <p:nvPr/>
        </p:nvGrpSpPr>
        <p:grpSpPr>
          <a:xfrm>
            <a:off x="1929567" y="4324243"/>
            <a:ext cx="683393" cy="712269"/>
            <a:chOff x="356135" y="548640"/>
            <a:chExt cx="683393" cy="712269"/>
          </a:xfrm>
        </p:grpSpPr>
        <p:grpSp>
          <p:nvGrpSpPr>
            <p:cNvPr id="278" name="Group 27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9" name="Oval 27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2692302" y="4322972"/>
            <a:ext cx="683393" cy="712269"/>
            <a:chOff x="356135" y="548640"/>
            <a:chExt cx="683393" cy="712269"/>
          </a:xfrm>
        </p:grpSpPr>
        <p:grpSp>
          <p:nvGrpSpPr>
            <p:cNvPr id="284" name="Group 283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86" name="Rectangle 28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5" name="Oval 284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3454369" y="4322972"/>
            <a:ext cx="683393" cy="712269"/>
            <a:chOff x="356135" y="548640"/>
            <a:chExt cx="683393" cy="712269"/>
          </a:xfrm>
        </p:grpSpPr>
        <p:grpSp>
          <p:nvGrpSpPr>
            <p:cNvPr id="290" name="Group 28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92" name="Rectangle 29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1" name="Oval 290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323079" y="4395147"/>
            <a:ext cx="544895" cy="567918"/>
            <a:chOff x="356135" y="548640"/>
            <a:chExt cx="683393" cy="712269"/>
          </a:xfrm>
        </p:grpSpPr>
        <p:grpSp>
          <p:nvGrpSpPr>
            <p:cNvPr id="296" name="Group 29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7" name="Oval 296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988597" y="4395147"/>
            <a:ext cx="544895" cy="567918"/>
            <a:chOff x="356135" y="548640"/>
            <a:chExt cx="683393" cy="712269"/>
          </a:xfrm>
        </p:grpSpPr>
        <p:grpSp>
          <p:nvGrpSpPr>
            <p:cNvPr id="301" name="Group 30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03" name="Rectangle 30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2" name="Oval 30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Action Button: Sound 304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5784916" y="4550508"/>
            <a:ext cx="5192715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6" name="Group 305"/>
          <p:cNvGrpSpPr/>
          <p:nvPr/>
        </p:nvGrpSpPr>
        <p:grpSpPr>
          <a:xfrm>
            <a:off x="9862301" y="4562321"/>
            <a:ext cx="306791" cy="352425"/>
            <a:chOff x="9437276" y="2757028"/>
            <a:chExt cx="306791" cy="352425"/>
          </a:xfrm>
        </p:grpSpPr>
        <p:sp>
          <p:nvSpPr>
            <p:cNvPr id="307" name="Teardrop 306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&quot;No&quot; Symbol 307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9" name="Hexagon 308"/>
          <p:cNvSpPr/>
          <p:nvPr/>
        </p:nvSpPr>
        <p:spPr>
          <a:xfrm>
            <a:off x="10828288" y="4529113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1" name="Group 310"/>
          <p:cNvGrpSpPr/>
          <p:nvPr/>
        </p:nvGrpSpPr>
        <p:grpSpPr>
          <a:xfrm>
            <a:off x="4216034" y="4320443"/>
            <a:ext cx="683393" cy="712269"/>
            <a:chOff x="4340325" y="1489146"/>
            <a:chExt cx="683393" cy="712269"/>
          </a:xfrm>
        </p:grpSpPr>
        <p:grpSp>
          <p:nvGrpSpPr>
            <p:cNvPr id="312" name="Group 311"/>
            <p:cNvGrpSpPr/>
            <p:nvPr/>
          </p:nvGrpSpPr>
          <p:grpSpPr>
            <a:xfrm>
              <a:off x="4340325" y="1489146"/>
              <a:ext cx="683393" cy="712269"/>
              <a:chOff x="356135" y="548640"/>
              <a:chExt cx="683393" cy="712269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316" name="Rectangle 315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5" name="Oval 314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3" name="Straight Arrow Connector 312"/>
            <p:cNvCxnSpPr>
              <a:endCxn id="318" idx="1"/>
            </p:cNvCxnSpPr>
            <p:nvPr/>
          </p:nvCxnSpPr>
          <p:spPr>
            <a:xfrm>
              <a:off x="4586354" y="1845042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/>
          <p:cNvSpPr txBox="1"/>
          <p:nvPr/>
        </p:nvSpPr>
        <p:spPr>
          <a:xfrm>
            <a:off x="4925123" y="4998168"/>
            <a:ext cx="466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 if the target fixation broken before the </a:t>
            </a:r>
            <a:r>
              <a:rPr lang="en-US" sz="1200" b="1" dirty="0" smtClean="0"/>
              <a:t>required deadline </a:t>
            </a:r>
            <a:r>
              <a:rPr lang="en-US" sz="1200" dirty="0" smtClean="0"/>
              <a:t>&amp; the </a:t>
            </a:r>
            <a:r>
              <a:rPr lang="en-US" sz="1200" b="1" dirty="0" smtClean="0"/>
              <a:t>Tone, </a:t>
            </a:r>
            <a:r>
              <a:rPr lang="en-US" sz="1200" dirty="0" smtClean="0"/>
              <a:t>and the eyes landed back &lt;X degrees from fixation spot</a:t>
            </a:r>
            <a:endParaRPr lang="en-US" sz="12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0828286" y="4529113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+N5 trials</a:t>
            </a:r>
            <a:endParaRPr lang="en-US" dirty="0"/>
          </a:p>
        </p:txBody>
      </p:sp>
      <p:grpSp>
        <p:nvGrpSpPr>
          <p:cNvPr id="330" name="Group 329"/>
          <p:cNvGrpSpPr/>
          <p:nvPr/>
        </p:nvGrpSpPr>
        <p:grpSpPr>
          <a:xfrm>
            <a:off x="5032544" y="4320443"/>
            <a:ext cx="683393" cy="712269"/>
            <a:chOff x="5582518" y="2262342"/>
            <a:chExt cx="683393" cy="712269"/>
          </a:xfrm>
        </p:grpSpPr>
        <p:grpSp>
          <p:nvGrpSpPr>
            <p:cNvPr id="331" name="Group 330"/>
            <p:cNvGrpSpPr/>
            <p:nvPr/>
          </p:nvGrpSpPr>
          <p:grpSpPr>
            <a:xfrm>
              <a:off x="5582518" y="2262342"/>
              <a:ext cx="683393" cy="712269"/>
              <a:chOff x="356135" y="548640"/>
              <a:chExt cx="683393" cy="712269"/>
            </a:xfrm>
          </p:grpSpPr>
          <p:grpSp>
            <p:nvGrpSpPr>
              <p:cNvPr id="333" name="Group 332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335" name="Rectangle 334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4" name="Oval 333"/>
              <p:cNvSpPr/>
              <p:nvPr/>
            </p:nvSpPr>
            <p:spPr>
              <a:xfrm>
                <a:off x="51368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2" name="Straight Arrow Connector 331"/>
            <p:cNvCxnSpPr>
              <a:endCxn id="336" idx="3"/>
            </p:cNvCxnSpPr>
            <p:nvPr/>
          </p:nvCxnSpPr>
          <p:spPr>
            <a:xfrm flipH="1" flipV="1">
              <a:off x="5874083" y="2618476"/>
              <a:ext cx="217969" cy="438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" name="Straight Arrow Connector 232"/>
          <p:cNvCxnSpPr/>
          <p:nvPr/>
        </p:nvCxnSpPr>
        <p:spPr>
          <a:xfrm flipV="1">
            <a:off x="1209110" y="953185"/>
            <a:ext cx="179304" cy="1728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281111" y="4996485"/>
            <a:ext cx="365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leaves fixation spot, and eye position lands on target before the </a:t>
            </a:r>
            <a:r>
              <a:rPr lang="en-US" sz="1200" b="1" dirty="0" smtClean="0"/>
              <a:t>required time for saccade</a:t>
            </a:r>
            <a:endParaRPr lang="en-US" sz="12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4908304" y="3740302"/>
            <a:ext cx="466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 if the target fixation broken before the </a:t>
            </a:r>
            <a:r>
              <a:rPr lang="en-US" sz="1200" b="1" dirty="0" smtClean="0"/>
              <a:t>required deadline </a:t>
            </a:r>
            <a:r>
              <a:rPr lang="en-US" sz="1200" dirty="0" smtClean="0"/>
              <a:t>&amp; the </a:t>
            </a:r>
            <a:r>
              <a:rPr lang="en-US" sz="1200" b="1" dirty="0" smtClean="0"/>
              <a:t>Tone, </a:t>
            </a:r>
            <a:r>
              <a:rPr lang="en-US" sz="1200" dirty="0" smtClean="0"/>
              <a:t>and the eyes landed back &gt;X degrees from fixation spot</a:t>
            </a:r>
            <a:endParaRPr lang="en-US" sz="1200" dirty="0"/>
          </a:p>
        </p:txBody>
      </p:sp>
      <p:grpSp>
        <p:nvGrpSpPr>
          <p:cNvPr id="237" name="Group 236"/>
          <p:cNvGrpSpPr/>
          <p:nvPr/>
        </p:nvGrpSpPr>
        <p:grpSpPr>
          <a:xfrm>
            <a:off x="1890623" y="5513683"/>
            <a:ext cx="683393" cy="712269"/>
            <a:chOff x="356135" y="548640"/>
            <a:chExt cx="683393" cy="712269"/>
          </a:xfrm>
        </p:grpSpPr>
        <p:grpSp>
          <p:nvGrpSpPr>
            <p:cNvPr id="238" name="Group 23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9" name="Oval 23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2653358" y="5512412"/>
            <a:ext cx="683393" cy="712269"/>
            <a:chOff x="356135" y="548640"/>
            <a:chExt cx="683393" cy="712269"/>
          </a:xfrm>
        </p:grpSpPr>
        <p:grpSp>
          <p:nvGrpSpPr>
            <p:cNvPr id="322" name="Group 321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3" name="Oval 322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3415425" y="5512412"/>
            <a:ext cx="683393" cy="712269"/>
            <a:chOff x="356135" y="548640"/>
            <a:chExt cx="683393" cy="712269"/>
          </a:xfrm>
        </p:grpSpPr>
        <p:grpSp>
          <p:nvGrpSpPr>
            <p:cNvPr id="338" name="Group 33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9" name="Oval 33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284135" y="5584587"/>
            <a:ext cx="544895" cy="567918"/>
            <a:chOff x="356135" y="548640"/>
            <a:chExt cx="683393" cy="712269"/>
          </a:xfrm>
        </p:grpSpPr>
        <p:grpSp>
          <p:nvGrpSpPr>
            <p:cNvPr id="344" name="Group 343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46" name="Rectangle 34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5" name="Oval 344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949653" y="5584587"/>
            <a:ext cx="544895" cy="567918"/>
            <a:chOff x="356135" y="548640"/>
            <a:chExt cx="683393" cy="712269"/>
          </a:xfrm>
        </p:grpSpPr>
        <p:grpSp>
          <p:nvGrpSpPr>
            <p:cNvPr id="349" name="Group 348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0" name="Oval 349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3" name="Action Button: Sound 352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4913263" y="5739948"/>
            <a:ext cx="6025424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4" name="Group 353"/>
          <p:cNvGrpSpPr/>
          <p:nvPr/>
        </p:nvGrpSpPr>
        <p:grpSpPr>
          <a:xfrm>
            <a:off x="9823357" y="5751761"/>
            <a:ext cx="306791" cy="352425"/>
            <a:chOff x="9437276" y="2757028"/>
            <a:chExt cx="306791" cy="352425"/>
          </a:xfrm>
        </p:grpSpPr>
        <p:sp>
          <p:nvSpPr>
            <p:cNvPr id="355" name="Teardrop 354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&quot;No&quot; Symbol 355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7" name="Hexagon 356"/>
          <p:cNvSpPr/>
          <p:nvPr/>
        </p:nvSpPr>
        <p:spPr>
          <a:xfrm>
            <a:off x="10789344" y="5718553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TextBox 357"/>
          <p:cNvSpPr txBox="1"/>
          <p:nvPr/>
        </p:nvSpPr>
        <p:spPr>
          <a:xfrm>
            <a:off x="1808418" y="6180817"/>
            <a:ext cx="427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never leaves fixation spot before the </a:t>
            </a:r>
            <a:r>
              <a:rPr lang="en-US" sz="1200" b="1" dirty="0" smtClean="0"/>
              <a:t>required time for saccade</a:t>
            </a:r>
            <a:endParaRPr lang="en-US" sz="1200" b="1" dirty="0"/>
          </a:p>
        </p:txBody>
      </p:sp>
      <p:grpSp>
        <p:nvGrpSpPr>
          <p:cNvPr id="360" name="Group 359"/>
          <p:cNvGrpSpPr/>
          <p:nvPr/>
        </p:nvGrpSpPr>
        <p:grpSpPr>
          <a:xfrm>
            <a:off x="4191598" y="5509882"/>
            <a:ext cx="683393" cy="712269"/>
            <a:chOff x="356135" y="548640"/>
            <a:chExt cx="683393" cy="712269"/>
          </a:xfrm>
        </p:grpSpPr>
        <p:grpSp>
          <p:nvGrpSpPr>
            <p:cNvPr id="362" name="Group 361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3" name="Oval 362"/>
            <p:cNvSpPr/>
            <p:nvPr/>
          </p:nvSpPr>
          <p:spPr>
            <a:xfrm>
              <a:off x="519008" y="80803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TextBox 366"/>
          <p:cNvSpPr txBox="1"/>
          <p:nvPr/>
        </p:nvSpPr>
        <p:spPr>
          <a:xfrm>
            <a:off x="10778156" y="5692968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+N2 trials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7670" y="-52310"/>
            <a:ext cx="292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trialTypeTag</a:t>
            </a:r>
            <a:r>
              <a:rPr lang="en-US" dirty="0" smtClean="0"/>
              <a:t> = no-stop</a:t>
            </a:r>
            <a:endParaRPr lang="en-US" dirty="0"/>
          </a:p>
        </p:txBody>
      </p:sp>
      <p:sp>
        <p:nvSpPr>
          <p:cNvPr id="368" name="TextBox 367"/>
          <p:cNvSpPr txBox="1"/>
          <p:nvPr/>
        </p:nvSpPr>
        <p:spPr>
          <a:xfrm>
            <a:off x="-29679" y="1367699"/>
            <a:ext cx="102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borted</a:t>
            </a:r>
            <a:endParaRPr lang="en-US" sz="1400" dirty="0"/>
          </a:p>
        </p:txBody>
      </p:sp>
      <p:sp>
        <p:nvSpPr>
          <p:cNvPr id="370" name="TextBox 369"/>
          <p:cNvSpPr txBox="1"/>
          <p:nvPr/>
        </p:nvSpPr>
        <p:spPr>
          <a:xfrm>
            <a:off x="-59040" y="3652152"/>
            <a:ext cx="1420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Break target – random </a:t>
            </a:r>
            <a:r>
              <a:rPr lang="en-US" sz="1400" dirty="0" err="1" smtClean="0"/>
              <a:t>sacc</a:t>
            </a:r>
            <a:r>
              <a:rPr lang="en-US" sz="1400" dirty="0" smtClean="0"/>
              <a:t> / blink</a:t>
            </a:r>
            <a:endParaRPr lang="en-US" sz="1400" dirty="0"/>
          </a:p>
        </p:txBody>
      </p:sp>
      <p:sp>
        <p:nvSpPr>
          <p:cNvPr id="371" name="TextBox 370"/>
          <p:cNvSpPr txBox="1"/>
          <p:nvPr/>
        </p:nvSpPr>
        <p:spPr>
          <a:xfrm>
            <a:off x="-59040" y="4947810"/>
            <a:ext cx="1420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Break target - </a:t>
            </a:r>
            <a:r>
              <a:rPr lang="en-US" sz="1400" dirty="0" err="1" smtClean="0"/>
              <a:t>refixation</a:t>
            </a:r>
            <a:endParaRPr lang="en-US" sz="1400" dirty="0"/>
          </a:p>
        </p:txBody>
      </p:sp>
      <p:sp>
        <p:nvSpPr>
          <p:cNvPr id="372" name="TextBox 371"/>
          <p:cNvSpPr txBox="1"/>
          <p:nvPr/>
        </p:nvSpPr>
        <p:spPr>
          <a:xfrm>
            <a:off x="-60993" y="6109935"/>
            <a:ext cx="142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saccade</a:t>
            </a:r>
            <a:endParaRPr lang="en-US" sz="1400" dirty="0"/>
          </a:p>
        </p:txBody>
      </p:sp>
      <p:grpSp>
        <p:nvGrpSpPr>
          <p:cNvPr id="417" name="Group 416"/>
          <p:cNvGrpSpPr/>
          <p:nvPr/>
        </p:nvGrpSpPr>
        <p:grpSpPr>
          <a:xfrm>
            <a:off x="1940755" y="1945460"/>
            <a:ext cx="683393" cy="712269"/>
            <a:chOff x="356135" y="548640"/>
            <a:chExt cx="683393" cy="712269"/>
          </a:xfrm>
        </p:grpSpPr>
        <p:grpSp>
          <p:nvGrpSpPr>
            <p:cNvPr id="418" name="Group 41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9" name="Oval 41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2703490" y="1944189"/>
            <a:ext cx="683393" cy="712269"/>
            <a:chOff x="356135" y="548640"/>
            <a:chExt cx="683393" cy="712269"/>
          </a:xfrm>
        </p:grpSpPr>
        <p:grpSp>
          <p:nvGrpSpPr>
            <p:cNvPr id="424" name="Group 423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426" name="Rectangle 42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5" name="Oval 424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3465557" y="1944189"/>
            <a:ext cx="683393" cy="712269"/>
            <a:chOff x="356135" y="548640"/>
            <a:chExt cx="683393" cy="712269"/>
          </a:xfrm>
        </p:grpSpPr>
        <p:grpSp>
          <p:nvGrpSpPr>
            <p:cNvPr id="430" name="Group 42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432" name="Rectangle 43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1" name="Oval 430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/>
          <p:cNvGrpSpPr/>
          <p:nvPr/>
        </p:nvGrpSpPr>
        <p:grpSpPr>
          <a:xfrm>
            <a:off x="334267" y="2016364"/>
            <a:ext cx="544895" cy="567918"/>
            <a:chOff x="356135" y="548640"/>
            <a:chExt cx="683393" cy="712269"/>
          </a:xfrm>
        </p:grpSpPr>
        <p:grpSp>
          <p:nvGrpSpPr>
            <p:cNvPr id="436" name="Group 43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438" name="Rectangle 43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7" name="Oval 436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0" name="Group 439"/>
          <p:cNvGrpSpPr/>
          <p:nvPr/>
        </p:nvGrpSpPr>
        <p:grpSpPr>
          <a:xfrm>
            <a:off x="999785" y="2016364"/>
            <a:ext cx="544895" cy="567918"/>
            <a:chOff x="356135" y="548640"/>
            <a:chExt cx="683393" cy="712269"/>
          </a:xfrm>
        </p:grpSpPr>
        <p:grpSp>
          <p:nvGrpSpPr>
            <p:cNvPr id="441" name="Group 44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2" name="Oval 44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5" name="Action Button: Sound 444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4963395" y="2171725"/>
            <a:ext cx="6025424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6" name="Group 445"/>
          <p:cNvGrpSpPr/>
          <p:nvPr/>
        </p:nvGrpSpPr>
        <p:grpSpPr>
          <a:xfrm>
            <a:off x="9873489" y="2183538"/>
            <a:ext cx="306791" cy="352425"/>
            <a:chOff x="9437276" y="2757028"/>
            <a:chExt cx="306791" cy="352425"/>
          </a:xfrm>
        </p:grpSpPr>
        <p:sp>
          <p:nvSpPr>
            <p:cNvPr id="447" name="Teardrop 446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&quot;No&quot; Symbol 447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9" name="Hexagon 448"/>
          <p:cNvSpPr/>
          <p:nvPr/>
        </p:nvSpPr>
        <p:spPr>
          <a:xfrm>
            <a:off x="10839476" y="2150330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TextBox 449"/>
          <p:cNvSpPr txBox="1"/>
          <p:nvPr/>
        </p:nvSpPr>
        <p:spPr>
          <a:xfrm>
            <a:off x="1858550" y="2612594"/>
            <a:ext cx="427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leaves fixation spot, and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does not land on target before the </a:t>
            </a:r>
            <a:r>
              <a:rPr lang="en-US" sz="1200" b="1" dirty="0" smtClean="0"/>
              <a:t>required time for saccade</a:t>
            </a:r>
            <a:endParaRPr lang="en-US" sz="1200" b="1" dirty="0"/>
          </a:p>
        </p:txBody>
      </p:sp>
      <p:grpSp>
        <p:nvGrpSpPr>
          <p:cNvPr id="451" name="Group 450"/>
          <p:cNvGrpSpPr/>
          <p:nvPr/>
        </p:nvGrpSpPr>
        <p:grpSpPr>
          <a:xfrm>
            <a:off x="4241730" y="1941659"/>
            <a:ext cx="683393" cy="712269"/>
            <a:chOff x="4340325" y="412749"/>
            <a:chExt cx="683393" cy="712269"/>
          </a:xfrm>
        </p:grpSpPr>
        <p:grpSp>
          <p:nvGrpSpPr>
            <p:cNvPr id="452" name="Group 451"/>
            <p:cNvGrpSpPr/>
            <p:nvPr/>
          </p:nvGrpSpPr>
          <p:grpSpPr>
            <a:xfrm>
              <a:off x="4340325" y="412749"/>
              <a:ext cx="683393" cy="712269"/>
              <a:chOff x="356135" y="548640"/>
              <a:chExt cx="683393" cy="712269"/>
            </a:xfrm>
          </p:grpSpPr>
          <p:grpSp>
            <p:nvGrpSpPr>
              <p:cNvPr id="454" name="Group 453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456" name="Rectangle 455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Rectangle 456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Rectangle 457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5" name="Oval 454"/>
              <p:cNvSpPr/>
              <p:nvPr/>
            </p:nvSpPr>
            <p:spPr>
              <a:xfrm>
                <a:off x="696561" y="64823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3" name="Straight Arrow Connector 452"/>
            <p:cNvCxnSpPr/>
            <p:nvPr/>
          </p:nvCxnSpPr>
          <p:spPr>
            <a:xfrm flipV="1">
              <a:off x="4599872" y="607165"/>
              <a:ext cx="179304" cy="17287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TextBox 458"/>
          <p:cNvSpPr txBox="1"/>
          <p:nvPr/>
        </p:nvSpPr>
        <p:spPr>
          <a:xfrm>
            <a:off x="10828288" y="2124745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+N2 trials</a:t>
            </a:r>
            <a:endParaRPr lang="en-US" dirty="0"/>
          </a:p>
        </p:txBody>
      </p:sp>
      <p:sp>
        <p:nvSpPr>
          <p:cNvPr id="460" name="TextBox 459"/>
          <p:cNvSpPr txBox="1"/>
          <p:nvPr/>
        </p:nvSpPr>
        <p:spPr>
          <a:xfrm>
            <a:off x="-55069" y="2540306"/>
            <a:ext cx="149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Break fixation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70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5178" y="3767080"/>
            <a:ext cx="683393" cy="712269"/>
            <a:chOff x="356135" y="548640"/>
            <a:chExt cx="683393" cy="712269"/>
          </a:xfrm>
        </p:grpSpPr>
        <p:grpSp>
          <p:nvGrpSpPr>
            <p:cNvPr id="5" name="Group 4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47913" y="3765809"/>
            <a:ext cx="683393" cy="712269"/>
            <a:chOff x="356135" y="548640"/>
            <a:chExt cx="683393" cy="712269"/>
          </a:xfrm>
        </p:grpSpPr>
        <p:grpSp>
          <p:nvGrpSpPr>
            <p:cNvPr id="11" name="Group 1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09980" y="3765809"/>
            <a:ext cx="683393" cy="712269"/>
            <a:chOff x="356135" y="548640"/>
            <a:chExt cx="683393" cy="712269"/>
          </a:xfrm>
        </p:grpSpPr>
        <p:grpSp>
          <p:nvGrpSpPr>
            <p:cNvPr id="17" name="Group 16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8690" y="3837984"/>
            <a:ext cx="544895" cy="567918"/>
            <a:chOff x="356135" y="548640"/>
            <a:chExt cx="683393" cy="712269"/>
          </a:xfrm>
        </p:grpSpPr>
        <p:grpSp>
          <p:nvGrpSpPr>
            <p:cNvPr id="23" name="Group 22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4208" y="3837984"/>
            <a:ext cx="544895" cy="567918"/>
            <a:chOff x="356135" y="548640"/>
            <a:chExt cx="683393" cy="712269"/>
          </a:xfrm>
        </p:grpSpPr>
        <p:grpSp>
          <p:nvGrpSpPr>
            <p:cNvPr id="28" name="Group 2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ardrop 33"/>
          <p:cNvSpPr/>
          <p:nvPr/>
        </p:nvSpPr>
        <p:spPr>
          <a:xfrm rot="18224074">
            <a:off x="9804031" y="4043258"/>
            <a:ext cx="352425" cy="276225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219458" y="3763280"/>
            <a:ext cx="683393" cy="712269"/>
            <a:chOff x="4340325" y="1489146"/>
            <a:chExt cx="683393" cy="712269"/>
          </a:xfrm>
        </p:grpSpPr>
        <p:grpSp>
          <p:nvGrpSpPr>
            <p:cNvPr id="38" name="Group 37"/>
            <p:cNvGrpSpPr/>
            <p:nvPr/>
          </p:nvGrpSpPr>
          <p:grpSpPr>
            <a:xfrm>
              <a:off x="4340325" y="1489146"/>
              <a:ext cx="683393" cy="712269"/>
              <a:chOff x="356135" y="548640"/>
              <a:chExt cx="683393" cy="71226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Arrow Connector 38"/>
            <p:cNvCxnSpPr>
              <a:endCxn id="44" idx="1"/>
            </p:cNvCxnSpPr>
            <p:nvPr/>
          </p:nvCxnSpPr>
          <p:spPr>
            <a:xfrm>
              <a:off x="4586354" y="1845042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8715901" y="4602930"/>
            <a:ext cx="217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stays on target until juice delivery</a:t>
            </a:r>
            <a:endParaRPr lang="en-US" sz="1200" b="1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7469854" y="3770328"/>
            <a:ext cx="683393" cy="712269"/>
            <a:chOff x="7469854" y="325790"/>
            <a:chExt cx="683393" cy="712269"/>
          </a:xfrm>
        </p:grpSpPr>
        <p:grpSp>
          <p:nvGrpSpPr>
            <p:cNvPr id="45" name="Group 44"/>
            <p:cNvGrpSpPr/>
            <p:nvPr/>
          </p:nvGrpSpPr>
          <p:grpSpPr>
            <a:xfrm>
              <a:off x="7469854" y="325790"/>
              <a:ext cx="683393" cy="712269"/>
              <a:chOff x="356135" y="548640"/>
              <a:chExt cx="683393" cy="71226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/>
            <p:nvPr/>
          </p:nvSpPr>
          <p:spPr>
            <a:xfrm>
              <a:off x="7908874" y="587881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368932" y="4588226"/>
            <a:ext cx="210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is maintained on</a:t>
            </a:r>
            <a:r>
              <a:rPr lang="en-US" sz="1200" b="1" dirty="0" smtClean="0"/>
              <a:t> </a:t>
            </a:r>
            <a:r>
              <a:rPr lang="en-US" sz="1200" dirty="0" smtClean="0"/>
              <a:t>target for </a:t>
            </a:r>
            <a:r>
              <a:rPr lang="en-US" sz="1200" b="1" dirty="0" err="1" smtClean="0"/>
              <a:t>tone_time</a:t>
            </a:r>
            <a:r>
              <a:rPr lang="en-US" sz="1200" b="1" dirty="0"/>
              <a:t>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8762104" y="3770328"/>
            <a:ext cx="683393" cy="712269"/>
            <a:chOff x="7469854" y="325790"/>
            <a:chExt cx="683393" cy="7122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7469854" y="325790"/>
              <a:ext cx="683393" cy="712269"/>
              <a:chOff x="356135" y="548640"/>
              <a:chExt cx="683393" cy="712269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Oval 156"/>
            <p:cNvSpPr/>
            <p:nvPr/>
          </p:nvSpPr>
          <p:spPr>
            <a:xfrm>
              <a:off x="7908874" y="587881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607291" y="4550105"/>
            <a:ext cx="365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leaves fixation spot, and eye position lands on target before the </a:t>
            </a:r>
            <a:r>
              <a:rPr lang="en-US" sz="1200" b="1" dirty="0" smtClean="0"/>
              <a:t>required time for saccade</a:t>
            </a:r>
            <a:endParaRPr lang="en-US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8144577" y="4208243"/>
            <a:ext cx="7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Success Tone</a:t>
            </a:r>
            <a:endParaRPr lang="en-US" sz="1200" dirty="0"/>
          </a:p>
        </p:txBody>
      </p:sp>
      <p:sp>
        <p:nvSpPr>
          <p:cNvPr id="144" name="Action Button: Sound 143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8275922" y="3945296"/>
            <a:ext cx="300596" cy="308530"/>
          </a:xfrm>
          <a:prstGeom prst="actionButtonSou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/>
          <p:cNvGrpSpPr/>
          <p:nvPr/>
        </p:nvGrpSpPr>
        <p:grpSpPr>
          <a:xfrm>
            <a:off x="1885178" y="541617"/>
            <a:ext cx="683393" cy="712269"/>
            <a:chOff x="356135" y="548640"/>
            <a:chExt cx="683393" cy="712269"/>
          </a:xfrm>
        </p:grpSpPr>
        <p:grpSp>
          <p:nvGrpSpPr>
            <p:cNvPr id="146" name="Group 14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Oval 146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647913" y="540346"/>
            <a:ext cx="683393" cy="712269"/>
            <a:chOff x="356135" y="548640"/>
            <a:chExt cx="683393" cy="712269"/>
          </a:xfrm>
        </p:grpSpPr>
        <p:grpSp>
          <p:nvGrpSpPr>
            <p:cNvPr id="152" name="Group 151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409980" y="540346"/>
            <a:ext cx="683393" cy="712269"/>
            <a:chOff x="356135" y="548640"/>
            <a:chExt cx="683393" cy="712269"/>
          </a:xfrm>
        </p:grpSpPr>
        <p:grpSp>
          <p:nvGrpSpPr>
            <p:cNvPr id="172" name="Group 171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Oval 172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278690" y="612521"/>
            <a:ext cx="544895" cy="567918"/>
            <a:chOff x="356135" y="548640"/>
            <a:chExt cx="683393" cy="712269"/>
          </a:xfrm>
        </p:grpSpPr>
        <p:grpSp>
          <p:nvGrpSpPr>
            <p:cNvPr id="178" name="Group 17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Oval 17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44208" y="612521"/>
            <a:ext cx="544895" cy="567918"/>
            <a:chOff x="356135" y="548640"/>
            <a:chExt cx="683393" cy="712269"/>
          </a:xfrm>
        </p:grpSpPr>
        <p:grpSp>
          <p:nvGrpSpPr>
            <p:cNvPr id="183" name="Group 182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Oval 183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7" name="Action Button: Sound 186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9496425" y="767882"/>
            <a:ext cx="1436817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9817912" y="779695"/>
            <a:ext cx="306791" cy="352425"/>
            <a:chOff x="9437276" y="2757028"/>
            <a:chExt cx="306791" cy="352425"/>
          </a:xfrm>
        </p:grpSpPr>
        <p:sp>
          <p:nvSpPr>
            <p:cNvPr id="189" name="Teardrop 188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&quot;No&quot; Symbol 189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1" name="Hexagon 190"/>
          <p:cNvSpPr/>
          <p:nvPr/>
        </p:nvSpPr>
        <p:spPr>
          <a:xfrm>
            <a:off x="10783899" y="746487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10783897" y="746487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+N4 trials</a:t>
            </a:r>
            <a:endParaRPr lang="en-US" dirty="0"/>
          </a:p>
        </p:txBody>
      </p:sp>
      <p:grpSp>
        <p:nvGrpSpPr>
          <p:cNvPr id="207" name="Group 206"/>
          <p:cNvGrpSpPr/>
          <p:nvPr/>
        </p:nvGrpSpPr>
        <p:grpSpPr>
          <a:xfrm>
            <a:off x="1885178" y="2113429"/>
            <a:ext cx="683393" cy="712269"/>
            <a:chOff x="356135" y="548640"/>
            <a:chExt cx="683393" cy="712269"/>
          </a:xfrm>
        </p:grpSpPr>
        <p:grpSp>
          <p:nvGrpSpPr>
            <p:cNvPr id="208" name="Group 207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Oval 208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647913" y="2112158"/>
            <a:ext cx="683393" cy="712269"/>
            <a:chOff x="356135" y="548640"/>
            <a:chExt cx="683393" cy="712269"/>
          </a:xfrm>
        </p:grpSpPr>
        <p:grpSp>
          <p:nvGrpSpPr>
            <p:cNvPr id="214" name="Group 213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3409980" y="2112158"/>
            <a:ext cx="683393" cy="712269"/>
            <a:chOff x="356135" y="548640"/>
            <a:chExt cx="683393" cy="712269"/>
          </a:xfrm>
        </p:grpSpPr>
        <p:grpSp>
          <p:nvGrpSpPr>
            <p:cNvPr id="220" name="Group 219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22" name="Rectangle 221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1" name="Oval 220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278690" y="2184333"/>
            <a:ext cx="544895" cy="567918"/>
            <a:chOff x="356135" y="548640"/>
            <a:chExt cx="683393" cy="712269"/>
          </a:xfrm>
        </p:grpSpPr>
        <p:grpSp>
          <p:nvGrpSpPr>
            <p:cNvPr id="226" name="Group 225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Oval 226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944208" y="2184333"/>
            <a:ext cx="544895" cy="567918"/>
            <a:chOff x="356135" y="548640"/>
            <a:chExt cx="683393" cy="712269"/>
          </a:xfrm>
        </p:grpSpPr>
        <p:grpSp>
          <p:nvGrpSpPr>
            <p:cNvPr id="231" name="Group 230"/>
            <p:cNvGrpSpPr/>
            <p:nvPr/>
          </p:nvGrpSpPr>
          <p:grpSpPr>
            <a:xfrm>
              <a:off x="356135" y="548640"/>
              <a:ext cx="683393" cy="712269"/>
              <a:chOff x="356135" y="548640"/>
              <a:chExt cx="683393" cy="712269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2" name="Oval 231"/>
            <p:cNvSpPr/>
            <p:nvPr/>
          </p:nvSpPr>
          <p:spPr>
            <a:xfrm>
              <a:off x="513681" y="815874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5" name="Action Button: Sound 234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72DF40D-6AD4-472C-A4DC-52BB5816AD6C}"/>
              </a:ext>
            </a:extLst>
          </p:cNvPr>
          <p:cNvSpPr/>
          <p:nvPr/>
        </p:nvSpPr>
        <p:spPr>
          <a:xfrm>
            <a:off x="9496425" y="2339694"/>
            <a:ext cx="1436817" cy="308530"/>
          </a:xfrm>
          <a:prstGeom prst="actionButtonSound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6" name="Group 235"/>
          <p:cNvGrpSpPr/>
          <p:nvPr/>
        </p:nvGrpSpPr>
        <p:grpSpPr>
          <a:xfrm>
            <a:off x="9817912" y="2351507"/>
            <a:ext cx="306791" cy="352425"/>
            <a:chOff x="9437276" y="2757028"/>
            <a:chExt cx="306791" cy="352425"/>
          </a:xfrm>
        </p:grpSpPr>
        <p:sp>
          <p:nvSpPr>
            <p:cNvPr id="237" name="Teardrop 236"/>
            <p:cNvSpPr/>
            <p:nvPr/>
          </p:nvSpPr>
          <p:spPr>
            <a:xfrm rot="18224074">
              <a:off x="9423395" y="2795128"/>
              <a:ext cx="352425" cy="276225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&quot;No&quot; Symbol 237"/>
            <p:cNvSpPr/>
            <p:nvPr/>
          </p:nvSpPr>
          <p:spPr>
            <a:xfrm>
              <a:off x="9437276" y="2764491"/>
              <a:ext cx="306791" cy="28099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9" name="Hexagon 238"/>
          <p:cNvSpPr/>
          <p:nvPr/>
        </p:nvSpPr>
        <p:spPr>
          <a:xfrm>
            <a:off x="10783899" y="2318299"/>
            <a:ext cx="406400" cy="351319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10783897" y="2318299"/>
            <a:ext cx="12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+N4 trials</a:t>
            </a:r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8091309" y="914630"/>
            <a:ext cx="7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Success Tone</a:t>
            </a:r>
            <a:endParaRPr lang="en-US" sz="1200" dirty="0"/>
          </a:p>
        </p:txBody>
      </p:sp>
      <p:sp>
        <p:nvSpPr>
          <p:cNvPr id="258" name="Action Button: Sound 257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8222654" y="651683"/>
            <a:ext cx="300596" cy="308530"/>
          </a:xfrm>
          <a:prstGeom prst="actionButtonSou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/>
          <p:cNvSpPr txBox="1"/>
          <p:nvPr/>
        </p:nvSpPr>
        <p:spPr>
          <a:xfrm>
            <a:off x="8101502" y="2495221"/>
            <a:ext cx="7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Success Tone</a:t>
            </a:r>
            <a:endParaRPr lang="en-US" sz="1200" dirty="0"/>
          </a:p>
        </p:txBody>
      </p:sp>
      <p:sp>
        <p:nvSpPr>
          <p:cNvPr id="267" name="Action Button: Sound 266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8232847" y="2232274"/>
            <a:ext cx="300596" cy="308530"/>
          </a:xfrm>
          <a:prstGeom prst="actionButtonSou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8723071" y="1272723"/>
            <a:ext cx="329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 if the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before juice delivery lands away from target, and NOT on fixation </a:t>
            </a:r>
            <a:r>
              <a:rPr lang="en-US" sz="1200" dirty="0" smtClean="0"/>
              <a:t>point</a:t>
            </a:r>
            <a:endParaRPr lang="en-US" sz="1200" b="1" dirty="0"/>
          </a:p>
        </p:txBody>
      </p:sp>
      <p:grpSp>
        <p:nvGrpSpPr>
          <p:cNvPr id="305" name="Group 304"/>
          <p:cNvGrpSpPr/>
          <p:nvPr/>
        </p:nvGrpSpPr>
        <p:grpSpPr>
          <a:xfrm>
            <a:off x="4185469" y="541172"/>
            <a:ext cx="683393" cy="712269"/>
            <a:chOff x="4340325" y="1489146"/>
            <a:chExt cx="683393" cy="712269"/>
          </a:xfrm>
        </p:grpSpPr>
        <p:grpSp>
          <p:nvGrpSpPr>
            <p:cNvPr id="306" name="Group 305"/>
            <p:cNvGrpSpPr/>
            <p:nvPr/>
          </p:nvGrpSpPr>
          <p:grpSpPr>
            <a:xfrm>
              <a:off x="4340325" y="1489146"/>
              <a:ext cx="683393" cy="712269"/>
              <a:chOff x="356135" y="548640"/>
              <a:chExt cx="683393" cy="712269"/>
            </a:xfrm>
          </p:grpSpPr>
          <p:grpSp>
            <p:nvGrpSpPr>
              <p:cNvPr id="308" name="Group 307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310" name="Rectangle 309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9" name="Oval 308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7" name="Straight Arrow Connector 306"/>
            <p:cNvCxnSpPr>
              <a:endCxn id="312" idx="1"/>
            </p:cNvCxnSpPr>
            <p:nvPr/>
          </p:nvCxnSpPr>
          <p:spPr>
            <a:xfrm>
              <a:off x="4586354" y="1845042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/>
          <p:nvPr/>
        </p:nvGrpSpPr>
        <p:grpSpPr>
          <a:xfrm>
            <a:off x="7435865" y="548220"/>
            <a:ext cx="683393" cy="712269"/>
            <a:chOff x="7469854" y="325790"/>
            <a:chExt cx="683393" cy="712269"/>
          </a:xfrm>
        </p:grpSpPr>
        <p:grpSp>
          <p:nvGrpSpPr>
            <p:cNvPr id="314" name="Group 313"/>
            <p:cNvGrpSpPr/>
            <p:nvPr/>
          </p:nvGrpSpPr>
          <p:grpSpPr>
            <a:xfrm>
              <a:off x="7469854" y="325790"/>
              <a:ext cx="683393" cy="712269"/>
              <a:chOff x="356135" y="548640"/>
              <a:chExt cx="683393" cy="712269"/>
            </a:xfrm>
          </p:grpSpPr>
          <p:sp>
            <p:nvSpPr>
              <p:cNvPr id="316" name="Rectangle 315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Oval 314"/>
            <p:cNvSpPr/>
            <p:nvPr/>
          </p:nvSpPr>
          <p:spPr>
            <a:xfrm>
              <a:off x="7908874" y="587881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4187402" y="2113516"/>
            <a:ext cx="683393" cy="712269"/>
            <a:chOff x="4340325" y="1489146"/>
            <a:chExt cx="683393" cy="712269"/>
          </a:xfrm>
        </p:grpSpPr>
        <p:grpSp>
          <p:nvGrpSpPr>
            <p:cNvPr id="320" name="Group 319"/>
            <p:cNvGrpSpPr/>
            <p:nvPr/>
          </p:nvGrpSpPr>
          <p:grpSpPr>
            <a:xfrm>
              <a:off x="4340325" y="1489146"/>
              <a:ext cx="683393" cy="712269"/>
              <a:chOff x="356135" y="548640"/>
              <a:chExt cx="683393" cy="712269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3" name="Oval 322"/>
              <p:cNvSpPr/>
              <p:nvPr/>
            </p:nvSpPr>
            <p:spPr>
              <a:xfrm>
                <a:off x="78800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1" name="Straight Arrow Connector 320"/>
            <p:cNvCxnSpPr>
              <a:endCxn id="326" idx="1"/>
            </p:cNvCxnSpPr>
            <p:nvPr/>
          </p:nvCxnSpPr>
          <p:spPr>
            <a:xfrm>
              <a:off x="4586354" y="1845042"/>
              <a:ext cx="255621" cy="2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>
            <a:off x="7437798" y="2120564"/>
            <a:ext cx="683393" cy="712269"/>
            <a:chOff x="7469854" y="325790"/>
            <a:chExt cx="683393" cy="712269"/>
          </a:xfrm>
        </p:grpSpPr>
        <p:grpSp>
          <p:nvGrpSpPr>
            <p:cNvPr id="328" name="Group 327"/>
            <p:cNvGrpSpPr/>
            <p:nvPr/>
          </p:nvGrpSpPr>
          <p:grpSpPr>
            <a:xfrm>
              <a:off x="7469854" y="325790"/>
              <a:ext cx="683393" cy="712269"/>
              <a:chOff x="356135" y="548640"/>
              <a:chExt cx="683393" cy="712269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356135" y="548640"/>
                <a:ext cx="683393" cy="712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584735" y="871961"/>
                <a:ext cx="62965" cy="65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857785" y="871961"/>
                <a:ext cx="62965" cy="656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9" name="Oval 328"/>
            <p:cNvSpPr/>
            <p:nvPr/>
          </p:nvSpPr>
          <p:spPr>
            <a:xfrm>
              <a:off x="7908874" y="587881"/>
              <a:ext cx="196850" cy="1905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8693510" y="555717"/>
            <a:ext cx="683393" cy="712269"/>
            <a:chOff x="5582452" y="3035777"/>
            <a:chExt cx="683393" cy="712269"/>
          </a:xfrm>
        </p:grpSpPr>
        <p:grpSp>
          <p:nvGrpSpPr>
            <p:cNvPr id="334" name="Group 333"/>
            <p:cNvGrpSpPr/>
            <p:nvPr/>
          </p:nvGrpSpPr>
          <p:grpSpPr>
            <a:xfrm>
              <a:off x="5582452" y="3035777"/>
              <a:ext cx="683393" cy="712269"/>
              <a:chOff x="356135" y="548640"/>
              <a:chExt cx="683393" cy="712269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338" name="Rectangle 337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7" name="Oval 336"/>
              <p:cNvSpPr/>
              <p:nvPr/>
            </p:nvSpPr>
            <p:spPr>
              <a:xfrm>
                <a:off x="696561" y="64823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5" name="Straight Arrow Connector 334"/>
            <p:cNvCxnSpPr/>
            <p:nvPr/>
          </p:nvCxnSpPr>
          <p:spPr>
            <a:xfrm flipH="1" flipV="1">
              <a:off x="5992795" y="3220189"/>
              <a:ext cx="117967" cy="1591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/>
        </p:nvGrpSpPr>
        <p:grpSpPr>
          <a:xfrm>
            <a:off x="8688499" y="2140141"/>
            <a:ext cx="683393" cy="712269"/>
            <a:chOff x="5582518" y="2262342"/>
            <a:chExt cx="683393" cy="712269"/>
          </a:xfrm>
        </p:grpSpPr>
        <p:grpSp>
          <p:nvGrpSpPr>
            <p:cNvPr id="342" name="Group 341"/>
            <p:cNvGrpSpPr/>
            <p:nvPr/>
          </p:nvGrpSpPr>
          <p:grpSpPr>
            <a:xfrm>
              <a:off x="5582518" y="2262342"/>
              <a:ext cx="683393" cy="712269"/>
              <a:chOff x="356135" y="548640"/>
              <a:chExt cx="683393" cy="712269"/>
            </a:xfrm>
          </p:grpSpPr>
          <p:grpSp>
            <p:nvGrpSpPr>
              <p:cNvPr id="344" name="Group 343"/>
              <p:cNvGrpSpPr/>
              <p:nvPr/>
            </p:nvGrpSpPr>
            <p:grpSpPr>
              <a:xfrm>
                <a:off x="356135" y="548640"/>
                <a:ext cx="683393" cy="712269"/>
                <a:chOff x="356135" y="548640"/>
                <a:chExt cx="683393" cy="712269"/>
              </a:xfrm>
            </p:grpSpPr>
            <p:sp>
              <p:nvSpPr>
                <p:cNvPr id="346" name="Rectangle 345"/>
                <p:cNvSpPr/>
                <p:nvPr/>
              </p:nvSpPr>
              <p:spPr>
                <a:xfrm>
                  <a:off x="356135" y="548640"/>
                  <a:ext cx="683393" cy="712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346"/>
                <p:cNvSpPr/>
                <p:nvPr/>
              </p:nvSpPr>
              <p:spPr>
                <a:xfrm>
                  <a:off x="584735" y="871961"/>
                  <a:ext cx="62965" cy="65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857785" y="871961"/>
                  <a:ext cx="62965" cy="656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5" name="Oval 344"/>
              <p:cNvSpPr/>
              <p:nvPr/>
            </p:nvSpPr>
            <p:spPr>
              <a:xfrm>
                <a:off x="513681" y="808254"/>
                <a:ext cx="196850" cy="190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3" name="Straight Arrow Connector 342"/>
            <p:cNvCxnSpPr>
              <a:endCxn id="347" idx="3"/>
            </p:cNvCxnSpPr>
            <p:nvPr/>
          </p:nvCxnSpPr>
          <p:spPr>
            <a:xfrm flipH="1" flipV="1">
              <a:off x="5874083" y="2618476"/>
              <a:ext cx="217969" cy="438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" name="TextBox 348"/>
          <p:cNvSpPr txBox="1"/>
          <p:nvPr/>
        </p:nvSpPr>
        <p:spPr>
          <a:xfrm>
            <a:off x="6455649" y="2875760"/>
            <a:ext cx="210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is maintained on</a:t>
            </a:r>
            <a:r>
              <a:rPr lang="en-US" sz="1200" b="1" dirty="0" smtClean="0"/>
              <a:t> </a:t>
            </a:r>
            <a:r>
              <a:rPr lang="en-US" sz="1200" dirty="0" smtClean="0"/>
              <a:t>target for </a:t>
            </a:r>
            <a:r>
              <a:rPr lang="en-US" sz="1200" b="1" dirty="0" err="1" smtClean="0"/>
              <a:t>tone_time</a:t>
            </a:r>
            <a:r>
              <a:rPr lang="en-US" sz="1200" b="1" dirty="0"/>
              <a:t>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sp>
        <p:nvSpPr>
          <p:cNvPr id="350" name="TextBox 349"/>
          <p:cNvSpPr txBox="1"/>
          <p:nvPr/>
        </p:nvSpPr>
        <p:spPr>
          <a:xfrm>
            <a:off x="1694008" y="2837639"/>
            <a:ext cx="365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leaves fixation spot, and eye position lands on target before the </a:t>
            </a:r>
            <a:r>
              <a:rPr lang="en-US" sz="1200" b="1" dirty="0" smtClean="0"/>
              <a:t>required time for saccade</a:t>
            </a:r>
            <a:endParaRPr lang="en-US" sz="1200" b="1" dirty="0"/>
          </a:p>
        </p:txBody>
      </p:sp>
      <p:sp>
        <p:nvSpPr>
          <p:cNvPr id="351" name="TextBox 350"/>
          <p:cNvSpPr txBox="1"/>
          <p:nvPr/>
        </p:nvSpPr>
        <p:spPr>
          <a:xfrm>
            <a:off x="6456336" y="1323607"/>
            <a:ext cx="210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 </a:t>
            </a:r>
            <a:r>
              <a:rPr lang="en-US" sz="1200" dirty="0" smtClean="0"/>
              <a:t>is maintained on</a:t>
            </a:r>
            <a:r>
              <a:rPr lang="en-US" sz="1200" b="1" dirty="0" smtClean="0"/>
              <a:t> </a:t>
            </a:r>
            <a:r>
              <a:rPr lang="en-US" sz="1200" dirty="0" smtClean="0"/>
              <a:t>target for </a:t>
            </a:r>
            <a:r>
              <a:rPr lang="en-US" sz="1200" b="1" dirty="0" err="1" smtClean="0"/>
              <a:t>tone_time</a:t>
            </a:r>
            <a:r>
              <a:rPr lang="en-US" sz="1200" b="1" dirty="0"/>
              <a:t>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sp>
        <p:nvSpPr>
          <p:cNvPr id="352" name="TextBox 351"/>
          <p:cNvSpPr txBox="1"/>
          <p:nvPr/>
        </p:nvSpPr>
        <p:spPr>
          <a:xfrm>
            <a:off x="1694695" y="1285486"/>
            <a:ext cx="365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leaves fixation spot, and eye position lands on target before the </a:t>
            </a:r>
            <a:r>
              <a:rPr lang="en-US" sz="1200" b="1" dirty="0" smtClean="0"/>
              <a:t>required time for saccade</a:t>
            </a:r>
            <a:endParaRPr lang="en-US" sz="1200" b="1" dirty="0"/>
          </a:p>
        </p:txBody>
      </p:sp>
      <p:sp>
        <p:nvSpPr>
          <p:cNvPr id="353" name="TextBox 352"/>
          <p:cNvSpPr txBox="1"/>
          <p:nvPr/>
        </p:nvSpPr>
        <p:spPr>
          <a:xfrm>
            <a:off x="8704965" y="2862080"/>
            <a:ext cx="329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But if the </a:t>
            </a:r>
            <a:r>
              <a:rPr lang="en-US" sz="1200" b="1" dirty="0" smtClean="0"/>
              <a:t>eye position</a:t>
            </a:r>
            <a:r>
              <a:rPr lang="en-US" sz="1200" dirty="0" smtClean="0"/>
              <a:t> before juice delivery lands away from target, and back on fixation point</a:t>
            </a:r>
            <a:endParaRPr lang="en-US" sz="1200" b="1" dirty="0"/>
          </a:p>
        </p:txBody>
      </p:sp>
      <p:sp>
        <p:nvSpPr>
          <p:cNvPr id="355" name="TextBox 354"/>
          <p:cNvSpPr txBox="1"/>
          <p:nvPr/>
        </p:nvSpPr>
        <p:spPr>
          <a:xfrm>
            <a:off x="-47140" y="1159658"/>
            <a:ext cx="1495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Post-tone</a:t>
            </a:r>
          </a:p>
          <a:p>
            <a:r>
              <a:rPr lang="en-US" sz="1400" dirty="0" smtClean="0"/>
              <a:t>Break target – random </a:t>
            </a:r>
            <a:r>
              <a:rPr lang="en-US" sz="1400" dirty="0" err="1" smtClean="0"/>
              <a:t>sacc</a:t>
            </a:r>
            <a:r>
              <a:rPr lang="en-US" sz="1400" dirty="0" smtClean="0"/>
              <a:t> / blink</a:t>
            </a:r>
            <a:endParaRPr lang="en-US" sz="1400" dirty="0"/>
          </a:p>
        </p:txBody>
      </p:sp>
      <p:sp>
        <p:nvSpPr>
          <p:cNvPr id="356" name="TextBox 355"/>
          <p:cNvSpPr txBox="1"/>
          <p:nvPr/>
        </p:nvSpPr>
        <p:spPr>
          <a:xfrm>
            <a:off x="-51111" y="2735842"/>
            <a:ext cx="156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Post-tone Break target - </a:t>
            </a:r>
            <a:r>
              <a:rPr lang="en-US" sz="1400" dirty="0" err="1" smtClean="0"/>
              <a:t>refixation</a:t>
            </a:r>
            <a:endParaRPr lang="en-US" sz="1400" dirty="0"/>
          </a:p>
        </p:txBody>
      </p:sp>
      <p:sp>
        <p:nvSpPr>
          <p:cNvPr id="357" name="TextBox 356"/>
          <p:cNvSpPr txBox="1"/>
          <p:nvPr/>
        </p:nvSpPr>
        <p:spPr>
          <a:xfrm>
            <a:off x="-51111" y="4368856"/>
            <a:ext cx="142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GOcorrect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03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996</Words>
  <Application>Microsoft Office PowerPoint</Application>
  <PresentationFormat>Widescreen</PresentationFormat>
  <Paragraphs>147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Sajad, Amirsaman</dc:creator>
  <cp:lastModifiedBy>Sajad, Amirsaman</cp:lastModifiedBy>
  <cp:revision>65</cp:revision>
  <cp:lastPrinted>2019-01-11T20:12:56Z</cp:lastPrinted>
  <dcterms:created xsi:type="dcterms:W3CDTF">2019-01-11T16:19:57Z</dcterms:created>
  <dcterms:modified xsi:type="dcterms:W3CDTF">2019-01-21T15:58:40Z</dcterms:modified>
</cp:coreProperties>
</file>