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people.cs.vt.edu/~shaffer/AVCourse/ShuntingYard.ppt" TargetMode="External"/><Relationship Id="rId4" Type="http://schemas.openxmlformats.org/officeDocument/2006/relationships/hyperlink" Target="http://people.cs.vt.edu/~shaffer/AVCourse/ShuntingYard.ppt" TargetMode="External"/><Relationship Id="rId5" Type="http://schemas.openxmlformats.org/officeDocument/2006/relationships/hyperlink" Target="http://people.cs.vt.edu/~shaffer/AVCourse/ShuntingYard.pp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Shunting-yard algorithm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Infix to postfix conversion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None/>
            </a:pPr>
            <a:r>
              <a:rPr b="0" i="1" lang="en-US" sz="1800" u="sng">
                <a:solidFill>
                  <a:schemeClr val="hlink"/>
                </a:solidFill>
                <a:hlinkClick r:id="rId3"/>
              </a:rPr>
              <a:t>http://people.cs.vt.edu/~shaffer/AVCourse/</a:t>
            </a:r>
            <a:r>
              <a:rPr b="1" i="1" lang="en-US" sz="1800" u="sng">
                <a:solidFill>
                  <a:schemeClr val="hlink"/>
                </a:solidFill>
                <a:hlinkClick r:id="rId4"/>
              </a:rPr>
              <a:t>ShuntingYard</a:t>
            </a:r>
            <a:r>
              <a:rPr b="0" i="1" lang="en-US" sz="1800" u="sng">
                <a:solidFill>
                  <a:schemeClr val="hlink"/>
                </a:solidFill>
                <a:hlinkClick r:id="rId5"/>
              </a:rPr>
              <a:t>.ppt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b="0" i="1" sz="180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b="0" i="1" sz="180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732587" y="6597650"/>
            <a:ext cx="2303462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http://en.wikipedia.org/wiki/Shunting_yard_algorithm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246" name="Google Shape;246;p22"/>
          <p:cNvSpPr txBox="1"/>
          <p:nvPr/>
        </p:nvSpPr>
        <p:spPr>
          <a:xfrm>
            <a:off x="395287" y="1116012"/>
            <a:ext cx="8497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number, straight to the left.</a:t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249" name="Google Shape;249;p22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7556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4500562" y="5732462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4500562" y="5373687"/>
            <a:ext cx="179387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7488237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77755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8064500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83518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258" name="Google Shape;258;p22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9" name="Google Shape;259;p22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0" name="Google Shape;260;p22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1" name="Google Shape;261;p22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267" name="Google Shape;267;p23"/>
          <p:cNvSpPr txBox="1"/>
          <p:nvPr/>
        </p:nvSpPr>
        <p:spPr>
          <a:xfrm>
            <a:off x="395287" y="1116012"/>
            <a:ext cx="8497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number, straight to the left.</a:t>
            </a:r>
            <a:endParaRPr/>
          </a:p>
        </p:txBody>
      </p:sp>
      <p:sp>
        <p:nvSpPr>
          <p:cNvPr id="268" name="Google Shape;268;p23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269" name="Google Shape;269;p23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270" name="Google Shape;270;p23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271" name="Google Shape;271;p23"/>
          <p:cNvSpPr txBox="1"/>
          <p:nvPr/>
        </p:nvSpPr>
        <p:spPr>
          <a:xfrm>
            <a:off x="7556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4500562" y="5732462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4500562" y="5373687"/>
            <a:ext cx="179387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10429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77755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276" name="Google Shape;276;p23"/>
          <p:cNvSpPr txBox="1"/>
          <p:nvPr/>
        </p:nvSpPr>
        <p:spPr>
          <a:xfrm>
            <a:off x="8064500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83518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78" name="Google Shape;278;p23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279" name="Google Shape;279;p23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23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23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2" name="Google Shape;282;p23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395287" y="1116012"/>
            <a:ext cx="8497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operator, move it down.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7556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293" name="Google Shape;293;p24"/>
          <p:cNvSpPr txBox="1"/>
          <p:nvPr/>
        </p:nvSpPr>
        <p:spPr>
          <a:xfrm>
            <a:off x="4500562" y="5732462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294" name="Google Shape;294;p24"/>
          <p:cNvSpPr txBox="1"/>
          <p:nvPr/>
        </p:nvSpPr>
        <p:spPr>
          <a:xfrm>
            <a:off x="4500562" y="5373687"/>
            <a:ext cx="179387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295" name="Google Shape;295;p24"/>
          <p:cNvSpPr txBox="1"/>
          <p:nvPr/>
        </p:nvSpPr>
        <p:spPr>
          <a:xfrm>
            <a:off x="10429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77755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8064500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83518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300" name="Google Shape;300;p24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24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2" name="Google Shape;302;p24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3" name="Google Shape;303;p24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309" name="Google Shape;309;p25"/>
          <p:cNvSpPr txBox="1"/>
          <p:nvPr/>
        </p:nvSpPr>
        <p:spPr>
          <a:xfrm>
            <a:off x="395287" y="1116012"/>
            <a:ext cx="8497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number, to the left, as always.</a:t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312" name="Google Shape;312;p25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313" name="Google Shape;313;p25"/>
          <p:cNvSpPr txBox="1"/>
          <p:nvPr/>
        </p:nvSpPr>
        <p:spPr>
          <a:xfrm>
            <a:off x="7556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14" name="Google Shape;314;p25"/>
          <p:cNvSpPr txBox="1"/>
          <p:nvPr/>
        </p:nvSpPr>
        <p:spPr>
          <a:xfrm>
            <a:off x="4500562" y="5732462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315" name="Google Shape;315;p25"/>
          <p:cNvSpPr txBox="1"/>
          <p:nvPr/>
        </p:nvSpPr>
        <p:spPr>
          <a:xfrm>
            <a:off x="4500562" y="5373687"/>
            <a:ext cx="179387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316" name="Google Shape;316;p25"/>
          <p:cNvSpPr txBox="1"/>
          <p:nvPr/>
        </p:nvSpPr>
        <p:spPr>
          <a:xfrm>
            <a:off x="10429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317" name="Google Shape;317;p25"/>
          <p:cNvSpPr txBox="1"/>
          <p:nvPr/>
        </p:nvSpPr>
        <p:spPr>
          <a:xfrm>
            <a:off x="4500562" y="5013325"/>
            <a:ext cx="179387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8064500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319" name="Google Shape;319;p25"/>
          <p:cNvSpPr txBox="1"/>
          <p:nvPr/>
        </p:nvSpPr>
        <p:spPr>
          <a:xfrm>
            <a:off x="83518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320" name="Google Shape;320;p25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321" name="Google Shape;321;p25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2" name="Google Shape;322;p25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" name="Google Shape;323;p25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" name="Google Shape;324;p25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330" name="Google Shape;330;p26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right parenthesis. Now we move the cars from the bottom until there is left parenthesis.</a:t>
            </a:r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332" name="Google Shape;332;p26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333" name="Google Shape;333;p26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334" name="Google Shape;334;p26"/>
          <p:cNvSpPr txBox="1"/>
          <p:nvPr/>
        </p:nvSpPr>
        <p:spPr>
          <a:xfrm>
            <a:off x="7556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35" name="Google Shape;335;p26"/>
          <p:cNvSpPr txBox="1"/>
          <p:nvPr/>
        </p:nvSpPr>
        <p:spPr>
          <a:xfrm>
            <a:off x="4500562" y="5732462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336" name="Google Shape;336;p26"/>
          <p:cNvSpPr txBox="1"/>
          <p:nvPr/>
        </p:nvSpPr>
        <p:spPr>
          <a:xfrm>
            <a:off x="4500562" y="5373687"/>
            <a:ext cx="179387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337" name="Google Shape;337;p26"/>
          <p:cNvSpPr txBox="1"/>
          <p:nvPr/>
        </p:nvSpPr>
        <p:spPr>
          <a:xfrm>
            <a:off x="10429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4500562" y="5013325"/>
            <a:ext cx="179387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13319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83518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341" name="Google Shape;341;p26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342" name="Google Shape;342;p26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3" name="Google Shape;343;p26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4" name="Google Shape;344;p26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5" name="Google Shape;345;p26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351" name="Google Shape;351;p27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pair of the parenthesis just disappear.</a:t>
            </a:r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353" name="Google Shape;353;p27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354" name="Google Shape;354;p27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355" name="Google Shape;355;p27"/>
          <p:cNvSpPr txBox="1"/>
          <p:nvPr/>
        </p:nvSpPr>
        <p:spPr>
          <a:xfrm>
            <a:off x="7556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56" name="Google Shape;356;p27"/>
          <p:cNvSpPr txBox="1"/>
          <p:nvPr/>
        </p:nvSpPr>
        <p:spPr>
          <a:xfrm>
            <a:off x="4500562" y="5732462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357" name="Google Shape;357;p27"/>
          <p:cNvSpPr txBox="1"/>
          <p:nvPr/>
        </p:nvSpPr>
        <p:spPr>
          <a:xfrm>
            <a:off x="4500562" y="5373687"/>
            <a:ext cx="179387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358" name="Google Shape;358;p27"/>
          <p:cNvSpPr txBox="1"/>
          <p:nvPr/>
        </p:nvSpPr>
        <p:spPr>
          <a:xfrm>
            <a:off x="10429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359" name="Google Shape;359;p27"/>
          <p:cNvSpPr txBox="1"/>
          <p:nvPr/>
        </p:nvSpPr>
        <p:spPr>
          <a:xfrm>
            <a:off x="16192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360" name="Google Shape;360;p27"/>
          <p:cNvSpPr txBox="1"/>
          <p:nvPr/>
        </p:nvSpPr>
        <p:spPr>
          <a:xfrm>
            <a:off x="13319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361" name="Google Shape;361;p27"/>
          <p:cNvSpPr txBox="1"/>
          <p:nvPr/>
        </p:nvSpPr>
        <p:spPr>
          <a:xfrm>
            <a:off x="83518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363" name="Google Shape;363;p27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4" name="Google Shape;364;p27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5" name="Google Shape;365;p27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6" name="Google Shape;366;p27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372" name="Google Shape;372;p28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we pop out the items until there is a left parenthesis.</a:t>
            </a:r>
            <a:endParaRPr/>
          </a:p>
        </p:txBody>
      </p:sp>
      <p:sp>
        <p:nvSpPr>
          <p:cNvPr id="373" name="Google Shape;373;p28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375" name="Google Shape;375;p28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7556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77" name="Google Shape;377;p28"/>
          <p:cNvSpPr txBox="1"/>
          <p:nvPr/>
        </p:nvSpPr>
        <p:spPr>
          <a:xfrm>
            <a:off x="4500562" y="5732462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378" name="Google Shape;378;p28"/>
          <p:cNvSpPr txBox="1"/>
          <p:nvPr/>
        </p:nvSpPr>
        <p:spPr>
          <a:xfrm>
            <a:off x="10429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379" name="Google Shape;379;p28"/>
          <p:cNvSpPr txBox="1"/>
          <p:nvPr/>
        </p:nvSpPr>
        <p:spPr>
          <a:xfrm>
            <a:off x="16192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380" name="Google Shape;380;p28"/>
          <p:cNvSpPr txBox="1"/>
          <p:nvPr/>
        </p:nvSpPr>
        <p:spPr>
          <a:xfrm>
            <a:off x="13319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381" name="Google Shape;381;p28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382" name="Google Shape;382;p28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" name="Google Shape;383;p28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4" name="Google Shape;384;p28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5" name="Google Shape;385;p28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of parenthesis disappear.</a:t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393" name="Google Shape;393;p29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394" name="Google Shape;394;p29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395" name="Google Shape;395;p29"/>
          <p:cNvSpPr txBox="1"/>
          <p:nvPr/>
        </p:nvSpPr>
        <p:spPr>
          <a:xfrm>
            <a:off x="7556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96" name="Google Shape;396;p29"/>
          <p:cNvSpPr txBox="1"/>
          <p:nvPr/>
        </p:nvSpPr>
        <p:spPr>
          <a:xfrm>
            <a:off x="1908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10429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16192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399" name="Google Shape;399;p29"/>
          <p:cNvSpPr txBox="1"/>
          <p:nvPr/>
        </p:nvSpPr>
        <p:spPr>
          <a:xfrm>
            <a:off x="13319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400" name="Google Shape;400;p29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401" name="Google Shape;401;p29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2" name="Google Shape;402;p29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3" name="Google Shape;403;p29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4" name="Google Shape;404;p29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more cars on the right side, so we move the cars from the bottom to the left.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412" name="Google Shape;412;p30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413" name="Google Shape;413;p30"/>
          <p:cNvSpPr txBox="1"/>
          <p:nvPr/>
        </p:nvSpPr>
        <p:spPr>
          <a:xfrm>
            <a:off x="7556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414" name="Google Shape;414;p30"/>
          <p:cNvSpPr txBox="1"/>
          <p:nvPr/>
        </p:nvSpPr>
        <p:spPr>
          <a:xfrm>
            <a:off x="1908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415" name="Google Shape;415;p30"/>
          <p:cNvSpPr txBox="1"/>
          <p:nvPr/>
        </p:nvSpPr>
        <p:spPr>
          <a:xfrm>
            <a:off x="10429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416" name="Google Shape;416;p30"/>
          <p:cNvSpPr txBox="1"/>
          <p:nvPr/>
        </p:nvSpPr>
        <p:spPr>
          <a:xfrm>
            <a:off x="16192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417" name="Google Shape;417;p30"/>
          <p:cNvSpPr txBox="1"/>
          <p:nvPr/>
        </p:nvSpPr>
        <p:spPr>
          <a:xfrm>
            <a:off x="13319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418" name="Google Shape;418;p30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9" name="Google Shape;419;p30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0" name="Google Shape;420;p30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1" name="Google Shape;421;p30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427" name="Google Shape;427;p31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transformation is done, how to evaluate it?</a:t>
            </a:r>
            <a:endParaRPr/>
          </a:p>
        </p:txBody>
      </p:sp>
      <p:sp>
        <p:nvSpPr>
          <p:cNvPr id="428" name="Google Shape;428;p31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429" name="Google Shape;429;p31"/>
          <p:cNvSpPr txBox="1"/>
          <p:nvPr/>
        </p:nvSpPr>
        <p:spPr>
          <a:xfrm>
            <a:off x="21955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430" name="Google Shape;430;p31"/>
          <p:cNvSpPr txBox="1"/>
          <p:nvPr/>
        </p:nvSpPr>
        <p:spPr>
          <a:xfrm>
            <a:off x="7556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431" name="Google Shape;431;p31"/>
          <p:cNvSpPr txBox="1"/>
          <p:nvPr/>
        </p:nvSpPr>
        <p:spPr>
          <a:xfrm>
            <a:off x="1908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432" name="Google Shape;432;p31"/>
          <p:cNvSpPr txBox="1"/>
          <p:nvPr/>
        </p:nvSpPr>
        <p:spPr>
          <a:xfrm>
            <a:off x="10429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433" name="Google Shape;433;p31"/>
          <p:cNvSpPr txBox="1"/>
          <p:nvPr/>
        </p:nvSpPr>
        <p:spPr>
          <a:xfrm>
            <a:off x="16192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434" name="Google Shape;434;p31"/>
          <p:cNvSpPr txBox="1"/>
          <p:nvPr/>
        </p:nvSpPr>
        <p:spPr>
          <a:xfrm>
            <a:off x="13319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435" name="Google Shape;435;p31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6" name="Google Shape;436;p31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7" name="Google Shape;437;p31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8" name="Google Shape;438;p31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580062" y="6165850"/>
            <a:ext cx="3455987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TODO:</a:t>
            </a:r>
            <a:endParaRPr/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rules should be visible and highlighted when a rule is applied</a:t>
            </a:r>
            <a:endParaRPr/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an example containing operator precedence rules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0" y="2420937"/>
            <a:ext cx="91440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evaluate this (or similar) formula?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444" name="Google Shape;444;p32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the cars back to the right side.</a:t>
            </a:r>
            <a:endParaRPr/>
          </a:p>
        </p:txBody>
      </p:sp>
      <p:sp>
        <p:nvSpPr>
          <p:cNvPr id="445" name="Google Shape;445;p32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446" name="Google Shape;446;p32"/>
          <p:cNvSpPr txBox="1"/>
          <p:nvPr/>
        </p:nvSpPr>
        <p:spPr>
          <a:xfrm>
            <a:off x="21955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447" name="Google Shape;447;p32"/>
          <p:cNvSpPr txBox="1"/>
          <p:nvPr/>
        </p:nvSpPr>
        <p:spPr>
          <a:xfrm>
            <a:off x="7556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448" name="Google Shape;448;p32"/>
          <p:cNvSpPr txBox="1"/>
          <p:nvPr/>
        </p:nvSpPr>
        <p:spPr>
          <a:xfrm>
            <a:off x="1908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449" name="Google Shape;449;p32"/>
          <p:cNvSpPr txBox="1"/>
          <p:nvPr/>
        </p:nvSpPr>
        <p:spPr>
          <a:xfrm>
            <a:off x="10429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450" name="Google Shape;450;p32"/>
          <p:cNvSpPr txBox="1"/>
          <p:nvPr/>
        </p:nvSpPr>
        <p:spPr>
          <a:xfrm>
            <a:off x="16192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451" name="Google Shape;451;p32"/>
          <p:cNvSpPr txBox="1"/>
          <p:nvPr/>
        </p:nvSpPr>
        <p:spPr>
          <a:xfrm>
            <a:off x="13319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452" name="Google Shape;452;p32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32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32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32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461" name="Google Shape;461;p33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the cars back to the right side.</a:t>
            </a:r>
            <a:endParaRPr/>
          </a:p>
        </p:txBody>
      </p:sp>
      <p:sp>
        <p:nvSpPr>
          <p:cNvPr id="462" name="Google Shape;462;p33"/>
          <p:cNvSpPr txBox="1"/>
          <p:nvPr/>
        </p:nvSpPr>
        <p:spPr>
          <a:xfrm>
            <a:off x="69834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463" name="Google Shape;463;p33"/>
          <p:cNvSpPr txBox="1"/>
          <p:nvPr/>
        </p:nvSpPr>
        <p:spPr>
          <a:xfrm>
            <a:off x="871220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464" name="Google Shape;464;p33"/>
          <p:cNvSpPr txBox="1"/>
          <p:nvPr/>
        </p:nvSpPr>
        <p:spPr>
          <a:xfrm>
            <a:off x="7272337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465" name="Google Shape;465;p33"/>
          <p:cNvSpPr txBox="1"/>
          <p:nvPr/>
        </p:nvSpPr>
        <p:spPr>
          <a:xfrm>
            <a:off x="84232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466" name="Google Shape;466;p33"/>
          <p:cNvSpPr txBox="1"/>
          <p:nvPr/>
        </p:nvSpPr>
        <p:spPr>
          <a:xfrm>
            <a:off x="75596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467" name="Google Shape;467;p33"/>
          <p:cNvSpPr txBox="1"/>
          <p:nvPr/>
        </p:nvSpPr>
        <p:spPr>
          <a:xfrm>
            <a:off x="81359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468" name="Google Shape;468;p33"/>
          <p:cNvSpPr txBox="1"/>
          <p:nvPr/>
        </p:nvSpPr>
        <p:spPr>
          <a:xfrm>
            <a:off x="78470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469" name="Google Shape;469;p33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0" name="Google Shape;470;p33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1" name="Google Shape;471;p33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" name="Google Shape;472;p33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478" name="Google Shape;478;p34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the numbers to the down until we find an operator.</a:t>
            </a:r>
            <a:endParaRPr/>
          </a:p>
        </p:txBody>
      </p:sp>
      <p:sp>
        <p:nvSpPr>
          <p:cNvPr id="479" name="Google Shape;479;p34"/>
          <p:cNvSpPr txBox="1"/>
          <p:nvPr/>
        </p:nvSpPr>
        <p:spPr>
          <a:xfrm>
            <a:off x="69834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480" name="Google Shape;480;p34"/>
          <p:cNvSpPr txBox="1"/>
          <p:nvPr/>
        </p:nvSpPr>
        <p:spPr>
          <a:xfrm>
            <a:off x="871220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481" name="Google Shape;481;p34"/>
          <p:cNvSpPr txBox="1"/>
          <p:nvPr/>
        </p:nvSpPr>
        <p:spPr>
          <a:xfrm>
            <a:off x="7272337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482" name="Google Shape;482;p34"/>
          <p:cNvSpPr txBox="1"/>
          <p:nvPr/>
        </p:nvSpPr>
        <p:spPr>
          <a:xfrm>
            <a:off x="84232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483" name="Google Shape;483;p34"/>
          <p:cNvSpPr txBox="1"/>
          <p:nvPr/>
        </p:nvSpPr>
        <p:spPr>
          <a:xfrm>
            <a:off x="75596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484" name="Google Shape;484;p34"/>
          <p:cNvSpPr txBox="1"/>
          <p:nvPr/>
        </p:nvSpPr>
        <p:spPr>
          <a:xfrm>
            <a:off x="81359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485" name="Google Shape;485;p34"/>
          <p:cNvSpPr txBox="1"/>
          <p:nvPr/>
        </p:nvSpPr>
        <p:spPr>
          <a:xfrm>
            <a:off x="78470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486" name="Google Shape;486;p34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7" name="Google Shape;487;p34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8" name="Google Shape;488;p34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" name="Google Shape;489;p34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495" name="Google Shape;495;p35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operator is found, place it to the middle so that it is between two numbers.</a:t>
            </a:r>
            <a:endParaRPr/>
          </a:p>
        </p:txBody>
      </p:sp>
      <p:sp>
        <p:nvSpPr>
          <p:cNvPr id="496" name="Google Shape;496;p35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497" name="Google Shape;497;p35"/>
          <p:cNvSpPr txBox="1"/>
          <p:nvPr/>
        </p:nvSpPr>
        <p:spPr>
          <a:xfrm>
            <a:off x="871220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498" name="Google Shape;498;p35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499" name="Google Shape;499;p35"/>
          <p:cNvSpPr txBox="1"/>
          <p:nvPr/>
        </p:nvSpPr>
        <p:spPr>
          <a:xfrm>
            <a:off x="84232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500" name="Google Shape;500;p35"/>
          <p:cNvSpPr txBox="1"/>
          <p:nvPr/>
        </p:nvSpPr>
        <p:spPr>
          <a:xfrm>
            <a:off x="4500562" y="5732462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501" name="Google Shape;501;p35"/>
          <p:cNvSpPr txBox="1"/>
          <p:nvPr/>
        </p:nvSpPr>
        <p:spPr>
          <a:xfrm>
            <a:off x="81359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502" name="Google Shape;502;p35"/>
          <p:cNvSpPr txBox="1"/>
          <p:nvPr/>
        </p:nvSpPr>
        <p:spPr>
          <a:xfrm>
            <a:off x="4500562" y="5373687"/>
            <a:ext cx="179387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503" name="Google Shape;503;p35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4" name="Google Shape;504;p35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5" name="Google Shape;505;p35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6" name="Google Shape;506;p35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512" name="Google Shape;512;p36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the calculation and put the result back to down.</a:t>
            </a:r>
            <a:endParaRPr/>
          </a:p>
        </p:txBody>
      </p:sp>
      <p:sp>
        <p:nvSpPr>
          <p:cNvPr id="513" name="Google Shape;513;p36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514" name="Google Shape;514;p36"/>
          <p:cNvSpPr txBox="1"/>
          <p:nvPr/>
        </p:nvSpPr>
        <p:spPr>
          <a:xfrm>
            <a:off x="871220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515" name="Google Shape;515;p36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516" name="Google Shape;516;p36"/>
          <p:cNvSpPr txBox="1"/>
          <p:nvPr/>
        </p:nvSpPr>
        <p:spPr>
          <a:xfrm>
            <a:off x="84232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517" name="Google Shape;517;p36"/>
          <p:cNvSpPr txBox="1"/>
          <p:nvPr/>
        </p:nvSpPr>
        <p:spPr>
          <a:xfrm>
            <a:off x="450056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518" name="Google Shape;518;p36"/>
          <p:cNvSpPr txBox="1"/>
          <p:nvPr/>
        </p:nvSpPr>
        <p:spPr>
          <a:xfrm>
            <a:off x="42116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519" name="Google Shape;519;p36"/>
          <p:cNvSpPr txBox="1"/>
          <p:nvPr/>
        </p:nvSpPr>
        <p:spPr>
          <a:xfrm>
            <a:off x="392430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520" name="Google Shape;520;p36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1" name="Google Shape;521;p36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2" name="Google Shape;522;p36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3" name="Google Shape;523;p36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7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529" name="Google Shape;529;p37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the calculation and put the result back to down.</a:t>
            </a:r>
            <a:endParaRPr/>
          </a:p>
        </p:txBody>
      </p:sp>
      <p:sp>
        <p:nvSpPr>
          <p:cNvPr id="530" name="Google Shape;530;p37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531" name="Google Shape;531;p37"/>
          <p:cNvSpPr txBox="1"/>
          <p:nvPr/>
        </p:nvSpPr>
        <p:spPr>
          <a:xfrm>
            <a:off x="871220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532" name="Google Shape;532;p37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533" name="Google Shape;533;p37"/>
          <p:cNvSpPr txBox="1"/>
          <p:nvPr/>
        </p:nvSpPr>
        <p:spPr>
          <a:xfrm>
            <a:off x="84232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534" name="Google Shape;534;p37"/>
          <p:cNvSpPr txBox="1"/>
          <p:nvPr/>
        </p:nvSpPr>
        <p:spPr>
          <a:xfrm>
            <a:off x="42116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535" name="Google Shape;535;p37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6" name="Google Shape;536;p37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7" name="Google Shape;537;p37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8" name="Google Shape;538;p37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544" name="Google Shape;544;p38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operator to the middle, between the two upmost numbers.</a:t>
            </a:r>
            <a:endParaRPr/>
          </a:p>
        </p:txBody>
      </p:sp>
      <p:sp>
        <p:nvSpPr>
          <p:cNvPr id="545" name="Google Shape;545;p38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546" name="Google Shape;546;p38"/>
          <p:cNvSpPr txBox="1"/>
          <p:nvPr/>
        </p:nvSpPr>
        <p:spPr>
          <a:xfrm>
            <a:off x="871220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547" name="Google Shape;547;p38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548" name="Google Shape;548;p38"/>
          <p:cNvSpPr txBox="1"/>
          <p:nvPr/>
        </p:nvSpPr>
        <p:spPr>
          <a:xfrm>
            <a:off x="84232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549" name="Google Shape;549;p38"/>
          <p:cNvSpPr txBox="1"/>
          <p:nvPr/>
        </p:nvSpPr>
        <p:spPr>
          <a:xfrm>
            <a:off x="4500562" y="5732462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550" name="Google Shape;550;p38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1" name="Google Shape;551;p38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2" name="Google Shape;552;p38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3" name="Google Shape;553;p38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559" name="Google Shape;559;p39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expression and put the result back to the down.</a:t>
            </a:r>
            <a:endParaRPr/>
          </a:p>
        </p:txBody>
      </p:sp>
      <p:sp>
        <p:nvSpPr>
          <p:cNvPr id="560" name="Google Shape;560;p39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561" name="Google Shape;561;p39"/>
          <p:cNvSpPr txBox="1"/>
          <p:nvPr/>
        </p:nvSpPr>
        <p:spPr>
          <a:xfrm>
            <a:off x="871220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562" name="Google Shape;562;p39"/>
          <p:cNvSpPr txBox="1"/>
          <p:nvPr/>
        </p:nvSpPr>
        <p:spPr>
          <a:xfrm>
            <a:off x="4067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563" name="Google Shape;563;p39"/>
          <p:cNvSpPr txBox="1"/>
          <p:nvPr/>
        </p:nvSpPr>
        <p:spPr>
          <a:xfrm>
            <a:off x="43195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564" name="Google Shape;564;p39"/>
          <p:cNvSpPr txBox="1"/>
          <p:nvPr/>
        </p:nvSpPr>
        <p:spPr>
          <a:xfrm>
            <a:off x="457200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565" name="Google Shape;565;p39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6" name="Google Shape;566;p39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7" name="Google Shape;567;p39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8" name="Google Shape;568;p39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574" name="Google Shape;574;p40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expression and put the result back to the down.</a:t>
            </a:r>
            <a:endParaRPr/>
          </a:p>
        </p:txBody>
      </p:sp>
      <p:sp>
        <p:nvSpPr>
          <p:cNvPr id="575" name="Google Shape;575;p40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576" name="Google Shape;576;p40"/>
          <p:cNvSpPr txBox="1"/>
          <p:nvPr/>
        </p:nvSpPr>
        <p:spPr>
          <a:xfrm>
            <a:off x="871220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577" name="Google Shape;577;p40"/>
          <p:cNvSpPr txBox="1"/>
          <p:nvPr/>
        </p:nvSpPr>
        <p:spPr>
          <a:xfrm>
            <a:off x="4211637" y="1844675"/>
            <a:ext cx="3968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9" name="Google Shape;579;p40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0" name="Google Shape;580;p40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1" name="Google Shape;581;p40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587" name="Google Shape;587;p41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last operator, it is handled in the same way.</a:t>
            </a:r>
            <a:endParaRPr/>
          </a:p>
        </p:txBody>
      </p:sp>
      <p:sp>
        <p:nvSpPr>
          <p:cNvPr id="588" name="Google Shape;588;p41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589" name="Google Shape;589;p41"/>
          <p:cNvSpPr txBox="1"/>
          <p:nvPr/>
        </p:nvSpPr>
        <p:spPr>
          <a:xfrm>
            <a:off x="871220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590" name="Google Shape;590;p41"/>
          <p:cNvSpPr txBox="1"/>
          <p:nvPr/>
        </p:nvSpPr>
        <p:spPr>
          <a:xfrm>
            <a:off x="4500562" y="6092825"/>
            <a:ext cx="3968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cxnSp>
        <p:nvCxnSpPr>
          <p:cNvPr id="591" name="Google Shape;591;p41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2" name="Google Shape;592;p41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" name="Google Shape;593;p41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4" name="Google Shape;594;p41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395287" y="1116012"/>
            <a:ext cx="7848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play that the tokens are train cars and we are shunting the shunting yard.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7594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0467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63357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6230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9119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71993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7488237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77755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8064500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83518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111" name="Google Shape;111;p15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2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600" name="Google Shape;600;p42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result and that’s it!</a:t>
            </a:r>
            <a:endParaRPr/>
          </a:p>
        </p:txBody>
      </p:sp>
      <p:sp>
        <p:nvSpPr>
          <p:cNvPr id="601" name="Google Shape;601;p42"/>
          <p:cNvSpPr txBox="1"/>
          <p:nvPr/>
        </p:nvSpPr>
        <p:spPr>
          <a:xfrm>
            <a:off x="39957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602" name="Google Shape;602;p42"/>
          <p:cNvSpPr txBox="1"/>
          <p:nvPr/>
        </p:nvSpPr>
        <p:spPr>
          <a:xfrm>
            <a:off x="428466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603" name="Google Shape;603;p42"/>
          <p:cNvSpPr txBox="1"/>
          <p:nvPr/>
        </p:nvSpPr>
        <p:spPr>
          <a:xfrm>
            <a:off x="4572000" y="1844675"/>
            <a:ext cx="3968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cxnSp>
        <p:nvCxnSpPr>
          <p:cNvPr id="604" name="Google Shape;604;p42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" name="Google Shape;605;p42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6" name="Google Shape;606;p42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7" name="Google Shape;607;p42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3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14</a:t>
            </a:r>
            <a:endParaRPr/>
          </a:p>
        </p:txBody>
      </p:sp>
      <p:sp>
        <p:nvSpPr>
          <p:cNvPr id="613" name="Google Shape;613;p43"/>
          <p:cNvSpPr txBox="1"/>
          <p:nvPr/>
        </p:nvSpPr>
        <p:spPr>
          <a:xfrm>
            <a:off x="395287" y="1116012"/>
            <a:ext cx="8569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result and that’s it!</a:t>
            </a:r>
            <a:endParaRPr/>
          </a:p>
        </p:txBody>
      </p:sp>
      <p:sp>
        <p:nvSpPr>
          <p:cNvPr id="614" name="Google Shape;614;p43"/>
          <p:cNvSpPr txBox="1"/>
          <p:nvPr/>
        </p:nvSpPr>
        <p:spPr>
          <a:xfrm>
            <a:off x="4211637" y="1844675"/>
            <a:ext cx="3968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/>
          </a:p>
        </p:txBody>
      </p:sp>
      <p:cxnSp>
        <p:nvCxnSpPr>
          <p:cNvPr id="615" name="Google Shape;615;p43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" name="Google Shape;616;p43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7" name="Google Shape;617;p43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8" name="Google Shape;618;p43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395287" y="1116012"/>
            <a:ext cx="7848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car is a number, it goes straight through.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57594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0467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3357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66230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69119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71993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7488237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77755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8064500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83518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395287" y="1116012"/>
            <a:ext cx="7848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the third track (the stack) is empty, we move the operator there.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604678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63357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66230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69119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71993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7488237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77755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8064500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83518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" name="Google Shape;155;p17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6" name="Google Shape;156;p17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395287" y="1116012"/>
            <a:ext cx="7848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parenthesis goes always down.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63357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66230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69119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71993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7488237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77755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8064500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83518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174" name="Google Shape;174;p18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" name="Google Shape;176;p18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" name="Google Shape;177;p18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395287" y="1116012"/>
            <a:ext cx="7848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there is a number. It moves always straight to the left.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66230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69119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71993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7488237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77755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8064500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83518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195" name="Google Shape;195;p19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395287" y="1116012"/>
            <a:ext cx="8497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there is an operator, it goes down because the topmost car there is an parenthesis.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7556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69119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71993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7488237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77755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8064500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83518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216" name="Google Shape;216;p20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" name="Google Shape;217;p20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" name="Google Shape;219;p20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/>
        </p:nvSpPr>
        <p:spPr>
          <a:xfrm>
            <a:off x="323850" y="260350"/>
            <a:ext cx="6119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(3 * (8 - 4)) = ?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395287" y="1116012"/>
            <a:ext cx="8497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 a left parenthesis, they go always to the stack.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468312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4500562" y="6453187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500562" y="609282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755650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4500562" y="5732462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7199312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7488237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77755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8064500" y="1844675"/>
            <a:ext cx="179387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8351837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8639175" y="1844675"/>
            <a:ext cx="180975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237" name="Google Shape;237;p21"/>
          <p:cNvCxnSpPr/>
          <p:nvPr/>
        </p:nvCxnSpPr>
        <p:spPr>
          <a:xfrm rot="10800000">
            <a:off x="468312" y="2276475"/>
            <a:ext cx="8424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/>
          <p:nvPr/>
        </p:nvCxnSpPr>
        <p:spPr>
          <a:xfrm>
            <a:off x="3768725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9" name="Google Shape;239;p21"/>
          <p:cNvCxnSpPr/>
          <p:nvPr/>
        </p:nvCxnSpPr>
        <p:spPr>
          <a:xfrm>
            <a:off x="5014912" y="2012950"/>
            <a:ext cx="0" cy="18002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0" name="Google Shape;240;p21"/>
          <p:cNvCxnSpPr/>
          <p:nvPr/>
        </p:nvCxnSpPr>
        <p:spPr>
          <a:xfrm rot="5400000">
            <a:off x="2765425" y="5121275"/>
            <a:ext cx="32416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