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86" r:id="rId5"/>
    <p:sldId id="287" r:id="rId6"/>
    <p:sldId id="262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88" r:id="rId15"/>
    <p:sldId id="273" r:id="rId16"/>
    <p:sldId id="274" r:id="rId17"/>
    <p:sldId id="259" r:id="rId18"/>
    <p:sldId id="275" r:id="rId19"/>
    <p:sldId id="277" r:id="rId20"/>
    <p:sldId id="276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6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7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75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162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58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1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9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33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4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0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4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6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8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9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1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BD3DDE-F085-4D99-93CC-7C075E03DDB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48085D-9D9E-4A47-8812-6BF52A4F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56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8FC-0A14-4ADF-AF04-827BDD963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1132"/>
          </a:xfrm>
        </p:spPr>
        <p:txBody>
          <a:bodyPr/>
          <a:lstStyle/>
          <a:p>
            <a:r>
              <a:rPr lang="en-US" dirty="0"/>
              <a:t>HTML/CSS/JavaScript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F61DE-CFBB-4FFF-860D-1796C84C2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756" y="2357605"/>
            <a:ext cx="4235117" cy="396145"/>
          </a:xfrm>
        </p:spPr>
        <p:txBody>
          <a:bodyPr>
            <a:noAutofit/>
          </a:bodyPr>
          <a:lstStyle/>
          <a:p>
            <a:r>
              <a:rPr lang="en-US" sz="3200" dirty="0"/>
              <a:t>Computer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3DD2F-A978-482D-8FF1-419505559FF8}"/>
              </a:ext>
            </a:extLst>
          </p:cNvPr>
          <p:cNvSpPr txBox="1"/>
          <p:nvPr/>
        </p:nvSpPr>
        <p:spPr>
          <a:xfrm>
            <a:off x="10411326" y="6376737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Marco Gao</a:t>
            </a:r>
          </a:p>
        </p:txBody>
      </p:sp>
    </p:spTree>
    <p:extLst>
      <p:ext uri="{BB962C8B-B14F-4D97-AF65-F5344CB8AC3E}">
        <p14:creationId xmlns:p14="http://schemas.microsoft.com/office/powerpoint/2010/main" val="240318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8024-BCEF-4446-AC8F-F853F4D3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660B-4484-4951-ACC2-4230C9C1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&lt;span&gt; tag is used to group inline-elements in a document.</a:t>
            </a:r>
          </a:p>
          <a:p>
            <a:r>
              <a:rPr lang="en-US" dirty="0">
                <a:effectLst/>
              </a:rPr>
              <a:t>The &lt;span&gt; tag provides no visual change by itself.</a:t>
            </a:r>
          </a:p>
          <a:p>
            <a:r>
              <a:rPr lang="en-US" dirty="0">
                <a:effectLst/>
              </a:rPr>
              <a:t>The &lt;span&gt; tag provides a way to add a hook to a part of a text or a part of a document.</a:t>
            </a:r>
          </a:p>
          <a:p>
            <a:r>
              <a:rPr lang="en-US" dirty="0">
                <a:effectLst/>
              </a:rPr>
              <a:t>&lt;span&gt;&lt;/span&gt;</a:t>
            </a:r>
          </a:p>
        </p:txBody>
      </p:sp>
    </p:spTree>
    <p:extLst>
      <p:ext uri="{BB962C8B-B14F-4D97-AF65-F5344CB8AC3E}">
        <p14:creationId xmlns:p14="http://schemas.microsoft.com/office/powerpoint/2010/main" val="3510795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8E99-299F-43F9-A709-75FF94C8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FD52-9DCF-464A-A023-ED0FC233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&lt;img&gt; tag defines an image in an HTML page.</a:t>
            </a:r>
          </a:p>
          <a:p>
            <a:r>
              <a:rPr lang="en-US" dirty="0">
                <a:effectLst/>
              </a:rPr>
              <a:t>The &lt;img&gt; tag has two required attributes: 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 and alt.</a:t>
            </a:r>
          </a:p>
          <a:p>
            <a:r>
              <a:rPr lang="en-US" dirty="0">
                <a:effectLst/>
              </a:rPr>
              <a:t>The full name of img is image</a:t>
            </a:r>
          </a:p>
          <a:p>
            <a:r>
              <a:rPr lang="en-US" dirty="0">
                <a:effectLst/>
              </a:rPr>
              <a:t>&lt;img /&gt;</a:t>
            </a:r>
          </a:p>
        </p:txBody>
      </p:sp>
    </p:spTree>
    <p:extLst>
      <p:ext uri="{BB962C8B-B14F-4D97-AF65-F5344CB8AC3E}">
        <p14:creationId xmlns:p14="http://schemas.microsoft.com/office/powerpoint/2010/main" val="30543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4154-1D8E-43A0-BAE5-968AC84B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7669-4220-4BFF-A616-13E2E60A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&lt;html&gt; tag tells the browser that this is an HTML document.</a:t>
            </a:r>
          </a:p>
          <a:p>
            <a:r>
              <a:rPr lang="en-US" dirty="0">
                <a:effectLst/>
              </a:rPr>
              <a:t>The &lt;html&gt; tag represents the root of an HTML document.</a:t>
            </a:r>
          </a:p>
          <a:p>
            <a:r>
              <a:rPr lang="en-US" dirty="0">
                <a:effectLst/>
              </a:rPr>
              <a:t>The &lt;html&gt; tag is the container for all other HTML elements</a:t>
            </a:r>
          </a:p>
          <a:p>
            <a:r>
              <a:rPr lang="en-US" dirty="0">
                <a:effectLst/>
              </a:rPr>
              <a:t>&lt;html&gt;&lt;/html&gt;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9119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01D1-26C1-48F5-84EB-4DB6638C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CBB7-19D7-489A-9E63-CBE1A671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&lt;body&gt; tag defines the document's body.</a:t>
            </a:r>
          </a:p>
          <a:p>
            <a:r>
              <a:rPr lang="en-US" dirty="0">
                <a:effectLst/>
              </a:rPr>
              <a:t>The &lt;body&gt; element contains all the contents of an HTML document, such as text, hyperlinks, images, tables, lists, etc.</a:t>
            </a:r>
          </a:p>
          <a:p>
            <a:r>
              <a:rPr lang="en-US" dirty="0">
                <a:effectLst/>
              </a:rPr>
              <a:t>&lt;body&gt;&lt;/body&gt;</a:t>
            </a:r>
          </a:p>
        </p:txBody>
      </p:sp>
    </p:spTree>
    <p:extLst>
      <p:ext uri="{BB962C8B-B14F-4D97-AF65-F5344CB8AC3E}">
        <p14:creationId xmlns:p14="http://schemas.microsoft.com/office/powerpoint/2010/main" val="24602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4A54-EA12-4DA1-9B10-ED060B29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52AA-4A14-4DE8-9E08-FECD9E79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27" y="1507860"/>
            <a:ext cx="10353762" cy="5350140"/>
          </a:xfrm>
        </p:spPr>
        <p:txBody>
          <a:bodyPr>
            <a:normAutofit/>
          </a:bodyPr>
          <a:lstStyle/>
          <a:p>
            <a:r>
              <a:rPr lang="en-US" dirty="0"/>
              <a:t>&lt;head&gt;</a:t>
            </a:r>
            <a:r>
              <a:rPr lang="en-US" altLang="zh-CN" dirty="0"/>
              <a:t>&lt;/head&gt;</a:t>
            </a:r>
            <a:endParaRPr lang="en-US" dirty="0"/>
          </a:p>
          <a:p>
            <a:r>
              <a:rPr lang="en-US" dirty="0"/>
              <a:t>&lt;head&gt; element is a container for all the head elements.</a:t>
            </a:r>
          </a:p>
          <a:p>
            <a:r>
              <a:rPr lang="en-US" dirty="0"/>
              <a:t>The &lt;head&gt; element can include a title for the document, scripts, styles, meta information, and more.</a:t>
            </a:r>
          </a:p>
          <a:p>
            <a:r>
              <a:rPr lang="en-US" dirty="0"/>
              <a:t>The following elements can go inside the &lt;head&gt; element:</a:t>
            </a:r>
          </a:p>
          <a:p>
            <a:r>
              <a:rPr lang="en-US" dirty="0"/>
              <a:t>&lt;title&gt; (this element is required in an HTML document)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&lt;base&gt;</a:t>
            </a:r>
          </a:p>
          <a:p>
            <a:r>
              <a:rPr lang="en-US" dirty="0"/>
              <a:t>&lt;link&gt;</a:t>
            </a:r>
          </a:p>
          <a:p>
            <a:r>
              <a:rPr lang="en-US" dirty="0"/>
              <a:t>&lt;meta&gt;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97C4-8832-4399-8898-5BD5B1DC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5BB6-4D4C-4096-A172-67FF078C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&lt;style&gt; tag is used to define style information for an HTML document.</a:t>
            </a:r>
          </a:p>
          <a:p>
            <a:r>
              <a:rPr lang="en-US" dirty="0">
                <a:effectLst/>
              </a:rPr>
              <a:t>Inside the &lt;style&gt; element you specify how HTML elements should render in a browser.</a:t>
            </a:r>
          </a:p>
          <a:p>
            <a:r>
              <a:rPr lang="en-US" dirty="0">
                <a:effectLst/>
              </a:rPr>
              <a:t>Each HTML document can contain multiple &lt;style&gt; tags.</a:t>
            </a:r>
          </a:p>
          <a:p>
            <a:r>
              <a:rPr lang="en-US" dirty="0">
                <a:effectLst/>
              </a:rPr>
              <a:t>&lt;style&gt;&lt;/style&gt;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C045-82F7-4F34-83FC-AA85B55F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06" y="393129"/>
            <a:ext cx="10353762" cy="970450"/>
          </a:xfrm>
        </p:spPr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425E-7966-4DFC-8831-054A63B0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363579"/>
            <a:ext cx="11107136" cy="52056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&lt;form&gt;</a:t>
            </a:r>
          </a:p>
          <a:p>
            <a:r>
              <a:rPr lang="en-US" dirty="0"/>
              <a:t>The &lt;form&gt; tag is used to create an HTML form for user input.</a:t>
            </a:r>
          </a:p>
          <a:p>
            <a:r>
              <a:rPr lang="en-US" dirty="0"/>
              <a:t>The &lt;form&gt; element can contain one or more of the following form elements:</a:t>
            </a:r>
          </a:p>
          <a:p>
            <a:r>
              <a:rPr lang="en-US" dirty="0"/>
              <a:t>&lt;input&gt;</a:t>
            </a:r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r>
              <a:rPr lang="en-US" dirty="0"/>
              <a:t>&lt;button&gt;</a:t>
            </a:r>
          </a:p>
          <a:p>
            <a:r>
              <a:rPr lang="en-US" dirty="0"/>
              <a:t>&lt;select&gt;</a:t>
            </a:r>
          </a:p>
          <a:p>
            <a:r>
              <a:rPr lang="en-US" dirty="0"/>
              <a:t>&lt;option&gt;</a:t>
            </a:r>
          </a:p>
          <a:p>
            <a:r>
              <a:rPr lang="en-US" dirty="0"/>
              <a:t>&lt;</a:t>
            </a:r>
            <a:r>
              <a:rPr lang="en-US" dirty="0" err="1"/>
              <a:t>optgroup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</a:t>
            </a:r>
          </a:p>
          <a:p>
            <a:r>
              <a:rPr lang="en-US" dirty="0"/>
              <a:t>&lt;label&gt;</a:t>
            </a:r>
          </a:p>
          <a:p>
            <a:r>
              <a:rPr lang="en-US" dirty="0"/>
              <a:t>&lt;output&gt;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71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 tmFilter="0,0; .5, 1; 1, 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 tmFilter="0,0; .5, 1; 1, 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EAED-308B-4F00-8CE7-580402DE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151B-7B3A-44BA-B481-8A11F756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The &lt;input&gt; tag specifies an input field where the user can enter data.</a:t>
            </a:r>
          </a:p>
          <a:p>
            <a:r>
              <a:rPr lang="en-US" dirty="0">
                <a:effectLst/>
              </a:rPr>
              <a:t>&lt;input&gt; elements are used within a &lt;form&gt; element to declare input controls that allow users to input data.</a:t>
            </a:r>
          </a:p>
          <a:p>
            <a:r>
              <a:rPr lang="en-US" dirty="0">
                <a:effectLst/>
              </a:rPr>
              <a:t>An input field can vary in many ways, depending on the type attribute.</a:t>
            </a:r>
            <a:endParaRPr lang="en-US" dirty="0"/>
          </a:p>
          <a:p>
            <a:r>
              <a:rPr lang="en-US" dirty="0"/>
              <a:t>Propertied:  placeholder, type, value</a:t>
            </a:r>
          </a:p>
          <a:p>
            <a:r>
              <a:rPr lang="en-US" dirty="0"/>
              <a:t>Value of type: text, number, checkbox, button, submit, password, radio</a:t>
            </a:r>
          </a:p>
          <a:p>
            <a:r>
              <a:rPr lang="en-US" dirty="0"/>
              <a:t>&lt;input /&gt;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93D2-D6A9-4BCB-97F2-D6BEAE62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0B7B-9F1B-4B96-BA43-887733F9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&lt;table&gt; tag defines an HTML table.</a:t>
            </a:r>
          </a:p>
          <a:p>
            <a:r>
              <a:rPr lang="en-US" dirty="0"/>
              <a:t>An HTML table consists of the &lt;table&gt; element and one or more &lt;tr&gt;, &lt;</a:t>
            </a:r>
            <a:r>
              <a:rPr lang="en-US" dirty="0" err="1"/>
              <a:t>th</a:t>
            </a:r>
            <a:r>
              <a:rPr lang="en-US" dirty="0"/>
              <a:t>&gt;, and &lt;td&gt; elements.</a:t>
            </a:r>
          </a:p>
          <a:p>
            <a:r>
              <a:rPr lang="en-US" dirty="0"/>
              <a:t>&lt;table&gt;&lt;/table&gt;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25371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28B7-CBEA-41B7-9B2F-4368D0C9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8583-CDA5-4B09-9C08-66D297F4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en-US" dirty="0"/>
              <a:t>The &lt;thead&gt; tag is used to group header content in an HTML table.</a:t>
            </a:r>
          </a:p>
          <a:p>
            <a:r>
              <a:rPr lang="en-US" dirty="0"/>
              <a:t>The &lt;thead&gt; element is used in conjunction with the &lt;tbody&gt; and &lt;</a:t>
            </a:r>
            <a:r>
              <a:rPr lang="en-US" dirty="0" err="1"/>
              <a:t>tfoot</a:t>
            </a:r>
            <a:r>
              <a:rPr lang="en-US" dirty="0"/>
              <a:t>&gt; elements to specify each part of a table (header, body, footer).</a:t>
            </a:r>
          </a:p>
          <a:p>
            <a:r>
              <a:rPr lang="en-US" dirty="0"/>
              <a:t>Browsers can use these elements to enable scrolling of the table body independently of the header and footer. Also, when printing a large table that spans multiple pages, these elements can enable the table header and footer to be printed at the top and bottom of each page.</a:t>
            </a:r>
          </a:p>
          <a:p>
            <a:r>
              <a:rPr lang="en-US" dirty="0"/>
              <a:t>The &lt;thead&gt; tag must be used in the following context: As a child of a &lt;table&gt; element, after any &lt;caption&gt;, and &lt;</a:t>
            </a:r>
            <a:r>
              <a:rPr lang="en-US" dirty="0" err="1"/>
              <a:t>colgroup</a:t>
            </a:r>
            <a:r>
              <a:rPr lang="en-US" dirty="0"/>
              <a:t>&gt; elements, and before any &lt;tbody&gt;, &lt;</a:t>
            </a:r>
            <a:r>
              <a:rPr lang="en-US" dirty="0" err="1"/>
              <a:t>tfoot</a:t>
            </a:r>
            <a:r>
              <a:rPr lang="en-US" dirty="0"/>
              <a:t>&gt;, and &lt;tr&gt; elements.</a:t>
            </a:r>
          </a:p>
          <a:p>
            <a:r>
              <a:rPr lang="en-US" dirty="0"/>
              <a:t>&lt;thead&gt;&lt;/thead&gt;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2B70-2A8E-4F22-B827-FC8F07B6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use to make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C9C6-D6BD-47AB-A3F5-F5982E26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Java Web</a:t>
            </a:r>
          </a:p>
          <a:p>
            <a:r>
              <a:rPr lang="en-US" dirty="0"/>
              <a:t>Oracle</a:t>
            </a:r>
          </a:p>
          <a:p>
            <a:r>
              <a:rPr lang="en-US" dirty="0" err="1"/>
              <a:t>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3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74EF-7C0F-4F0C-A67A-E0E2C03A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2C83-7AD9-476E-AE44-3BD9AB48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44814"/>
          </a:xfrm>
        </p:spPr>
        <p:txBody>
          <a:bodyPr>
            <a:normAutofit/>
          </a:bodyPr>
          <a:lstStyle/>
          <a:p>
            <a:r>
              <a:rPr lang="en-US" dirty="0"/>
              <a:t>The &lt;tbody&gt; tag is used to group the body content in an HTML table.</a:t>
            </a:r>
          </a:p>
          <a:p>
            <a:r>
              <a:rPr lang="en-US" dirty="0"/>
              <a:t>The &lt;tbody&gt; element is used in conjunction with the &lt;thead&gt; and &lt;</a:t>
            </a:r>
            <a:r>
              <a:rPr lang="en-US" dirty="0" err="1"/>
              <a:t>tfoot</a:t>
            </a:r>
            <a:r>
              <a:rPr lang="en-US" dirty="0"/>
              <a:t>&gt; elements to specify each part of a table (body, header, footer).</a:t>
            </a:r>
          </a:p>
          <a:p>
            <a:r>
              <a:rPr lang="en-US" dirty="0"/>
              <a:t>Browsers can use these elements to enable scrolling of the table body independently of the header and footer. Also, when printing a large table that spans multiple pages, these elements can enable the table header and footer to be printed at the top and bottom of each page.</a:t>
            </a:r>
          </a:p>
          <a:p>
            <a:r>
              <a:rPr lang="en-US" dirty="0"/>
              <a:t>The &lt;tbody&gt; tag must be used in the following context: As a child of a &lt;table&gt; element, after any &lt;caption&gt;, &lt;</a:t>
            </a:r>
            <a:r>
              <a:rPr lang="en-US" dirty="0" err="1"/>
              <a:t>colgroup</a:t>
            </a:r>
            <a:r>
              <a:rPr lang="en-US" dirty="0"/>
              <a:t>&gt;, and &lt;thead&gt; elements.</a:t>
            </a:r>
          </a:p>
          <a:p>
            <a:r>
              <a:rPr lang="en-US" dirty="0"/>
              <a:t>&lt;tbody&gt;&lt;/tbody&gt;</a:t>
            </a:r>
          </a:p>
        </p:txBody>
      </p:sp>
    </p:spTree>
    <p:extLst>
      <p:ext uri="{BB962C8B-B14F-4D97-AF65-F5344CB8AC3E}">
        <p14:creationId xmlns:p14="http://schemas.microsoft.com/office/powerpoint/2010/main" val="4069245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9D93-0817-4DDD-9E7F-E25A511C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588E-30B2-4D6D-935D-7EB59641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&lt;tr&gt; tag defines a row in an HTML table.</a:t>
            </a:r>
          </a:p>
          <a:p>
            <a:r>
              <a:rPr lang="en-US" dirty="0">
                <a:effectLst/>
              </a:rPr>
              <a:t>&lt;tr&gt;&lt;/tr&gt;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15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D09D-B25A-4A76-BEF5-205AD39D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9687-718B-4327-A4C1-4CA50FE57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&lt;td&gt; tag defines a standard cell in an HTML table.</a:t>
            </a:r>
          </a:p>
          <a:p>
            <a:r>
              <a:rPr lang="en-US" dirty="0"/>
              <a:t>The text in &lt;td&gt; elements are regular and left-aligned by default.</a:t>
            </a:r>
          </a:p>
          <a:p>
            <a:r>
              <a:rPr lang="en-US" dirty="0"/>
              <a:t>&lt;td&gt;&lt;/td&gt;</a:t>
            </a:r>
          </a:p>
        </p:txBody>
      </p:sp>
    </p:spTree>
    <p:extLst>
      <p:ext uri="{BB962C8B-B14F-4D97-AF65-F5344CB8AC3E}">
        <p14:creationId xmlns:p14="http://schemas.microsoft.com/office/powerpoint/2010/main" val="32730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C94D-528B-4726-BC34-F53F7736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E71F-A344-4384-A001-B75EA85D8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en-US" dirty="0"/>
              <a:t>The &lt;ul&gt; tag defines an unordered (bulleted) list.</a:t>
            </a:r>
          </a:p>
          <a:p>
            <a:r>
              <a:rPr lang="en-US" dirty="0"/>
              <a:t>Use the &lt;ul&gt; tag together with the &lt;li&gt; tag to create unordered lists.</a:t>
            </a:r>
          </a:p>
          <a:p>
            <a:r>
              <a:rPr lang="en-US" dirty="0"/>
              <a:t>&lt;ul&gt;&lt;/ul&gt;</a:t>
            </a:r>
          </a:p>
        </p:txBody>
      </p:sp>
    </p:spTree>
    <p:extLst>
      <p:ext uri="{BB962C8B-B14F-4D97-AF65-F5344CB8AC3E}">
        <p14:creationId xmlns:p14="http://schemas.microsoft.com/office/powerpoint/2010/main" val="1375828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37FA-1AF9-4D8D-9C6E-F4EC7AC5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EE1B-D06B-4C1F-A252-C9D68FE1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&lt;li&gt; tag defines a list item.</a:t>
            </a:r>
          </a:p>
          <a:p>
            <a:r>
              <a:rPr lang="en-US" dirty="0"/>
              <a:t>The &lt;li&gt; tag is used in ordered lists(&lt;</a:t>
            </a:r>
            <a:r>
              <a:rPr lang="en-US" dirty="0" err="1"/>
              <a:t>ol</a:t>
            </a:r>
            <a:r>
              <a:rPr lang="en-US" dirty="0"/>
              <a:t>&gt;), unordered lists (&lt;ul&gt;), and in menu lists (&lt;menu&gt;).</a:t>
            </a:r>
          </a:p>
          <a:p>
            <a:r>
              <a:rPr lang="en-US" dirty="0"/>
              <a:t>&lt;li&gt;&lt;/li&gt;</a:t>
            </a:r>
          </a:p>
        </p:txBody>
      </p:sp>
    </p:spTree>
    <p:extLst>
      <p:ext uri="{BB962C8B-B14F-4D97-AF65-F5344CB8AC3E}">
        <p14:creationId xmlns:p14="http://schemas.microsoft.com/office/powerpoint/2010/main" val="34574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29E4-68BE-4673-895B-F42E99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select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5780-3E66-4AC1-A4D0-18B80616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&lt;select&gt; element is used to create a drop-down list.</a:t>
            </a:r>
          </a:p>
          <a:p>
            <a:r>
              <a:rPr lang="en-US" dirty="0"/>
              <a:t>The &lt;option&gt; tags inside the &lt;select&gt; element define the available options in the list.</a:t>
            </a:r>
          </a:p>
          <a:p>
            <a:r>
              <a:rPr lang="en-US" dirty="0"/>
              <a:t>&lt;select&gt;&lt;/select&gt;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5222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CC3E-BF5C-42BF-A193-62F698A2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option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F281-9AB1-4353-82ED-2EB8D156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&lt;option&gt; tag defines an option in a select list.</a:t>
            </a:r>
          </a:p>
          <a:p>
            <a:r>
              <a:rPr lang="en-US" dirty="0"/>
              <a:t>&lt;option&gt; elements go inside a &lt;select&gt; or &lt;</a:t>
            </a:r>
            <a:r>
              <a:rPr lang="en-US" dirty="0" err="1"/>
              <a:t>datalist</a:t>
            </a:r>
            <a:r>
              <a:rPr lang="en-US" dirty="0"/>
              <a:t>&gt; element.</a:t>
            </a:r>
          </a:p>
          <a:p>
            <a:r>
              <a:rPr lang="en-US" dirty="0"/>
              <a:t>&lt;option&gt;&lt;/option&gt;</a:t>
            </a:r>
          </a:p>
        </p:txBody>
      </p:sp>
    </p:spTree>
    <p:extLst>
      <p:ext uri="{BB962C8B-B14F-4D97-AF65-F5344CB8AC3E}">
        <p14:creationId xmlns:p14="http://schemas.microsoft.com/office/powerpoint/2010/main" val="264276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A4FD-F08F-4E71-95A2-775B5623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br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0B55-4D0C-4A29-9CB8-8C2B99E2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 tag inserts a single line break.</a:t>
            </a:r>
          </a:p>
          <a:p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1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6731-8418-4F43-A878-3D7773BB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0E9D-7782-4136-A117-FE9CEF79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0470"/>
            <a:ext cx="10353762" cy="4058751"/>
          </a:xfrm>
        </p:spPr>
        <p:txBody>
          <a:bodyPr/>
          <a:lstStyle/>
          <a:p>
            <a:r>
              <a:rPr lang="en-US" dirty="0">
                <a:effectLst/>
              </a:rPr>
              <a:t>The &lt;script&gt; tag is used to define a client-side script (JavaScript).</a:t>
            </a:r>
          </a:p>
          <a:p>
            <a:r>
              <a:rPr lang="en-US" dirty="0">
                <a:effectLst/>
              </a:rPr>
              <a:t>The &lt;script&gt; element either contains scripting statements, or it points to an external script file through the 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 attribute.</a:t>
            </a:r>
          </a:p>
          <a:p>
            <a:r>
              <a:rPr lang="en-US" dirty="0">
                <a:effectLst/>
              </a:rPr>
              <a:t>Common uses for JavaScript are image manipulation, form validation, and dynamic changes of content.</a:t>
            </a:r>
          </a:p>
          <a:p>
            <a:r>
              <a:rPr lang="en-US" dirty="0">
                <a:effectLst/>
              </a:rPr>
              <a:t>&lt;script&gt;&lt;/script&gt;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9992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1EC7-0846-436B-9B30-575044D9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43" y="53063"/>
            <a:ext cx="10353762" cy="970450"/>
          </a:xfrm>
        </p:spPr>
        <p:txBody>
          <a:bodyPr/>
          <a:lstStyle/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D96B-FA4F-482A-9C57-D4DB768A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45" y="1234781"/>
            <a:ext cx="5803308" cy="40587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Form + div + table *3</a:t>
            </a:r>
          </a:p>
          <a:p>
            <a:r>
              <a:rPr lang="en-US" sz="2400" dirty="0"/>
              <a:t>Table 1: input type: text</a:t>
            </a:r>
          </a:p>
          <a:p>
            <a:r>
              <a:rPr lang="en-US" sz="2400" dirty="0"/>
              <a:t>Table 2: input type: number</a:t>
            </a:r>
          </a:p>
          <a:p>
            <a:r>
              <a:rPr lang="en-US" sz="2400" dirty="0"/>
              <a:t>Table 3: input type: password</a:t>
            </a:r>
          </a:p>
          <a:p>
            <a:r>
              <a:rPr lang="en-US" sz="2400" dirty="0"/>
              <a:t>Td’s Class: row + row number, line + line number, table + table number</a:t>
            </a:r>
          </a:p>
          <a:p>
            <a:r>
              <a:rPr lang="en-US" sz="2400" dirty="0"/>
              <a:t>For example: class="line1 row1 table1"</a:t>
            </a:r>
          </a:p>
          <a:p>
            <a:r>
              <a:rPr lang="en-US" sz="2400" dirty="0"/>
              <a:t>Id: English letter in order, the last one is aa.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CCD7A-CD11-4A82-8831-E3FB4BD22101}"/>
              </a:ext>
            </a:extLst>
          </p:cNvPr>
          <p:cNvSpPr/>
          <p:nvPr/>
        </p:nvSpPr>
        <p:spPr>
          <a:xfrm>
            <a:off x="533685" y="5623219"/>
            <a:ext cx="8569264" cy="826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notice: English character only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35E76-6E34-4173-8B78-4CFFFA2BE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023513"/>
            <a:ext cx="63246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0DF1-4831-4A90-BFDA-FDDB1D7D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AE7B-4638-48E6-B72F-2218F497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&lt;p&gt;, &lt;div&gt;, &lt;a&gt;, &lt;h1&gt; - &lt;h6&gt;, &lt;span&gt;, &lt;img&gt;, &lt;html&gt;, &lt;body&gt;, &lt;head&gt;, &lt;style&gt;, &lt;form&gt;, &lt;input&gt;, &lt;table&gt;, &lt;tbody&gt;, &lt;thead&gt;, &lt;td&gt;, &lt;tr&gt;, &lt;ul&gt;, &lt;li&gt;, &lt;select&gt;, &lt;option&gt;,&lt;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&gt;, &lt;script&gt;, &lt;meta&gt;, &lt;link&gt;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Block label: &lt;p&gt; &lt;div&gt;, &lt;h1&gt; - &lt;h6&gt;, &lt;html&gt;, &lt;body&gt;, &lt;head&gt;, &lt;table&gt;, &lt;tbody&gt;, &lt;thead&gt;, &lt;tr&gt;, &lt;ul&gt;, &lt;li&gt;,&lt;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&gt;, &lt;form&gt;, &lt;select&gt;, &lt;option&gt;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Inline-block label: &lt;a&gt;, &lt;span&gt;, &lt;img&gt;, &lt;input&gt;, &lt;td&gt;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Other: &lt;style&gt;, &lt;script&gt;, &lt;meta&gt;, &lt;link&gt;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B739-4C3C-4344-9807-33FD6DB5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that have end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B1EA-28CB-4037-82EC-96418FBB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&lt;p&gt;, &lt;div&gt;, &lt;a&gt;, &lt;h1&gt; - &lt;h6&gt;, &lt;span&gt;, &lt;html&gt;, &lt;body&gt;, &lt;head&gt;, &lt;style&gt;, &lt;form&gt;, &lt;table&gt;, &lt;tbody&gt;, &lt;thead&gt;, &lt;td&gt;, &lt;tr&gt;, &lt;ul&gt;, &lt;li&gt;, &lt;select&gt;, &lt;option&gt;, &lt;script&gt;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3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C8B9-2F45-44CF-AA7F-BCFBDF7D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that have no</a:t>
            </a:r>
            <a:r>
              <a:rPr lang="zh-CN" altLang="en-US" dirty="0"/>
              <a:t> </a:t>
            </a:r>
            <a:r>
              <a:rPr lang="en-US" dirty="0"/>
              <a:t>end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F8BB-E707-4D2E-A57D-2209210C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&lt;img&gt;, &lt;input&gt;, 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&gt;, &lt;meta&gt;, &lt;link&gt;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C494-7301-4986-822F-052E22E5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5A68-5516-4F8B-9A5D-F0EFDA6A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&lt;p&gt; tag defines a paragraph.</a:t>
            </a:r>
          </a:p>
          <a:p>
            <a:r>
              <a:rPr lang="en-US" dirty="0">
                <a:effectLst/>
              </a:rPr>
              <a:t>Browsers automatically add some space (margin) before and after each &lt;p&gt; element.</a:t>
            </a:r>
          </a:p>
          <a:p>
            <a:r>
              <a:rPr lang="en-US" dirty="0">
                <a:effectLst/>
              </a:rPr>
              <a:t>&lt;p&gt;&lt;/p&gt; </a:t>
            </a:r>
          </a:p>
        </p:txBody>
      </p:sp>
    </p:spTree>
    <p:extLst>
      <p:ext uri="{BB962C8B-B14F-4D97-AF65-F5344CB8AC3E}">
        <p14:creationId xmlns:p14="http://schemas.microsoft.com/office/powerpoint/2010/main" val="130654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2B09-FC3A-44F4-9F2F-6EF8F95D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9337-E09B-48B3-8DCA-DC098EAE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&lt;div&gt; tag defines a division or a section in an HTML document.</a:t>
            </a:r>
          </a:p>
          <a:p>
            <a:r>
              <a:rPr lang="en-US" dirty="0">
                <a:effectLst/>
              </a:rPr>
              <a:t>The &lt;div&gt; element is often used as a container for other HTML elements to style them with CSS or to perform certain tasks with JavaScript.</a:t>
            </a:r>
          </a:p>
          <a:p>
            <a:r>
              <a:rPr lang="en-US" dirty="0">
                <a:effectLst/>
              </a:rPr>
              <a:t>&lt;div&gt;&lt;/div&gt;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26835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1691-5AA3-4B2F-9150-53894A44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8387-E80E-468B-846A-95137AFD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&lt;a&gt; tag defines a hyperlink, which is used to link from one page to another.</a:t>
            </a:r>
          </a:p>
          <a:p>
            <a:r>
              <a:rPr lang="en-US" dirty="0">
                <a:effectLst/>
              </a:rPr>
              <a:t>The most important attribute of the &lt;a&gt; element is the </a:t>
            </a:r>
            <a:r>
              <a:rPr lang="en-US" dirty="0" err="1">
                <a:effectLst/>
              </a:rPr>
              <a:t>href</a:t>
            </a:r>
            <a:r>
              <a:rPr lang="en-US" dirty="0">
                <a:effectLst/>
              </a:rPr>
              <a:t> attribute, which indicates the link's destination.</a:t>
            </a:r>
          </a:p>
          <a:p>
            <a:r>
              <a:rPr lang="en-US" dirty="0">
                <a:effectLst/>
              </a:rPr>
              <a:t>By default, links will appear as follows in all browsers:</a:t>
            </a:r>
          </a:p>
          <a:p>
            <a:r>
              <a:rPr lang="en-US" dirty="0">
                <a:effectLst/>
              </a:rPr>
              <a:t>An unvisited link is underlined and blue</a:t>
            </a:r>
          </a:p>
          <a:p>
            <a:r>
              <a:rPr lang="en-US" dirty="0">
                <a:effectLst/>
              </a:rPr>
              <a:t>A visited link is underlined and purple</a:t>
            </a:r>
          </a:p>
          <a:p>
            <a:r>
              <a:rPr lang="en-US" dirty="0">
                <a:effectLst/>
              </a:rPr>
              <a:t>An active link is underlined and red</a:t>
            </a:r>
          </a:p>
          <a:p>
            <a:r>
              <a:rPr lang="en-US" dirty="0">
                <a:effectLst/>
              </a:rPr>
              <a:t>&lt;a&gt;&lt;/a&gt;</a:t>
            </a:r>
          </a:p>
        </p:txBody>
      </p:sp>
    </p:spTree>
    <p:extLst>
      <p:ext uri="{BB962C8B-B14F-4D97-AF65-F5344CB8AC3E}">
        <p14:creationId xmlns:p14="http://schemas.microsoft.com/office/powerpoint/2010/main" val="11858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8468-2BA9-492C-A2E9-7B71E356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H1 – h6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F61B-E33A-45D8-9F93-E36560B6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&lt;h1&gt; to &lt;h6&gt; tags are used to define HTML headings.</a:t>
            </a:r>
          </a:p>
          <a:p>
            <a:r>
              <a:rPr lang="en-US" dirty="0">
                <a:effectLst/>
              </a:rPr>
              <a:t>&lt;h1&gt; defines the most important heading. &lt;h6&gt; defines the least important heading.</a:t>
            </a:r>
          </a:p>
          <a:p>
            <a:r>
              <a:rPr lang="en-US" dirty="0">
                <a:effectLst/>
              </a:rPr>
              <a:t>&lt;h1&gt;&lt;/h1&gt;</a:t>
            </a:r>
          </a:p>
          <a:p>
            <a:r>
              <a:rPr lang="en-US" dirty="0">
                <a:effectLst/>
              </a:rPr>
              <a:t>&lt;h2&gt;&lt;/h2&gt;</a:t>
            </a:r>
          </a:p>
          <a:p>
            <a:r>
              <a:rPr lang="en-US" dirty="0">
                <a:effectLst/>
              </a:rPr>
              <a:t>&lt;h3&gt;&lt;/h3&gt;</a:t>
            </a:r>
          </a:p>
          <a:p>
            <a:r>
              <a:rPr lang="en-US" dirty="0">
                <a:effectLst/>
              </a:rPr>
              <a:t>&lt;h4&gt;&lt;/h4&gt;</a:t>
            </a:r>
          </a:p>
          <a:p>
            <a:r>
              <a:rPr lang="en-US" dirty="0">
                <a:effectLst/>
              </a:rPr>
              <a:t>&lt;h5&gt;&lt;/h5&gt;</a:t>
            </a:r>
          </a:p>
          <a:p>
            <a:r>
              <a:rPr lang="en-US" dirty="0">
                <a:effectLst/>
              </a:rPr>
              <a:t>&lt;h6&gt;&lt;/h6&gt;</a:t>
            </a:r>
          </a:p>
        </p:txBody>
      </p:sp>
    </p:spTree>
    <p:extLst>
      <p:ext uri="{BB962C8B-B14F-4D97-AF65-F5344CB8AC3E}">
        <p14:creationId xmlns:p14="http://schemas.microsoft.com/office/powerpoint/2010/main" val="3046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1632</Words>
  <Application>Microsoft Office PowerPoint</Application>
  <PresentationFormat>Widescreen</PresentationFormat>
  <Paragraphs>157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Calisto MT</vt:lpstr>
      <vt:lpstr>Wingdings 2</vt:lpstr>
      <vt:lpstr>Slate</vt:lpstr>
      <vt:lpstr>HTML/CSS/JavaScript</vt:lpstr>
      <vt:lpstr>Languages use to make Website</vt:lpstr>
      <vt:lpstr>HTML label</vt:lpstr>
      <vt:lpstr>Elements that have end tag</vt:lpstr>
      <vt:lpstr>Elements that have no end tag</vt:lpstr>
      <vt:lpstr>P</vt:lpstr>
      <vt:lpstr>Div</vt:lpstr>
      <vt:lpstr>a</vt:lpstr>
      <vt:lpstr>H1 – h6</vt:lpstr>
      <vt:lpstr>span</vt:lpstr>
      <vt:lpstr>img</vt:lpstr>
      <vt:lpstr>html</vt:lpstr>
      <vt:lpstr>body</vt:lpstr>
      <vt:lpstr>head</vt:lpstr>
      <vt:lpstr>style</vt:lpstr>
      <vt:lpstr>form</vt:lpstr>
      <vt:lpstr>input</vt:lpstr>
      <vt:lpstr>table</vt:lpstr>
      <vt:lpstr>thead</vt:lpstr>
      <vt:lpstr>tbody</vt:lpstr>
      <vt:lpstr>tr</vt:lpstr>
      <vt:lpstr>td</vt:lpstr>
      <vt:lpstr>ul</vt:lpstr>
      <vt:lpstr>li</vt:lpstr>
      <vt:lpstr>select</vt:lpstr>
      <vt:lpstr>option</vt:lpstr>
      <vt:lpstr>br</vt:lpstr>
      <vt:lpstr>script</vt:lpstr>
      <vt:lpstr>How to write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Marco Gao</dc:creator>
  <cp:lastModifiedBy>Marco Gao</cp:lastModifiedBy>
  <cp:revision>126</cp:revision>
  <dcterms:created xsi:type="dcterms:W3CDTF">2019-03-18T04:46:46Z</dcterms:created>
  <dcterms:modified xsi:type="dcterms:W3CDTF">2019-04-04T11:39:20Z</dcterms:modified>
</cp:coreProperties>
</file>