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86" r:id="rId5"/>
    <p:sldId id="287" r:id="rId6"/>
    <p:sldId id="262" r:id="rId7"/>
    <p:sldId id="260" r:id="rId8"/>
    <p:sldId id="266" r:id="rId9"/>
    <p:sldId id="267" r:id="rId10"/>
    <p:sldId id="268" r:id="rId11"/>
    <p:sldId id="269" r:id="rId12"/>
    <p:sldId id="270" r:id="rId13"/>
    <p:sldId id="271" r:id="rId14"/>
    <p:sldId id="288" r:id="rId15"/>
    <p:sldId id="273" r:id="rId16"/>
    <p:sldId id="274" r:id="rId17"/>
    <p:sldId id="259" r:id="rId18"/>
    <p:sldId id="275" r:id="rId19"/>
    <p:sldId id="277" r:id="rId20"/>
    <p:sldId id="276" r:id="rId21"/>
    <p:sldId id="289" r:id="rId22"/>
    <p:sldId id="290" r:id="rId23"/>
    <p:sldId id="291" r:id="rId24"/>
    <p:sldId id="292" r:id="rId25"/>
    <p:sldId id="282" r:id="rId26"/>
    <p:sldId id="283" r:id="rId27"/>
    <p:sldId id="284" r:id="rId28"/>
    <p:sldId id="285" r:id="rId29"/>
    <p:sldId id="26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7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0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75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3162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58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41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91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33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48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5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0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4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6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8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8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9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1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3BD3DDE-F085-4D99-93CC-7C075E03DDB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56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08FC-0A14-4ADF-AF04-827BDD963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1132"/>
          </a:xfrm>
        </p:spPr>
        <p:txBody>
          <a:bodyPr/>
          <a:lstStyle/>
          <a:p>
            <a:r>
              <a:rPr lang="en-US" dirty="0"/>
              <a:t>HTML/CSS/JavaScript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F61DE-CFBB-4FFF-860D-1796C84C2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8756" y="2357605"/>
            <a:ext cx="4235117" cy="396145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计算机科学社团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3DD2F-A978-482D-8FF1-419505559FF8}"/>
              </a:ext>
            </a:extLst>
          </p:cNvPr>
          <p:cNvSpPr txBox="1"/>
          <p:nvPr/>
        </p:nvSpPr>
        <p:spPr>
          <a:xfrm>
            <a:off x="10411326" y="6376737"/>
            <a:ext cx="178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Marco Gao</a:t>
            </a:r>
          </a:p>
        </p:txBody>
      </p:sp>
    </p:spTree>
    <p:extLst>
      <p:ext uri="{BB962C8B-B14F-4D97-AF65-F5344CB8AC3E}">
        <p14:creationId xmlns:p14="http://schemas.microsoft.com/office/powerpoint/2010/main" val="240318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8024-BCEF-4446-AC8F-F853F4D3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660B-4484-4951-ACC2-4230C9C1D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&lt;span&gt; </a:t>
            </a:r>
            <a:r>
              <a:rPr lang="zh-CN" altLang="en-US" dirty="0">
                <a:effectLst/>
              </a:rPr>
              <a:t>是用来分类文档中</a:t>
            </a:r>
            <a:r>
              <a:rPr lang="en-US" altLang="zh-CN" dirty="0">
                <a:effectLst/>
              </a:rPr>
              <a:t>inline-elements(</a:t>
            </a:r>
            <a:r>
              <a:rPr lang="zh-CN" altLang="en-US" dirty="0">
                <a:effectLst/>
              </a:rPr>
              <a:t>行内元素</a:t>
            </a:r>
            <a:r>
              <a:rPr lang="en-US" altLang="zh-CN" dirty="0">
                <a:effectLst/>
              </a:rPr>
              <a:t>)</a:t>
            </a:r>
          </a:p>
          <a:p>
            <a:r>
              <a:rPr lang="en-US" dirty="0">
                <a:effectLst/>
              </a:rPr>
              <a:t>&lt;span&gt; </a:t>
            </a:r>
            <a:r>
              <a:rPr lang="zh-CN" altLang="en-US" dirty="0">
                <a:effectLst/>
              </a:rPr>
              <a:t>标签自身不会有视觉上的变化</a:t>
            </a:r>
            <a:r>
              <a:rPr lang="en-US" altLang="zh-CN" dirty="0">
                <a:effectLst/>
              </a:rPr>
              <a:t>.</a:t>
            </a:r>
          </a:p>
          <a:p>
            <a:r>
              <a:rPr lang="en-US" dirty="0">
                <a:effectLst/>
              </a:rPr>
              <a:t>&lt;span&gt; </a:t>
            </a:r>
            <a:r>
              <a:rPr lang="zh-CN" altLang="en-US" dirty="0">
                <a:effectLst/>
              </a:rPr>
              <a:t>标签提供了一种和文字或者文档的一部分的链接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&lt;span&gt;&lt;/span&gt;</a:t>
            </a:r>
          </a:p>
        </p:txBody>
      </p:sp>
    </p:spTree>
    <p:extLst>
      <p:ext uri="{BB962C8B-B14F-4D97-AF65-F5344CB8AC3E}">
        <p14:creationId xmlns:p14="http://schemas.microsoft.com/office/powerpoint/2010/main" val="35107957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8E99-299F-43F9-A709-75FF94C89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FD52-9DCF-464A-A023-ED0FC233F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&lt;img&gt; </a:t>
            </a:r>
            <a:r>
              <a:rPr lang="zh-CN" altLang="en-US" dirty="0">
                <a:effectLst/>
              </a:rPr>
              <a:t>标签在网页中定义了一个图片</a:t>
            </a:r>
            <a:endParaRPr lang="en-US" altLang="zh-CN" dirty="0">
              <a:effectLst/>
            </a:endParaRPr>
          </a:p>
          <a:p>
            <a:r>
              <a:rPr lang="en-US" dirty="0">
                <a:effectLst/>
              </a:rPr>
              <a:t>&lt;img</a:t>
            </a:r>
            <a:r>
              <a:rPr lang="en-US" altLang="zh-CN" dirty="0">
                <a:effectLst/>
              </a:rPr>
              <a:t>&gt;</a:t>
            </a:r>
            <a:r>
              <a:rPr lang="zh-CN" altLang="en-US" dirty="0">
                <a:effectLst/>
              </a:rPr>
              <a:t>标签有两个需要的属性</a:t>
            </a:r>
            <a:r>
              <a:rPr lang="en-US" altLang="zh-CN" dirty="0">
                <a:effectLst/>
              </a:rPr>
              <a:t>: </a:t>
            </a:r>
            <a:r>
              <a:rPr lang="en-US" dirty="0" err="1">
                <a:effectLst/>
              </a:rPr>
              <a:t>src</a:t>
            </a:r>
            <a:r>
              <a:rPr lang="en-US" dirty="0">
                <a:effectLst/>
              </a:rPr>
              <a:t> and alt.</a:t>
            </a:r>
            <a:endParaRPr lang="en-US" altLang="zh-CN" dirty="0">
              <a:effectLst/>
            </a:endParaRPr>
          </a:p>
          <a:p>
            <a:r>
              <a:rPr lang="en-US" dirty="0">
                <a:effectLst/>
              </a:rPr>
              <a:t>img </a:t>
            </a:r>
            <a:r>
              <a:rPr lang="zh-CN" altLang="en-US" dirty="0">
                <a:effectLst/>
              </a:rPr>
              <a:t>的全名是 </a:t>
            </a:r>
            <a:r>
              <a:rPr lang="en-US" dirty="0">
                <a:effectLst/>
              </a:rPr>
              <a:t>image</a:t>
            </a:r>
            <a:r>
              <a:rPr lang="en-US" altLang="zh-CN" dirty="0">
                <a:effectLst/>
              </a:rPr>
              <a:t>.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&lt;img /&gt;</a:t>
            </a:r>
          </a:p>
        </p:txBody>
      </p:sp>
    </p:spTree>
    <p:extLst>
      <p:ext uri="{BB962C8B-B14F-4D97-AF65-F5344CB8AC3E}">
        <p14:creationId xmlns:p14="http://schemas.microsoft.com/office/powerpoint/2010/main" val="305430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A4154-1D8E-43A0-BAE5-968AC84B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F7669-4220-4BFF-A616-13E2E60AF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&lt;html&gt; </a:t>
            </a:r>
            <a:r>
              <a:rPr lang="zh-CN" altLang="en-US" dirty="0">
                <a:effectLst/>
              </a:rPr>
              <a:t>标签告诉浏览器这个是</a:t>
            </a:r>
            <a:r>
              <a:rPr lang="en-US" altLang="zh-CN" dirty="0">
                <a:effectLst/>
              </a:rPr>
              <a:t>html</a:t>
            </a:r>
            <a:r>
              <a:rPr lang="zh-CN" altLang="en-US" dirty="0">
                <a:effectLst/>
              </a:rPr>
              <a:t>文档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&lt;html&gt; </a:t>
            </a:r>
            <a:r>
              <a:rPr lang="zh-CN" altLang="en-US" dirty="0">
                <a:effectLst/>
              </a:rPr>
              <a:t>标签是网页的根标签</a:t>
            </a:r>
            <a:r>
              <a:rPr lang="en-US" altLang="zh-CN" dirty="0">
                <a:effectLst/>
              </a:rPr>
              <a:t>. </a:t>
            </a:r>
          </a:p>
          <a:p>
            <a:r>
              <a:rPr lang="en-US" dirty="0">
                <a:effectLst/>
              </a:rPr>
              <a:t>&lt;html&gt; </a:t>
            </a:r>
            <a:r>
              <a:rPr lang="zh-CN" altLang="en-US" dirty="0">
                <a:effectLst/>
              </a:rPr>
              <a:t>标签是所有标签的父标签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&lt;html&gt;</a:t>
            </a:r>
            <a:r>
              <a:rPr lang="en-US" altLang="zh-CN" dirty="0">
                <a:effectLst/>
              </a:rPr>
              <a:t>&lt;/html&gt;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1192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01D1-26C1-48F5-84EB-4DB6638C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2CBB7-19D7-489A-9E63-CBE1A6712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&lt;body&gt; </a:t>
            </a:r>
            <a:r>
              <a:rPr lang="zh-CN" altLang="en-US" dirty="0">
                <a:effectLst/>
              </a:rPr>
              <a:t>标签定义了网页的主体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&lt;body&gt; </a:t>
            </a:r>
            <a:r>
              <a:rPr lang="zh-CN" altLang="en-US" dirty="0">
                <a:effectLst/>
              </a:rPr>
              <a:t>标签包括了网页的主体以及内容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比如说文字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链接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图片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表格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列表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等等</a:t>
            </a:r>
            <a:r>
              <a:rPr lang="en-US" altLang="zh-CN" dirty="0">
                <a:effectLst/>
              </a:rPr>
              <a:t>. </a:t>
            </a:r>
          </a:p>
          <a:p>
            <a:r>
              <a:rPr lang="en-US" dirty="0">
                <a:effectLst/>
              </a:rPr>
              <a:t>&lt;body&gt;&lt;/body&gt;</a:t>
            </a:r>
          </a:p>
        </p:txBody>
      </p:sp>
    </p:spTree>
    <p:extLst>
      <p:ext uri="{BB962C8B-B14F-4D97-AF65-F5344CB8AC3E}">
        <p14:creationId xmlns:p14="http://schemas.microsoft.com/office/powerpoint/2010/main" val="246025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4A54-EA12-4DA1-9B10-ED060B29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752AA-4A14-4DE8-9E08-FECD9E795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427" y="1507860"/>
            <a:ext cx="10353762" cy="5350140"/>
          </a:xfrm>
        </p:spPr>
        <p:txBody>
          <a:bodyPr>
            <a:normAutofit/>
          </a:bodyPr>
          <a:lstStyle/>
          <a:p>
            <a:r>
              <a:rPr lang="en-US" dirty="0"/>
              <a:t>&lt;head&gt;</a:t>
            </a:r>
            <a:r>
              <a:rPr lang="en-US" altLang="zh-CN" dirty="0"/>
              <a:t>&lt;/head&gt;</a:t>
            </a:r>
            <a:endParaRPr lang="en-US" dirty="0"/>
          </a:p>
          <a:p>
            <a:r>
              <a:rPr lang="en-US" dirty="0"/>
              <a:t>&lt;head&gt; </a:t>
            </a:r>
            <a:r>
              <a:rPr lang="zh-CN" altLang="en-US" dirty="0"/>
              <a:t>标签是所有头标签的父标签</a:t>
            </a:r>
            <a:r>
              <a:rPr lang="en-US" altLang="zh-CN" dirty="0"/>
              <a:t>.</a:t>
            </a:r>
            <a:endParaRPr lang="en-US" dirty="0"/>
          </a:p>
          <a:p>
            <a:r>
              <a:rPr lang="en-US" dirty="0"/>
              <a:t>&lt;head&gt; </a:t>
            </a:r>
            <a:r>
              <a:rPr lang="zh-CN" altLang="en-US" dirty="0"/>
              <a:t>元素包括文档的标题</a:t>
            </a:r>
            <a:r>
              <a:rPr lang="en-US" altLang="zh-CN" dirty="0"/>
              <a:t>, </a:t>
            </a:r>
            <a:r>
              <a:rPr lang="zh-CN" altLang="en-US" dirty="0"/>
              <a:t>脚本</a:t>
            </a:r>
            <a:r>
              <a:rPr lang="en-US" altLang="zh-CN" dirty="0"/>
              <a:t>(JavaScript) </a:t>
            </a:r>
            <a:r>
              <a:rPr lang="zh-CN" altLang="en-US" dirty="0"/>
              <a:t>样式</a:t>
            </a:r>
            <a:r>
              <a:rPr lang="en-US" altLang="zh-CN" dirty="0"/>
              <a:t>, meta </a:t>
            </a:r>
            <a:r>
              <a:rPr lang="zh-CN" altLang="en-US" dirty="0"/>
              <a:t>信息</a:t>
            </a:r>
            <a:r>
              <a:rPr lang="en-US" dirty="0"/>
              <a:t>.</a:t>
            </a:r>
          </a:p>
          <a:p>
            <a:r>
              <a:rPr lang="zh-CN" altLang="en-US" dirty="0"/>
              <a:t>下面这些元素可以在头标签里面</a:t>
            </a:r>
            <a:endParaRPr lang="en-US" dirty="0"/>
          </a:p>
          <a:p>
            <a:r>
              <a:rPr lang="en-US" dirty="0"/>
              <a:t>&lt;title&gt; (</a:t>
            </a:r>
            <a:r>
              <a:rPr lang="en-US" altLang="zh-CN" dirty="0"/>
              <a:t>html</a:t>
            </a:r>
            <a:r>
              <a:rPr lang="zh-CN" altLang="en-US" dirty="0"/>
              <a:t>文档需要这个元素</a:t>
            </a:r>
            <a:r>
              <a:rPr lang="en-US" dirty="0"/>
              <a:t>)</a:t>
            </a:r>
          </a:p>
          <a:p>
            <a:r>
              <a:rPr lang="en-US" dirty="0"/>
              <a:t>&lt;style&gt;</a:t>
            </a:r>
          </a:p>
          <a:p>
            <a:r>
              <a:rPr lang="en-US" dirty="0"/>
              <a:t>&lt;base&gt;</a:t>
            </a:r>
          </a:p>
          <a:p>
            <a:r>
              <a:rPr lang="en-US" dirty="0"/>
              <a:t>&lt;link&gt;</a:t>
            </a:r>
          </a:p>
          <a:p>
            <a:r>
              <a:rPr lang="en-US" dirty="0"/>
              <a:t>&lt;meta&gt;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&lt;</a:t>
            </a:r>
            <a:r>
              <a:rPr lang="en-US" dirty="0" err="1"/>
              <a:t>noscript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26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97C4-8832-4399-8898-5BD5B1DC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C5BB6-4D4C-4096-A172-67FF078C8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&lt;style&gt; </a:t>
            </a:r>
            <a:r>
              <a:rPr lang="zh-CN" altLang="en-US" dirty="0">
                <a:effectLst/>
              </a:rPr>
              <a:t>是用来定义网页的样式信息</a:t>
            </a:r>
            <a:r>
              <a:rPr lang="en-US" altLang="zh-CN" dirty="0">
                <a:effectLst/>
              </a:rPr>
              <a:t>. </a:t>
            </a:r>
            <a:endParaRPr lang="en-US" dirty="0">
              <a:effectLst/>
            </a:endParaRPr>
          </a:p>
          <a:p>
            <a:r>
              <a:rPr lang="zh-CN" altLang="en-US" dirty="0">
                <a:effectLst/>
              </a:rPr>
              <a:t>在</a:t>
            </a:r>
            <a:r>
              <a:rPr lang="en-US" dirty="0">
                <a:effectLst/>
              </a:rPr>
              <a:t>&lt;style&gt; </a:t>
            </a:r>
            <a:r>
              <a:rPr lang="zh-CN" altLang="en-US" dirty="0">
                <a:effectLst/>
              </a:rPr>
              <a:t>标签里面定义这个网页文档如何在浏览器中显示</a:t>
            </a:r>
            <a:endParaRPr lang="en-US" dirty="0">
              <a:effectLst/>
            </a:endParaRPr>
          </a:p>
          <a:p>
            <a:r>
              <a:rPr lang="zh-CN" altLang="en-US" dirty="0">
                <a:effectLst/>
              </a:rPr>
              <a:t>每个网页文档可以包括多个</a:t>
            </a:r>
            <a:r>
              <a:rPr lang="en-US" altLang="zh-CN" dirty="0">
                <a:effectLst/>
              </a:rPr>
              <a:t>&lt;style&gt;</a:t>
            </a:r>
            <a:r>
              <a:rPr lang="zh-CN" altLang="en-US" dirty="0">
                <a:effectLst/>
              </a:rPr>
              <a:t>标签</a:t>
            </a:r>
            <a:r>
              <a:rPr lang="en-US" altLang="zh-CN" dirty="0">
                <a:effectLst/>
              </a:rPr>
              <a:t>.</a:t>
            </a:r>
          </a:p>
          <a:p>
            <a:r>
              <a:rPr lang="en-US" dirty="0">
                <a:effectLst/>
              </a:rPr>
              <a:t>&lt;style&gt;&lt;/style&gt;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9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C045-82F7-4F34-83FC-AA85B55F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06" y="393129"/>
            <a:ext cx="10353762" cy="970450"/>
          </a:xfrm>
        </p:spPr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7425E-7966-4DFC-8831-054A63B02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1" y="1363579"/>
            <a:ext cx="11107136" cy="52056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&lt;form&gt;</a:t>
            </a:r>
          </a:p>
          <a:p>
            <a:r>
              <a:rPr lang="en-US" dirty="0"/>
              <a:t>&lt;form&gt; </a:t>
            </a:r>
            <a:r>
              <a:rPr lang="zh-CN" altLang="en-US" dirty="0"/>
              <a:t>标签是用来创建网页表单给用户来输入</a:t>
            </a:r>
            <a:endParaRPr lang="en-US" dirty="0"/>
          </a:p>
          <a:p>
            <a:r>
              <a:rPr lang="en-US" dirty="0"/>
              <a:t>&lt;form&gt;</a:t>
            </a:r>
            <a:r>
              <a:rPr lang="zh-CN" altLang="en-US" dirty="0"/>
              <a:t>元素可以包括一个或多个下面的这些元素</a:t>
            </a:r>
            <a:endParaRPr lang="en-US" dirty="0"/>
          </a:p>
          <a:p>
            <a:r>
              <a:rPr lang="en-US" dirty="0"/>
              <a:t>&lt;input&gt;</a:t>
            </a:r>
          </a:p>
          <a:p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  <a:p>
            <a:r>
              <a:rPr lang="en-US" dirty="0"/>
              <a:t>&lt;button&gt;</a:t>
            </a:r>
          </a:p>
          <a:p>
            <a:r>
              <a:rPr lang="en-US" dirty="0"/>
              <a:t>&lt;select&gt;</a:t>
            </a:r>
          </a:p>
          <a:p>
            <a:r>
              <a:rPr lang="en-US" dirty="0"/>
              <a:t>&lt;option&gt;</a:t>
            </a:r>
          </a:p>
          <a:p>
            <a:r>
              <a:rPr lang="en-US" dirty="0"/>
              <a:t>&lt;</a:t>
            </a:r>
            <a:r>
              <a:rPr lang="en-US" dirty="0" err="1"/>
              <a:t>optgroup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fieldset</a:t>
            </a:r>
            <a:r>
              <a:rPr lang="en-US" dirty="0"/>
              <a:t>&gt;</a:t>
            </a:r>
          </a:p>
          <a:p>
            <a:r>
              <a:rPr lang="en-US" dirty="0"/>
              <a:t>&lt;label&gt;</a:t>
            </a:r>
          </a:p>
          <a:p>
            <a:r>
              <a:rPr lang="en-US" dirty="0"/>
              <a:t>&lt;output&gt;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718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tmFilter="0,0; .5, 1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 tmFilter="0,0; .5, 1; 1, 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 tmFilter="0,0; .5, 1; 1, 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 tmFilter="0,0; .5, 1; 1, 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 tmFilter="0,0; .5, 1; 1, 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 tmFilter="0,0; .5, 1; 1, 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 tmFilter="0,0; .5, 1; 1, 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EAED-308B-4F00-8CE7-580402DEA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D151B-7B3A-44BA-B481-8A11F7563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&lt;input&gt; </a:t>
            </a:r>
            <a:r>
              <a:rPr lang="zh-CN" altLang="en-US" dirty="0">
                <a:effectLst/>
              </a:rPr>
              <a:t>定义一个用户可以输入任何数据的地方</a:t>
            </a:r>
            <a:r>
              <a:rPr lang="en-US" altLang="zh-CN" dirty="0">
                <a:effectLst/>
              </a:rPr>
              <a:t>. </a:t>
            </a:r>
          </a:p>
          <a:p>
            <a:r>
              <a:rPr lang="en-US" dirty="0">
                <a:effectLst/>
              </a:rPr>
              <a:t>&lt;input&gt; </a:t>
            </a:r>
            <a:r>
              <a:rPr lang="zh-CN" altLang="en-US" dirty="0">
                <a:effectLst/>
              </a:rPr>
              <a:t>元素是用来在</a:t>
            </a:r>
            <a:r>
              <a:rPr lang="en-US" dirty="0">
                <a:effectLst/>
              </a:rPr>
              <a:t>&lt;form&gt; </a:t>
            </a:r>
            <a:r>
              <a:rPr lang="zh-CN" altLang="en-US" dirty="0">
                <a:effectLst/>
              </a:rPr>
              <a:t>元素的控制下让用户输入数据</a:t>
            </a:r>
            <a:endParaRPr lang="en-US" dirty="0">
              <a:effectLst/>
            </a:endParaRPr>
          </a:p>
          <a:p>
            <a:r>
              <a:rPr lang="en-US" altLang="zh-CN" dirty="0">
                <a:effectLst/>
              </a:rPr>
              <a:t>Input</a:t>
            </a:r>
            <a:r>
              <a:rPr lang="zh-CN" altLang="en-US" dirty="0">
                <a:effectLst/>
              </a:rPr>
              <a:t>标签有很多样式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取决于</a:t>
            </a:r>
            <a:r>
              <a:rPr lang="en-US" altLang="zh-CN" dirty="0">
                <a:effectLst/>
              </a:rPr>
              <a:t>type</a:t>
            </a:r>
            <a:r>
              <a:rPr lang="zh-CN" altLang="en-US" dirty="0">
                <a:effectLst/>
              </a:rPr>
              <a:t>属性的值</a:t>
            </a:r>
            <a:r>
              <a:rPr lang="en-US" dirty="0">
                <a:effectLst/>
              </a:rPr>
              <a:t>.</a:t>
            </a:r>
            <a:endParaRPr lang="en-US" dirty="0"/>
          </a:p>
          <a:p>
            <a:r>
              <a:rPr lang="zh-CN" altLang="en-US" dirty="0"/>
              <a:t>属性</a:t>
            </a:r>
            <a:r>
              <a:rPr lang="en-US" dirty="0"/>
              <a:t>:  placeholder, type, value</a:t>
            </a:r>
          </a:p>
          <a:p>
            <a:r>
              <a:rPr lang="en-US" dirty="0"/>
              <a:t>Type</a:t>
            </a:r>
            <a:r>
              <a:rPr lang="zh-CN" altLang="en-US" dirty="0"/>
              <a:t>属性的值</a:t>
            </a:r>
            <a:r>
              <a:rPr lang="en-US" dirty="0"/>
              <a:t>: text, number, checkbox, button, submit, password, radio</a:t>
            </a:r>
          </a:p>
          <a:p>
            <a:r>
              <a:rPr lang="en-US" dirty="0"/>
              <a:t>&lt;input /&gt;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2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93D2-D6A9-4BCB-97F2-D6BEAE62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B0B7B-9F1B-4B96-BA43-887733F91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&lt;table&gt; </a:t>
            </a:r>
            <a:r>
              <a:rPr lang="zh-CN" altLang="en-US" dirty="0"/>
              <a:t>标签定义了一个网页表格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一个网页表格包括了</a:t>
            </a:r>
            <a:r>
              <a:rPr lang="en-US" altLang="zh-CN" dirty="0"/>
              <a:t>&lt;table&gt;</a:t>
            </a:r>
            <a:r>
              <a:rPr lang="zh-CN" altLang="en-US" dirty="0"/>
              <a:t>标签</a:t>
            </a:r>
            <a:r>
              <a:rPr lang="en-US" altLang="zh-CN" dirty="0"/>
              <a:t>, </a:t>
            </a:r>
            <a:r>
              <a:rPr lang="zh-CN" altLang="en-US" dirty="0"/>
              <a:t>一个或者多个</a:t>
            </a:r>
            <a:r>
              <a:rPr lang="en-US" dirty="0"/>
              <a:t>&lt;tr&gt;, &lt;</a:t>
            </a:r>
            <a:r>
              <a:rPr lang="en-US" dirty="0" err="1"/>
              <a:t>th</a:t>
            </a:r>
            <a:r>
              <a:rPr lang="en-US" dirty="0"/>
              <a:t>&gt;, </a:t>
            </a:r>
            <a:r>
              <a:rPr lang="zh-CN" altLang="en-US" dirty="0"/>
              <a:t>和</a:t>
            </a:r>
            <a:r>
              <a:rPr lang="en-US" dirty="0"/>
              <a:t> &lt;td&gt;</a:t>
            </a:r>
            <a:r>
              <a:rPr lang="zh-CN" altLang="en-US" dirty="0"/>
              <a:t>标签</a:t>
            </a:r>
            <a:r>
              <a:rPr lang="en-US" altLang="zh-CN" dirty="0"/>
              <a:t>. </a:t>
            </a:r>
            <a:r>
              <a:rPr lang="en-US" dirty="0"/>
              <a:t> </a:t>
            </a:r>
          </a:p>
          <a:p>
            <a:r>
              <a:rPr lang="en-US" dirty="0"/>
              <a:t>&lt;table&gt;&lt;/table&gt;</a:t>
            </a:r>
          </a:p>
        </p:txBody>
      </p:sp>
    </p:spTree>
    <p:extLst>
      <p:ext uri="{BB962C8B-B14F-4D97-AF65-F5344CB8AC3E}">
        <p14:creationId xmlns:p14="http://schemas.microsoft.com/office/powerpoint/2010/main" val="4253711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28B7-CBEA-41B7-9B2F-4368D0C9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F8583-CDA5-4B09-9C08-66D297F40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125551"/>
          </a:xfrm>
        </p:spPr>
        <p:txBody>
          <a:bodyPr>
            <a:normAutofit/>
          </a:bodyPr>
          <a:lstStyle/>
          <a:p>
            <a:r>
              <a:rPr lang="en-US" dirty="0"/>
              <a:t>&lt;thead&gt; </a:t>
            </a:r>
            <a:r>
              <a:rPr lang="zh-CN" altLang="en-US" dirty="0"/>
              <a:t>标签用来定义网页表格中的头部分</a:t>
            </a:r>
            <a:r>
              <a:rPr lang="en-US" altLang="zh-CN" dirty="0"/>
              <a:t>.</a:t>
            </a:r>
          </a:p>
          <a:p>
            <a:r>
              <a:rPr lang="en-US" dirty="0"/>
              <a:t>&lt;thead&gt; </a:t>
            </a:r>
            <a:r>
              <a:rPr lang="zh-CN" altLang="en-US" dirty="0"/>
              <a:t>标签是关联与</a:t>
            </a:r>
            <a:r>
              <a:rPr lang="en-US" dirty="0"/>
              <a:t>&lt;tbody&gt; </a:t>
            </a:r>
            <a:r>
              <a:rPr lang="zh-CN" altLang="en-US" dirty="0"/>
              <a:t>和</a:t>
            </a:r>
            <a:r>
              <a:rPr lang="en-US" dirty="0"/>
              <a:t> &lt;</a:t>
            </a:r>
            <a:r>
              <a:rPr lang="en-US" dirty="0" err="1"/>
              <a:t>tfoot</a:t>
            </a:r>
            <a:r>
              <a:rPr lang="en-US" dirty="0"/>
              <a:t>&gt; </a:t>
            </a:r>
            <a:r>
              <a:rPr lang="zh-CN" altLang="en-US" dirty="0"/>
              <a:t>元素</a:t>
            </a:r>
            <a:r>
              <a:rPr lang="en-US" altLang="zh-CN" dirty="0"/>
              <a:t>, </a:t>
            </a:r>
            <a:r>
              <a:rPr lang="zh-CN" altLang="en-US" dirty="0"/>
              <a:t>用来定义网页的各个部分</a:t>
            </a:r>
            <a:r>
              <a:rPr lang="en-US" dirty="0"/>
              <a:t>(header, body, footer).</a:t>
            </a:r>
          </a:p>
          <a:p>
            <a:r>
              <a:rPr lang="zh-CN" altLang="en-US" dirty="0"/>
              <a:t>浏览器可以使用这些元素来独立于页眉和页脚滚动表体。 此外，当打印跨越多个页面的大表时，这些元素可以使表格页眉和页脚打印在每页的顶部和底部。</a:t>
            </a:r>
            <a:endParaRPr lang="en-US" altLang="zh-CN" dirty="0"/>
          </a:p>
          <a:p>
            <a:r>
              <a:rPr lang="en-US" dirty="0"/>
              <a:t>The &lt;thead&gt; </a:t>
            </a:r>
            <a:r>
              <a:rPr lang="zh-CN" altLang="en-US" dirty="0"/>
              <a:t>标签必须满足以下条件</a:t>
            </a:r>
            <a:r>
              <a:rPr lang="en-US" altLang="zh-CN" dirty="0"/>
              <a:t>. </a:t>
            </a:r>
            <a:r>
              <a:rPr lang="en-US" dirty="0"/>
              <a:t>&lt;table&gt; </a:t>
            </a:r>
            <a:r>
              <a:rPr lang="zh-CN" altLang="en-US" dirty="0"/>
              <a:t>标签的子标签</a:t>
            </a:r>
            <a:r>
              <a:rPr lang="en-US" dirty="0"/>
              <a:t>, </a:t>
            </a:r>
            <a:r>
              <a:rPr lang="zh-CN" altLang="en-US" dirty="0"/>
              <a:t>在</a:t>
            </a:r>
            <a:r>
              <a:rPr lang="en-US" dirty="0"/>
              <a:t>&lt;caption&gt;</a:t>
            </a:r>
            <a:r>
              <a:rPr lang="zh-CN" altLang="en-US" dirty="0"/>
              <a:t>标签</a:t>
            </a:r>
            <a:r>
              <a:rPr lang="en-US" dirty="0"/>
              <a:t>, </a:t>
            </a:r>
            <a:r>
              <a:rPr lang="zh-CN" altLang="en-US" dirty="0"/>
              <a:t>和</a:t>
            </a:r>
            <a:r>
              <a:rPr lang="en-US" dirty="0"/>
              <a:t> &lt;</a:t>
            </a:r>
            <a:r>
              <a:rPr lang="en-US" dirty="0" err="1"/>
              <a:t>colgroup</a:t>
            </a:r>
            <a:r>
              <a:rPr lang="en-US" dirty="0"/>
              <a:t>&gt; </a:t>
            </a:r>
            <a:r>
              <a:rPr lang="zh-CN" altLang="en-US" dirty="0"/>
              <a:t>标签后面</a:t>
            </a:r>
            <a:r>
              <a:rPr lang="en-US" dirty="0"/>
              <a:t>, </a:t>
            </a:r>
            <a:r>
              <a:rPr lang="zh-CN" altLang="en-US" dirty="0"/>
              <a:t>再</a:t>
            </a:r>
            <a:r>
              <a:rPr lang="en-US" dirty="0"/>
              <a:t>&lt;tbody&gt;</a:t>
            </a:r>
            <a:r>
              <a:rPr lang="zh-CN" altLang="en-US" dirty="0"/>
              <a:t>标签</a:t>
            </a:r>
            <a:r>
              <a:rPr lang="en-US" dirty="0"/>
              <a:t>, &lt;</a:t>
            </a:r>
            <a:r>
              <a:rPr lang="en-US" dirty="0" err="1"/>
              <a:t>tfoot</a:t>
            </a:r>
            <a:r>
              <a:rPr lang="en-US" dirty="0"/>
              <a:t>&gt; </a:t>
            </a:r>
            <a:r>
              <a:rPr lang="zh-CN" altLang="en-US" dirty="0"/>
              <a:t>标签和</a:t>
            </a:r>
            <a:r>
              <a:rPr lang="en-US" dirty="0"/>
              <a:t> &lt;tr&gt;</a:t>
            </a:r>
            <a:r>
              <a:rPr lang="zh-CN" altLang="en-US" dirty="0"/>
              <a:t>标签前面</a:t>
            </a:r>
            <a:r>
              <a:rPr lang="en-US" dirty="0"/>
              <a:t>.</a:t>
            </a:r>
          </a:p>
          <a:p>
            <a:r>
              <a:rPr lang="en-US" dirty="0"/>
              <a:t>&lt;thead&gt;&lt;/thead&gt;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5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2B70-2A8E-4F22-B827-FC8F07B6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我们做网页使用的语言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0C9C6-D6BD-47AB-A3F5-F5982E26B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JavaScript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Java Web</a:t>
            </a:r>
          </a:p>
          <a:p>
            <a:r>
              <a:rPr lang="en-US" dirty="0"/>
              <a:t>Oracle</a:t>
            </a:r>
          </a:p>
          <a:p>
            <a:r>
              <a:rPr lang="en-US" dirty="0" err="1"/>
              <a:t>Sql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3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74EF-7C0F-4F0C-A67A-E0E2C03A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32C83-7AD9-476E-AE44-3BD9AB485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44814"/>
          </a:xfrm>
        </p:spPr>
        <p:txBody>
          <a:bodyPr>
            <a:normAutofit/>
          </a:bodyPr>
          <a:lstStyle/>
          <a:p>
            <a:r>
              <a:rPr lang="en-US" dirty="0"/>
              <a:t>&lt;</a:t>
            </a:r>
            <a:r>
              <a:rPr lang="en-US" altLang="zh-CN" dirty="0"/>
              <a:t> tbody </a:t>
            </a:r>
            <a:r>
              <a:rPr lang="en-US" dirty="0"/>
              <a:t>&gt; </a:t>
            </a:r>
            <a:r>
              <a:rPr lang="zh-CN" altLang="en-US" dirty="0"/>
              <a:t>标签用来定义网页表格</a:t>
            </a:r>
            <a:r>
              <a:rPr lang="zh-CN" altLang="en-US"/>
              <a:t>中的主体部分</a:t>
            </a:r>
            <a:r>
              <a:rPr lang="en-US" altLang="zh-CN" dirty="0"/>
              <a:t>.</a:t>
            </a:r>
          </a:p>
          <a:p>
            <a:r>
              <a:rPr lang="en-US" dirty="0"/>
              <a:t>&lt;</a:t>
            </a:r>
            <a:r>
              <a:rPr lang="en-US" altLang="zh-CN" dirty="0"/>
              <a:t>tbody</a:t>
            </a:r>
            <a:r>
              <a:rPr lang="en-US" dirty="0"/>
              <a:t>&gt; </a:t>
            </a:r>
            <a:r>
              <a:rPr lang="zh-CN" altLang="en-US" dirty="0"/>
              <a:t>标签是关联与</a:t>
            </a:r>
            <a:r>
              <a:rPr lang="en-US" dirty="0"/>
              <a:t>&lt;tbody&gt; </a:t>
            </a:r>
            <a:r>
              <a:rPr lang="zh-CN" altLang="en-US" dirty="0"/>
              <a:t>和</a:t>
            </a:r>
            <a:r>
              <a:rPr lang="en-US" dirty="0"/>
              <a:t> &lt;</a:t>
            </a:r>
            <a:r>
              <a:rPr lang="en-US" dirty="0" err="1"/>
              <a:t>tfoot</a:t>
            </a:r>
            <a:r>
              <a:rPr lang="en-US" dirty="0"/>
              <a:t>&gt; </a:t>
            </a:r>
            <a:r>
              <a:rPr lang="zh-CN" altLang="en-US" dirty="0"/>
              <a:t>元素</a:t>
            </a:r>
            <a:r>
              <a:rPr lang="en-US" altLang="zh-CN" dirty="0"/>
              <a:t>, </a:t>
            </a:r>
            <a:r>
              <a:rPr lang="zh-CN" altLang="en-US" dirty="0"/>
              <a:t>用来定义网页的各个部分</a:t>
            </a:r>
            <a:r>
              <a:rPr lang="en-US" dirty="0"/>
              <a:t>(header, body, footer).</a:t>
            </a:r>
          </a:p>
          <a:p>
            <a:r>
              <a:rPr lang="zh-CN" altLang="en-US" dirty="0"/>
              <a:t>浏览器可以使用这些元素来独立于页眉和页脚滚动表体。 此外，当打印跨越多个页面的大表时，这些元素可以使表格页眉和页脚打印在每页的顶部和底部。</a:t>
            </a:r>
            <a:endParaRPr lang="en-US" altLang="zh-CN" dirty="0"/>
          </a:p>
          <a:p>
            <a:r>
              <a:rPr lang="en-US" dirty="0"/>
              <a:t>The &lt;</a:t>
            </a:r>
            <a:r>
              <a:rPr lang="en-US" altLang="zh-CN" dirty="0"/>
              <a:t>tbody</a:t>
            </a:r>
            <a:r>
              <a:rPr lang="en-US" dirty="0"/>
              <a:t>&gt; </a:t>
            </a:r>
            <a:r>
              <a:rPr lang="zh-CN" altLang="en-US" dirty="0"/>
              <a:t>标签必须满足以下条件</a:t>
            </a:r>
            <a:r>
              <a:rPr lang="en-US" altLang="zh-CN" dirty="0"/>
              <a:t>. </a:t>
            </a:r>
            <a:r>
              <a:rPr lang="en-US" dirty="0"/>
              <a:t>&lt;table&gt; </a:t>
            </a:r>
            <a:r>
              <a:rPr lang="zh-CN" altLang="en-US" dirty="0"/>
              <a:t>标签的子标签</a:t>
            </a:r>
            <a:r>
              <a:rPr lang="en-US" dirty="0"/>
              <a:t>, </a:t>
            </a:r>
            <a:r>
              <a:rPr lang="zh-CN" altLang="en-US" dirty="0"/>
              <a:t>在</a:t>
            </a:r>
            <a:r>
              <a:rPr lang="en-US" dirty="0"/>
              <a:t>&lt;caption&gt;</a:t>
            </a:r>
            <a:r>
              <a:rPr lang="zh-CN" altLang="en-US" dirty="0"/>
              <a:t>标签</a:t>
            </a:r>
            <a:r>
              <a:rPr lang="en-US" dirty="0"/>
              <a:t>, &lt;</a:t>
            </a:r>
            <a:r>
              <a:rPr lang="en-US" dirty="0" err="1"/>
              <a:t>colgroup</a:t>
            </a:r>
            <a:r>
              <a:rPr lang="en-US" dirty="0"/>
              <a:t>&gt; </a:t>
            </a:r>
            <a:r>
              <a:rPr lang="zh-CN" altLang="en-US" dirty="0"/>
              <a:t>标签</a:t>
            </a:r>
            <a:r>
              <a:rPr lang="en-US" altLang="zh-CN" dirty="0"/>
              <a:t>,</a:t>
            </a:r>
            <a:r>
              <a:rPr lang="zh-CN" altLang="en-US" dirty="0"/>
              <a:t>和 </a:t>
            </a:r>
            <a:r>
              <a:rPr lang="en-US" altLang="zh-CN" dirty="0"/>
              <a:t>&lt;thead&gt; </a:t>
            </a:r>
            <a:r>
              <a:rPr lang="zh-CN" altLang="en-US" dirty="0"/>
              <a:t>标签后面</a:t>
            </a:r>
            <a:r>
              <a:rPr lang="en-US" altLang="zh-CN" dirty="0"/>
              <a:t>.</a:t>
            </a:r>
            <a:endParaRPr lang="en-US" dirty="0"/>
          </a:p>
          <a:p>
            <a:r>
              <a:rPr lang="en-US" dirty="0"/>
              <a:t>&lt;tbody&gt;&lt;/tbody&gt;</a:t>
            </a:r>
          </a:p>
        </p:txBody>
      </p:sp>
    </p:spTree>
    <p:extLst>
      <p:ext uri="{BB962C8B-B14F-4D97-AF65-F5344CB8AC3E}">
        <p14:creationId xmlns:p14="http://schemas.microsoft.com/office/powerpoint/2010/main" val="4069245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9D93-0817-4DDD-9E7F-E25A511C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C588E-30B2-4D6D-935D-7EB596415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&lt;tr&gt; </a:t>
            </a:r>
            <a:r>
              <a:rPr lang="zh-CN" altLang="en-US" dirty="0">
                <a:effectLst/>
              </a:rPr>
              <a:t>标签在网页表格中定义了一行</a:t>
            </a:r>
            <a:endParaRPr lang="en-US" altLang="zh-CN" dirty="0">
              <a:effectLst/>
            </a:endParaRPr>
          </a:p>
          <a:p>
            <a:r>
              <a:rPr lang="en-US" dirty="0">
                <a:effectLst/>
              </a:rPr>
              <a:t>&lt;tr&gt;&lt;/tr&gt;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85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D09D-B25A-4A76-BEF5-205AD39D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D9687-718B-4327-A4C1-4CA50FE57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&lt;td&gt; </a:t>
            </a:r>
            <a:r>
              <a:rPr lang="zh-CN" altLang="en-US" dirty="0"/>
              <a:t>标签在网页元素中定义了一个单元格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在</a:t>
            </a:r>
            <a:r>
              <a:rPr lang="en-US" dirty="0"/>
              <a:t>&lt;td&gt; </a:t>
            </a:r>
            <a:r>
              <a:rPr lang="zh-CN" altLang="en-US" dirty="0"/>
              <a:t>标签里的字体是常规的字体</a:t>
            </a:r>
            <a:r>
              <a:rPr lang="en-US" altLang="zh-CN" dirty="0"/>
              <a:t>, </a:t>
            </a:r>
            <a:r>
              <a:rPr lang="zh-CN" altLang="en-US" dirty="0"/>
              <a:t>而且靠左对齐</a:t>
            </a:r>
            <a:r>
              <a:rPr lang="en-US" altLang="zh-CN" dirty="0"/>
              <a:t>.</a:t>
            </a:r>
          </a:p>
          <a:p>
            <a:r>
              <a:rPr lang="en-US" dirty="0"/>
              <a:t>&lt;td&gt;&lt;/td&gt;</a:t>
            </a:r>
          </a:p>
        </p:txBody>
      </p:sp>
    </p:spTree>
    <p:extLst>
      <p:ext uri="{BB962C8B-B14F-4D97-AF65-F5344CB8AC3E}">
        <p14:creationId xmlns:p14="http://schemas.microsoft.com/office/powerpoint/2010/main" val="1498032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C94D-528B-4726-BC34-F53F7736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1E71F-A344-4384-A001-B75EA85D8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r>
              <a:rPr lang="en-US" dirty="0"/>
              <a:t>&lt;ul&gt; </a:t>
            </a:r>
            <a:r>
              <a:rPr lang="zh-CN" altLang="en-US" dirty="0"/>
              <a:t>标签定义了一个没有顺序的列表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将</a:t>
            </a:r>
            <a:r>
              <a:rPr lang="en-US" altLang="zh-CN" dirty="0"/>
              <a:t>&lt;ul&gt; </a:t>
            </a:r>
            <a:r>
              <a:rPr lang="zh-CN" altLang="en-US" dirty="0"/>
              <a:t>和 </a:t>
            </a:r>
            <a:r>
              <a:rPr lang="en-US" altLang="zh-CN" dirty="0"/>
              <a:t>&lt;li&gt;</a:t>
            </a:r>
            <a:r>
              <a:rPr lang="zh-CN" altLang="en-US" dirty="0"/>
              <a:t>标签一起用来创建一个没有顺序的列表</a:t>
            </a:r>
            <a:r>
              <a:rPr lang="en-US" altLang="zh-CN" dirty="0"/>
              <a:t>.</a:t>
            </a:r>
            <a:endParaRPr lang="en-US" dirty="0"/>
          </a:p>
          <a:p>
            <a:r>
              <a:rPr lang="en-US" dirty="0"/>
              <a:t>&lt;ul&gt;&lt;/ul&gt;</a:t>
            </a:r>
          </a:p>
        </p:txBody>
      </p:sp>
    </p:spTree>
    <p:extLst>
      <p:ext uri="{BB962C8B-B14F-4D97-AF65-F5344CB8AC3E}">
        <p14:creationId xmlns:p14="http://schemas.microsoft.com/office/powerpoint/2010/main" val="1092360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37FA-1AF9-4D8D-9C6E-F4EC7AC5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0EE1B-D06B-4C1F-A252-C9D68FE11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&lt;li&gt; </a:t>
            </a:r>
            <a:r>
              <a:rPr lang="zh-CN" altLang="en-US" dirty="0"/>
              <a:t>标签定义了列表的一个项</a:t>
            </a:r>
            <a:r>
              <a:rPr lang="en-US" altLang="zh-CN" dirty="0"/>
              <a:t>.</a:t>
            </a:r>
          </a:p>
          <a:p>
            <a:r>
              <a:rPr lang="en-US" dirty="0"/>
              <a:t>&lt;li&gt; </a:t>
            </a:r>
            <a:r>
              <a:rPr lang="zh-CN" altLang="en-US" dirty="0"/>
              <a:t>标签用在有顺序的列表</a:t>
            </a:r>
            <a:r>
              <a:rPr lang="en-US" dirty="0"/>
              <a:t>(&lt;</a:t>
            </a:r>
            <a:r>
              <a:rPr lang="en-US" dirty="0" err="1"/>
              <a:t>ol</a:t>
            </a:r>
            <a:r>
              <a:rPr lang="en-US" dirty="0"/>
              <a:t>&gt;), </a:t>
            </a:r>
            <a:r>
              <a:rPr lang="zh-CN" altLang="en-US" dirty="0"/>
              <a:t>没顺序的列表</a:t>
            </a:r>
            <a:r>
              <a:rPr lang="en-US" dirty="0"/>
              <a:t> (&lt;ul&gt;), </a:t>
            </a:r>
            <a:r>
              <a:rPr lang="zh-CN" altLang="en-US" dirty="0"/>
              <a:t>和菜单列表</a:t>
            </a:r>
            <a:r>
              <a:rPr lang="en-US" dirty="0"/>
              <a:t> (&lt;menu&gt;).</a:t>
            </a:r>
          </a:p>
          <a:p>
            <a:r>
              <a:rPr lang="en-US" dirty="0"/>
              <a:t>&lt;li&gt;&lt;/li&gt;</a:t>
            </a:r>
          </a:p>
        </p:txBody>
      </p:sp>
    </p:spTree>
    <p:extLst>
      <p:ext uri="{BB962C8B-B14F-4D97-AF65-F5344CB8AC3E}">
        <p14:creationId xmlns:p14="http://schemas.microsoft.com/office/powerpoint/2010/main" val="701273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029E4-68BE-4673-895B-F42E99E1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select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5780-3E66-4AC1-A4D0-18B806161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&lt;select&gt; </a:t>
            </a:r>
            <a:r>
              <a:rPr lang="zh-CN" altLang="en-US" dirty="0"/>
              <a:t>标签是用来创建下拉列表</a:t>
            </a:r>
            <a:r>
              <a:rPr lang="en-US" altLang="zh-CN" dirty="0"/>
              <a:t>.</a:t>
            </a:r>
            <a:endParaRPr lang="en-US" dirty="0"/>
          </a:p>
          <a:p>
            <a:r>
              <a:rPr lang="en-US" dirty="0"/>
              <a:t>&lt;option&gt; </a:t>
            </a:r>
            <a:r>
              <a:rPr lang="zh-CN" altLang="en-US" dirty="0"/>
              <a:t>标签在</a:t>
            </a:r>
            <a:r>
              <a:rPr lang="en-US" dirty="0"/>
              <a:t>&lt;select&gt; </a:t>
            </a:r>
            <a:r>
              <a:rPr lang="zh-CN" altLang="en-US" dirty="0"/>
              <a:t>标签里边</a:t>
            </a:r>
            <a:r>
              <a:rPr lang="en-US" altLang="zh-CN" dirty="0"/>
              <a:t>, </a:t>
            </a:r>
            <a:r>
              <a:rPr lang="zh-CN" altLang="en-US" dirty="0"/>
              <a:t>定义列表中存在的选项</a:t>
            </a:r>
            <a:r>
              <a:rPr lang="en-US" altLang="zh-CN" dirty="0"/>
              <a:t>. </a:t>
            </a:r>
          </a:p>
          <a:p>
            <a:r>
              <a:rPr lang="en-US" dirty="0"/>
              <a:t>&lt;select&gt;&lt;/select&gt;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252221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CC3E-BF5C-42BF-A193-62F698A2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option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3F281-9AB1-4353-82ED-2EB8D1568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&lt;option&gt; </a:t>
            </a:r>
            <a:r>
              <a:rPr lang="zh-CN" altLang="en-US" dirty="0"/>
              <a:t>标签定义了下拉列表中的选项</a:t>
            </a:r>
            <a:endParaRPr lang="en-US" altLang="zh-CN" dirty="0"/>
          </a:p>
          <a:p>
            <a:r>
              <a:rPr lang="en-US" dirty="0"/>
              <a:t>&lt;option&gt; </a:t>
            </a:r>
            <a:r>
              <a:rPr lang="zh-CN" altLang="en-US" dirty="0"/>
              <a:t>标签在</a:t>
            </a:r>
            <a:r>
              <a:rPr lang="en-US" dirty="0"/>
              <a:t>&lt;select&gt; </a:t>
            </a:r>
            <a:r>
              <a:rPr lang="zh-CN" altLang="en-US" dirty="0"/>
              <a:t>或者</a:t>
            </a:r>
            <a:r>
              <a:rPr lang="en-US" dirty="0"/>
              <a:t> &lt;</a:t>
            </a:r>
            <a:r>
              <a:rPr lang="en-US" dirty="0" err="1"/>
              <a:t>datalist</a:t>
            </a:r>
            <a:r>
              <a:rPr lang="en-US" dirty="0"/>
              <a:t>&gt; </a:t>
            </a:r>
            <a:r>
              <a:rPr lang="zh-CN" altLang="en-US" dirty="0"/>
              <a:t>元素里面</a:t>
            </a:r>
            <a:r>
              <a:rPr lang="en-US" dirty="0"/>
              <a:t>.</a:t>
            </a:r>
          </a:p>
          <a:p>
            <a:r>
              <a:rPr lang="en-US" dirty="0"/>
              <a:t>&lt;option&gt;&lt;/option&gt;</a:t>
            </a:r>
          </a:p>
        </p:txBody>
      </p:sp>
    </p:spTree>
    <p:extLst>
      <p:ext uri="{BB962C8B-B14F-4D97-AF65-F5344CB8AC3E}">
        <p14:creationId xmlns:p14="http://schemas.microsoft.com/office/powerpoint/2010/main" val="2642763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A4FD-F08F-4E71-95A2-775B5623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ffectLst/>
              </a:rPr>
              <a:t>br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10B55-4D0C-4A29-9CB8-8C2B99E2D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&lt;</a:t>
            </a:r>
            <a:r>
              <a:rPr lang="en-US" dirty="0" err="1">
                <a:effectLst/>
              </a:rPr>
              <a:t>br</a:t>
            </a:r>
            <a:r>
              <a:rPr lang="en-US" dirty="0">
                <a:effectLst/>
              </a:rPr>
              <a:t>&gt; </a:t>
            </a:r>
            <a:r>
              <a:rPr lang="zh-CN" altLang="en-US" dirty="0">
                <a:effectLst/>
              </a:rPr>
              <a:t>标签插入空白行</a:t>
            </a:r>
            <a:endParaRPr lang="en-US" altLang="zh-CN" dirty="0">
              <a:effectLst/>
            </a:endParaRPr>
          </a:p>
          <a:p>
            <a:r>
              <a:rPr lang="en-US" dirty="0">
                <a:effectLst/>
              </a:rPr>
              <a:t>&lt;</a:t>
            </a:r>
            <a:r>
              <a:rPr lang="en-US" dirty="0" err="1">
                <a:effectLst/>
              </a:rPr>
              <a:t>br</a:t>
            </a:r>
            <a:r>
              <a:rPr lang="en-US" dirty="0">
                <a:effectLst/>
              </a:rPr>
              <a:t> 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16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6731-8418-4F43-A878-3D7773BB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E0E9D-7782-4136-A117-FE9CEF79F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40470"/>
            <a:ext cx="10353762" cy="4058751"/>
          </a:xfrm>
        </p:spPr>
        <p:txBody>
          <a:bodyPr/>
          <a:lstStyle/>
          <a:p>
            <a:r>
              <a:rPr lang="en-US" dirty="0">
                <a:effectLst/>
              </a:rPr>
              <a:t>&lt;script&gt; </a:t>
            </a:r>
            <a:r>
              <a:rPr lang="zh-CN" altLang="en-US" dirty="0">
                <a:effectLst/>
              </a:rPr>
              <a:t>标签用来定义一个脚本</a:t>
            </a:r>
            <a:r>
              <a:rPr lang="en-US" altLang="zh-CN" dirty="0">
                <a:effectLst/>
              </a:rPr>
              <a:t>(JavaScript).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&lt;script&gt; </a:t>
            </a:r>
            <a:r>
              <a:rPr lang="zh-CN" altLang="en-US" dirty="0">
                <a:effectLst/>
              </a:rPr>
              <a:t>标签可以包括脚本代码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也可以通过</a:t>
            </a:r>
            <a:r>
              <a:rPr lang="en-US" altLang="zh-CN" dirty="0" err="1">
                <a:effectLst/>
              </a:rPr>
              <a:t>src</a:t>
            </a:r>
            <a:r>
              <a:rPr lang="zh-CN" altLang="en-US" dirty="0">
                <a:effectLst/>
              </a:rPr>
              <a:t>属性来连接外面的脚本文件</a:t>
            </a:r>
            <a:r>
              <a:rPr lang="en-US" altLang="zh-CN" dirty="0">
                <a:effectLst/>
              </a:rPr>
              <a:t>.</a:t>
            </a:r>
          </a:p>
          <a:p>
            <a:r>
              <a:rPr lang="en-US" altLang="zh-CN" dirty="0">
                <a:effectLst/>
              </a:rPr>
              <a:t>JavaScript</a:t>
            </a:r>
            <a:r>
              <a:rPr lang="zh-CN" altLang="en-US" dirty="0">
                <a:effectLst/>
              </a:rPr>
              <a:t>中主要用来插入图片</a:t>
            </a:r>
            <a:r>
              <a:rPr lang="en-US" altLang="zh-CN" dirty="0">
                <a:effectLst/>
              </a:rPr>
              <a:t>, form</a:t>
            </a:r>
            <a:r>
              <a:rPr lang="zh-CN" altLang="en-US" dirty="0">
                <a:effectLst/>
              </a:rPr>
              <a:t>表单验证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网站内容的动态效果</a:t>
            </a:r>
            <a:r>
              <a:rPr lang="en-US" altLang="zh-CN" dirty="0">
                <a:effectLst/>
              </a:rPr>
              <a:t>.</a:t>
            </a:r>
            <a:r>
              <a:rPr lang="en-US" dirty="0">
                <a:effectLst/>
              </a:rPr>
              <a:t>&lt;script&gt;&lt;/script&gt;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799920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1EC7-0846-436B-9B30-575044D9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43" y="53063"/>
            <a:ext cx="10353762" cy="970450"/>
          </a:xfrm>
        </p:spPr>
        <p:txBody>
          <a:bodyPr/>
          <a:lstStyle/>
          <a:p>
            <a:r>
              <a:rPr lang="en-US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7D96B-FA4F-482A-9C57-D4DB768A8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45" y="1234781"/>
            <a:ext cx="5803308" cy="405875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Form + div + table *3</a:t>
            </a:r>
          </a:p>
          <a:p>
            <a:r>
              <a:rPr lang="en-US" sz="2400" dirty="0"/>
              <a:t>Table 1: input type: text</a:t>
            </a:r>
          </a:p>
          <a:p>
            <a:r>
              <a:rPr lang="en-US" sz="2400" dirty="0"/>
              <a:t>Table 2: input type: number</a:t>
            </a:r>
          </a:p>
          <a:p>
            <a:r>
              <a:rPr lang="en-US" sz="2400" dirty="0"/>
              <a:t>Table 3: input type: password</a:t>
            </a:r>
          </a:p>
          <a:p>
            <a:r>
              <a:rPr lang="en-US" sz="2400" dirty="0"/>
              <a:t>Td’s Class: row + row number, line + line number, table + table number</a:t>
            </a:r>
          </a:p>
          <a:p>
            <a:r>
              <a:rPr lang="en-US" sz="2400" dirty="0"/>
              <a:t>For example: class="line1 row1 table1"</a:t>
            </a:r>
          </a:p>
          <a:p>
            <a:r>
              <a:rPr lang="en-US" sz="2400" dirty="0"/>
              <a:t>Id: English letter in order, the last one is aa.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5CCD7A-CD11-4A82-8831-E3FB4BD22101}"/>
              </a:ext>
            </a:extLst>
          </p:cNvPr>
          <p:cNvSpPr/>
          <p:nvPr/>
        </p:nvSpPr>
        <p:spPr>
          <a:xfrm>
            <a:off x="533685" y="5623219"/>
            <a:ext cx="8569264" cy="82653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5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notice: English character only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835E76-6E34-4173-8B78-4CFFFA2BE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023513"/>
            <a:ext cx="63246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8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0DF1-4831-4A90-BFDA-FDDB1D7D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</a:t>
            </a:r>
            <a:r>
              <a:rPr lang="zh-CN" altLang="en-US" dirty="0"/>
              <a:t>标签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AAE7B-4638-48E6-B72F-2218F497F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>
                <a:effectLst/>
              </a:rPr>
              <a:t>&lt;p&gt;, &lt;div&gt;, &lt;a&gt;, &lt;h1&gt; - &lt;h6&gt;, &lt;span&gt;, &lt;img&gt;, &lt;html&gt;, &lt;body&gt;, &lt;head&gt;, &lt;style&gt;, &lt;form&gt;, &lt;input&gt;, &lt;table&gt;, &lt;tbody&gt;, &lt;thead&gt;, &lt;td&gt;, &lt;tr&gt;, &lt;ul&gt;, &lt;li&gt;, &lt;select&gt;, &lt;option&gt;,&lt;</a:t>
            </a:r>
            <a:r>
              <a:rPr lang="en-US" dirty="0" err="1">
                <a:effectLst/>
              </a:rPr>
              <a:t>br</a:t>
            </a:r>
            <a:r>
              <a:rPr lang="en-US" dirty="0">
                <a:effectLst/>
              </a:rPr>
              <a:t>&gt;, &lt;script&gt;, &lt;meta&gt;, &lt;link&gt;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Block label: &lt;p&gt; &lt;div&gt;, &lt;h1&gt; - &lt;h6&gt;, &lt;html&gt;, &lt;body&gt;, &lt;head&gt;, &lt;table&gt;, &lt;tbody&gt;, &lt;thead&gt;, &lt;tr&gt;, &lt;ul&gt;, &lt;li&gt;,&lt;</a:t>
            </a:r>
            <a:r>
              <a:rPr lang="en-US" dirty="0" err="1">
                <a:effectLst/>
              </a:rPr>
              <a:t>br</a:t>
            </a:r>
            <a:r>
              <a:rPr lang="en-US" dirty="0">
                <a:effectLst/>
              </a:rPr>
              <a:t>&gt;, &lt;form&gt;, &lt;select&gt;, &lt;option&gt;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Inline-block label: &lt;a&gt;, &lt;span&gt;, &lt;img&gt;, &lt;input&gt;, &lt;td&gt;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Other: &lt;style&gt;, &lt;script&gt;, &lt;meta&gt;, &lt;link&gt;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0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B739-4C3C-4344-9807-33FD6DB5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有返回标签的元素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0B1EA-28CB-4037-82EC-96418FBBA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&lt;p&gt;, &lt;div&gt;, &lt;a&gt;, &lt;h1&gt; - &lt;h6&gt;, &lt;span&gt;, &lt;html&gt;, &lt;body&gt;, &lt;head&gt;, &lt;style&gt;, &lt;form&gt;, &lt;table&gt;, &lt;tbody&gt;, &lt;thead&gt;, &lt;td&gt;, &lt;tr&gt;, &lt;ul&gt;, &lt;li&gt;, &lt;select&gt;, &lt;option&gt;, &lt;script&gt;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3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5C8B9-2F45-44CF-AA7F-BCFBDF7D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没有返回标签的元素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F8BB-E707-4D2E-A57D-2209210C8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&lt;img&gt;, &lt;input&gt;, &lt;</a:t>
            </a:r>
            <a:r>
              <a:rPr lang="en-US" dirty="0" err="1">
                <a:effectLst/>
              </a:rPr>
              <a:t>br</a:t>
            </a:r>
            <a:r>
              <a:rPr lang="en-US" dirty="0">
                <a:effectLst/>
              </a:rPr>
              <a:t>&gt;, &lt;meta&gt;, &lt;link&gt;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3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9C494-7301-4986-822F-052E22E5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C5A68-5516-4F8B-9A5D-F0EFDA6A7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&lt;p&gt; </a:t>
            </a:r>
            <a:r>
              <a:rPr lang="zh-CN" altLang="en-US" dirty="0">
                <a:effectLst/>
              </a:rPr>
              <a:t>标签定义了一个段落</a:t>
            </a:r>
            <a:endParaRPr lang="en-US" dirty="0">
              <a:effectLst/>
            </a:endParaRPr>
          </a:p>
          <a:p>
            <a:r>
              <a:rPr lang="zh-CN" altLang="en-US" dirty="0">
                <a:effectLst/>
              </a:rPr>
              <a:t>浏览器自动在</a:t>
            </a:r>
            <a:r>
              <a:rPr lang="en-US" altLang="zh-CN" dirty="0">
                <a:effectLst/>
              </a:rPr>
              <a:t>&lt;p&gt;</a:t>
            </a:r>
            <a:r>
              <a:rPr lang="zh-CN" altLang="en-US" dirty="0">
                <a:effectLst/>
              </a:rPr>
              <a:t>标签前后添加空格</a:t>
            </a:r>
            <a:r>
              <a:rPr lang="en-US" altLang="zh-CN" dirty="0">
                <a:effectLst/>
              </a:rPr>
              <a:t>(margin </a:t>
            </a:r>
            <a:r>
              <a:rPr lang="zh-CN" altLang="en-US" dirty="0">
                <a:effectLst/>
              </a:rPr>
              <a:t>内边距</a:t>
            </a:r>
            <a:r>
              <a:rPr lang="en-US" altLang="zh-CN" dirty="0">
                <a:effectLst/>
              </a:rPr>
              <a:t>)</a:t>
            </a:r>
          </a:p>
          <a:p>
            <a:r>
              <a:rPr lang="en-US" dirty="0">
                <a:effectLst/>
              </a:rPr>
              <a:t>&lt;p&gt;&lt;/p&gt; </a:t>
            </a:r>
          </a:p>
        </p:txBody>
      </p:sp>
    </p:spTree>
    <p:extLst>
      <p:ext uri="{BB962C8B-B14F-4D97-AF65-F5344CB8AC3E}">
        <p14:creationId xmlns:p14="http://schemas.microsoft.com/office/powerpoint/2010/main" val="130654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2B09-FC3A-44F4-9F2F-6EF8F95D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E9337-E09B-48B3-8DCA-DC098EAE0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&lt;div&gt; </a:t>
            </a:r>
            <a:r>
              <a:rPr lang="zh-CN" altLang="en-US" dirty="0">
                <a:effectLst/>
              </a:rPr>
              <a:t>标签在</a:t>
            </a:r>
            <a:r>
              <a:rPr lang="en-US" altLang="zh-CN" dirty="0">
                <a:effectLst/>
              </a:rPr>
              <a:t>html</a:t>
            </a:r>
            <a:r>
              <a:rPr lang="zh-CN" altLang="en-US" dirty="0">
                <a:effectLst/>
              </a:rPr>
              <a:t>文档中定义了一个区域或者是部分</a:t>
            </a:r>
            <a:r>
              <a:rPr lang="en-US" altLang="zh-CN" dirty="0">
                <a:effectLst/>
              </a:rPr>
              <a:t>.</a:t>
            </a:r>
          </a:p>
          <a:p>
            <a:r>
              <a:rPr lang="en-US" dirty="0">
                <a:effectLst/>
              </a:rPr>
              <a:t>&lt;div&gt; </a:t>
            </a:r>
            <a:r>
              <a:rPr lang="zh-CN" altLang="en-US" dirty="0">
                <a:effectLst/>
              </a:rPr>
              <a:t>元素主要是用来当一个容器</a:t>
            </a:r>
            <a:r>
              <a:rPr lang="en-US" altLang="zh-CN" dirty="0">
                <a:effectLst/>
              </a:rPr>
              <a:t>,</a:t>
            </a:r>
            <a:r>
              <a:rPr lang="zh-CN" altLang="en-US" dirty="0">
                <a:effectLst/>
              </a:rPr>
              <a:t>或者是用</a:t>
            </a:r>
            <a:r>
              <a:rPr lang="en-US" altLang="zh-CN" dirty="0" err="1">
                <a:effectLst/>
              </a:rPr>
              <a:t>css</a:t>
            </a:r>
            <a:r>
              <a:rPr lang="zh-CN" altLang="en-US" dirty="0">
                <a:effectLst/>
              </a:rPr>
              <a:t>来对这部分的样式进行修改</a:t>
            </a:r>
            <a:r>
              <a:rPr lang="en-US" altLang="zh-CN" dirty="0">
                <a:effectLst/>
              </a:rPr>
              <a:t>,</a:t>
            </a:r>
            <a:r>
              <a:rPr lang="zh-CN" altLang="en-US" dirty="0">
                <a:effectLst/>
              </a:rPr>
              <a:t>或者是用</a:t>
            </a:r>
            <a:r>
              <a:rPr lang="en-US" altLang="zh-CN" dirty="0">
                <a:effectLst/>
              </a:rPr>
              <a:t>JavaScript</a:t>
            </a:r>
            <a:r>
              <a:rPr lang="zh-CN" altLang="en-US" dirty="0">
                <a:effectLst/>
              </a:rPr>
              <a:t>来执行某些任务</a:t>
            </a:r>
            <a:r>
              <a:rPr lang="en-US" altLang="zh-CN" dirty="0">
                <a:effectLst/>
              </a:rPr>
              <a:t>.</a:t>
            </a:r>
          </a:p>
          <a:p>
            <a:r>
              <a:rPr lang="en-US" dirty="0">
                <a:effectLst/>
              </a:rPr>
              <a:t>&lt;div&gt;&lt;/div&gt;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326835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1691-5AA3-4B2F-9150-53894A44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88387-E80E-468B-846A-95137AFDF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&lt;a&gt; </a:t>
            </a:r>
            <a:r>
              <a:rPr lang="zh-CN" altLang="en-US" dirty="0">
                <a:effectLst/>
              </a:rPr>
              <a:t>标签定义了一个超链接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用它来跳转到另一个网页</a:t>
            </a:r>
            <a:r>
              <a:rPr lang="en-US" altLang="zh-CN" dirty="0">
                <a:effectLst/>
              </a:rPr>
              <a:t>.</a:t>
            </a:r>
          </a:p>
          <a:p>
            <a:r>
              <a:rPr lang="en-US" altLang="zh-CN" dirty="0">
                <a:effectLst/>
              </a:rPr>
              <a:t>&lt;a&gt;</a:t>
            </a:r>
            <a:r>
              <a:rPr lang="zh-CN" altLang="en-US" dirty="0">
                <a:effectLst/>
              </a:rPr>
              <a:t>标签最重要的属性是</a:t>
            </a:r>
            <a:r>
              <a:rPr lang="en-US" altLang="zh-CN" dirty="0" err="1">
                <a:effectLst/>
              </a:rPr>
              <a:t>href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用来填写路径</a:t>
            </a:r>
            <a:r>
              <a:rPr lang="en-US" altLang="zh-CN" dirty="0">
                <a:effectLst/>
              </a:rPr>
              <a:t>.</a:t>
            </a:r>
          </a:p>
          <a:p>
            <a:r>
              <a:rPr lang="zh-CN" altLang="en-US" dirty="0">
                <a:effectLst/>
              </a:rPr>
              <a:t>默认情况下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超链接会这样显示在所有浏览器中</a:t>
            </a:r>
            <a:r>
              <a:rPr lang="en-US" altLang="zh-CN" dirty="0">
                <a:effectLst/>
              </a:rPr>
              <a:t>:</a:t>
            </a:r>
          </a:p>
          <a:p>
            <a:r>
              <a:rPr lang="zh-CN" altLang="en-US" dirty="0">
                <a:effectLst/>
              </a:rPr>
              <a:t>一个没有被访问的链接字体是蓝色的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有下划线</a:t>
            </a:r>
            <a:r>
              <a:rPr lang="en-US" altLang="zh-CN" dirty="0">
                <a:effectLst/>
              </a:rPr>
              <a:t>.</a:t>
            </a:r>
          </a:p>
          <a:p>
            <a:r>
              <a:rPr lang="zh-CN" altLang="en-US" dirty="0">
                <a:effectLst/>
              </a:rPr>
              <a:t>一个被访问的链接字体是紫色的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有下划线</a:t>
            </a:r>
            <a:r>
              <a:rPr lang="en-US" altLang="zh-CN" dirty="0">
                <a:effectLst/>
              </a:rPr>
              <a:t>. </a:t>
            </a:r>
          </a:p>
          <a:p>
            <a:r>
              <a:rPr lang="zh-CN" altLang="en-US" dirty="0">
                <a:effectLst/>
              </a:rPr>
              <a:t>一个被激活的链接字体是红色的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有下划线</a:t>
            </a:r>
            <a:r>
              <a:rPr lang="en-US" altLang="zh-CN" dirty="0">
                <a:effectLst/>
              </a:rPr>
              <a:t>. </a:t>
            </a:r>
          </a:p>
          <a:p>
            <a:r>
              <a:rPr lang="en-US" dirty="0">
                <a:effectLst/>
              </a:rPr>
              <a:t>&lt;a&gt;&lt;/a&gt;</a:t>
            </a:r>
          </a:p>
        </p:txBody>
      </p:sp>
    </p:spTree>
    <p:extLst>
      <p:ext uri="{BB962C8B-B14F-4D97-AF65-F5344CB8AC3E}">
        <p14:creationId xmlns:p14="http://schemas.microsoft.com/office/powerpoint/2010/main" val="118585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8468-2BA9-492C-A2E9-7B71E356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H1 – h6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0F61B-E33A-45D8-9F93-E36560B60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&lt;h1&gt; </a:t>
            </a:r>
            <a:r>
              <a:rPr lang="zh-CN" altLang="en-US" dirty="0">
                <a:effectLst/>
              </a:rPr>
              <a:t>到</a:t>
            </a:r>
            <a:r>
              <a:rPr lang="en-US" dirty="0">
                <a:effectLst/>
              </a:rPr>
              <a:t> &lt;h6&gt; </a:t>
            </a:r>
            <a:r>
              <a:rPr lang="zh-CN" altLang="en-US" dirty="0">
                <a:effectLst/>
              </a:rPr>
              <a:t>标签用来定义网页的标题</a:t>
            </a:r>
            <a:endParaRPr lang="en-US" altLang="zh-CN" dirty="0">
              <a:effectLst/>
            </a:endParaRPr>
          </a:p>
          <a:p>
            <a:r>
              <a:rPr lang="en-US" dirty="0">
                <a:effectLst/>
              </a:rPr>
              <a:t>&lt;h1&gt; </a:t>
            </a:r>
            <a:r>
              <a:rPr lang="zh-CN" altLang="en-US" dirty="0">
                <a:effectLst/>
              </a:rPr>
              <a:t>定义最重要的标题</a:t>
            </a:r>
            <a:r>
              <a:rPr lang="en-US" dirty="0">
                <a:effectLst/>
              </a:rPr>
              <a:t>. &lt;h6&gt;</a:t>
            </a:r>
            <a:r>
              <a:rPr lang="zh-CN" altLang="en-US" dirty="0">
                <a:effectLst/>
              </a:rPr>
              <a:t>定义最不重要的标题</a:t>
            </a:r>
            <a:endParaRPr lang="en-US" altLang="zh-CN" dirty="0">
              <a:effectLst/>
            </a:endParaRPr>
          </a:p>
          <a:p>
            <a:r>
              <a:rPr lang="en-US" dirty="0">
                <a:effectLst/>
              </a:rPr>
              <a:t>&lt;h1&gt;&lt;/h1&gt;</a:t>
            </a:r>
          </a:p>
          <a:p>
            <a:r>
              <a:rPr lang="en-US" dirty="0">
                <a:effectLst/>
              </a:rPr>
              <a:t>&lt;h2&gt;&lt;/h2&gt;</a:t>
            </a:r>
          </a:p>
          <a:p>
            <a:r>
              <a:rPr lang="en-US" dirty="0">
                <a:effectLst/>
              </a:rPr>
              <a:t>&lt;h3&gt;&lt;/h3&gt;</a:t>
            </a:r>
          </a:p>
          <a:p>
            <a:r>
              <a:rPr lang="en-US" dirty="0">
                <a:effectLst/>
              </a:rPr>
              <a:t>&lt;h4&gt;&lt;/h4&gt;</a:t>
            </a:r>
          </a:p>
          <a:p>
            <a:r>
              <a:rPr lang="en-US" dirty="0">
                <a:effectLst/>
              </a:rPr>
              <a:t>&lt;h5&gt;&lt;/h5&gt;</a:t>
            </a:r>
          </a:p>
          <a:p>
            <a:r>
              <a:rPr lang="en-US" dirty="0">
                <a:effectLst/>
              </a:rPr>
              <a:t>&lt;h6&gt;&lt;/h6&gt;</a:t>
            </a:r>
          </a:p>
        </p:txBody>
      </p:sp>
    </p:spTree>
    <p:extLst>
      <p:ext uri="{BB962C8B-B14F-4D97-AF65-F5344CB8AC3E}">
        <p14:creationId xmlns:p14="http://schemas.microsoft.com/office/powerpoint/2010/main" val="30463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800" decel="100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800" decel="100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800" decel="100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1576</Words>
  <Application>Microsoft Office PowerPoint</Application>
  <PresentationFormat>Widescreen</PresentationFormat>
  <Paragraphs>156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Calisto MT</vt:lpstr>
      <vt:lpstr>Wingdings 2</vt:lpstr>
      <vt:lpstr>Slate</vt:lpstr>
      <vt:lpstr>HTML/CSS/JavaScript</vt:lpstr>
      <vt:lpstr>我们做网页使用的语言</vt:lpstr>
      <vt:lpstr>HTML 标签</vt:lpstr>
      <vt:lpstr>有返回标签的元素</vt:lpstr>
      <vt:lpstr>没有返回标签的元素</vt:lpstr>
      <vt:lpstr>P</vt:lpstr>
      <vt:lpstr>Div</vt:lpstr>
      <vt:lpstr>a</vt:lpstr>
      <vt:lpstr>H1 – h6</vt:lpstr>
      <vt:lpstr>span</vt:lpstr>
      <vt:lpstr>img</vt:lpstr>
      <vt:lpstr>html</vt:lpstr>
      <vt:lpstr>body</vt:lpstr>
      <vt:lpstr>head</vt:lpstr>
      <vt:lpstr>style</vt:lpstr>
      <vt:lpstr>form</vt:lpstr>
      <vt:lpstr>input</vt:lpstr>
      <vt:lpstr>table</vt:lpstr>
      <vt:lpstr>thead</vt:lpstr>
      <vt:lpstr>tbody</vt:lpstr>
      <vt:lpstr>tr</vt:lpstr>
      <vt:lpstr>td</vt:lpstr>
      <vt:lpstr>ul</vt:lpstr>
      <vt:lpstr>li</vt:lpstr>
      <vt:lpstr>select</vt:lpstr>
      <vt:lpstr>option</vt:lpstr>
      <vt:lpstr>br</vt:lpstr>
      <vt:lpstr>script</vt:lpstr>
      <vt:lpstr>How to write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HTML/CSS/Javascript</dc:title>
  <dc:creator>Marco Gao</dc:creator>
  <cp:lastModifiedBy>Marco Gao</cp:lastModifiedBy>
  <cp:revision>150</cp:revision>
  <dcterms:created xsi:type="dcterms:W3CDTF">2019-03-18T04:46:46Z</dcterms:created>
  <dcterms:modified xsi:type="dcterms:W3CDTF">2019-04-04T11:45:24Z</dcterms:modified>
</cp:coreProperties>
</file>