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66" r:id="rId4"/>
    <p:sldId id="267" r:id="rId5"/>
    <p:sldId id="275" r:id="rId6"/>
    <p:sldId id="276" r:id="rId7"/>
    <p:sldId id="277" r:id="rId8"/>
    <p:sldId id="278" r:id="rId9"/>
    <p:sldId id="279" r:id="rId10"/>
    <p:sldId id="280" r:id="rId11"/>
    <p:sldId id="268" r:id="rId12"/>
    <p:sldId id="270" r:id="rId13"/>
    <p:sldId id="269" r:id="rId14"/>
    <p:sldId id="271" r:id="rId15"/>
    <p:sldId id="272" r:id="rId16"/>
    <p:sldId id="273" r:id="rId17"/>
    <p:sldId id="274"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67" r:id="rId92"/>
    <p:sldId id="354" r:id="rId93"/>
    <p:sldId id="356" r:id="rId94"/>
    <p:sldId id="357" r:id="rId95"/>
    <p:sldId id="355" r:id="rId96"/>
    <p:sldId id="358" r:id="rId97"/>
    <p:sldId id="359" r:id="rId98"/>
    <p:sldId id="360" r:id="rId99"/>
    <p:sldId id="361" r:id="rId100"/>
    <p:sldId id="362" r:id="rId101"/>
    <p:sldId id="363" r:id="rId102"/>
    <p:sldId id="364" r:id="rId103"/>
    <p:sldId id="365" r:id="rId104"/>
    <p:sldId id="366" r:id="rId105"/>
    <p:sldId id="368" r:id="rId106"/>
    <p:sldId id="369" r:id="rId107"/>
    <p:sldId id="370" r:id="rId108"/>
    <p:sldId id="371" r:id="rId109"/>
    <p:sldId id="372"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0" y="150"/>
      </p:cViewPr>
      <p:guideLst/>
    </p:cSldViewPr>
  </p:slideViewPr>
  <p:notesTextViewPr>
    <p:cViewPr>
      <p:scale>
        <a:sx n="1" d="1"/>
        <a:sy n="1" d="1"/>
      </p:scale>
      <p:origin x="0" y="0"/>
    </p:cViewPr>
  </p:notesTextViewPr>
  <p:sorterViewPr>
    <p:cViewPr>
      <p:scale>
        <a:sx n="100" d="100"/>
        <a:sy n="100" d="100"/>
      </p:scale>
      <p:origin x="0" y="-255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EF83-2DDB-41D0-8191-B06BC54CB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64ED45-3E12-4AA0-9BAD-5955CA03C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D3ADA5-F5DB-4523-AB15-6940AF8A3E01}"/>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a:extLst>
              <a:ext uri="{FF2B5EF4-FFF2-40B4-BE49-F238E27FC236}">
                <a16:creationId xmlns:a16="http://schemas.microsoft.com/office/drawing/2014/main" id="{EEA552D2-BD8B-4554-B71C-09D3B1122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0A119-AAD1-4D1F-BF11-0139A5DACF7F}"/>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255695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B986-D95A-4183-8247-A65BD0E90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F9E742-F9EF-4AE8-AF53-042BD96C4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97A08-F00A-44AF-ABE3-6009B8A5F688}"/>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a:extLst>
              <a:ext uri="{FF2B5EF4-FFF2-40B4-BE49-F238E27FC236}">
                <a16:creationId xmlns:a16="http://schemas.microsoft.com/office/drawing/2014/main" id="{E34787FA-E4B3-4307-AA7D-AC19690D6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FBABD-24D8-42AD-9B8B-4FC3DACC87EE}"/>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34607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968E4-C092-4DF4-A8B2-9549EC831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9BAAC5-F66F-4084-B911-6B25354CC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1DA1B-DB23-410C-A189-4DBFD0AAB4F4}"/>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a:extLst>
              <a:ext uri="{FF2B5EF4-FFF2-40B4-BE49-F238E27FC236}">
                <a16:creationId xmlns:a16="http://schemas.microsoft.com/office/drawing/2014/main" id="{201A46C1-7EAB-4E25-8238-D47F102AC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4F707-DB0B-406D-A065-A20956F522B0}"/>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291307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C395-DC79-4FF8-8EE5-37E3F9473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3C9600-2626-4FD3-845A-C6B3D31DD5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FDD40-C9D9-4E27-83DA-E55A9BEEB154}"/>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a:extLst>
              <a:ext uri="{FF2B5EF4-FFF2-40B4-BE49-F238E27FC236}">
                <a16:creationId xmlns:a16="http://schemas.microsoft.com/office/drawing/2014/main" id="{5918D3ED-33F0-43C1-A01A-7009B4232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31B5D-B9EA-44BD-BD23-1637CD15D0DF}"/>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72790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9960-8176-4783-A298-1C9683110D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8CC8A5-F200-41A5-9B41-AC981206B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CD2491-CCB1-4504-B9E3-87AF46507BA7}"/>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a:extLst>
              <a:ext uri="{FF2B5EF4-FFF2-40B4-BE49-F238E27FC236}">
                <a16:creationId xmlns:a16="http://schemas.microsoft.com/office/drawing/2014/main" id="{C8920234-281B-4259-8E6E-5589DD6D5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2D5E7-035B-437A-8647-C4FF53DD96FA}"/>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405520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8F4A-7DCD-4B3E-97BB-1BD1C9105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E30E70-FF92-4B13-897D-E6C7234663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6FB3F-8761-4872-BF9B-C55338898C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D89A97-E0EB-42ED-AF05-96AD69D3B272}"/>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a:extLst>
              <a:ext uri="{FF2B5EF4-FFF2-40B4-BE49-F238E27FC236}">
                <a16:creationId xmlns:a16="http://schemas.microsoft.com/office/drawing/2014/main" id="{4691FD6A-C0C3-4BEF-BE03-3E3B2510A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75A85-D1DC-43DB-B8B5-0D0B6C2C21FE}"/>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202213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F26C-EA36-4CF5-894B-92315E7AF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8569C-4E93-47BF-A885-289000CA9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BA2AF-F6DD-4CF6-99C9-6C056FE00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70832F-2749-4759-AE54-1CC3D5B20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E1EAD-15E3-4382-B84B-B7D673994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2ACD84-80DD-49B1-A7C0-83BB82350F41}"/>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8" name="Footer Placeholder 7">
            <a:extLst>
              <a:ext uri="{FF2B5EF4-FFF2-40B4-BE49-F238E27FC236}">
                <a16:creationId xmlns:a16="http://schemas.microsoft.com/office/drawing/2014/main" id="{75676BF9-9D6A-400E-AF38-3D6B34DBCF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D315B4-50E0-470D-8AD9-754DBEA381F8}"/>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301396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164-F67E-400F-BFAF-5DBB6D5898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6CD6CF-95AD-444F-9C34-FBD593A555BD}"/>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4" name="Footer Placeholder 3">
            <a:extLst>
              <a:ext uri="{FF2B5EF4-FFF2-40B4-BE49-F238E27FC236}">
                <a16:creationId xmlns:a16="http://schemas.microsoft.com/office/drawing/2014/main" id="{4CB72983-2179-4E5F-8078-ADB0908911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9FB036-1562-4801-9BCA-F9F2F58B5614}"/>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113424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01F4F-7EEE-4FAC-BB06-1DAE7110E92F}"/>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3" name="Footer Placeholder 2">
            <a:extLst>
              <a:ext uri="{FF2B5EF4-FFF2-40B4-BE49-F238E27FC236}">
                <a16:creationId xmlns:a16="http://schemas.microsoft.com/office/drawing/2014/main" id="{5C0DB71F-0DE5-4FBD-87BB-6C1C022BC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CAD7F-B896-4ABF-BD1F-ED952FBE4F64}"/>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361106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5448-54CF-4C15-A709-FEEEBCE4F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4E3B7-BB5A-451B-A4F5-CBD014AB5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AB66A-E849-4EA5-9807-40FB5631A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5B3AC-08C7-48F2-8537-6412032F550B}"/>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a:extLst>
              <a:ext uri="{FF2B5EF4-FFF2-40B4-BE49-F238E27FC236}">
                <a16:creationId xmlns:a16="http://schemas.microsoft.com/office/drawing/2014/main" id="{C6E8FC61-BC51-4B2A-9493-4BA963492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3FFA1-0651-4C4B-930E-05E01A26A31D}"/>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66070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1E37-D7AE-4D2B-8922-C5F511B38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6C3D17-A2CD-45A3-A23D-F64E9C820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0C1735-1FE4-460F-9DFA-DD9CB49BE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DE837-AA64-4441-B924-C1CB8DFDED9B}"/>
              </a:ext>
            </a:extLst>
          </p:cNvPr>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a:extLst>
              <a:ext uri="{FF2B5EF4-FFF2-40B4-BE49-F238E27FC236}">
                <a16:creationId xmlns:a16="http://schemas.microsoft.com/office/drawing/2014/main" id="{A6B0053E-3BC1-4022-9735-B535C489B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E5DA51-F125-446F-B46A-1C25CD9E6E50}"/>
              </a:ext>
            </a:extLst>
          </p:cNvPr>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95622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C39E26-7FA2-4909-BE95-9EF0F5351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4A6E9-4E52-42CB-B2F1-1961DE4F9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003C4-5650-4CAF-9860-48C6B5320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D3DDE-F085-4D99-93CC-7C075E03DDB2}" type="datetimeFigureOut">
              <a:rPr lang="en-US" smtClean="0"/>
              <a:t>4/5/2019</a:t>
            </a:fld>
            <a:endParaRPr lang="en-US"/>
          </a:p>
        </p:txBody>
      </p:sp>
      <p:sp>
        <p:nvSpPr>
          <p:cNvPr id="5" name="Footer Placeholder 4">
            <a:extLst>
              <a:ext uri="{FF2B5EF4-FFF2-40B4-BE49-F238E27FC236}">
                <a16:creationId xmlns:a16="http://schemas.microsoft.com/office/drawing/2014/main" id="{DE81662B-C6C6-4C39-9526-DFFA0D6A38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E7939-8DFB-4759-AC63-FEB5701D9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8085D-9D9E-4A47-8812-6BF52A4F5D48}" type="slidenum">
              <a:rPr lang="en-US" smtClean="0"/>
              <a:t>‹#›</a:t>
            </a:fld>
            <a:endParaRPr lang="en-US"/>
          </a:p>
        </p:txBody>
      </p:sp>
    </p:spTree>
    <p:extLst>
      <p:ext uri="{BB962C8B-B14F-4D97-AF65-F5344CB8AC3E}">
        <p14:creationId xmlns:p14="http://schemas.microsoft.com/office/powerpoint/2010/main" val="4681748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hyperlink" Target="https://www.w3schools.com/cssref/pr_pos_z-index.asp" TargetMode="External"/><Relationship Id="rId3" Type="http://schemas.openxmlformats.org/officeDocument/2006/relationships/hyperlink" Target="https://www.w3schools.com/cssref/pr_pos_clip.asp" TargetMode="External"/><Relationship Id="rId7" Type="http://schemas.openxmlformats.org/officeDocument/2006/relationships/hyperlink" Target="https://www.w3schools.com/cssref/pr_pos_top.asp" TargetMode="External"/><Relationship Id="rId2" Type="http://schemas.openxmlformats.org/officeDocument/2006/relationships/hyperlink" Target="https://www.w3schools.com/cssref/pr_pos_bottom.asp" TargetMode="External"/><Relationship Id="rId1" Type="http://schemas.openxmlformats.org/officeDocument/2006/relationships/slideLayout" Target="../slideLayouts/slideLayout2.xml"/><Relationship Id="rId6" Type="http://schemas.openxmlformats.org/officeDocument/2006/relationships/hyperlink" Target="https://www.w3schools.com/cssref/pr_pos_right.asp" TargetMode="External"/><Relationship Id="rId5" Type="http://schemas.openxmlformats.org/officeDocument/2006/relationships/hyperlink" Target="https://www.w3schools.com/cssref/pr_class_position.asp" TargetMode="External"/><Relationship Id="rId4" Type="http://schemas.openxmlformats.org/officeDocument/2006/relationships/hyperlink" Target="https://www.w3schools.com/cssref/pr_pos_left.asp"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w3schools.com/cssref/pr_class_clear.asp" TargetMode="External"/><Relationship Id="rId7" Type="http://schemas.openxmlformats.org/officeDocument/2006/relationships/hyperlink" Target="https://www.w3schools.com/cssref/css3_pr_overflow-y.asp" TargetMode="External"/><Relationship Id="rId2" Type="http://schemas.openxmlformats.org/officeDocument/2006/relationships/hyperlink" Target="https://www.w3schools.com/cssref/css3_pr_box-sizing.asp" TargetMode="External"/><Relationship Id="rId1" Type="http://schemas.openxmlformats.org/officeDocument/2006/relationships/slideLayout" Target="../slideLayouts/slideLayout2.xml"/><Relationship Id="rId6" Type="http://schemas.openxmlformats.org/officeDocument/2006/relationships/hyperlink" Target="https://www.w3schools.com/cssref/css3_pr_overflow-x.asp" TargetMode="External"/><Relationship Id="rId5" Type="http://schemas.openxmlformats.org/officeDocument/2006/relationships/hyperlink" Target="https://www.w3schools.com/cssref/pr_pos_overflow.asp" TargetMode="External"/><Relationship Id="rId4" Type="http://schemas.openxmlformats.org/officeDocument/2006/relationships/hyperlink" Target="https://www.w3schools.com/cssref/pr_class_float.asp"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w3schools.com/cssref/pr_background-position.asp" TargetMode="External"/><Relationship Id="rId3" Type="http://schemas.openxmlformats.org/officeDocument/2006/relationships/hyperlink" Target="https://www.w3schools.com/cssref/pr_background-attachment.asp" TargetMode="External"/><Relationship Id="rId7" Type="http://schemas.openxmlformats.org/officeDocument/2006/relationships/hyperlink" Target="https://www.w3schools.com/cssref/css3_pr_background-origin.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image.asp" TargetMode="External"/><Relationship Id="rId5" Type="http://schemas.openxmlformats.org/officeDocument/2006/relationships/hyperlink" Target="https://www.w3schools.com/cssref/pr_background-color.asp" TargetMode="External"/><Relationship Id="rId10" Type="http://schemas.openxmlformats.org/officeDocument/2006/relationships/hyperlink" Target="https://www.w3schools.com/cssref/css3_pr_background-size.asp" TargetMode="External"/><Relationship Id="rId4" Type="http://schemas.openxmlformats.org/officeDocument/2006/relationships/hyperlink" Target="https://www.w3schools.com/cssref/css3_pr_background-clip.asp" TargetMode="External"/><Relationship Id="rId9" Type="http://schemas.openxmlformats.org/officeDocument/2006/relationships/hyperlink" Target="https://www.w3schools.com/cssref/pr_background-repeat.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cssref/pr_border-left.asp" TargetMode="External"/><Relationship Id="rId13" Type="http://schemas.openxmlformats.org/officeDocument/2006/relationships/hyperlink" Target="https://www.w3schools.com/cssref/pr_border-right.asp" TargetMode="External"/><Relationship Id="rId3" Type="http://schemas.openxmlformats.org/officeDocument/2006/relationships/hyperlink" Target="https://www.w3schools.com/cssref/pr_border-bottom.asp" TargetMode="External"/><Relationship Id="rId7" Type="http://schemas.openxmlformats.org/officeDocument/2006/relationships/hyperlink" Target="https://www.w3schools.com/cssref/pr_border-color.asp" TargetMode="External"/><Relationship Id="rId12" Type="http://schemas.openxmlformats.org/officeDocument/2006/relationships/hyperlink" Target="https://www.w3schools.com/cssref/css3_pr_border-radius.asp" TargetMode="External"/><Relationship Id="rId2" Type="http://schemas.openxmlformats.org/officeDocument/2006/relationships/hyperlink" Target="https://www.w3schools.com/cssref/pr_border.asp" TargetMode="External"/><Relationship Id="rId16" Type="http://schemas.openxmlformats.org/officeDocument/2006/relationships/hyperlink" Target="https://www.w3schools.com/cssref/pr_border-right_width.asp" TargetMode="External"/><Relationship Id="rId1" Type="http://schemas.openxmlformats.org/officeDocument/2006/relationships/slideLayout" Target="../slideLayouts/slideLayout2.xml"/><Relationship Id="rId6" Type="http://schemas.openxmlformats.org/officeDocument/2006/relationships/hyperlink" Target="https://www.w3schools.com/cssref/pr_border-bottom_width.asp" TargetMode="External"/><Relationship Id="rId11" Type="http://schemas.openxmlformats.org/officeDocument/2006/relationships/hyperlink" Target="https://www.w3schools.com/cssref/pr_border-left_width.asp" TargetMode="External"/><Relationship Id="rId5" Type="http://schemas.openxmlformats.org/officeDocument/2006/relationships/hyperlink" Target="https://www.w3schools.com/cssref/pr_border-bottom_style.asp" TargetMode="External"/><Relationship Id="rId15" Type="http://schemas.openxmlformats.org/officeDocument/2006/relationships/hyperlink" Target="https://www.w3schools.com/cssref/pr_border-right_style.asp" TargetMode="External"/><Relationship Id="rId10" Type="http://schemas.openxmlformats.org/officeDocument/2006/relationships/hyperlink" Target="https://www.w3schools.com/cssref/pr_border-left_style.asp" TargetMode="External"/><Relationship Id="rId4" Type="http://schemas.openxmlformats.org/officeDocument/2006/relationships/hyperlink" Target="https://www.w3schools.com/cssref/pr_border-bottom_color.asp" TargetMode="External"/><Relationship Id="rId9" Type="http://schemas.openxmlformats.org/officeDocument/2006/relationships/hyperlink" Target="https://www.w3schools.com/cssref/pr_border-left_color.asp" TargetMode="External"/><Relationship Id="rId14" Type="http://schemas.openxmlformats.org/officeDocument/2006/relationships/hyperlink" Target="https://www.w3schools.com/cssref/pr_border-right_color.asp"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com/cssref/pr_border-top.asp" TargetMode="External"/><Relationship Id="rId7" Type="http://schemas.openxmlformats.org/officeDocument/2006/relationships/hyperlink" Target="https://www.w3schools.com/cssref/pr_border-width.asp" TargetMode="External"/><Relationship Id="rId2" Type="http://schemas.openxmlformats.org/officeDocument/2006/relationships/hyperlink" Target="https://www.w3schools.com/cssref/pr_border-style.asp" TargetMode="External"/><Relationship Id="rId1" Type="http://schemas.openxmlformats.org/officeDocument/2006/relationships/slideLayout" Target="../slideLayouts/slideLayout2.xml"/><Relationship Id="rId6" Type="http://schemas.openxmlformats.org/officeDocument/2006/relationships/hyperlink" Target="https://www.w3schools.com/cssref/pr_border-top_width.asp" TargetMode="External"/><Relationship Id="rId5" Type="http://schemas.openxmlformats.org/officeDocument/2006/relationships/hyperlink" Target="https://www.w3schools.com/cssref/pr_border-top_style.asp" TargetMode="External"/><Relationship Id="rId4" Type="http://schemas.openxmlformats.org/officeDocument/2006/relationships/hyperlink" Target="https://www.w3schools.com/cssref/pr_border-top_color.asp"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w3schools.com/cssref/pr_margin-bottom.asp" TargetMode="External"/><Relationship Id="rId2" Type="http://schemas.openxmlformats.org/officeDocument/2006/relationships/hyperlink" Target="https://www.w3schools.com/cssref/pr_margin.asp" TargetMode="External"/><Relationship Id="rId1" Type="http://schemas.openxmlformats.org/officeDocument/2006/relationships/slideLayout" Target="../slideLayouts/slideLayout2.xml"/><Relationship Id="rId6" Type="http://schemas.openxmlformats.org/officeDocument/2006/relationships/hyperlink" Target="https://www.w3schools.com/cssref/pr_margin-top.asp" TargetMode="External"/><Relationship Id="rId5" Type="http://schemas.openxmlformats.org/officeDocument/2006/relationships/hyperlink" Target="https://www.w3schools.com/cssref/pr_margin-right.asp" TargetMode="External"/><Relationship Id="rId4" Type="http://schemas.openxmlformats.org/officeDocument/2006/relationships/hyperlink" Target="https://www.w3schools.com/cssref/pr_margin-left.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w3schools.com/cssref/pr_padding-bottom.asp" TargetMode="External"/><Relationship Id="rId2" Type="http://schemas.openxmlformats.org/officeDocument/2006/relationships/hyperlink" Target="https://www.w3schools.com/cssref/pr_padding.asp" TargetMode="External"/><Relationship Id="rId1" Type="http://schemas.openxmlformats.org/officeDocument/2006/relationships/slideLayout" Target="../slideLayouts/slideLayout2.xml"/><Relationship Id="rId6" Type="http://schemas.openxmlformats.org/officeDocument/2006/relationships/hyperlink" Target="https://www.w3schools.com/cssref/pr_padding-top.asp" TargetMode="External"/><Relationship Id="rId5" Type="http://schemas.openxmlformats.org/officeDocument/2006/relationships/hyperlink" Target="https://www.w3schools.com/cssref/pr_padding-right.asp" TargetMode="External"/><Relationship Id="rId4" Type="http://schemas.openxmlformats.org/officeDocument/2006/relationships/hyperlink" Target="https://www.w3schools.com/cssref/pr_padding-left.as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w3schools.com/cssref/pr_dim_max-height.asp" TargetMode="External"/><Relationship Id="rId7" Type="http://schemas.openxmlformats.org/officeDocument/2006/relationships/hyperlink" Target="https://www.w3schools.com/cssref/pr_dim_width.asp" TargetMode="External"/><Relationship Id="rId2" Type="http://schemas.openxmlformats.org/officeDocument/2006/relationships/hyperlink" Target="https://www.w3schools.com/cssref/pr_dim_height.asp" TargetMode="External"/><Relationship Id="rId1" Type="http://schemas.openxmlformats.org/officeDocument/2006/relationships/slideLayout" Target="../slideLayouts/slideLayout2.xml"/><Relationship Id="rId6" Type="http://schemas.openxmlformats.org/officeDocument/2006/relationships/hyperlink" Target="https://www.w3schools.com/cssref/pr_dim_min-width.asp" TargetMode="External"/><Relationship Id="rId5" Type="http://schemas.openxmlformats.org/officeDocument/2006/relationships/hyperlink" Target="https://www.w3schools.com/cssref/pr_dim_min-height.asp" TargetMode="External"/><Relationship Id="rId4" Type="http://schemas.openxmlformats.org/officeDocument/2006/relationships/hyperlink" Target="https://www.w3schools.com/cssref/pr_dim_max-width.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s://www.w3schools.com/cssref/pr_text_text-indent.asp" TargetMode="External"/><Relationship Id="rId13" Type="http://schemas.openxmlformats.org/officeDocument/2006/relationships/hyperlink" Target="https://www.w3schools.com/cssref/pr_pos_vertical-align.asp" TargetMode="External"/><Relationship Id="rId3" Type="http://schemas.openxmlformats.org/officeDocument/2006/relationships/hyperlink" Target="https://www.w3schools.com/cssref/pr_text_direction.asp" TargetMode="External"/><Relationship Id="rId7" Type="http://schemas.openxmlformats.org/officeDocument/2006/relationships/hyperlink" Target="https://www.w3schools.com/cssref/pr_text_text-decoration.asp" TargetMode="External"/><Relationship Id="rId12" Type="http://schemas.openxmlformats.org/officeDocument/2006/relationships/hyperlink" Target="https://www.w3schools.com/cssref/pr_text_unicode-bidi.asp" TargetMode="External"/><Relationship Id="rId2" Type="http://schemas.openxmlformats.org/officeDocument/2006/relationships/hyperlink" Target="https://www.w3schools.com/cssref/pr_text_color.asp" TargetMode="External"/><Relationship Id="rId1" Type="http://schemas.openxmlformats.org/officeDocument/2006/relationships/slideLayout" Target="../slideLayouts/slideLayout2.xml"/><Relationship Id="rId6" Type="http://schemas.openxmlformats.org/officeDocument/2006/relationships/hyperlink" Target="https://www.w3schools.com/cssref/pr_text_text-align.asp" TargetMode="External"/><Relationship Id="rId11" Type="http://schemas.openxmlformats.org/officeDocument/2006/relationships/hyperlink" Target="https://www.w3schools.com/cssref/css3_pr_text-overflow.asp" TargetMode="External"/><Relationship Id="rId5" Type="http://schemas.openxmlformats.org/officeDocument/2006/relationships/hyperlink" Target="https://www.w3schools.com/cssref/pr_dim_line-height.asp" TargetMode="External"/><Relationship Id="rId15" Type="http://schemas.openxmlformats.org/officeDocument/2006/relationships/hyperlink" Target="https://www.w3schools.com/cssref/pr_text_word-spacing.asp" TargetMode="External"/><Relationship Id="rId10" Type="http://schemas.openxmlformats.org/officeDocument/2006/relationships/hyperlink" Target="https://www.w3schools.com/cssref/pr_text_text-transform.asp" TargetMode="External"/><Relationship Id="rId4" Type="http://schemas.openxmlformats.org/officeDocument/2006/relationships/hyperlink" Target="https://www.w3schools.com/cssref/pr_text_letter-spacing.asp" TargetMode="External"/><Relationship Id="rId9" Type="http://schemas.openxmlformats.org/officeDocument/2006/relationships/hyperlink" Target="https://www.w3schools.com/cssref/css3_pr_text-shadow.asp" TargetMode="External"/><Relationship Id="rId14" Type="http://schemas.openxmlformats.org/officeDocument/2006/relationships/hyperlink" Target="https://www.w3schools.com/cssref/pr_text_white-space.asp"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w3schools.com/cssref/pr_font_font-family.asp" TargetMode="External"/><Relationship Id="rId7" Type="http://schemas.openxmlformats.org/officeDocument/2006/relationships/hyperlink" Target="https://www.w3schools.com/cssref/pr_font_weight.asp" TargetMode="External"/><Relationship Id="rId2" Type="http://schemas.openxmlformats.org/officeDocument/2006/relationships/hyperlink" Target="https://www.w3schools.com/cssref/pr_font_font.asp" TargetMode="External"/><Relationship Id="rId1" Type="http://schemas.openxmlformats.org/officeDocument/2006/relationships/slideLayout" Target="../slideLayouts/slideLayout2.xml"/><Relationship Id="rId6" Type="http://schemas.openxmlformats.org/officeDocument/2006/relationships/hyperlink" Target="https://www.w3schools.com/cssref/pr_font_font-variant.asp" TargetMode="External"/><Relationship Id="rId5" Type="http://schemas.openxmlformats.org/officeDocument/2006/relationships/hyperlink" Target="https://www.w3schools.com/cssref/pr_font_font-style.asp" TargetMode="External"/><Relationship Id="rId4" Type="http://schemas.openxmlformats.org/officeDocument/2006/relationships/hyperlink" Target="https://www.w3schools.com/cssref/pr_font_font-size.asp"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w3schools.com/cssref/pr_list-style-image.asp" TargetMode="External"/><Relationship Id="rId2" Type="http://schemas.openxmlformats.org/officeDocument/2006/relationships/hyperlink" Target="https://www.w3schools.com/cssref/pr_list-style.asp" TargetMode="External"/><Relationship Id="rId1" Type="http://schemas.openxmlformats.org/officeDocument/2006/relationships/slideLayout" Target="../slideLayouts/slideLayout2.xml"/><Relationship Id="rId5" Type="http://schemas.openxmlformats.org/officeDocument/2006/relationships/hyperlink" Target="https://www.w3schools.com/cssref/pr_list-style-type.asp" TargetMode="External"/><Relationship Id="rId4" Type="http://schemas.openxmlformats.org/officeDocument/2006/relationships/hyperlink" Target="https://www.w3schools.com/cssref/pr_list-style-position.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w3schools.com/cssref/pr_border-collapse.asp" TargetMode="External"/><Relationship Id="rId7" Type="http://schemas.openxmlformats.org/officeDocument/2006/relationships/hyperlink" Target="https://www.w3schools.com/cssref/pr_tab_table-layout.asp" TargetMode="External"/><Relationship Id="rId2" Type="http://schemas.openxmlformats.org/officeDocument/2006/relationships/hyperlink" Target="https://www.w3schools.com/cssref/pr_border.asp" TargetMode="External"/><Relationship Id="rId1" Type="http://schemas.openxmlformats.org/officeDocument/2006/relationships/slideLayout" Target="../slideLayouts/slideLayout2.xml"/><Relationship Id="rId6" Type="http://schemas.openxmlformats.org/officeDocument/2006/relationships/hyperlink" Target="https://www.w3schools.com/cssref/pr_tab_empty-cells.asp" TargetMode="External"/><Relationship Id="rId5" Type="http://schemas.openxmlformats.org/officeDocument/2006/relationships/hyperlink" Target="https://www.w3schools.com/cssref/pr_tab_caption-side.asp" TargetMode="External"/><Relationship Id="rId4" Type="http://schemas.openxmlformats.org/officeDocument/2006/relationships/hyperlink" Target="https://www.w3schools.com/cssref/pr_border-spacing.asp"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www.w3schools.com/cssref/pr_class_visibility.asp" TargetMode="External"/><Relationship Id="rId2" Type="http://schemas.openxmlformats.org/officeDocument/2006/relationships/hyperlink" Target="https://www.w3schools.com/cssref/pr_class_display.as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08FC-0A14-4ADF-AF04-827BDD9636D1}"/>
              </a:ext>
            </a:extLst>
          </p:cNvPr>
          <p:cNvSpPr>
            <a:spLocks noGrp="1"/>
          </p:cNvSpPr>
          <p:nvPr>
            <p:ph type="ctrTitle"/>
          </p:nvPr>
        </p:nvSpPr>
        <p:spPr>
          <a:xfrm>
            <a:off x="1524000" y="1122363"/>
            <a:ext cx="9144000" cy="971132"/>
          </a:xfrm>
        </p:spPr>
        <p:txBody>
          <a:bodyPr/>
          <a:lstStyle/>
          <a:p>
            <a:r>
              <a:rPr lang="en-US" dirty="0"/>
              <a:t>HTML/CSS/JavaScript</a:t>
            </a:r>
          </a:p>
        </p:txBody>
      </p:sp>
      <p:sp>
        <p:nvSpPr>
          <p:cNvPr id="3" name="Subtitle 2">
            <a:extLst>
              <a:ext uri="{FF2B5EF4-FFF2-40B4-BE49-F238E27FC236}">
                <a16:creationId xmlns:a16="http://schemas.microsoft.com/office/drawing/2014/main" id="{839F61DE-CFBB-4FFF-860D-1796C84C231B}"/>
              </a:ext>
            </a:extLst>
          </p:cNvPr>
          <p:cNvSpPr>
            <a:spLocks noGrp="1"/>
          </p:cNvSpPr>
          <p:nvPr>
            <p:ph type="subTitle" idx="1"/>
          </p:nvPr>
        </p:nvSpPr>
        <p:spPr>
          <a:xfrm>
            <a:off x="4098756" y="2357605"/>
            <a:ext cx="4235117" cy="396145"/>
          </a:xfrm>
        </p:spPr>
        <p:txBody>
          <a:bodyPr>
            <a:noAutofit/>
          </a:bodyPr>
          <a:lstStyle/>
          <a:p>
            <a:r>
              <a:rPr lang="en-US" sz="3200" dirty="0"/>
              <a:t>Computer science club</a:t>
            </a:r>
          </a:p>
        </p:txBody>
      </p:sp>
      <p:sp>
        <p:nvSpPr>
          <p:cNvPr id="4" name="TextBox 3">
            <a:extLst>
              <a:ext uri="{FF2B5EF4-FFF2-40B4-BE49-F238E27FC236}">
                <a16:creationId xmlns:a16="http://schemas.microsoft.com/office/drawing/2014/main" id="{38C3DD2F-A978-482D-8FF1-419505559FF8}"/>
              </a:ext>
            </a:extLst>
          </p:cNvPr>
          <p:cNvSpPr txBox="1"/>
          <p:nvPr/>
        </p:nvSpPr>
        <p:spPr>
          <a:xfrm>
            <a:off x="10411326" y="6376737"/>
            <a:ext cx="1780674" cy="369332"/>
          </a:xfrm>
          <a:prstGeom prst="rect">
            <a:avLst/>
          </a:prstGeom>
          <a:noFill/>
        </p:spPr>
        <p:txBody>
          <a:bodyPr wrap="square" rtlCol="0">
            <a:spAutoFit/>
          </a:bodyPr>
          <a:lstStyle/>
          <a:p>
            <a:r>
              <a:rPr lang="en-US" dirty="0"/>
              <a:t>By Marco Gao</a:t>
            </a:r>
          </a:p>
        </p:txBody>
      </p:sp>
    </p:spTree>
    <p:extLst>
      <p:ext uri="{BB962C8B-B14F-4D97-AF65-F5344CB8AC3E}">
        <p14:creationId xmlns:p14="http://schemas.microsoft.com/office/powerpoint/2010/main" val="240318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97B8-1D91-4D5F-997A-53063A7C5816}"/>
              </a:ext>
            </a:extLst>
          </p:cNvPr>
          <p:cNvSpPr>
            <a:spLocks noGrp="1"/>
          </p:cNvSpPr>
          <p:nvPr>
            <p:ph type="title"/>
          </p:nvPr>
        </p:nvSpPr>
        <p:spPr/>
        <p:txBody>
          <a:bodyPr>
            <a:normAutofit/>
          </a:bodyPr>
          <a:lstStyle/>
          <a:p>
            <a:r>
              <a:rPr lang="en-US" dirty="0">
                <a:effectLst/>
              </a:rPr>
              <a:t>CSS Comments</a:t>
            </a:r>
            <a:endParaRPr lang="en-US" dirty="0"/>
          </a:p>
        </p:txBody>
      </p:sp>
      <p:sp>
        <p:nvSpPr>
          <p:cNvPr id="3" name="Content Placeholder 2">
            <a:extLst>
              <a:ext uri="{FF2B5EF4-FFF2-40B4-BE49-F238E27FC236}">
                <a16:creationId xmlns:a16="http://schemas.microsoft.com/office/drawing/2014/main" id="{1C520CCF-1484-4BEC-8A37-7FAFAF211279}"/>
              </a:ext>
            </a:extLst>
          </p:cNvPr>
          <p:cNvSpPr>
            <a:spLocks noGrp="1"/>
          </p:cNvSpPr>
          <p:nvPr>
            <p:ph idx="1"/>
          </p:nvPr>
        </p:nvSpPr>
        <p:spPr/>
        <p:txBody>
          <a:bodyPr/>
          <a:lstStyle/>
          <a:p>
            <a:r>
              <a:rPr lang="en-US" dirty="0">
                <a:effectLst/>
              </a:rPr>
              <a:t>Comments are used to explain the code, and may help when you edit the source code at a later date.</a:t>
            </a:r>
          </a:p>
          <a:p>
            <a:r>
              <a:rPr lang="en-US" dirty="0">
                <a:effectLst/>
              </a:rPr>
              <a:t>Comments are ignored by browsers.</a:t>
            </a:r>
          </a:p>
          <a:p>
            <a:r>
              <a:rPr lang="en-US" dirty="0">
                <a:effectLst/>
              </a:rPr>
              <a:t>A CSS comment starts with /* and ends with */. Comments can also span multiple lines.</a:t>
            </a:r>
          </a:p>
        </p:txBody>
      </p:sp>
    </p:spTree>
    <p:extLst>
      <p:ext uri="{BB962C8B-B14F-4D97-AF65-F5344CB8AC3E}">
        <p14:creationId xmlns:p14="http://schemas.microsoft.com/office/powerpoint/2010/main" val="21268336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7CAE-51CC-4CA5-8E3A-A973ACF55BE2}"/>
              </a:ext>
            </a:extLst>
          </p:cNvPr>
          <p:cNvSpPr>
            <a:spLocks noGrp="1"/>
          </p:cNvSpPr>
          <p:nvPr>
            <p:ph type="title"/>
          </p:nvPr>
        </p:nvSpPr>
        <p:spPr/>
        <p:txBody>
          <a:bodyPr>
            <a:normAutofit/>
          </a:bodyPr>
          <a:lstStyle/>
          <a:p>
            <a:r>
              <a:rPr lang="en-US" dirty="0">
                <a:effectLst/>
              </a:rPr>
              <a:t>Overlapping Elements</a:t>
            </a:r>
            <a:endParaRPr lang="en-US" dirty="0"/>
          </a:p>
        </p:txBody>
      </p:sp>
      <p:sp>
        <p:nvSpPr>
          <p:cNvPr id="3" name="Content Placeholder 2">
            <a:extLst>
              <a:ext uri="{FF2B5EF4-FFF2-40B4-BE49-F238E27FC236}">
                <a16:creationId xmlns:a16="http://schemas.microsoft.com/office/drawing/2014/main" id="{C6A2E3C6-0D7D-4825-8011-EBB00AE24682}"/>
              </a:ext>
            </a:extLst>
          </p:cNvPr>
          <p:cNvSpPr>
            <a:spLocks noGrp="1"/>
          </p:cNvSpPr>
          <p:nvPr>
            <p:ph idx="1"/>
          </p:nvPr>
        </p:nvSpPr>
        <p:spPr/>
        <p:txBody>
          <a:bodyPr>
            <a:normAutofit/>
          </a:bodyPr>
          <a:lstStyle/>
          <a:p>
            <a:r>
              <a:rPr lang="en-US" dirty="0"/>
              <a:t>When elements are positioned, they can overlap other elements.</a:t>
            </a:r>
          </a:p>
          <a:p>
            <a:r>
              <a:rPr lang="en-US" dirty="0"/>
              <a:t>The z-index property specifies the stack order of an element (which element should be placed in front of, or behind, the others).</a:t>
            </a:r>
          </a:p>
          <a:p>
            <a:r>
              <a:rPr lang="en-US" dirty="0"/>
              <a:t>An element can have a positive or negative stack order:</a:t>
            </a:r>
          </a:p>
          <a:p>
            <a:r>
              <a:rPr lang="en-US" dirty="0"/>
              <a:t>An element with greater stack order is always in front of an element with a lower stack order.</a:t>
            </a:r>
          </a:p>
          <a:p>
            <a:r>
              <a:rPr lang="en-US" dirty="0"/>
              <a:t>Note: If two positioned elements overlap without a z-index specified, the element positioned last in the HTML code will be shown on top.</a:t>
            </a:r>
          </a:p>
        </p:txBody>
      </p:sp>
    </p:spTree>
    <p:extLst>
      <p:ext uri="{BB962C8B-B14F-4D97-AF65-F5344CB8AC3E}">
        <p14:creationId xmlns:p14="http://schemas.microsoft.com/office/powerpoint/2010/main" val="8161493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193B-03EB-45E7-860F-9474A830F04B}"/>
              </a:ext>
            </a:extLst>
          </p:cNvPr>
          <p:cNvSpPr>
            <a:spLocks noGrp="1"/>
          </p:cNvSpPr>
          <p:nvPr>
            <p:ph type="title"/>
          </p:nvPr>
        </p:nvSpPr>
        <p:spPr/>
        <p:txBody>
          <a:bodyPr>
            <a:normAutofit/>
          </a:bodyPr>
          <a:lstStyle/>
          <a:p>
            <a:r>
              <a:rPr lang="en-US" dirty="0">
                <a:effectLst/>
              </a:rPr>
              <a:t>All CSS Positioning Properties</a:t>
            </a:r>
            <a:endParaRPr lang="en-US" dirty="0"/>
          </a:p>
        </p:txBody>
      </p:sp>
      <p:graphicFrame>
        <p:nvGraphicFramePr>
          <p:cNvPr id="4" name="Content Placeholder 3">
            <a:extLst>
              <a:ext uri="{FF2B5EF4-FFF2-40B4-BE49-F238E27FC236}">
                <a16:creationId xmlns:a16="http://schemas.microsoft.com/office/drawing/2014/main" id="{4A0FC355-976A-4879-871A-9CE6F823F5CB}"/>
              </a:ext>
            </a:extLst>
          </p:cNvPr>
          <p:cNvGraphicFramePr>
            <a:graphicFrameLocks noGrp="1"/>
          </p:cNvGraphicFramePr>
          <p:nvPr>
            <p:ph idx="1"/>
            <p:extLst>
              <p:ext uri="{D42A27DB-BD31-4B8C-83A1-F6EECF244321}">
                <p14:modId xmlns:p14="http://schemas.microsoft.com/office/powerpoint/2010/main" val="1932989120"/>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1076983131"/>
                    </a:ext>
                  </a:extLst>
                </a:gridCol>
                <a:gridCol w="5257801">
                  <a:extLst>
                    <a:ext uri="{9D8B030D-6E8A-4147-A177-3AD203B41FA5}">
                      <a16:colId xmlns:a16="http://schemas.microsoft.com/office/drawing/2014/main" val="872149086"/>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a:effectLst/>
                        </a:rPr>
                        <a:t>Description</a:t>
                      </a:r>
                    </a:p>
                  </a:txBody>
                  <a:tcPr marL="77392" marR="77392" marT="76200" marB="76200"/>
                </a:tc>
                <a:extLst>
                  <a:ext uri="{0D108BD9-81ED-4DB2-BD59-A6C34878D82A}">
                    <a16:rowId xmlns:a16="http://schemas.microsoft.com/office/drawing/2014/main" val="3725058967"/>
                  </a:ext>
                </a:extLst>
              </a:tr>
              <a:tr h="370840">
                <a:tc>
                  <a:txBody>
                    <a:bodyPr/>
                    <a:lstStyle/>
                    <a:p>
                      <a:pPr algn="l" fontAlgn="t"/>
                      <a:r>
                        <a:rPr lang="en-US">
                          <a:effectLst/>
                          <a:hlinkClick r:id="rId2"/>
                        </a:rPr>
                        <a:t>bottom</a:t>
                      </a:r>
                      <a:endParaRPr lang="en-US">
                        <a:effectLst/>
                      </a:endParaRPr>
                    </a:p>
                  </a:txBody>
                  <a:tcPr marL="154783" marR="77392" marT="76200" marB="76200"/>
                </a:tc>
                <a:tc>
                  <a:txBody>
                    <a:bodyPr/>
                    <a:lstStyle/>
                    <a:p>
                      <a:pPr algn="l" fontAlgn="t"/>
                      <a:r>
                        <a:rPr lang="en-US">
                          <a:effectLst/>
                        </a:rPr>
                        <a:t>Sets the bottom margin edge for a positioned box</a:t>
                      </a:r>
                    </a:p>
                  </a:txBody>
                  <a:tcPr marL="77392" marR="77392" marT="76200" marB="76200"/>
                </a:tc>
                <a:extLst>
                  <a:ext uri="{0D108BD9-81ED-4DB2-BD59-A6C34878D82A}">
                    <a16:rowId xmlns:a16="http://schemas.microsoft.com/office/drawing/2014/main" val="1485637534"/>
                  </a:ext>
                </a:extLst>
              </a:tr>
              <a:tr h="370840">
                <a:tc>
                  <a:txBody>
                    <a:bodyPr/>
                    <a:lstStyle/>
                    <a:p>
                      <a:pPr algn="l" fontAlgn="t"/>
                      <a:r>
                        <a:rPr lang="en-US">
                          <a:effectLst/>
                          <a:hlinkClick r:id="rId3"/>
                        </a:rPr>
                        <a:t>clip</a:t>
                      </a:r>
                      <a:endParaRPr lang="en-US">
                        <a:effectLst/>
                      </a:endParaRPr>
                    </a:p>
                  </a:txBody>
                  <a:tcPr marL="154783" marR="77392" marT="76200" marB="76200"/>
                </a:tc>
                <a:tc>
                  <a:txBody>
                    <a:bodyPr/>
                    <a:lstStyle/>
                    <a:p>
                      <a:pPr algn="l" fontAlgn="t"/>
                      <a:r>
                        <a:rPr lang="en-US">
                          <a:effectLst/>
                        </a:rPr>
                        <a:t>Clips an absolutely positioned element</a:t>
                      </a:r>
                    </a:p>
                  </a:txBody>
                  <a:tcPr marL="77392" marR="77392" marT="76200" marB="76200"/>
                </a:tc>
                <a:extLst>
                  <a:ext uri="{0D108BD9-81ED-4DB2-BD59-A6C34878D82A}">
                    <a16:rowId xmlns:a16="http://schemas.microsoft.com/office/drawing/2014/main" val="2425459988"/>
                  </a:ext>
                </a:extLst>
              </a:tr>
              <a:tr h="370840">
                <a:tc>
                  <a:txBody>
                    <a:bodyPr/>
                    <a:lstStyle/>
                    <a:p>
                      <a:pPr algn="l" fontAlgn="t"/>
                      <a:r>
                        <a:rPr lang="en-US">
                          <a:effectLst/>
                          <a:hlinkClick r:id="rId4"/>
                        </a:rPr>
                        <a:t>left</a:t>
                      </a:r>
                      <a:endParaRPr lang="en-US">
                        <a:effectLst/>
                      </a:endParaRPr>
                    </a:p>
                  </a:txBody>
                  <a:tcPr marL="154783" marR="77392" marT="76200" marB="76200"/>
                </a:tc>
                <a:tc>
                  <a:txBody>
                    <a:bodyPr/>
                    <a:lstStyle/>
                    <a:p>
                      <a:pPr algn="l" fontAlgn="t"/>
                      <a:r>
                        <a:rPr lang="en-US">
                          <a:effectLst/>
                        </a:rPr>
                        <a:t>Sets the left margin edge for a positioned box</a:t>
                      </a:r>
                    </a:p>
                  </a:txBody>
                  <a:tcPr marL="77392" marR="77392" marT="76200" marB="76200"/>
                </a:tc>
                <a:extLst>
                  <a:ext uri="{0D108BD9-81ED-4DB2-BD59-A6C34878D82A}">
                    <a16:rowId xmlns:a16="http://schemas.microsoft.com/office/drawing/2014/main" val="3692660967"/>
                  </a:ext>
                </a:extLst>
              </a:tr>
              <a:tr h="370840">
                <a:tc>
                  <a:txBody>
                    <a:bodyPr/>
                    <a:lstStyle/>
                    <a:p>
                      <a:pPr algn="l" fontAlgn="t"/>
                      <a:r>
                        <a:rPr lang="en-US">
                          <a:effectLst/>
                          <a:hlinkClick r:id="rId5"/>
                        </a:rPr>
                        <a:t>position</a:t>
                      </a:r>
                      <a:endParaRPr lang="en-US">
                        <a:effectLst/>
                      </a:endParaRPr>
                    </a:p>
                  </a:txBody>
                  <a:tcPr marL="154783" marR="77392" marT="76200" marB="76200"/>
                </a:tc>
                <a:tc>
                  <a:txBody>
                    <a:bodyPr/>
                    <a:lstStyle/>
                    <a:p>
                      <a:pPr algn="l" fontAlgn="t"/>
                      <a:r>
                        <a:rPr lang="en-US">
                          <a:effectLst/>
                        </a:rPr>
                        <a:t>Specifies the type of positioning for an element</a:t>
                      </a:r>
                    </a:p>
                  </a:txBody>
                  <a:tcPr marL="77392" marR="77392" marT="76200" marB="76200"/>
                </a:tc>
                <a:extLst>
                  <a:ext uri="{0D108BD9-81ED-4DB2-BD59-A6C34878D82A}">
                    <a16:rowId xmlns:a16="http://schemas.microsoft.com/office/drawing/2014/main" val="4011246928"/>
                  </a:ext>
                </a:extLst>
              </a:tr>
              <a:tr h="370840">
                <a:tc>
                  <a:txBody>
                    <a:bodyPr/>
                    <a:lstStyle/>
                    <a:p>
                      <a:pPr algn="l" fontAlgn="t"/>
                      <a:r>
                        <a:rPr lang="en-US">
                          <a:effectLst/>
                          <a:hlinkClick r:id="rId6"/>
                        </a:rPr>
                        <a:t>right</a:t>
                      </a:r>
                      <a:endParaRPr lang="en-US">
                        <a:effectLst/>
                      </a:endParaRPr>
                    </a:p>
                  </a:txBody>
                  <a:tcPr marL="154783" marR="77392" marT="76200" marB="76200"/>
                </a:tc>
                <a:tc>
                  <a:txBody>
                    <a:bodyPr/>
                    <a:lstStyle/>
                    <a:p>
                      <a:pPr algn="l" fontAlgn="t"/>
                      <a:r>
                        <a:rPr lang="en-US">
                          <a:effectLst/>
                        </a:rPr>
                        <a:t>Sets the right margin edge for a positioned box</a:t>
                      </a:r>
                    </a:p>
                  </a:txBody>
                  <a:tcPr marL="77392" marR="77392" marT="76200" marB="76200"/>
                </a:tc>
                <a:extLst>
                  <a:ext uri="{0D108BD9-81ED-4DB2-BD59-A6C34878D82A}">
                    <a16:rowId xmlns:a16="http://schemas.microsoft.com/office/drawing/2014/main" val="782717049"/>
                  </a:ext>
                </a:extLst>
              </a:tr>
              <a:tr h="370840">
                <a:tc>
                  <a:txBody>
                    <a:bodyPr/>
                    <a:lstStyle/>
                    <a:p>
                      <a:pPr algn="l" fontAlgn="t"/>
                      <a:r>
                        <a:rPr lang="en-US">
                          <a:effectLst/>
                          <a:hlinkClick r:id="rId7"/>
                        </a:rPr>
                        <a:t>top</a:t>
                      </a:r>
                      <a:endParaRPr lang="en-US">
                        <a:effectLst/>
                      </a:endParaRPr>
                    </a:p>
                  </a:txBody>
                  <a:tcPr marL="154783" marR="77392" marT="76200" marB="76200"/>
                </a:tc>
                <a:tc>
                  <a:txBody>
                    <a:bodyPr/>
                    <a:lstStyle/>
                    <a:p>
                      <a:pPr algn="l" fontAlgn="t"/>
                      <a:r>
                        <a:rPr lang="en-US">
                          <a:effectLst/>
                        </a:rPr>
                        <a:t>Sets the top margin edge for a positioned box</a:t>
                      </a:r>
                    </a:p>
                  </a:txBody>
                  <a:tcPr marL="77392" marR="77392" marT="76200" marB="76200"/>
                </a:tc>
                <a:extLst>
                  <a:ext uri="{0D108BD9-81ED-4DB2-BD59-A6C34878D82A}">
                    <a16:rowId xmlns:a16="http://schemas.microsoft.com/office/drawing/2014/main" val="1370314168"/>
                  </a:ext>
                </a:extLst>
              </a:tr>
              <a:tr h="370840">
                <a:tc>
                  <a:txBody>
                    <a:bodyPr/>
                    <a:lstStyle/>
                    <a:p>
                      <a:pPr algn="l" fontAlgn="t"/>
                      <a:r>
                        <a:rPr lang="en-US">
                          <a:effectLst/>
                          <a:hlinkClick r:id="rId8"/>
                        </a:rPr>
                        <a:t>z-index</a:t>
                      </a:r>
                      <a:endParaRPr lang="en-US">
                        <a:effectLst/>
                      </a:endParaRPr>
                    </a:p>
                  </a:txBody>
                  <a:tcPr marL="154783" marR="77392" marT="76200" marB="76200"/>
                </a:tc>
                <a:tc>
                  <a:txBody>
                    <a:bodyPr/>
                    <a:lstStyle/>
                    <a:p>
                      <a:pPr algn="l" fontAlgn="t"/>
                      <a:r>
                        <a:rPr lang="en-US" dirty="0">
                          <a:effectLst/>
                        </a:rPr>
                        <a:t>Sets the stack order of an element</a:t>
                      </a:r>
                    </a:p>
                  </a:txBody>
                  <a:tcPr marL="77392" marR="77392" marT="76200" marB="76200"/>
                </a:tc>
                <a:extLst>
                  <a:ext uri="{0D108BD9-81ED-4DB2-BD59-A6C34878D82A}">
                    <a16:rowId xmlns:a16="http://schemas.microsoft.com/office/drawing/2014/main" val="1729221812"/>
                  </a:ext>
                </a:extLst>
              </a:tr>
            </a:tbl>
          </a:graphicData>
        </a:graphic>
      </p:graphicFrame>
    </p:spTree>
    <p:extLst>
      <p:ext uri="{BB962C8B-B14F-4D97-AF65-F5344CB8AC3E}">
        <p14:creationId xmlns:p14="http://schemas.microsoft.com/office/powerpoint/2010/main" val="25523631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178F-1C9C-48A2-A41C-0D06CCDE965F}"/>
              </a:ext>
            </a:extLst>
          </p:cNvPr>
          <p:cNvSpPr>
            <a:spLocks noGrp="1"/>
          </p:cNvSpPr>
          <p:nvPr>
            <p:ph type="title"/>
          </p:nvPr>
        </p:nvSpPr>
        <p:spPr/>
        <p:txBody>
          <a:bodyPr>
            <a:normAutofit/>
          </a:bodyPr>
          <a:lstStyle/>
          <a:p>
            <a:r>
              <a:rPr lang="en-US" dirty="0">
                <a:effectLst/>
              </a:rPr>
              <a:t>CSS Layout - float</a:t>
            </a:r>
            <a:endParaRPr lang="en-US" dirty="0"/>
          </a:p>
        </p:txBody>
      </p:sp>
      <p:sp>
        <p:nvSpPr>
          <p:cNvPr id="3" name="Content Placeholder 2">
            <a:extLst>
              <a:ext uri="{FF2B5EF4-FFF2-40B4-BE49-F238E27FC236}">
                <a16:creationId xmlns:a16="http://schemas.microsoft.com/office/drawing/2014/main" id="{2954C32A-6A61-4D66-BB66-5D9B026EAD51}"/>
              </a:ext>
            </a:extLst>
          </p:cNvPr>
          <p:cNvSpPr>
            <a:spLocks noGrp="1"/>
          </p:cNvSpPr>
          <p:nvPr>
            <p:ph idx="1"/>
          </p:nvPr>
        </p:nvSpPr>
        <p:spPr/>
        <p:txBody>
          <a:bodyPr/>
          <a:lstStyle/>
          <a:p>
            <a:r>
              <a:rPr lang="en-US" dirty="0"/>
              <a:t>The CSS float property specifies how an element should float.</a:t>
            </a:r>
          </a:p>
        </p:txBody>
      </p:sp>
    </p:spTree>
    <p:extLst>
      <p:ext uri="{BB962C8B-B14F-4D97-AF65-F5344CB8AC3E}">
        <p14:creationId xmlns:p14="http://schemas.microsoft.com/office/powerpoint/2010/main" val="35982865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A844-B595-4D9F-861C-FEB98F6E83CB}"/>
              </a:ext>
            </a:extLst>
          </p:cNvPr>
          <p:cNvSpPr>
            <a:spLocks noGrp="1"/>
          </p:cNvSpPr>
          <p:nvPr>
            <p:ph type="title"/>
          </p:nvPr>
        </p:nvSpPr>
        <p:spPr/>
        <p:txBody>
          <a:bodyPr>
            <a:normAutofit/>
          </a:bodyPr>
          <a:lstStyle/>
          <a:p>
            <a:r>
              <a:rPr lang="en-US" dirty="0">
                <a:effectLst/>
              </a:rPr>
              <a:t>The float Property</a:t>
            </a:r>
            <a:endParaRPr lang="en-US" dirty="0"/>
          </a:p>
        </p:txBody>
      </p:sp>
      <p:sp>
        <p:nvSpPr>
          <p:cNvPr id="3" name="Content Placeholder 2">
            <a:extLst>
              <a:ext uri="{FF2B5EF4-FFF2-40B4-BE49-F238E27FC236}">
                <a16:creationId xmlns:a16="http://schemas.microsoft.com/office/drawing/2014/main" id="{A8B1CFC5-01C7-4B90-8757-B54C28BBE985}"/>
              </a:ext>
            </a:extLst>
          </p:cNvPr>
          <p:cNvSpPr>
            <a:spLocks noGrp="1"/>
          </p:cNvSpPr>
          <p:nvPr>
            <p:ph idx="1"/>
          </p:nvPr>
        </p:nvSpPr>
        <p:spPr>
          <a:xfrm>
            <a:off x="913795" y="1732449"/>
            <a:ext cx="10353762" cy="5125551"/>
          </a:xfrm>
        </p:spPr>
        <p:txBody>
          <a:bodyPr>
            <a:normAutofit fontScale="92500" lnSpcReduction="10000"/>
          </a:bodyPr>
          <a:lstStyle/>
          <a:p>
            <a:r>
              <a:rPr lang="en-US" dirty="0"/>
              <a:t>The float property is used for positioning and formatting content e.g. let an image float left to the text in a container.</a:t>
            </a:r>
          </a:p>
          <a:p>
            <a:endParaRPr lang="en-US" dirty="0"/>
          </a:p>
          <a:p>
            <a:r>
              <a:rPr lang="en-US" dirty="0"/>
              <a:t>The float property can have one of the following values:</a:t>
            </a:r>
          </a:p>
          <a:p>
            <a:endParaRPr lang="en-US" dirty="0"/>
          </a:p>
          <a:p>
            <a:r>
              <a:rPr lang="en-US" dirty="0"/>
              <a:t>left - The element floats to the left of its container</a:t>
            </a:r>
          </a:p>
          <a:p>
            <a:r>
              <a:rPr lang="en-US" dirty="0"/>
              <a:t>right- The element floats to the right of its container</a:t>
            </a:r>
          </a:p>
          <a:p>
            <a:r>
              <a:rPr lang="en-US" dirty="0"/>
              <a:t>none - The element does not float (will be displayed just where it occurs in the text). This is default</a:t>
            </a:r>
          </a:p>
          <a:p>
            <a:r>
              <a:rPr lang="en-US" dirty="0"/>
              <a:t>inherit - The element inherits the float value of its parent</a:t>
            </a:r>
          </a:p>
          <a:p>
            <a:r>
              <a:rPr lang="en-US" dirty="0"/>
              <a:t>In its simplest use, the float property can be used to wrap text around images.</a:t>
            </a:r>
          </a:p>
        </p:txBody>
      </p:sp>
    </p:spTree>
    <p:extLst>
      <p:ext uri="{BB962C8B-B14F-4D97-AF65-F5344CB8AC3E}">
        <p14:creationId xmlns:p14="http://schemas.microsoft.com/office/powerpoint/2010/main" val="10457144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E81C-C8C4-472E-9F83-5639113ACD38}"/>
              </a:ext>
            </a:extLst>
          </p:cNvPr>
          <p:cNvSpPr>
            <a:spLocks noGrp="1"/>
          </p:cNvSpPr>
          <p:nvPr>
            <p:ph type="title"/>
          </p:nvPr>
        </p:nvSpPr>
        <p:spPr/>
        <p:txBody>
          <a:bodyPr>
            <a:normAutofit/>
          </a:bodyPr>
          <a:lstStyle/>
          <a:p>
            <a:r>
              <a:rPr lang="en-US" dirty="0">
                <a:effectLst/>
              </a:rPr>
              <a:t>All CSS Float Properties</a:t>
            </a:r>
            <a:endParaRPr lang="en-US" dirty="0"/>
          </a:p>
        </p:txBody>
      </p:sp>
      <p:graphicFrame>
        <p:nvGraphicFramePr>
          <p:cNvPr id="4" name="Content Placeholder 3">
            <a:extLst>
              <a:ext uri="{FF2B5EF4-FFF2-40B4-BE49-F238E27FC236}">
                <a16:creationId xmlns:a16="http://schemas.microsoft.com/office/drawing/2014/main" id="{29D0CF2B-6875-4B77-8497-D07D7F5298A6}"/>
              </a:ext>
            </a:extLst>
          </p:cNvPr>
          <p:cNvGraphicFramePr>
            <a:graphicFrameLocks noGrp="1"/>
          </p:cNvGraphicFramePr>
          <p:nvPr>
            <p:ph idx="1"/>
            <p:extLst>
              <p:ext uri="{D42A27DB-BD31-4B8C-83A1-F6EECF244321}">
                <p14:modId xmlns:p14="http://schemas.microsoft.com/office/powerpoint/2010/main" val="3157828820"/>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2009528001"/>
                    </a:ext>
                  </a:extLst>
                </a:gridCol>
                <a:gridCol w="5257801">
                  <a:extLst>
                    <a:ext uri="{9D8B030D-6E8A-4147-A177-3AD203B41FA5}">
                      <a16:colId xmlns:a16="http://schemas.microsoft.com/office/drawing/2014/main" val="1833555396"/>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a:effectLst/>
                        </a:rPr>
                        <a:t>Description</a:t>
                      </a:r>
                    </a:p>
                  </a:txBody>
                  <a:tcPr marL="77392" marR="77392" marT="76200" marB="76200"/>
                </a:tc>
                <a:extLst>
                  <a:ext uri="{0D108BD9-81ED-4DB2-BD59-A6C34878D82A}">
                    <a16:rowId xmlns:a16="http://schemas.microsoft.com/office/drawing/2014/main" val="1500411292"/>
                  </a:ext>
                </a:extLst>
              </a:tr>
              <a:tr h="370840">
                <a:tc>
                  <a:txBody>
                    <a:bodyPr/>
                    <a:lstStyle/>
                    <a:p>
                      <a:pPr algn="l" fontAlgn="t"/>
                      <a:r>
                        <a:rPr lang="en-US">
                          <a:effectLst/>
                          <a:hlinkClick r:id="rId2"/>
                        </a:rPr>
                        <a:t>box-sizing</a:t>
                      </a:r>
                      <a:endParaRPr lang="en-US">
                        <a:effectLst/>
                      </a:endParaRPr>
                    </a:p>
                  </a:txBody>
                  <a:tcPr marL="154783" marR="77392" marT="76200" marB="76200"/>
                </a:tc>
                <a:tc>
                  <a:txBody>
                    <a:bodyPr/>
                    <a:lstStyle/>
                    <a:p>
                      <a:pPr algn="l" fontAlgn="t"/>
                      <a:r>
                        <a:rPr lang="en-US">
                          <a:effectLst/>
                        </a:rPr>
                        <a:t>Defines how the width and height of an element are calculated: should they include padding and borders, or not</a:t>
                      </a:r>
                    </a:p>
                  </a:txBody>
                  <a:tcPr marL="77392" marR="77392" marT="76200" marB="76200"/>
                </a:tc>
                <a:extLst>
                  <a:ext uri="{0D108BD9-81ED-4DB2-BD59-A6C34878D82A}">
                    <a16:rowId xmlns:a16="http://schemas.microsoft.com/office/drawing/2014/main" val="3888717440"/>
                  </a:ext>
                </a:extLst>
              </a:tr>
              <a:tr h="370840">
                <a:tc>
                  <a:txBody>
                    <a:bodyPr/>
                    <a:lstStyle/>
                    <a:p>
                      <a:pPr algn="l" fontAlgn="t"/>
                      <a:r>
                        <a:rPr lang="en-US">
                          <a:effectLst/>
                          <a:hlinkClick r:id="rId3"/>
                        </a:rPr>
                        <a:t>clear</a:t>
                      </a:r>
                      <a:endParaRPr lang="en-US">
                        <a:effectLst/>
                      </a:endParaRPr>
                    </a:p>
                  </a:txBody>
                  <a:tcPr marL="154783" marR="77392" marT="76200" marB="76200"/>
                </a:tc>
                <a:tc>
                  <a:txBody>
                    <a:bodyPr/>
                    <a:lstStyle/>
                    <a:p>
                      <a:pPr algn="l" fontAlgn="t"/>
                      <a:r>
                        <a:rPr lang="en-US">
                          <a:effectLst/>
                        </a:rPr>
                        <a:t>Specifies what elements can float beside the cleared element and on which side</a:t>
                      </a:r>
                    </a:p>
                  </a:txBody>
                  <a:tcPr marL="77392" marR="77392" marT="76200" marB="76200"/>
                </a:tc>
                <a:extLst>
                  <a:ext uri="{0D108BD9-81ED-4DB2-BD59-A6C34878D82A}">
                    <a16:rowId xmlns:a16="http://schemas.microsoft.com/office/drawing/2014/main" val="2275652089"/>
                  </a:ext>
                </a:extLst>
              </a:tr>
              <a:tr h="370840">
                <a:tc>
                  <a:txBody>
                    <a:bodyPr/>
                    <a:lstStyle/>
                    <a:p>
                      <a:pPr algn="l" fontAlgn="t"/>
                      <a:r>
                        <a:rPr lang="en-US">
                          <a:effectLst/>
                          <a:hlinkClick r:id="rId4"/>
                        </a:rPr>
                        <a:t>float</a:t>
                      </a:r>
                      <a:endParaRPr lang="en-US">
                        <a:effectLst/>
                      </a:endParaRPr>
                    </a:p>
                  </a:txBody>
                  <a:tcPr marL="154783" marR="77392" marT="76200" marB="76200"/>
                </a:tc>
                <a:tc>
                  <a:txBody>
                    <a:bodyPr/>
                    <a:lstStyle/>
                    <a:p>
                      <a:pPr algn="l" fontAlgn="t"/>
                      <a:r>
                        <a:rPr lang="en-US">
                          <a:effectLst/>
                        </a:rPr>
                        <a:t>Specifies how an element should float</a:t>
                      </a:r>
                    </a:p>
                  </a:txBody>
                  <a:tcPr marL="77392" marR="77392" marT="76200" marB="76200"/>
                </a:tc>
                <a:extLst>
                  <a:ext uri="{0D108BD9-81ED-4DB2-BD59-A6C34878D82A}">
                    <a16:rowId xmlns:a16="http://schemas.microsoft.com/office/drawing/2014/main" val="2964863386"/>
                  </a:ext>
                </a:extLst>
              </a:tr>
              <a:tr h="370840">
                <a:tc>
                  <a:txBody>
                    <a:bodyPr/>
                    <a:lstStyle/>
                    <a:p>
                      <a:pPr algn="l" fontAlgn="t"/>
                      <a:r>
                        <a:rPr lang="en-US">
                          <a:effectLst/>
                          <a:hlinkClick r:id="rId5"/>
                        </a:rPr>
                        <a:t>overflow</a:t>
                      </a:r>
                      <a:endParaRPr lang="en-US">
                        <a:effectLst/>
                      </a:endParaRPr>
                    </a:p>
                  </a:txBody>
                  <a:tcPr marL="154783" marR="77392" marT="76200" marB="76200"/>
                </a:tc>
                <a:tc>
                  <a:txBody>
                    <a:bodyPr/>
                    <a:lstStyle/>
                    <a:p>
                      <a:pPr algn="l" fontAlgn="t"/>
                      <a:r>
                        <a:rPr lang="en-US">
                          <a:effectLst/>
                        </a:rPr>
                        <a:t>Specifies what happens if content overflows an element's box</a:t>
                      </a:r>
                    </a:p>
                  </a:txBody>
                  <a:tcPr marL="77392" marR="77392" marT="76200" marB="76200"/>
                </a:tc>
                <a:extLst>
                  <a:ext uri="{0D108BD9-81ED-4DB2-BD59-A6C34878D82A}">
                    <a16:rowId xmlns:a16="http://schemas.microsoft.com/office/drawing/2014/main" val="2325989108"/>
                  </a:ext>
                </a:extLst>
              </a:tr>
              <a:tr h="370840">
                <a:tc>
                  <a:txBody>
                    <a:bodyPr/>
                    <a:lstStyle/>
                    <a:p>
                      <a:pPr algn="l" fontAlgn="t"/>
                      <a:r>
                        <a:rPr lang="en-US">
                          <a:effectLst/>
                          <a:hlinkClick r:id="rId6"/>
                        </a:rPr>
                        <a:t>overflow-x</a:t>
                      </a:r>
                      <a:endParaRPr lang="en-US">
                        <a:effectLst/>
                      </a:endParaRPr>
                    </a:p>
                  </a:txBody>
                  <a:tcPr marL="154783" marR="77392" marT="76200" marB="76200"/>
                </a:tc>
                <a:tc>
                  <a:txBody>
                    <a:bodyPr/>
                    <a:lstStyle/>
                    <a:p>
                      <a:pPr algn="l" fontAlgn="t"/>
                      <a:r>
                        <a:rPr lang="en-US">
                          <a:effectLst/>
                        </a:rPr>
                        <a:t>Specifies what to do with the left/right edges of the content if it overflows the element's content area</a:t>
                      </a:r>
                    </a:p>
                  </a:txBody>
                  <a:tcPr marL="77392" marR="77392" marT="76200" marB="76200"/>
                </a:tc>
                <a:extLst>
                  <a:ext uri="{0D108BD9-81ED-4DB2-BD59-A6C34878D82A}">
                    <a16:rowId xmlns:a16="http://schemas.microsoft.com/office/drawing/2014/main" val="4099029279"/>
                  </a:ext>
                </a:extLst>
              </a:tr>
              <a:tr h="370840">
                <a:tc>
                  <a:txBody>
                    <a:bodyPr/>
                    <a:lstStyle/>
                    <a:p>
                      <a:pPr algn="l" fontAlgn="t"/>
                      <a:r>
                        <a:rPr lang="en-US">
                          <a:effectLst/>
                          <a:hlinkClick r:id="rId7"/>
                        </a:rPr>
                        <a:t>overflow-y</a:t>
                      </a:r>
                      <a:endParaRPr lang="en-US">
                        <a:effectLst/>
                      </a:endParaRPr>
                    </a:p>
                  </a:txBody>
                  <a:tcPr marL="154783" marR="77392" marT="76200" marB="76200"/>
                </a:tc>
                <a:tc>
                  <a:txBody>
                    <a:bodyPr/>
                    <a:lstStyle/>
                    <a:p>
                      <a:pPr algn="l" fontAlgn="t"/>
                      <a:r>
                        <a:rPr lang="en-US" dirty="0">
                          <a:effectLst/>
                        </a:rPr>
                        <a:t>Specifies what to do with the top/bottom edges of the content if it overflows the element's content area</a:t>
                      </a:r>
                    </a:p>
                  </a:txBody>
                  <a:tcPr marL="77392" marR="77392" marT="76200" marB="76200"/>
                </a:tc>
                <a:extLst>
                  <a:ext uri="{0D108BD9-81ED-4DB2-BD59-A6C34878D82A}">
                    <a16:rowId xmlns:a16="http://schemas.microsoft.com/office/drawing/2014/main" val="2264071808"/>
                  </a:ext>
                </a:extLst>
              </a:tr>
            </a:tbl>
          </a:graphicData>
        </a:graphic>
      </p:graphicFrame>
    </p:spTree>
    <p:extLst>
      <p:ext uri="{BB962C8B-B14F-4D97-AF65-F5344CB8AC3E}">
        <p14:creationId xmlns:p14="http://schemas.microsoft.com/office/powerpoint/2010/main" val="39996007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FF2A-25D2-482E-BF69-51922714E390}"/>
              </a:ext>
            </a:extLst>
          </p:cNvPr>
          <p:cNvSpPr>
            <a:spLocks noGrp="1"/>
          </p:cNvSpPr>
          <p:nvPr>
            <p:ph type="title"/>
          </p:nvPr>
        </p:nvSpPr>
        <p:spPr/>
        <p:txBody>
          <a:bodyPr>
            <a:normAutofit/>
          </a:bodyPr>
          <a:lstStyle/>
          <a:p>
            <a:r>
              <a:rPr lang="en-US" dirty="0">
                <a:effectLst/>
              </a:rPr>
              <a:t>CSS Combinators</a:t>
            </a:r>
            <a:endParaRPr lang="en-US" dirty="0"/>
          </a:p>
        </p:txBody>
      </p:sp>
      <p:sp>
        <p:nvSpPr>
          <p:cNvPr id="3" name="Content Placeholder 2">
            <a:extLst>
              <a:ext uri="{FF2B5EF4-FFF2-40B4-BE49-F238E27FC236}">
                <a16:creationId xmlns:a16="http://schemas.microsoft.com/office/drawing/2014/main" id="{4496E5F6-5F26-4FBF-BD85-4B75692A664F}"/>
              </a:ext>
            </a:extLst>
          </p:cNvPr>
          <p:cNvSpPr>
            <a:spLocks noGrp="1"/>
          </p:cNvSpPr>
          <p:nvPr>
            <p:ph idx="1"/>
          </p:nvPr>
        </p:nvSpPr>
        <p:spPr>
          <a:xfrm>
            <a:off x="913795" y="1732449"/>
            <a:ext cx="10353762" cy="5020043"/>
          </a:xfrm>
        </p:spPr>
        <p:txBody>
          <a:bodyPr>
            <a:normAutofit/>
          </a:bodyPr>
          <a:lstStyle/>
          <a:p>
            <a:r>
              <a:rPr lang="en-US" dirty="0"/>
              <a:t>A combinator is something that explains the relationship between the selectors.</a:t>
            </a:r>
          </a:p>
          <a:p>
            <a:r>
              <a:rPr lang="en-US" dirty="0"/>
              <a:t>A CSS selector can contain more than one simple selector. Between the simple selectors, we can include a combinator.</a:t>
            </a:r>
          </a:p>
          <a:p>
            <a:r>
              <a:rPr lang="en-US" dirty="0"/>
              <a:t>There are four different combinators in CSS:</a:t>
            </a:r>
          </a:p>
          <a:p>
            <a:r>
              <a:rPr lang="en-US" dirty="0"/>
              <a:t>descendant selector (space)</a:t>
            </a:r>
          </a:p>
          <a:p>
            <a:r>
              <a:rPr lang="en-US" dirty="0"/>
              <a:t>child selector (&gt;)</a:t>
            </a:r>
          </a:p>
          <a:p>
            <a:r>
              <a:rPr lang="en-US" dirty="0"/>
              <a:t>adjacent sibling selector (+)</a:t>
            </a:r>
          </a:p>
          <a:p>
            <a:r>
              <a:rPr lang="en-US" dirty="0"/>
              <a:t>general sibling selector (~)</a:t>
            </a:r>
          </a:p>
        </p:txBody>
      </p:sp>
    </p:spTree>
    <p:extLst>
      <p:ext uri="{BB962C8B-B14F-4D97-AF65-F5344CB8AC3E}">
        <p14:creationId xmlns:p14="http://schemas.microsoft.com/office/powerpoint/2010/main" val="18754635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9D22-7001-438E-91D0-9C40ADEDF499}"/>
              </a:ext>
            </a:extLst>
          </p:cNvPr>
          <p:cNvSpPr>
            <a:spLocks noGrp="1"/>
          </p:cNvSpPr>
          <p:nvPr>
            <p:ph type="title"/>
          </p:nvPr>
        </p:nvSpPr>
        <p:spPr/>
        <p:txBody>
          <a:bodyPr>
            <a:normAutofit/>
          </a:bodyPr>
          <a:lstStyle/>
          <a:p>
            <a:r>
              <a:rPr lang="en-US" dirty="0">
                <a:effectLst/>
              </a:rPr>
              <a:t>Descendant Selector</a:t>
            </a:r>
            <a:endParaRPr lang="en-US" dirty="0"/>
          </a:p>
        </p:txBody>
      </p:sp>
      <p:sp>
        <p:nvSpPr>
          <p:cNvPr id="3" name="Content Placeholder 2">
            <a:extLst>
              <a:ext uri="{FF2B5EF4-FFF2-40B4-BE49-F238E27FC236}">
                <a16:creationId xmlns:a16="http://schemas.microsoft.com/office/drawing/2014/main" id="{FDFF3137-E160-4D84-88E8-47B4C1801876}"/>
              </a:ext>
            </a:extLst>
          </p:cNvPr>
          <p:cNvSpPr>
            <a:spLocks noGrp="1"/>
          </p:cNvSpPr>
          <p:nvPr>
            <p:ph idx="1"/>
          </p:nvPr>
        </p:nvSpPr>
        <p:spPr/>
        <p:txBody>
          <a:bodyPr/>
          <a:lstStyle/>
          <a:p>
            <a:r>
              <a:rPr lang="en-US" dirty="0">
                <a:effectLst/>
              </a:rPr>
              <a:t>The descendant selector matches all elements that are descendants of a specified element.</a:t>
            </a:r>
          </a:p>
          <a:p>
            <a:r>
              <a:rPr lang="en-US" dirty="0">
                <a:effectLst/>
              </a:rPr>
              <a:t>div p {</a:t>
            </a:r>
            <a:br>
              <a:rPr lang="en-US" dirty="0">
                <a:effectLst/>
              </a:rPr>
            </a:br>
            <a:r>
              <a:rPr lang="en-US" dirty="0">
                <a:effectLst/>
              </a:rPr>
              <a:t>  background-color: yellow;</a:t>
            </a:r>
            <a:br>
              <a:rPr lang="en-US" dirty="0">
                <a:effectLst/>
              </a:rPr>
            </a:br>
            <a:r>
              <a:rPr lang="en-US" dirty="0">
                <a:effectLst/>
              </a:rPr>
              <a:t>}</a:t>
            </a:r>
            <a:endParaRPr lang="en-US" dirty="0"/>
          </a:p>
        </p:txBody>
      </p:sp>
    </p:spTree>
    <p:extLst>
      <p:ext uri="{BB962C8B-B14F-4D97-AF65-F5344CB8AC3E}">
        <p14:creationId xmlns:p14="http://schemas.microsoft.com/office/powerpoint/2010/main" val="8161263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21A5-C47A-464A-9F78-0B0A62CD3544}"/>
              </a:ext>
            </a:extLst>
          </p:cNvPr>
          <p:cNvSpPr>
            <a:spLocks noGrp="1"/>
          </p:cNvSpPr>
          <p:nvPr>
            <p:ph type="title"/>
          </p:nvPr>
        </p:nvSpPr>
        <p:spPr/>
        <p:txBody>
          <a:bodyPr>
            <a:normAutofit/>
          </a:bodyPr>
          <a:lstStyle/>
          <a:p>
            <a:r>
              <a:rPr lang="en-US" dirty="0">
                <a:effectLst/>
              </a:rPr>
              <a:t>Child Selector</a:t>
            </a:r>
            <a:endParaRPr lang="en-US" dirty="0"/>
          </a:p>
        </p:txBody>
      </p:sp>
      <p:sp>
        <p:nvSpPr>
          <p:cNvPr id="3" name="Content Placeholder 2">
            <a:extLst>
              <a:ext uri="{FF2B5EF4-FFF2-40B4-BE49-F238E27FC236}">
                <a16:creationId xmlns:a16="http://schemas.microsoft.com/office/drawing/2014/main" id="{62D3D1A9-3AAD-4433-B149-84005E2E591B}"/>
              </a:ext>
            </a:extLst>
          </p:cNvPr>
          <p:cNvSpPr>
            <a:spLocks noGrp="1"/>
          </p:cNvSpPr>
          <p:nvPr>
            <p:ph idx="1"/>
          </p:nvPr>
        </p:nvSpPr>
        <p:spPr/>
        <p:txBody>
          <a:bodyPr/>
          <a:lstStyle/>
          <a:p>
            <a:r>
              <a:rPr lang="en-US" dirty="0">
                <a:effectLst/>
              </a:rPr>
              <a:t>The child selector selects all elements that are the immediate children of a specified element.</a:t>
            </a:r>
          </a:p>
          <a:p>
            <a:r>
              <a:rPr lang="en-US" dirty="0">
                <a:effectLst/>
              </a:rPr>
              <a:t>The following example selects all &lt;p&gt; elements that are immediate children of a &lt;div&gt; element:</a:t>
            </a:r>
          </a:p>
          <a:p>
            <a:r>
              <a:rPr lang="en-US" dirty="0">
                <a:effectLst/>
              </a:rPr>
              <a:t>div &gt; p {</a:t>
            </a:r>
            <a:br>
              <a:rPr lang="en-US" dirty="0">
                <a:effectLst/>
              </a:rPr>
            </a:br>
            <a:r>
              <a:rPr lang="en-US" dirty="0">
                <a:effectLst/>
              </a:rPr>
              <a:t>  background-color: yellow;</a:t>
            </a:r>
            <a:br>
              <a:rPr lang="en-US" dirty="0">
                <a:effectLst/>
              </a:rPr>
            </a:br>
            <a:r>
              <a:rPr lang="en-US" dirty="0">
                <a:effectLst/>
              </a:rPr>
              <a:t>}</a:t>
            </a:r>
            <a:endParaRPr lang="en-US" dirty="0"/>
          </a:p>
        </p:txBody>
      </p:sp>
    </p:spTree>
    <p:extLst>
      <p:ext uri="{BB962C8B-B14F-4D97-AF65-F5344CB8AC3E}">
        <p14:creationId xmlns:p14="http://schemas.microsoft.com/office/powerpoint/2010/main" val="32105344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C689-2959-4444-8FAA-18588E27F67F}"/>
              </a:ext>
            </a:extLst>
          </p:cNvPr>
          <p:cNvSpPr>
            <a:spLocks noGrp="1"/>
          </p:cNvSpPr>
          <p:nvPr>
            <p:ph type="title"/>
          </p:nvPr>
        </p:nvSpPr>
        <p:spPr/>
        <p:txBody>
          <a:bodyPr>
            <a:normAutofit/>
          </a:bodyPr>
          <a:lstStyle/>
          <a:p>
            <a:r>
              <a:rPr lang="en-US" dirty="0">
                <a:effectLst/>
              </a:rPr>
              <a:t>Adjacent Sibling Selector</a:t>
            </a:r>
            <a:endParaRPr lang="en-US" dirty="0"/>
          </a:p>
        </p:txBody>
      </p:sp>
      <p:sp>
        <p:nvSpPr>
          <p:cNvPr id="3" name="Content Placeholder 2">
            <a:extLst>
              <a:ext uri="{FF2B5EF4-FFF2-40B4-BE49-F238E27FC236}">
                <a16:creationId xmlns:a16="http://schemas.microsoft.com/office/drawing/2014/main" id="{96C2D192-967A-4FF7-9D29-1C85B6A9F21D}"/>
              </a:ext>
            </a:extLst>
          </p:cNvPr>
          <p:cNvSpPr>
            <a:spLocks noGrp="1"/>
          </p:cNvSpPr>
          <p:nvPr>
            <p:ph idx="1"/>
          </p:nvPr>
        </p:nvSpPr>
        <p:spPr/>
        <p:txBody>
          <a:bodyPr/>
          <a:lstStyle/>
          <a:p>
            <a:r>
              <a:rPr lang="en-US" dirty="0">
                <a:effectLst/>
              </a:rPr>
              <a:t>The adjacent sibling selector selects all elements that are the adjacent siblings of a specified element.</a:t>
            </a:r>
          </a:p>
          <a:p>
            <a:r>
              <a:rPr lang="en-US" dirty="0">
                <a:effectLst/>
              </a:rPr>
              <a:t>Sibling elements must have the same parent element, and "adjacent" means "immediately following".</a:t>
            </a:r>
          </a:p>
          <a:p>
            <a:r>
              <a:rPr lang="en-US" dirty="0">
                <a:effectLst/>
              </a:rPr>
              <a:t>The following example selects all &lt;p&gt; elements that are placed immediately after &lt;div&gt; elements:</a:t>
            </a:r>
          </a:p>
          <a:p>
            <a:r>
              <a:rPr lang="en-US" dirty="0">
                <a:effectLst/>
              </a:rPr>
              <a:t>div + p {</a:t>
            </a:r>
            <a:br>
              <a:rPr lang="en-US" dirty="0">
                <a:effectLst/>
              </a:rPr>
            </a:br>
            <a:r>
              <a:rPr lang="en-US" dirty="0">
                <a:effectLst/>
              </a:rPr>
              <a:t>  background-color: yellow;</a:t>
            </a:r>
            <a:br>
              <a:rPr lang="en-US" dirty="0">
                <a:effectLst/>
              </a:rPr>
            </a:br>
            <a:r>
              <a:rPr lang="en-US" dirty="0">
                <a:effectLst/>
              </a:rPr>
              <a:t>}</a:t>
            </a:r>
            <a:endParaRPr lang="en-US" dirty="0"/>
          </a:p>
        </p:txBody>
      </p:sp>
    </p:spTree>
    <p:extLst>
      <p:ext uri="{BB962C8B-B14F-4D97-AF65-F5344CB8AC3E}">
        <p14:creationId xmlns:p14="http://schemas.microsoft.com/office/powerpoint/2010/main" val="4439538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93A2-24C7-497F-A189-D6EAD8420552}"/>
              </a:ext>
            </a:extLst>
          </p:cNvPr>
          <p:cNvSpPr>
            <a:spLocks noGrp="1"/>
          </p:cNvSpPr>
          <p:nvPr>
            <p:ph type="title"/>
          </p:nvPr>
        </p:nvSpPr>
        <p:spPr/>
        <p:txBody>
          <a:bodyPr>
            <a:normAutofit/>
          </a:bodyPr>
          <a:lstStyle/>
          <a:p>
            <a:r>
              <a:rPr lang="en-US" dirty="0">
                <a:effectLst/>
              </a:rPr>
              <a:t>General Sibling Selector</a:t>
            </a:r>
            <a:endParaRPr lang="en-US" dirty="0"/>
          </a:p>
        </p:txBody>
      </p:sp>
      <p:sp>
        <p:nvSpPr>
          <p:cNvPr id="3" name="Content Placeholder 2">
            <a:extLst>
              <a:ext uri="{FF2B5EF4-FFF2-40B4-BE49-F238E27FC236}">
                <a16:creationId xmlns:a16="http://schemas.microsoft.com/office/drawing/2014/main" id="{0F73F5BC-A50F-4196-AAEE-31D79F542E96}"/>
              </a:ext>
            </a:extLst>
          </p:cNvPr>
          <p:cNvSpPr>
            <a:spLocks noGrp="1"/>
          </p:cNvSpPr>
          <p:nvPr>
            <p:ph idx="1"/>
          </p:nvPr>
        </p:nvSpPr>
        <p:spPr/>
        <p:txBody>
          <a:bodyPr/>
          <a:lstStyle/>
          <a:p>
            <a:r>
              <a:rPr lang="en-US" dirty="0">
                <a:effectLst/>
              </a:rPr>
              <a:t>The general sibling selector selects all elements that are siblings of a specified element.</a:t>
            </a:r>
          </a:p>
          <a:p>
            <a:r>
              <a:rPr lang="en-US" dirty="0">
                <a:effectLst/>
              </a:rPr>
              <a:t>The following example selects all &lt;p&gt; elements that are siblings of &lt;div&gt; elements: </a:t>
            </a:r>
          </a:p>
          <a:p>
            <a:r>
              <a:rPr lang="en-US" dirty="0">
                <a:effectLst/>
              </a:rPr>
              <a:t>div ~ p {</a:t>
            </a:r>
            <a:br>
              <a:rPr lang="en-US" dirty="0">
                <a:effectLst/>
              </a:rPr>
            </a:br>
            <a:r>
              <a:rPr lang="en-US" dirty="0">
                <a:effectLst/>
              </a:rPr>
              <a:t>  background-color: yellow;</a:t>
            </a:r>
            <a:br>
              <a:rPr lang="en-US" dirty="0">
                <a:effectLst/>
              </a:rPr>
            </a:br>
            <a:r>
              <a:rPr lang="en-US" dirty="0">
                <a:effectLst/>
              </a:rPr>
              <a:t>}</a:t>
            </a:r>
            <a:endParaRPr lang="en-US" dirty="0"/>
          </a:p>
        </p:txBody>
      </p:sp>
    </p:spTree>
    <p:extLst>
      <p:ext uri="{BB962C8B-B14F-4D97-AF65-F5344CB8AC3E}">
        <p14:creationId xmlns:p14="http://schemas.microsoft.com/office/powerpoint/2010/main" val="59332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B479-63D2-48EF-9692-F5984F56DDC1}"/>
              </a:ext>
            </a:extLst>
          </p:cNvPr>
          <p:cNvSpPr>
            <a:spLocks noGrp="1"/>
          </p:cNvSpPr>
          <p:nvPr>
            <p:ph type="title"/>
          </p:nvPr>
        </p:nvSpPr>
        <p:spPr/>
        <p:txBody>
          <a:bodyPr/>
          <a:lstStyle/>
          <a:p>
            <a:r>
              <a:rPr lang="en-US" dirty="0"/>
              <a:t>How to insert CSS</a:t>
            </a:r>
          </a:p>
        </p:txBody>
      </p:sp>
      <p:sp>
        <p:nvSpPr>
          <p:cNvPr id="3" name="Content Placeholder 2">
            <a:extLst>
              <a:ext uri="{FF2B5EF4-FFF2-40B4-BE49-F238E27FC236}">
                <a16:creationId xmlns:a16="http://schemas.microsoft.com/office/drawing/2014/main" id="{3591C42D-798B-4D63-888D-2CD0D9633ACC}"/>
              </a:ext>
            </a:extLst>
          </p:cNvPr>
          <p:cNvSpPr>
            <a:spLocks noGrp="1"/>
          </p:cNvSpPr>
          <p:nvPr>
            <p:ph idx="1"/>
          </p:nvPr>
        </p:nvSpPr>
        <p:spPr/>
        <p:txBody>
          <a:bodyPr/>
          <a:lstStyle/>
          <a:p>
            <a:r>
              <a:rPr lang="en-US" dirty="0">
                <a:effectLst/>
              </a:rPr>
              <a:t>Three Ways to Insert CSS</a:t>
            </a:r>
          </a:p>
          <a:p>
            <a:r>
              <a:rPr lang="en-US" dirty="0">
                <a:effectLst/>
              </a:rPr>
              <a:t>There are three ways of inserting a style sheet:</a:t>
            </a:r>
          </a:p>
          <a:p>
            <a:r>
              <a:rPr lang="en-US" dirty="0">
                <a:effectLst/>
              </a:rPr>
              <a:t>External style sheet</a:t>
            </a:r>
          </a:p>
          <a:p>
            <a:r>
              <a:rPr lang="en-US" dirty="0">
                <a:effectLst/>
              </a:rPr>
              <a:t>Internal style sheet</a:t>
            </a:r>
          </a:p>
          <a:p>
            <a:r>
              <a:rPr lang="en-US" dirty="0">
                <a:effectLst/>
              </a:rPr>
              <a:t>Inline style</a:t>
            </a:r>
          </a:p>
        </p:txBody>
      </p:sp>
    </p:spTree>
    <p:extLst>
      <p:ext uri="{BB962C8B-B14F-4D97-AF65-F5344CB8AC3E}">
        <p14:creationId xmlns:p14="http://schemas.microsoft.com/office/powerpoint/2010/main" val="312961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2DB8-E94C-4C8C-B215-CE3BD290D992}"/>
              </a:ext>
            </a:extLst>
          </p:cNvPr>
          <p:cNvSpPr>
            <a:spLocks noGrp="1"/>
          </p:cNvSpPr>
          <p:nvPr>
            <p:ph type="title"/>
          </p:nvPr>
        </p:nvSpPr>
        <p:spPr/>
        <p:txBody>
          <a:bodyPr>
            <a:normAutofit/>
          </a:bodyPr>
          <a:lstStyle/>
          <a:p>
            <a:r>
              <a:rPr lang="en-US" dirty="0">
                <a:effectLst/>
              </a:rPr>
              <a:t>External Style Sheet</a:t>
            </a:r>
            <a:endParaRPr lang="en-US" dirty="0"/>
          </a:p>
        </p:txBody>
      </p:sp>
      <p:sp>
        <p:nvSpPr>
          <p:cNvPr id="3" name="Content Placeholder 2">
            <a:extLst>
              <a:ext uri="{FF2B5EF4-FFF2-40B4-BE49-F238E27FC236}">
                <a16:creationId xmlns:a16="http://schemas.microsoft.com/office/drawing/2014/main" id="{A93069F3-AFC3-44CD-B897-1846D03F5693}"/>
              </a:ext>
            </a:extLst>
          </p:cNvPr>
          <p:cNvSpPr>
            <a:spLocks noGrp="1"/>
          </p:cNvSpPr>
          <p:nvPr>
            <p:ph idx="1"/>
          </p:nvPr>
        </p:nvSpPr>
        <p:spPr/>
        <p:txBody>
          <a:bodyPr/>
          <a:lstStyle/>
          <a:p>
            <a:r>
              <a:rPr lang="en-US" dirty="0">
                <a:effectLst/>
              </a:rPr>
              <a:t>With an external style sheet, you can change the look of an entire website by changing just one file!</a:t>
            </a:r>
          </a:p>
          <a:p>
            <a:r>
              <a:rPr lang="en-US" dirty="0">
                <a:effectLst/>
              </a:rPr>
              <a:t>Each page must include a reference to the external style sheet file inside the &lt;link&gt; element. The &lt;link&gt; element goes inside the &lt;head&gt; section</a:t>
            </a:r>
            <a:r>
              <a:rPr lang="en-US" altLang="zh-CN" dirty="0">
                <a:effectLst/>
              </a:rPr>
              <a:t>.</a:t>
            </a:r>
            <a:endParaRPr lang="en-US" dirty="0">
              <a:effectLst/>
            </a:endParaRPr>
          </a:p>
        </p:txBody>
      </p:sp>
    </p:spTree>
    <p:extLst>
      <p:ext uri="{BB962C8B-B14F-4D97-AF65-F5344CB8AC3E}">
        <p14:creationId xmlns:p14="http://schemas.microsoft.com/office/powerpoint/2010/main" val="353487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63AC-E734-40F7-BF7E-9DE970C4B2BD}"/>
              </a:ext>
            </a:extLst>
          </p:cNvPr>
          <p:cNvSpPr>
            <a:spLocks noGrp="1"/>
          </p:cNvSpPr>
          <p:nvPr>
            <p:ph type="title"/>
          </p:nvPr>
        </p:nvSpPr>
        <p:spPr/>
        <p:txBody>
          <a:bodyPr>
            <a:normAutofit/>
          </a:bodyPr>
          <a:lstStyle/>
          <a:p>
            <a:r>
              <a:rPr lang="en-US" dirty="0">
                <a:effectLst/>
              </a:rPr>
              <a:t>Internal Style Sheet</a:t>
            </a:r>
            <a:endParaRPr lang="en-US" dirty="0"/>
          </a:p>
        </p:txBody>
      </p:sp>
      <p:sp>
        <p:nvSpPr>
          <p:cNvPr id="3" name="Content Placeholder 2">
            <a:extLst>
              <a:ext uri="{FF2B5EF4-FFF2-40B4-BE49-F238E27FC236}">
                <a16:creationId xmlns:a16="http://schemas.microsoft.com/office/drawing/2014/main" id="{AA20161B-9F92-4380-A019-FAB8413675F9}"/>
              </a:ext>
            </a:extLst>
          </p:cNvPr>
          <p:cNvSpPr>
            <a:spLocks noGrp="1"/>
          </p:cNvSpPr>
          <p:nvPr>
            <p:ph idx="1"/>
          </p:nvPr>
        </p:nvSpPr>
        <p:spPr>
          <a:xfrm>
            <a:off x="913795" y="1732449"/>
            <a:ext cx="10353762" cy="4944798"/>
          </a:xfrm>
        </p:spPr>
        <p:txBody>
          <a:bodyPr>
            <a:normAutofit/>
          </a:bodyPr>
          <a:lstStyle/>
          <a:p>
            <a:r>
              <a:rPr lang="en-US" dirty="0">
                <a:effectLst/>
              </a:rPr>
              <a:t>Internal Style Sheet</a:t>
            </a:r>
          </a:p>
          <a:p>
            <a:r>
              <a:rPr lang="en-US" dirty="0">
                <a:effectLst/>
              </a:rPr>
              <a:t>An internal style sheet may be used if one single page has a unique style.</a:t>
            </a:r>
          </a:p>
          <a:p>
            <a:r>
              <a:rPr lang="en-US" dirty="0">
                <a:effectLst/>
              </a:rPr>
              <a:t>Internal styles are defined within the &lt;style&gt; element, inside the &lt;head&gt; section of an HTML page</a:t>
            </a:r>
            <a:r>
              <a:rPr lang="en-US" altLang="zh-CN" dirty="0">
                <a:effectLst/>
              </a:rPr>
              <a:t>.</a:t>
            </a:r>
            <a:endParaRPr lang="en-US" dirty="0"/>
          </a:p>
        </p:txBody>
      </p:sp>
    </p:spTree>
    <p:extLst>
      <p:ext uri="{BB962C8B-B14F-4D97-AF65-F5344CB8AC3E}">
        <p14:creationId xmlns:p14="http://schemas.microsoft.com/office/powerpoint/2010/main" val="296483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6C59-AC63-4F00-B485-82EA61D4CC6B}"/>
              </a:ext>
            </a:extLst>
          </p:cNvPr>
          <p:cNvSpPr>
            <a:spLocks noGrp="1"/>
          </p:cNvSpPr>
          <p:nvPr>
            <p:ph type="title"/>
          </p:nvPr>
        </p:nvSpPr>
        <p:spPr/>
        <p:txBody>
          <a:bodyPr>
            <a:normAutofit/>
          </a:bodyPr>
          <a:lstStyle/>
          <a:p>
            <a:r>
              <a:rPr lang="en-US" dirty="0">
                <a:effectLst/>
              </a:rPr>
              <a:t>Inline Styles</a:t>
            </a:r>
            <a:endParaRPr lang="en-US" dirty="0"/>
          </a:p>
        </p:txBody>
      </p:sp>
      <p:sp>
        <p:nvSpPr>
          <p:cNvPr id="3" name="Content Placeholder 2">
            <a:extLst>
              <a:ext uri="{FF2B5EF4-FFF2-40B4-BE49-F238E27FC236}">
                <a16:creationId xmlns:a16="http://schemas.microsoft.com/office/drawing/2014/main" id="{921966A0-8B15-4FF8-BDD7-341AC07873C6}"/>
              </a:ext>
            </a:extLst>
          </p:cNvPr>
          <p:cNvSpPr>
            <a:spLocks noGrp="1"/>
          </p:cNvSpPr>
          <p:nvPr>
            <p:ph idx="1"/>
          </p:nvPr>
        </p:nvSpPr>
        <p:spPr/>
        <p:txBody>
          <a:bodyPr/>
          <a:lstStyle/>
          <a:p>
            <a:r>
              <a:rPr lang="en-US" dirty="0">
                <a:effectLst/>
              </a:rPr>
              <a:t>An inline style may be used to apply a unique style for a single element.</a:t>
            </a:r>
          </a:p>
          <a:p>
            <a:r>
              <a:rPr lang="en-US" dirty="0">
                <a:effectLst/>
              </a:rPr>
              <a:t>To use inline styles, add the style attribute to the relevant element. The style attribute can contain any CSS property.</a:t>
            </a:r>
          </a:p>
        </p:txBody>
      </p:sp>
    </p:spTree>
    <p:extLst>
      <p:ext uri="{BB962C8B-B14F-4D97-AF65-F5344CB8AC3E}">
        <p14:creationId xmlns:p14="http://schemas.microsoft.com/office/powerpoint/2010/main" val="45951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E47B-48DF-4E6E-BA05-F91994A11008}"/>
              </a:ext>
            </a:extLst>
          </p:cNvPr>
          <p:cNvSpPr>
            <a:spLocks noGrp="1"/>
          </p:cNvSpPr>
          <p:nvPr>
            <p:ph type="title"/>
          </p:nvPr>
        </p:nvSpPr>
        <p:spPr/>
        <p:txBody>
          <a:bodyPr>
            <a:normAutofit/>
          </a:bodyPr>
          <a:lstStyle/>
          <a:p>
            <a:r>
              <a:rPr lang="en-US" dirty="0">
                <a:effectLst/>
              </a:rPr>
              <a:t>Multiple Style Sheets</a:t>
            </a:r>
            <a:endParaRPr lang="en-US" dirty="0"/>
          </a:p>
        </p:txBody>
      </p:sp>
      <p:sp>
        <p:nvSpPr>
          <p:cNvPr id="3" name="Content Placeholder 2">
            <a:extLst>
              <a:ext uri="{FF2B5EF4-FFF2-40B4-BE49-F238E27FC236}">
                <a16:creationId xmlns:a16="http://schemas.microsoft.com/office/drawing/2014/main" id="{B3505458-D4A3-4210-A11A-E0B8673B0DEB}"/>
              </a:ext>
            </a:extLst>
          </p:cNvPr>
          <p:cNvSpPr>
            <a:spLocks noGrp="1"/>
          </p:cNvSpPr>
          <p:nvPr>
            <p:ph idx="1"/>
          </p:nvPr>
        </p:nvSpPr>
        <p:spPr/>
        <p:txBody>
          <a:bodyPr/>
          <a:lstStyle/>
          <a:p>
            <a:r>
              <a:rPr lang="en-US" dirty="0">
                <a:effectLst/>
              </a:rPr>
              <a:t>If some properties have been defined for the same selector (element) in different style sheets, the value from the last read style sheet will be used. </a:t>
            </a:r>
          </a:p>
          <a:p>
            <a:endParaRPr lang="en-US" dirty="0"/>
          </a:p>
        </p:txBody>
      </p:sp>
    </p:spTree>
    <p:extLst>
      <p:ext uri="{BB962C8B-B14F-4D97-AF65-F5344CB8AC3E}">
        <p14:creationId xmlns:p14="http://schemas.microsoft.com/office/powerpoint/2010/main" val="2107309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964B-EF3E-4A06-B376-4213A351DA72}"/>
              </a:ext>
            </a:extLst>
          </p:cNvPr>
          <p:cNvSpPr>
            <a:spLocks noGrp="1"/>
          </p:cNvSpPr>
          <p:nvPr>
            <p:ph type="title"/>
          </p:nvPr>
        </p:nvSpPr>
        <p:spPr/>
        <p:txBody>
          <a:bodyPr>
            <a:normAutofit/>
          </a:bodyPr>
          <a:lstStyle/>
          <a:p>
            <a:r>
              <a:rPr lang="en-US" dirty="0">
                <a:effectLst/>
              </a:rPr>
              <a:t>Cascading Order</a:t>
            </a:r>
            <a:endParaRPr lang="en-US" dirty="0"/>
          </a:p>
        </p:txBody>
      </p:sp>
      <p:sp>
        <p:nvSpPr>
          <p:cNvPr id="3" name="Content Placeholder 2">
            <a:extLst>
              <a:ext uri="{FF2B5EF4-FFF2-40B4-BE49-F238E27FC236}">
                <a16:creationId xmlns:a16="http://schemas.microsoft.com/office/drawing/2014/main" id="{EB61C767-455A-4F42-AFCD-E99DD703DA0A}"/>
              </a:ext>
            </a:extLst>
          </p:cNvPr>
          <p:cNvSpPr>
            <a:spLocks noGrp="1"/>
          </p:cNvSpPr>
          <p:nvPr>
            <p:ph idx="1"/>
          </p:nvPr>
        </p:nvSpPr>
        <p:spPr/>
        <p:txBody>
          <a:bodyPr>
            <a:normAutofit/>
          </a:bodyPr>
          <a:lstStyle/>
          <a:p>
            <a:r>
              <a:rPr lang="en-US" dirty="0">
                <a:effectLst/>
              </a:rPr>
              <a:t>What style will be used when there is more than one style specified for an HTML element?</a:t>
            </a:r>
          </a:p>
          <a:p>
            <a:r>
              <a:rPr lang="en-US" dirty="0">
                <a:effectLst/>
              </a:rPr>
              <a:t>All the styles in a page will "cascade" into a new "virtual" style sheet by the following rules, where number one has the highest priority:</a:t>
            </a:r>
          </a:p>
          <a:p>
            <a:r>
              <a:rPr lang="en-US" dirty="0">
                <a:effectLst/>
              </a:rPr>
              <a:t>Inline style (inside an HTML element)</a:t>
            </a:r>
          </a:p>
          <a:p>
            <a:r>
              <a:rPr lang="en-US" dirty="0">
                <a:effectLst/>
              </a:rPr>
              <a:t>External and internal style sheets (in the head section)</a:t>
            </a:r>
          </a:p>
          <a:p>
            <a:r>
              <a:rPr lang="en-US" dirty="0">
                <a:effectLst/>
              </a:rPr>
              <a:t>Browser default</a:t>
            </a:r>
          </a:p>
          <a:p>
            <a:r>
              <a:rPr lang="en-US" dirty="0">
                <a:effectLst/>
              </a:rPr>
              <a:t>So, an inline style has the highest priority, and will override external and internal styles and browser defaults.</a:t>
            </a:r>
          </a:p>
        </p:txBody>
      </p:sp>
    </p:spTree>
    <p:extLst>
      <p:ext uri="{BB962C8B-B14F-4D97-AF65-F5344CB8AC3E}">
        <p14:creationId xmlns:p14="http://schemas.microsoft.com/office/powerpoint/2010/main" val="4047959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F317-AC90-4565-9526-5F9262E921B0}"/>
              </a:ext>
            </a:extLst>
          </p:cNvPr>
          <p:cNvSpPr>
            <a:spLocks noGrp="1"/>
          </p:cNvSpPr>
          <p:nvPr>
            <p:ph type="title"/>
          </p:nvPr>
        </p:nvSpPr>
        <p:spPr/>
        <p:txBody>
          <a:bodyPr>
            <a:normAutofit/>
          </a:bodyPr>
          <a:lstStyle/>
          <a:p>
            <a:r>
              <a:rPr lang="en-US" dirty="0">
                <a:effectLst/>
              </a:rPr>
              <a:t>CSS Colors</a:t>
            </a:r>
            <a:endParaRPr lang="en-US" dirty="0"/>
          </a:p>
        </p:txBody>
      </p:sp>
      <p:sp>
        <p:nvSpPr>
          <p:cNvPr id="3" name="Content Placeholder 2">
            <a:extLst>
              <a:ext uri="{FF2B5EF4-FFF2-40B4-BE49-F238E27FC236}">
                <a16:creationId xmlns:a16="http://schemas.microsoft.com/office/drawing/2014/main" id="{C7154321-696B-4DE5-8992-F65017CE9A85}"/>
              </a:ext>
            </a:extLst>
          </p:cNvPr>
          <p:cNvSpPr>
            <a:spLocks noGrp="1"/>
          </p:cNvSpPr>
          <p:nvPr>
            <p:ph idx="1"/>
          </p:nvPr>
        </p:nvSpPr>
        <p:spPr/>
        <p:txBody>
          <a:bodyPr/>
          <a:lstStyle/>
          <a:p>
            <a:r>
              <a:rPr lang="en-US" dirty="0">
                <a:effectLst/>
              </a:rPr>
              <a:t>Colors are specified using predefined color names, or RGB, HEX, HSL, RGBA, HSLA values.</a:t>
            </a:r>
          </a:p>
          <a:p>
            <a:endParaRPr lang="en-US" dirty="0"/>
          </a:p>
        </p:txBody>
      </p:sp>
    </p:spTree>
    <p:extLst>
      <p:ext uri="{BB962C8B-B14F-4D97-AF65-F5344CB8AC3E}">
        <p14:creationId xmlns:p14="http://schemas.microsoft.com/office/powerpoint/2010/main" val="359014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AE3C-EF2D-40A9-950F-C95021426AA5}"/>
              </a:ext>
            </a:extLst>
          </p:cNvPr>
          <p:cNvSpPr>
            <a:spLocks noGrp="1"/>
          </p:cNvSpPr>
          <p:nvPr>
            <p:ph type="title"/>
          </p:nvPr>
        </p:nvSpPr>
        <p:spPr/>
        <p:txBody>
          <a:bodyPr>
            <a:normAutofit/>
          </a:bodyPr>
          <a:lstStyle/>
          <a:p>
            <a:r>
              <a:rPr lang="en-US" dirty="0">
                <a:effectLst/>
              </a:rPr>
              <a:t>Background Color</a:t>
            </a:r>
            <a:endParaRPr lang="en-US" dirty="0"/>
          </a:p>
        </p:txBody>
      </p:sp>
      <p:sp>
        <p:nvSpPr>
          <p:cNvPr id="3" name="Content Placeholder 2">
            <a:extLst>
              <a:ext uri="{FF2B5EF4-FFF2-40B4-BE49-F238E27FC236}">
                <a16:creationId xmlns:a16="http://schemas.microsoft.com/office/drawing/2014/main" id="{9211B124-FAF2-44B6-886E-ED007D0CEAE8}"/>
              </a:ext>
            </a:extLst>
          </p:cNvPr>
          <p:cNvSpPr>
            <a:spLocks noGrp="1"/>
          </p:cNvSpPr>
          <p:nvPr>
            <p:ph idx="1"/>
          </p:nvPr>
        </p:nvSpPr>
        <p:spPr/>
        <p:txBody>
          <a:bodyPr/>
          <a:lstStyle/>
          <a:p>
            <a:r>
              <a:rPr lang="en-US" dirty="0">
                <a:effectLst/>
              </a:rPr>
              <a:t>background-color: black;</a:t>
            </a:r>
            <a:endParaRPr lang="en-US" dirty="0"/>
          </a:p>
        </p:txBody>
      </p:sp>
    </p:spTree>
    <p:extLst>
      <p:ext uri="{BB962C8B-B14F-4D97-AF65-F5344CB8AC3E}">
        <p14:creationId xmlns:p14="http://schemas.microsoft.com/office/powerpoint/2010/main" val="389414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9635-88F1-4232-A69C-DED348404D83}"/>
              </a:ext>
            </a:extLst>
          </p:cNvPr>
          <p:cNvSpPr>
            <a:spLocks noGrp="1"/>
          </p:cNvSpPr>
          <p:nvPr>
            <p:ph type="title"/>
          </p:nvPr>
        </p:nvSpPr>
        <p:spPr/>
        <p:txBody>
          <a:bodyPr>
            <a:normAutofit/>
          </a:bodyPr>
          <a:lstStyle/>
          <a:p>
            <a:r>
              <a:rPr lang="en-US" dirty="0">
                <a:effectLst/>
              </a:rPr>
              <a:t>Text Color</a:t>
            </a:r>
            <a:endParaRPr lang="en-US" dirty="0"/>
          </a:p>
        </p:txBody>
      </p:sp>
      <p:sp>
        <p:nvSpPr>
          <p:cNvPr id="3" name="Content Placeholder 2">
            <a:extLst>
              <a:ext uri="{FF2B5EF4-FFF2-40B4-BE49-F238E27FC236}">
                <a16:creationId xmlns:a16="http://schemas.microsoft.com/office/drawing/2014/main" id="{B78F8DAA-3D21-4698-94E2-BE576FB23A36}"/>
              </a:ext>
            </a:extLst>
          </p:cNvPr>
          <p:cNvSpPr>
            <a:spLocks noGrp="1"/>
          </p:cNvSpPr>
          <p:nvPr>
            <p:ph idx="1"/>
          </p:nvPr>
        </p:nvSpPr>
        <p:spPr/>
        <p:txBody>
          <a:bodyPr/>
          <a:lstStyle/>
          <a:p>
            <a:r>
              <a:rPr lang="en-US" altLang="zh-CN" dirty="0">
                <a:effectLst/>
              </a:rPr>
              <a:t>color: black;</a:t>
            </a:r>
            <a:endParaRPr lang="en-US" dirty="0"/>
          </a:p>
        </p:txBody>
      </p:sp>
    </p:spTree>
    <p:extLst>
      <p:ext uri="{BB962C8B-B14F-4D97-AF65-F5344CB8AC3E}">
        <p14:creationId xmlns:p14="http://schemas.microsoft.com/office/powerpoint/2010/main" val="279120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2B70-2A8E-4F22-B827-FC8F07B6BECB}"/>
              </a:ext>
            </a:extLst>
          </p:cNvPr>
          <p:cNvSpPr>
            <a:spLocks noGrp="1"/>
          </p:cNvSpPr>
          <p:nvPr>
            <p:ph type="title"/>
          </p:nvPr>
        </p:nvSpPr>
        <p:spPr/>
        <p:txBody>
          <a:bodyPr/>
          <a:lstStyle/>
          <a:p>
            <a:r>
              <a:rPr lang="en-US" dirty="0"/>
              <a:t>Languages use to make Website</a:t>
            </a:r>
          </a:p>
        </p:txBody>
      </p:sp>
      <p:sp>
        <p:nvSpPr>
          <p:cNvPr id="3" name="Content Placeholder 2">
            <a:extLst>
              <a:ext uri="{FF2B5EF4-FFF2-40B4-BE49-F238E27FC236}">
                <a16:creationId xmlns:a16="http://schemas.microsoft.com/office/drawing/2014/main" id="{D700C9C6-D6BD-47AB-A3F5-F5982E26BEA6}"/>
              </a:ext>
            </a:extLst>
          </p:cNvPr>
          <p:cNvSpPr>
            <a:spLocks noGrp="1"/>
          </p:cNvSpPr>
          <p:nvPr>
            <p:ph idx="1"/>
          </p:nvPr>
        </p:nvSpPr>
        <p:spPr/>
        <p:txBody>
          <a:bodyPr/>
          <a:lstStyle/>
          <a:p>
            <a:r>
              <a:rPr lang="en-US" dirty="0"/>
              <a:t>Html</a:t>
            </a:r>
          </a:p>
          <a:p>
            <a:r>
              <a:rPr lang="en-US" dirty="0" err="1"/>
              <a:t>Css</a:t>
            </a:r>
            <a:endParaRPr lang="en-US" dirty="0"/>
          </a:p>
          <a:p>
            <a:r>
              <a:rPr lang="en-US" dirty="0"/>
              <a:t>JavaScript</a:t>
            </a:r>
          </a:p>
          <a:p>
            <a:r>
              <a:rPr lang="en-US" dirty="0"/>
              <a:t>PHP</a:t>
            </a:r>
          </a:p>
          <a:p>
            <a:r>
              <a:rPr lang="en-US" dirty="0"/>
              <a:t>Java Web</a:t>
            </a:r>
          </a:p>
          <a:p>
            <a:r>
              <a:rPr lang="en-US" dirty="0"/>
              <a:t>Oracle</a:t>
            </a:r>
          </a:p>
          <a:p>
            <a:r>
              <a:rPr lang="en-US" dirty="0" err="1"/>
              <a:t>Sql</a:t>
            </a:r>
            <a:endParaRPr lang="en-US" dirty="0"/>
          </a:p>
          <a:p>
            <a:endParaRPr lang="en-US" dirty="0"/>
          </a:p>
        </p:txBody>
      </p:sp>
    </p:spTree>
    <p:extLst>
      <p:ext uri="{BB962C8B-B14F-4D97-AF65-F5344CB8AC3E}">
        <p14:creationId xmlns:p14="http://schemas.microsoft.com/office/powerpoint/2010/main" val="5886344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CA7C-560C-4A62-94F1-ADDE549BCDEF}"/>
              </a:ext>
            </a:extLst>
          </p:cNvPr>
          <p:cNvSpPr>
            <a:spLocks noGrp="1"/>
          </p:cNvSpPr>
          <p:nvPr>
            <p:ph type="title"/>
          </p:nvPr>
        </p:nvSpPr>
        <p:spPr/>
        <p:txBody>
          <a:bodyPr>
            <a:normAutofit/>
          </a:bodyPr>
          <a:lstStyle/>
          <a:p>
            <a:r>
              <a:rPr lang="en-US" dirty="0">
                <a:effectLst/>
              </a:rPr>
              <a:t>Border Color</a:t>
            </a:r>
            <a:endParaRPr lang="en-US" dirty="0"/>
          </a:p>
        </p:txBody>
      </p:sp>
      <p:sp>
        <p:nvSpPr>
          <p:cNvPr id="3" name="Content Placeholder 2">
            <a:extLst>
              <a:ext uri="{FF2B5EF4-FFF2-40B4-BE49-F238E27FC236}">
                <a16:creationId xmlns:a16="http://schemas.microsoft.com/office/drawing/2014/main" id="{96D4D828-D814-4B9A-BE45-67390CCE77A3}"/>
              </a:ext>
            </a:extLst>
          </p:cNvPr>
          <p:cNvSpPr>
            <a:spLocks noGrp="1"/>
          </p:cNvSpPr>
          <p:nvPr>
            <p:ph idx="1"/>
          </p:nvPr>
        </p:nvSpPr>
        <p:spPr/>
        <p:txBody>
          <a:bodyPr/>
          <a:lstStyle/>
          <a:p>
            <a:r>
              <a:rPr lang="en-US" dirty="0"/>
              <a:t>border 1px solid black;</a:t>
            </a:r>
          </a:p>
        </p:txBody>
      </p:sp>
    </p:spTree>
    <p:extLst>
      <p:ext uri="{BB962C8B-B14F-4D97-AF65-F5344CB8AC3E}">
        <p14:creationId xmlns:p14="http://schemas.microsoft.com/office/powerpoint/2010/main" val="163185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0C95-053B-4B5E-8450-3B7ED958AAE3}"/>
              </a:ext>
            </a:extLst>
          </p:cNvPr>
          <p:cNvSpPr>
            <a:spLocks noGrp="1"/>
          </p:cNvSpPr>
          <p:nvPr>
            <p:ph type="title"/>
          </p:nvPr>
        </p:nvSpPr>
        <p:spPr/>
        <p:txBody>
          <a:bodyPr>
            <a:normAutofit/>
          </a:bodyPr>
          <a:lstStyle/>
          <a:p>
            <a:r>
              <a:rPr lang="en-US" dirty="0">
                <a:effectLst/>
              </a:rPr>
              <a:t>Color Values</a:t>
            </a:r>
            <a:endParaRPr lang="en-US" dirty="0"/>
          </a:p>
        </p:txBody>
      </p:sp>
      <p:sp>
        <p:nvSpPr>
          <p:cNvPr id="3" name="Content Placeholder 2">
            <a:extLst>
              <a:ext uri="{FF2B5EF4-FFF2-40B4-BE49-F238E27FC236}">
                <a16:creationId xmlns:a16="http://schemas.microsoft.com/office/drawing/2014/main" id="{5BF8C1F9-092C-4B25-A374-E621FD8AE4BF}"/>
              </a:ext>
            </a:extLst>
          </p:cNvPr>
          <p:cNvSpPr>
            <a:spLocks noGrp="1"/>
          </p:cNvSpPr>
          <p:nvPr>
            <p:ph idx="1"/>
          </p:nvPr>
        </p:nvSpPr>
        <p:spPr/>
        <p:txBody>
          <a:bodyPr/>
          <a:lstStyle/>
          <a:p>
            <a:r>
              <a:rPr lang="en-US" dirty="0">
                <a:effectLst/>
              </a:rPr>
              <a:t>In HTML, colors can also be specified using RGB values, HEX values, HSL values, RGBA values, and HSLA values:</a:t>
            </a:r>
          </a:p>
          <a:p>
            <a:r>
              <a:rPr lang="en-US" dirty="0">
                <a:effectLst/>
              </a:rPr>
              <a:t>Same as color name "Tomato":</a:t>
            </a:r>
          </a:p>
          <a:p>
            <a:r>
              <a:rPr lang="en-US" b="1" dirty="0" err="1">
                <a:effectLst/>
              </a:rPr>
              <a:t>rgb</a:t>
            </a:r>
            <a:r>
              <a:rPr lang="en-US" b="1" dirty="0">
                <a:effectLst/>
              </a:rPr>
              <a:t>(255, 99, 71)</a:t>
            </a:r>
          </a:p>
          <a:p>
            <a:r>
              <a:rPr lang="en-US" b="1" dirty="0">
                <a:effectLst/>
              </a:rPr>
              <a:t>#ff6347</a:t>
            </a:r>
          </a:p>
          <a:p>
            <a:r>
              <a:rPr lang="en-US" b="1" dirty="0" err="1">
                <a:effectLst/>
              </a:rPr>
              <a:t>hsl</a:t>
            </a:r>
            <a:r>
              <a:rPr lang="en-US" b="1" dirty="0">
                <a:effectLst/>
              </a:rPr>
              <a:t>(9, 100%, 64%)</a:t>
            </a:r>
          </a:p>
          <a:p>
            <a:endParaRPr lang="en-US" dirty="0"/>
          </a:p>
        </p:txBody>
      </p:sp>
    </p:spTree>
    <p:extLst>
      <p:ext uri="{BB962C8B-B14F-4D97-AF65-F5344CB8AC3E}">
        <p14:creationId xmlns:p14="http://schemas.microsoft.com/office/powerpoint/2010/main" val="283120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D4D7-A914-442E-859E-62A6730EE0AC}"/>
              </a:ext>
            </a:extLst>
          </p:cNvPr>
          <p:cNvSpPr>
            <a:spLocks noGrp="1"/>
          </p:cNvSpPr>
          <p:nvPr>
            <p:ph type="title"/>
          </p:nvPr>
        </p:nvSpPr>
        <p:spPr/>
        <p:txBody>
          <a:bodyPr>
            <a:normAutofit/>
          </a:bodyPr>
          <a:lstStyle/>
          <a:p>
            <a:r>
              <a:rPr lang="en-US" dirty="0">
                <a:effectLst/>
              </a:rPr>
              <a:t>RGB Value</a:t>
            </a:r>
            <a:endParaRPr lang="en-US" dirty="0"/>
          </a:p>
        </p:txBody>
      </p:sp>
      <p:sp>
        <p:nvSpPr>
          <p:cNvPr id="3" name="Content Placeholder 2">
            <a:extLst>
              <a:ext uri="{FF2B5EF4-FFF2-40B4-BE49-F238E27FC236}">
                <a16:creationId xmlns:a16="http://schemas.microsoft.com/office/drawing/2014/main" id="{39E9EF9A-58B8-49B2-8178-C59565DE7D83}"/>
              </a:ext>
            </a:extLst>
          </p:cNvPr>
          <p:cNvSpPr>
            <a:spLocks noGrp="1"/>
          </p:cNvSpPr>
          <p:nvPr>
            <p:ph idx="1"/>
          </p:nvPr>
        </p:nvSpPr>
        <p:spPr/>
        <p:txBody>
          <a:bodyPr>
            <a:normAutofit lnSpcReduction="10000"/>
          </a:bodyPr>
          <a:lstStyle/>
          <a:p>
            <a:r>
              <a:rPr lang="en-US" dirty="0">
                <a:effectLst/>
              </a:rPr>
              <a:t>In HTML, a color can be specified as an RGB value, using this formula:</a:t>
            </a:r>
          </a:p>
          <a:p>
            <a:r>
              <a:rPr lang="en-US" b="1" dirty="0" err="1">
                <a:effectLst/>
              </a:rPr>
              <a:t>rgb</a:t>
            </a:r>
            <a:r>
              <a:rPr lang="en-US" b="1" dirty="0">
                <a:effectLst/>
              </a:rPr>
              <a:t>(</a:t>
            </a:r>
            <a:r>
              <a:rPr lang="en-US" b="1" i="1" dirty="0">
                <a:effectLst/>
              </a:rPr>
              <a:t>red,</a:t>
            </a:r>
            <a:r>
              <a:rPr lang="en-US" b="1" dirty="0">
                <a:effectLst/>
              </a:rPr>
              <a:t> </a:t>
            </a:r>
            <a:r>
              <a:rPr lang="en-US" b="1" i="1" dirty="0">
                <a:effectLst/>
              </a:rPr>
              <a:t>green</a:t>
            </a:r>
            <a:r>
              <a:rPr lang="en-US" b="1" dirty="0">
                <a:effectLst/>
              </a:rPr>
              <a:t>, </a:t>
            </a:r>
            <a:r>
              <a:rPr lang="en-US" b="1" i="1" dirty="0">
                <a:effectLst/>
              </a:rPr>
              <a:t>blue</a:t>
            </a:r>
            <a:r>
              <a:rPr lang="en-US" b="1" dirty="0">
                <a:effectLst/>
              </a:rPr>
              <a:t>)</a:t>
            </a:r>
          </a:p>
          <a:p>
            <a:r>
              <a:rPr lang="en-US" dirty="0">
                <a:effectLst/>
              </a:rPr>
              <a:t>Each parameter (red, green, and blue) defines the intensity of the color between 0 and 255.</a:t>
            </a:r>
          </a:p>
          <a:p>
            <a:r>
              <a:rPr lang="en-US" dirty="0">
                <a:effectLst/>
              </a:rPr>
              <a:t>For example, </a:t>
            </a:r>
            <a:r>
              <a:rPr lang="en-US" dirty="0" err="1">
                <a:effectLst/>
              </a:rPr>
              <a:t>rgb</a:t>
            </a:r>
            <a:r>
              <a:rPr lang="en-US" dirty="0">
                <a:effectLst/>
              </a:rPr>
              <a:t>(255, 0, 0) is displayed as red, because red is set to its highest value (255) and the others are set to 0.</a:t>
            </a:r>
          </a:p>
          <a:p>
            <a:r>
              <a:rPr lang="en-US" dirty="0">
                <a:effectLst/>
              </a:rPr>
              <a:t>To display the color black, all color parameters must be set to 0, like this: </a:t>
            </a:r>
            <a:r>
              <a:rPr lang="en-US" dirty="0" err="1">
                <a:effectLst/>
              </a:rPr>
              <a:t>rgb</a:t>
            </a:r>
            <a:r>
              <a:rPr lang="en-US" dirty="0">
                <a:effectLst/>
              </a:rPr>
              <a:t>(0, 0, 0).</a:t>
            </a:r>
          </a:p>
          <a:p>
            <a:r>
              <a:rPr lang="en-US" dirty="0">
                <a:effectLst/>
              </a:rPr>
              <a:t>To display the color white, all color parameters must be set to 255, like this: </a:t>
            </a:r>
            <a:r>
              <a:rPr lang="en-US" dirty="0" err="1">
                <a:effectLst/>
              </a:rPr>
              <a:t>rgb</a:t>
            </a:r>
            <a:r>
              <a:rPr lang="en-US" dirty="0">
                <a:effectLst/>
              </a:rPr>
              <a:t>(255, 255, 255).</a:t>
            </a:r>
          </a:p>
          <a:p>
            <a:endParaRPr lang="en-US" dirty="0"/>
          </a:p>
        </p:txBody>
      </p:sp>
    </p:spTree>
    <p:extLst>
      <p:ext uri="{BB962C8B-B14F-4D97-AF65-F5344CB8AC3E}">
        <p14:creationId xmlns:p14="http://schemas.microsoft.com/office/powerpoint/2010/main" val="1897386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F0C-38F3-4AF6-8689-40B29152C874}"/>
              </a:ext>
            </a:extLst>
          </p:cNvPr>
          <p:cNvSpPr>
            <a:spLocks noGrp="1"/>
          </p:cNvSpPr>
          <p:nvPr>
            <p:ph type="title"/>
          </p:nvPr>
        </p:nvSpPr>
        <p:spPr/>
        <p:txBody>
          <a:bodyPr>
            <a:normAutofit/>
          </a:bodyPr>
          <a:lstStyle/>
          <a:p>
            <a:r>
              <a:rPr lang="en-US" dirty="0">
                <a:effectLst/>
              </a:rPr>
              <a:t>HEX Value</a:t>
            </a:r>
            <a:endParaRPr lang="en-US" dirty="0"/>
          </a:p>
        </p:txBody>
      </p:sp>
      <p:sp>
        <p:nvSpPr>
          <p:cNvPr id="3" name="Content Placeholder 2">
            <a:extLst>
              <a:ext uri="{FF2B5EF4-FFF2-40B4-BE49-F238E27FC236}">
                <a16:creationId xmlns:a16="http://schemas.microsoft.com/office/drawing/2014/main" id="{85ADBF42-B8F0-4FE2-9FDA-A8B0CACBBFBB}"/>
              </a:ext>
            </a:extLst>
          </p:cNvPr>
          <p:cNvSpPr>
            <a:spLocks noGrp="1"/>
          </p:cNvSpPr>
          <p:nvPr>
            <p:ph idx="1"/>
          </p:nvPr>
        </p:nvSpPr>
        <p:spPr/>
        <p:txBody>
          <a:bodyPr/>
          <a:lstStyle/>
          <a:p>
            <a:r>
              <a:rPr lang="en-US" dirty="0">
                <a:effectLst/>
              </a:rPr>
              <a:t>In HTML, a color can be specified using a hexadecimal value in the form:</a:t>
            </a:r>
          </a:p>
          <a:p>
            <a:r>
              <a:rPr lang="en-US" b="1" dirty="0">
                <a:effectLst/>
              </a:rPr>
              <a:t>#</a:t>
            </a:r>
            <a:r>
              <a:rPr lang="en-US" b="1" i="1" dirty="0" err="1">
                <a:effectLst/>
              </a:rPr>
              <a:t>rrggbb</a:t>
            </a:r>
            <a:endParaRPr lang="en-US" b="1" dirty="0">
              <a:effectLst/>
            </a:endParaRPr>
          </a:p>
          <a:p>
            <a:r>
              <a:rPr lang="en-US" dirty="0">
                <a:effectLst/>
              </a:rPr>
              <a:t>Where </a:t>
            </a:r>
            <a:r>
              <a:rPr lang="en-US" dirty="0" err="1">
                <a:effectLst/>
              </a:rPr>
              <a:t>rr</a:t>
            </a:r>
            <a:r>
              <a:rPr lang="en-US" dirty="0">
                <a:effectLst/>
              </a:rPr>
              <a:t> (red), gg (green) and bb (blue) are hexadecimal values between 00 and ff (same as decimal 0-255).</a:t>
            </a:r>
          </a:p>
          <a:p>
            <a:r>
              <a:rPr lang="en-US" dirty="0">
                <a:effectLst/>
              </a:rPr>
              <a:t>For example, #ff0000 is displayed as red, because red is set to its highest value (ff) and the others are set to the lowest value (00).</a:t>
            </a:r>
          </a:p>
        </p:txBody>
      </p:sp>
    </p:spTree>
    <p:extLst>
      <p:ext uri="{BB962C8B-B14F-4D97-AF65-F5344CB8AC3E}">
        <p14:creationId xmlns:p14="http://schemas.microsoft.com/office/powerpoint/2010/main" val="4143117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0B5A-F573-4EA0-9798-EAE7E044727D}"/>
              </a:ext>
            </a:extLst>
          </p:cNvPr>
          <p:cNvSpPr>
            <a:spLocks noGrp="1"/>
          </p:cNvSpPr>
          <p:nvPr>
            <p:ph type="title"/>
          </p:nvPr>
        </p:nvSpPr>
        <p:spPr/>
        <p:txBody>
          <a:bodyPr>
            <a:normAutofit/>
          </a:bodyPr>
          <a:lstStyle/>
          <a:p>
            <a:r>
              <a:rPr lang="en-US" dirty="0">
                <a:effectLst/>
              </a:rPr>
              <a:t>HSL Value</a:t>
            </a:r>
            <a:endParaRPr lang="en-US" dirty="0"/>
          </a:p>
        </p:txBody>
      </p:sp>
      <p:sp>
        <p:nvSpPr>
          <p:cNvPr id="3" name="Content Placeholder 2">
            <a:extLst>
              <a:ext uri="{FF2B5EF4-FFF2-40B4-BE49-F238E27FC236}">
                <a16:creationId xmlns:a16="http://schemas.microsoft.com/office/drawing/2014/main" id="{F2E0395A-2613-46E5-962A-4AE1C1683809}"/>
              </a:ext>
            </a:extLst>
          </p:cNvPr>
          <p:cNvSpPr>
            <a:spLocks noGrp="1"/>
          </p:cNvSpPr>
          <p:nvPr>
            <p:ph idx="1"/>
          </p:nvPr>
        </p:nvSpPr>
        <p:spPr/>
        <p:txBody>
          <a:bodyPr/>
          <a:lstStyle/>
          <a:p>
            <a:r>
              <a:rPr lang="en-US" dirty="0">
                <a:effectLst/>
              </a:rPr>
              <a:t>In HTML, a color can be specified using hue, saturation, and lightness (HSL) in the form:</a:t>
            </a:r>
          </a:p>
          <a:p>
            <a:r>
              <a:rPr lang="en-US" b="1" dirty="0" err="1">
                <a:effectLst/>
              </a:rPr>
              <a:t>hsl</a:t>
            </a:r>
            <a:r>
              <a:rPr lang="en-US" b="1" dirty="0">
                <a:effectLst/>
              </a:rPr>
              <a:t>(</a:t>
            </a:r>
            <a:r>
              <a:rPr lang="en-US" b="1" i="1" dirty="0">
                <a:effectLst/>
              </a:rPr>
              <a:t>hue</a:t>
            </a:r>
            <a:r>
              <a:rPr lang="en-US" b="1" dirty="0">
                <a:effectLst/>
              </a:rPr>
              <a:t>, </a:t>
            </a:r>
            <a:r>
              <a:rPr lang="en-US" b="1" i="1" dirty="0">
                <a:effectLst/>
              </a:rPr>
              <a:t>saturation</a:t>
            </a:r>
            <a:r>
              <a:rPr lang="en-US" b="1" dirty="0">
                <a:effectLst/>
              </a:rPr>
              <a:t>, </a:t>
            </a:r>
            <a:r>
              <a:rPr lang="en-US" b="1" i="1" dirty="0">
                <a:effectLst/>
              </a:rPr>
              <a:t>lightness</a:t>
            </a:r>
            <a:r>
              <a:rPr lang="en-US" b="1" dirty="0">
                <a:effectLst/>
              </a:rPr>
              <a:t>)</a:t>
            </a:r>
          </a:p>
          <a:p>
            <a:r>
              <a:rPr lang="en-US" dirty="0">
                <a:effectLst/>
              </a:rPr>
              <a:t>Hue is a degree on the color wheel from 0 to 360. 0 is red, 120 is green, and 240 is blue.</a:t>
            </a:r>
          </a:p>
          <a:p>
            <a:r>
              <a:rPr lang="en-US" dirty="0">
                <a:effectLst/>
              </a:rPr>
              <a:t>Saturation is a percentage value, 0% means a shade of gray, and 100% is the full color.</a:t>
            </a:r>
          </a:p>
          <a:p>
            <a:r>
              <a:rPr lang="en-US" dirty="0">
                <a:effectLst/>
              </a:rPr>
              <a:t>Lightness is also a percentage, 0% is black, 50% is neither light or dark, 100% is white</a:t>
            </a:r>
          </a:p>
          <a:p>
            <a:endParaRPr lang="en-US" dirty="0">
              <a:effectLst/>
            </a:endParaRPr>
          </a:p>
          <a:p>
            <a:endParaRPr lang="en-US" dirty="0"/>
          </a:p>
        </p:txBody>
      </p:sp>
    </p:spTree>
    <p:extLst>
      <p:ext uri="{BB962C8B-B14F-4D97-AF65-F5344CB8AC3E}">
        <p14:creationId xmlns:p14="http://schemas.microsoft.com/office/powerpoint/2010/main" val="2152545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5506-42B6-4417-8C97-B6E9A8B3B8FA}"/>
              </a:ext>
            </a:extLst>
          </p:cNvPr>
          <p:cNvSpPr>
            <a:spLocks noGrp="1"/>
          </p:cNvSpPr>
          <p:nvPr>
            <p:ph type="title"/>
          </p:nvPr>
        </p:nvSpPr>
        <p:spPr/>
        <p:txBody>
          <a:bodyPr>
            <a:normAutofit/>
          </a:bodyPr>
          <a:lstStyle/>
          <a:p>
            <a:r>
              <a:rPr lang="en-US" dirty="0">
                <a:effectLst/>
              </a:rPr>
              <a:t>Saturation</a:t>
            </a:r>
            <a:endParaRPr lang="en-US" dirty="0"/>
          </a:p>
        </p:txBody>
      </p:sp>
      <p:sp>
        <p:nvSpPr>
          <p:cNvPr id="3" name="Content Placeholder 2">
            <a:extLst>
              <a:ext uri="{FF2B5EF4-FFF2-40B4-BE49-F238E27FC236}">
                <a16:creationId xmlns:a16="http://schemas.microsoft.com/office/drawing/2014/main" id="{477950E3-BF73-463B-9AD0-51924D8AB7CC}"/>
              </a:ext>
            </a:extLst>
          </p:cNvPr>
          <p:cNvSpPr>
            <a:spLocks noGrp="1"/>
          </p:cNvSpPr>
          <p:nvPr>
            <p:ph idx="1"/>
          </p:nvPr>
        </p:nvSpPr>
        <p:spPr/>
        <p:txBody>
          <a:bodyPr/>
          <a:lstStyle/>
          <a:p>
            <a:r>
              <a:rPr lang="en-US" dirty="0">
                <a:effectLst/>
              </a:rPr>
              <a:t>Saturation can be described as the intensity of a color.</a:t>
            </a:r>
          </a:p>
          <a:p>
            <a:r>
              <a:rPr lang="en-US" dirty="0">
                <a:effectLst/>
              </a:rPr>
              <a:t>100% is pure color, no shades of gray</a:t>
            </a:r>
          </a:p>
          <a:p>
            <a:r>
              <a:rPr lang="en-US" dirty="0">
                <a:effectLst/>
              </a:rPr>
              <a:t>50% is 50% gray, but you can still see the color.</a:t>
            </a:r>
          </a:p>
          <a:p>
            <a:r>
              <a:rPr lang="en-US" dirty="0">
                <a:effectLst/>
              </a:rPr>
              <a:t>0% is completely gray, you can no longer see the color.</a:t>
            </a:r>
          </a:p>
          <a:p>
            <a:endParaRPr lang="en-US" dirty="0"/>
          </a:p>
        </p:txBody>
      </p:sp>
    </p:spTree>
    <p:extLst>
      <p:ext uri="{BB962C8B-B14F-4D97-AF65-F5344CB8AC3E}">
        <p14:creationId xmlns:p14="http://schemas.microsoft.com/office/powerpoint/2010/main" val="40776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1B5B-0E61-4F1A-8E5F-FD0A47293395}"/>
              </a:ext>
            </a:extLst>
          </p:cNvPr>
          <p:cNvSpPr>
            <a:spLocks noGrp="1"/>
          </p:cNvSpPr>
          <p:nvPr>
            <p:ph type="title"/>
          </p:nvPr>
        </p:nvSpPr>
        <p:spPr/>
        <p:txBody>
          <a:bodyPr>
            <a:normAutofit/>
          </a:bodyPr>
          <a:lstStyle/>
          <a:p>
            <a:r>
              <a:rPr lang="en-US" dirty="0">
                <a:effectLst/>
              </a:rPr>
              <a:t>Lightness</a:t>
            </a:r>
            <a:endParaRPr lang="en-US" dirty="0"/>
          </a:p>
        </p:txBody>
      </p:sp>
      <p:sp>
        <p:nvSpPr>
          <p:cNvPr id="3" name="Content Placeholder 2">
            <a:extLst>
              <a:ext uri="{FF2B5EF4-FFF2-40B4-BE49-F238E27FC236}">
                <a16:creationId xmlns:a16="http://schemas.microsoft.com/office/drawing/2014/main" id="{0BFE5FC4-A9CD-4456-A213-921856373918}"/>
              </a:ext>
            </a:extLst>
          </p:cNvPr>
          <p:cNvSpPr>
            <a:spLocks noGrp="1"/>
          </p:cNvSpPr>
          <p:nvPr>
            <p:ph idx="1"/>
          </p:nvPr>
        </p:nvSpPr>
        <p:spPr/>
        <p:txBody>
          <a:bodyPr/>
          <a:lstStyle/>
          <a:p>
            <a:r>
              <a:rPr lang="en-US" dirty="0">
                <a:effectLst/>
              </a:rPr>
              <a:t>The lightness of a color can be described as how much light you want to give the color, where 0% means no light (black), 50% means 50% light (neither dark nor light) 100% means full lightness (white).</a:t>
            </a:r>
          </a:p>
          <a:p>
            <a:r>
              <a:rPr lang="en-US" dirty="0">
                <a:effectLst/>
              </a:rPr>
              <a:t>Shades of gray are often defined by setting the hue and saturation to 0, and adjust the lightness from 0% to 100% to get darker/lighter shades:</a:t>
            </a:r>
            <a:endParaRPr lang="en-US" dirty="0"/>
          </a:p>
        </p:txBody>
      </p:sp>
    </p:spTree>
    <p:extLst>
      <p:ext uri="{BB962C8B-B14F-4D97-AF65-F5344CB8AC3E}">
        <p14:creationId xmlns:p14="http://schemas.microsoft.com/office/powerpoint/2010/main" val="2965436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A67E-5180-48EC-A09E-B089E126F70F}"/>
              </a:ext>
            </a:extLst>
          </p:cNvPr>
          <p:cNvSpPr>
            <a:spLocks noGrp="1"/>
          </p:cNvSpPr>
          <p:nvPr>
            <p:ph type="title"/>
          </p:nvPr>
        </p:nvSpPr>
        <p:spPr/>
        <p:txBody>
          <a:bodyPr>
            <a:normAutofit/>
          </a:bodyPr>
          <a:lstStyle/>
          <a:p>
            <a:r>
              <a:rPr lang="en-US" dirty="0">
                <a:effectLst/>
              </a:rPr>
              <a:t>RGBA Value</a:t>
            </a:r>
            <a:endParaRPr lang="en-US" dirty="0"/>
          </a:p>
        </p:txBody>
      </p:sp>
      <p:sp>
        <p:nvSpPr>
          <p:cNvPr id="3" name="Content Placeholder 2">
            <a:extLst>
              <a:ext uri="{FF2B5EF4-FFF2-40B4-BE49-F238E27FC236}">
                <a16:creationId xmlns:a16="http://schemas.microsoft.com/office/drawing/2014/main" id="{08425CE2-02E7-4D81-BCAB-F9C5E1585796}"/>
              </a:ext>
            </a:extLst>
          </p:cNvPr>
          <p:cNvSpPr>
            <a:spLocks noGrp="1"/>
          </p:cNvSpPr>
          <p:nvPr>
            <p:ph idx="1"/>
          </p:nvPr>
        </p:nvSpPr>
        <p:spPr/>
        <p:txBody>
          <a:bodyPr/>
          <a:lstStyle/>
          <a:p>
            <a:r>
              <a:rPr lang="en-US" dirty="0">
                <a:effectLst/>
              </a:rPr>
              <a:t>RGBA color values are an extension of RGB color values with an alpha channel - which specifies the opacity for a color.</a:t>
            </a:r>
          </a:p>
          <a:p>
            <a:r>
              <a:rPr lang="en-US" dirty="0">
                <a:effectLst/>
              </a:rPr>
              <a:t>An RGBA color value is specified with:</a:t>
            </a:r>
          </a:p>
          <a:p>
            <a:r>
              <a:rPr lang="en-US" b="1" dirty="0" err="1">
                <a:effectLst/>
              </a:rPr>
              <a:t>rgba</a:t>
            </a:r>
            <a:r>
              <a:rPr lang="en-US" b="1" dirty="0">
                <a:effectLst/>
              </a:rPr>
              <a:t>(</a:t>
            </a:r>
            <a:r>
              <a:rPr lang="en-US" b="1" i="1" dirty="0">
                <a:effectLst/>
              </a:rPr>
              <a:t>red,</a:t>
            </a:r>
            <a:r>
              <a:rPr lang="en-US" b="1" dirty="0">
                <a:effectLst/>
              </a:rPr>
              <a:t> </a:t>
            </a:r>
            <a:r>
              <a:rPr lang="en-US" b="1" i="1" dirty="0">
                <a:effectLst/>
              </a:rPr>
              <a:t>green</a:t>
            </a:r>
            <a:r>
              <a:rPr lang="en-US" b="1" dirty="0">
                <a:effectLst/>
              </a:rPr>
              <a:t>, </a:t>
            </a:r>
            <a:r>
              <a:rPr lang="en-US" b="1" i="1" dirty="0">
                <a:effectLst/>
              </a:rPr>
              <a:t>blue, alpha</a:t>
            </a:r>
            <a:r>
              <a:rPr lang="en-US" b="1" dirty="0">
                <a:effectLst/>
              </a:rPr>
              <a:t>)</a:t>
            </a:r>
          </a:p>
          <a:p>
            <a:r>
              <a:rPr lang="en-US" dirty="0">
                <a:effectLst/>
              </a:rPr>
              <a:t>The alpha parameter is a number between 0.0 (fully transparent) and 1.0 (not transparent at all):</a:t>
            </a:r>
          </a:p>
        </p:txBody>
      </p:sp>
    </p:spTree>
    <p:extLst>
      <p:ext uri="{BB962C8B-B14F-4D97-AF65-F5344CB8AC3E}">
        <p14:creationId xmlns:p14="http://schemas.microsoft.com/office/powerpoint/2010/main" val="16466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471C-22CA-4BC2-BCA0-9F79DDCFB5B4}"/>
              </a:ext>
            </a:extLst>
          </p:cNvPr>
          <p:cNvSpPr>
            <a:spLocks noGrp="1"/>
          </p:cNvSpPr>
          <p:nvPr>
            <p:ph type="title"/>
          </p:nvPr>
        </p:nvSpPr>
        <p:spPr/>
        <p:txBody>
          <a:bodyPr>
            <a:normAutofit/>
          </a:bodyPr>
          <a:lstStyle/>
          <a:p>
            <a:r>
              <a:rPr lang="en-US" dirty="0">
                <a:effectLst/>
              </a:rPr>
              <a:t>HSLA Value</a:t>
            </a:r>
            <a:endParaRPr lang="en-US" dirty="0"/>
          </a:p>
        </p:txBody>
      </p:sp>
      <p:sp>
        <p:nvSpPr>
          <p:cNvPr id="3" name="Content Placeholder 2">
            <a:extLst>
              <a:ext uri="{FF2B5EF4-FFF2-40B4-BE49-F238E27FC236}">
                <a16:creationId xmlns:a16="http://schemas.microsoft.com/office/drawing/2014/main" id="{E8ED0165-E92E-4F8E-B29D-1CFD3FC03D94}"/>
              </a:ext>
            </a:extLst>
          </p:cNvPr>
          <p:cNvSpPr>
            <a:spLocks noGrp="1"/>
          </p:cNvSpPr>
          <p:nvPr>
            <p:ph idx="1"/>
          </p:nvPr>
        </p:nvSpPr>
        <p:spPr/>
        <p:txBody>
          <a:bodyPr/>
          <a:lstStyle/>
          <a:p>
            <a:r>
              <a:rPr lang="en-US" dirty="0">
                <a:effectLst/>
              </a:rPr>
              <a:t>HSLA color values are an extension of HSL color values with an alpha channel - which specifies the opacity for a color.</a:t>
            </a:r>
          </a:p>
          <a:p>
            <a:r>
              <a:rPr lang="en-US" dirty="0">
                <a:effectLst/>
              </a:rPr>
              <a:t>An HSLA color value is specified with:</a:t>
            </a:r>
          </a:p>
          <a:p>
            <a:r>
              <a:rPr lang="en-US" b="1" dirty="0" err="1">
                <a:effectLst/>
              </a:rPr>
              <a:t>hsla</a:t>
            </a:r>
            <a:r>
              <a:rPr lang="en-US" b="1" dirty="0">
                <a:effectLst/>
              </a:rPr>
              <a:t>(</a:t>
            </a:r>
            <a:r>
              <a:rPr lang="en-US" b="1" i="1" dirty="0">
                <a:effectLst/>
              </a:rPr>
              <a:t>hue,</a:t>
            </a:r>
            <a:r>
              <a:rPr lang="en-US" b="1" dirty="0">
                <a:effectLst/>
              </a:rPr>
              <a:t> </a:t>
            </a:r>
            <a:r>
              <a:rPr lang="en-US" b="1" i="1" dirty="0">
                <a:effectLst/>
              </a:rPr>
              <a:t>saturation</a:t>
            </a:r>
            <a:r>
              <a:rPr lang="en-US" b="1" dirty="0">
                <a:effectLst/>
              </a:rPr>
              <a:t>, </a:t>
            </a:r>
            <a:r>
              <a:rPr lang="en-US" b="1" i="1" dirty="0">
                <a:effectLst/>
              </a:rPr>
              <a:t>lightness, alpha</a:t>
            </a:r>
            <a:r>
              <a:rPr lang="en-US" b="1" dirty="0">
                <a:effectLst/>
              </a:rPr>
              <a:t>)</a:t>
            </a:r>
          </a:p>
          <a:p>
            <a:r>
              <a:rPr lang="en-US" dirty="0">
                <a:effectLst/>
              </a:rPr>
              <a:t>The alpha parameter is a number between 0.0 (fully transparent) and 1.0 (not transparent at all).</a:t>
            </a:r>
          </a:p>
        </p:txBody>
      </p:sp>
    </p:spTree>
    <p:extLst>
      <p:ext uri="{BB962C8B-B14F-4D97-AF65-F5344CB8AC3E}">
        <p14:creationId xmlns:p14="http://schemas.microsoft.com/office/powerpoint/2010/main" val="231571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47FE-735B-4B95-93A9-B16946489890}"/>
              </a:ext>
            </a:extLst>
          </p:cNvPr>
          <p:cNvSpPr>
            <a:spLocks noGrp="1"/>
          </p:cNvSpPr>
          <p:nvPr>
            <p:ph type="title"/>
          </p:nvPr>
        </p:nvSpPr>
        <p:spPr/>
        <p:txBody>
          <a:bodyPr>
            <a:normAutofit/>
          </a:bodyPr>
          <a:lstStyle/>
          <a:p>
            <a:r>
              <a:rPr lang="en-US" dirty="0">
                <a:effectLst/>
              </a:rPr>
              <a:t>CSS Backgrounds</a:t>
            </a:r>
            <a:endParaRPr lang="en-US" dirty="0"/>
          </a:p>
        </p:txBody>
      </p:sp>
      <p:sp>
        <p:nvSpPr>
          <p:cNvPr id="3" name="Content Placeholder 2">
            <a:extLst>
              <a:ext uri="{FF2B5EF4-FFF2-40B4-BE49-F238E27FC236}">
                <a16:creationId xmlns:a16="http://schemas.microsoft.com/office/drawing/2014/main" id="{36428AFC-B405-4EFD-B5FA-731A5D2CDDA4}"/>
              </a:ext>
            </a:extLst>
          </p:cNvPr>
          <p:cNvSpPr>
            <a:spLocks noGrp="1"/>
          </p:cNvSpPr>
          <p:nvPr>
            <p:ph idx="1"/>
          </p:nvPr>
        </p:nvSpPr>
        <p:spPr/>
        <p:txBody>
          <a:bodyPr/>
          <a:lstStyle/>
          <a:p>
            <a:r>
              <a:rPr lang="en-US" dirty="0">
                <a:effectLst/>
              </a:rPr>
              <a:t>The CSS background properties are used to define the background effects for elements.</a:t>
            </a:r>
          </a:p>
        </p:txBody>
      </p:sp>
    </p:spTree>
    <p:extLst>
      <p:ext uri="{BB962C8B-B14F-4D97-AF65-F5344CB8AC3E}">
        <p14:creationId xmlns:p14="http://schemas.microsoft.com/office/powerpoint/2010/main" val="86261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6A5E-1581-43DE-B447-F0FC9BF2D3C5}"/>
              </a:ext>
            </a:extLst>
          </p:cNvPr>
          <p:cNvSpPr>
            <a:spLocks noGrp="1"/>
          </p:cNvSpPr>
          <p:nvPr>
            <p:ph type="title"/>
          </p:nvPr>
        </p:nvSpPr>
        <p:spPr/>
        <p:txBody>
          <a:bodyPr/>
          <a:lstStyle/>
          <a:p>
            <a:r>
              <a:rPr lang="en-US" dirty="0"/>
              <a:t>What is </a:t>
            </a:r>
            <a:r>
              <a:rPr lang="en-US" dirty="0" err="1"/>
              <a:t>css</a:t>
            </a:r>
            <a:endParaRPr lang="en-US" dirty="0"/>
          </a:p>
        </p:txBody>
      </p:sp>
      <p:sp>
        <p:nvSpPr>
          <p:cNvPr id="3" name="Content Placeholder 2">
            <a:extLst>
              <a:ext uri="{FF2B5EF4-FFF2-40B4-BE49-F238E27FC236}">
                <a16:creationId xmlns:a16="http://schemas.microsoft.com/office/drawing/2014/main" id="{7B492D72-1574-4F44-8084-D2D97994E0CD}"/>
              </a:ext>
            </a:extLst>
          </p:cNvPr>
          <p:cNvSpPr>
            <a:spLocks noGrp="1"/>
          </p:cNvSpPr>
          <p:nvPr>
            <p:ph idx="1"/>
          </p:nvPr>
        </p:nvSpPr>
        <p:spPr/>
        <p:txBody>
          <a:bodyPr/>
          <a:lstStyle/>
          <a:p>
            <a:r>
              <a:rPr lang="en-US" dirty="0"/>
              <a:t>CSS stands for Cascading Style Sheets</a:t>
            </a:r>
          </a:p>
          <a:p>
            <a:r>
              <a:rPr lang="en-US" dirty="0"/>
              <a:t>CSS describes how HTML elements are to be displayed on screen, paper, or in other media</a:t>
            </a:r>
          </a:p>
          <a:p>
            <a:r>
              <a:rPr lang="en-US" dirty="0"/>
              <a:t>CSS saves a lot of work. It can control the layout of multiple web pages all at once</a:t>
            </a:r>
          </a:p>
          <a:p>
            <a:r>
              <a:rPr lang="en-US" dirty="0"/>
              <a:t>External stylesheets are stored in CSS files.</a:t>
            </a:r>
          </a:p>
          <a:p>
            <a:r>
              <a:rPr lang="en-US" dirty="0">
                <a:effectLst/>
              </a:rPr>
              <a:t>CSS is used to define styles for your web pages, including the design, layout and variations in display for different devices and screen sizes. </a:t>
            </a:r>
          </a:p>
          <a:p>
            <a:endParaRPr lang="en-US" dirty="0"/>
          </a:p>
        </p:txBody>
      </p:sp>
    </p:spTree>
    <p:extLst>
      <p:ext uri="{BB962C8B-B14F-4D97-AF65-F5344CB8AC3E}">
        <p14:creationId xmlns:p14="http://schemas.microsoft.com/office/powerpoint/2010/main" val="380676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9C41-E62B-4FE9-8132-0AC7D188338C}"/>
              </a:ext>
            </a:extLst>
          </p:cNvPr>
          <p:cNvSpPr>
            <a:spLocks noGrp="1"/>
          </p:cNvSpPr>
          <p:nvPr>
            <p:ph type="title"/>
          </p:nvPr>
        </p:nvSpPr>
        <p:spPr/>
        <p:txBody>
          <a:bodyPr>
            <a:normAutofit/>
          </a:bodyPr>
          <a:lstStyle/>
          <a:p>
            <a:r>
              <a:rPr lang="en-US" dirty="0">
                <a:effectLst/>
              </a:rPr>
              <a:t>Background Color</a:t>
            </a:r>
            <a:endParaRPr lang="en-US" dirty="0"/>
          </a:p>
        </p:txBody>
      </p:sp>
      <p:sp>
        <p:nvSpPr>
          <p:cNvPr id="3" name="Content Placeholder 2">
            <a:extLst>
              <a:ext uri="{FF2B5EF4-FFF2-40B4-BE49-F238E27FC236}">
                <a16:creationId xmlns:a16="http://schemas.microsoft.com/office/drawing/2014/main" id="{FE351F22-5A2D-42EE-97C4-B17D6B64FF82}"/>
              </a:ext>
            </a:extLst>
          </p:cNvPr>
          <p:cNvSpPr>
            <a:spLocks noGrp="1"/>
          </p:cNvSpPr>
          <p:nvPr>
            <p:ph idx="1"/>
          </p:nvPr>
        </p:nvSpPr>
        <p:spPr/>
        <p:txBody>
          <a:bodyPr/>
          <a:lstStyle/>
          <a:p>
            <a:r>
              <a:rPr lang="en-US" dirty="0"/>
              <a:t>The background-color property specifies the background color of an element.</a:t>
            </a:r>
          </a:p>
          <a:p>
            <a:r>
              <a:rPr lang="en-US" dirty="0">
                <a:effectLst/>
              </a:rPr>
              <a:t>background-color: black;</a:t>
            </a:r>
            <a:endParaRPr lang="en-US" dirty="0"/>
          </a:p>
        </p:txBody>
      </p:sp>
    </p:spTree>
    <p:extLst>
      <p:ext uri="{BB962C8B-B14F-4D97-AF65-F5344CB8AC3E}">
        <p14:creationId xmlns:p14="http://schemas.microsoft.com/office/powerpoint/2010/main" val="2407718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EC6-AA90-4038-89BF-FD4D1A00A24D}"/>
              </a:ext>
            </a:extLst>
          </p:cNvPr>
          <p:cNvSpPr>
            <a:spLocks noGrp="1"/>
          </p:cNvSpPr>
          <p:nvPr>
            <p:ph type="title"/>
          </p:nvPr>
        </p:nvSpPr>
        <p:spPr/>
        <p:txBody>
          <a:bodyPr>
            <a:normAutofit/>
          </a:bodyPr>
          <a:lstStyle/>
          <a:p>
            <a:r>
              <a:rPr lang="en-US" dirty="0">
                <a:effectLst/>
              </a:rPr>
              <a:t>Background Image</a:t>
            </a:r>
            <a:endParaRPr lang="en-US" dirty="0"/>
          </a:p>
        </p:txBody>
      </p:sp>
      <p:sp>
        <p:nvSpPr>
          <p:cNvPr id="3" name="Content Placeholder 2">
            <a:extLst>
              <a:ext uri="{FF2B5EF4-FFF2-40B4-BE49-F238E27FC236}">
                <a16:creationId xmlns:a16="http://schemas.microsoft.com/office/drawing/2014/main" id="{D4C43B79-8EB7-439A-8368-BB755A493B28}"/>
              </a:ext>
            </a:extLst>
          </p:cNvPr>
          <p:cNvSpPr>
            <a:spLocks noGrp="1"/>
          </p:cNvSpPr>
          <p:nvPr>
            <p:ph idx="1"/>
          </p:nvPr>
        </p:nvSpPr>
        <p:spPr/>
        <p:txBody>
          <a:bodyPr/>
          <a:lstStyle/>
          <a:p>
            <a:r>
              <a:rPr lang="en-US" dirty="0"/>
              <a:t>The background-image property specifies an image to use as the background of an element.</a:t>
            </a:r>
          </a:p>
          <a:p>
            <a:r>
              <a:rPr lang="en-US" dirty="0"/>
              <a:t>By default, the image is repeated so it covers the entire element.</a:t>
            </a:r>
          </a:p>
          <a:p>
            <a:r>
              <a:rPr lang="en-US" dirty="0">
                <a:effectLst/>
              </a:rPr>
              <a:t> background-image: </a:t>
            </a:r>
            <a:r>
              <a:rPr lang="en-US" dirty="0" err="1">
                <a:effectLst/>
              </a:rPr>
              <a:t>url</a:t>
            </a:r>
            <a:r>
              <a:rPr lang="en-US" dirty="0">
                <a:effectLst/>
              </a:rPr>
              <a:t>("paper.gif");</a:t>
            </a:r>
          </a:p>
          <a:p>
            <a:r>
              <a:rPr lang="en-US" dirty="0">
                <a:effectLst/>
              </a:rPr>
              <a:t>url: location of file.</a:t>
            </a:r>
            <a:endParaRPr lang="en-US" dirty="0"/>
          </a:p>
        </p:txBody>
      </p:sp>
    </p:spTree>
    <p:extLst>
      <p:ext uri="{BB962C8B-B14F-4D97-AF65-F5344CB8AC3E}">
        <p14:creationId xmlns:p14="http://schemas.microsoft.com/office/powerpoint/2010/main" val="3795454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5A3D-1878-4DAE-B216-22C93C5DC50F}"/>
              </a:ext>
            </a:extLst>
          </p:cNvPr>
          <p:cNvSpPr>
            <a:spLocks noGrp="1"/>
          </p:cNvSpPr>
          <p:nvPr>
            <p:ph type="title"/>
          </p:nvPr>
        </p:nvSpPr>
        <p:spPr>
          <a:xfrm>
            <a:off x="787400" y="581575"/>
            <a:ext cx="10937357" cy="970450"/>
          </a:xfrm>
        </p:spPr>
        <p:txBody>
          <a:bodyPr>
            <a:normAutofit fontScale="90000"/>
          </a:bodyPr>
          <a:lstStyle/>
          <a:p>
            <a:r>
              <a:rPr lang="en-US" dirty="0">
                <a:effectLst/>
              </a:rPr>
              <a:t>Background Image - Repeat Horizontally, Vertically or no repeat</a:t>
            </a:r>
            <a:br>
              <a:rPr lang="en-US" dirty="0">
                <a:effectLst/>
              </a:rPr>
            </a:br>
            <a:endParaRPr lang="en-US" dirty="0"/>
          </a:p>
        </p:txBody>
      </p:sp>
      <p:sp>
        <p:nvSpPr>
          <p:cNvPr id="3" name="Content Placeholder 2">
            <a:extLst>
              <a:ext uri="{FF2B5EF4-FFF2-40B4-BE49-F238E27FC236}">
                <a16:creationId xmlns:a16="http://schemas.microsoft.com/office/drawing/2014/main" id="{748319BF-FBC5-4610-BE00-9C09DA4106B4}"/>
              </a:ext>
            </a:extLst>
          </p:cNvPr>
          <p:cNvSpPr>
            <a:spLocks noGrp="1"/>
          </p:cNvSpPr>
          <p:nvPr>
            <p:ph idx="1"/>
          </p:nvPr>
        </p:nvSpPr>
        <p:spPr/>
        <p:txBody>
          <a:bodyPr/>
          <a:lstStyle/>
          <a:p>
            <a:r>
              <a:rPr lang="en-US" dirty="0"/>
              <a:t>By default, the background-image property repeats an image both horizontally and vertically.</a:t>
            </a:r>
          </a:p>
          <a:p>
            <a:r>
              <a:rPr lang="en-US" dirty="0">
                <a:effectLst/>
              </a:rPr>
              <a:t>Some images should be repeated only horizontally or vertically, or they will look strange.</a:t>
            </a:r>
          </a:p>
          <a:p>
            <a:r>
              <a:rPr lang="en-US" dirty="0"/>
              <a:t>If the image above is repeated only horizontally (background-repeat: repeat-x;), the background will look better.</a:t>
            </a:r>
          </a:p>
          <a:p>
            <a:r>
              <a:rPr lang="en-US" dirty="0"/>
              <a:t>background-repeat: repeat-x;</a:t>
            </a:r>
          </a:p>
          <a:p>
            <a:r>
              <a:rPr lang="en-US" dirty="0"/>
              <a:t>background-repeat: repeat-y;</a:t>
            </a:r>
          </a:p>
          <a:p>
            <a:r>
              <a:rPr lang="en-US" dirty="0"/>
              <a:t>background-repeat: no-repeat.</a:t>
            </a:r>
          </a:p>
        </p:txBody>
      </p:sp>
    </p:spTree>
    <p:extLst>
      <p:ext uri="{BB962C8B-B14F-4D97-AF65-F5344CB8AC3E}">
        <p14:creationId xmlns:p14="http://schemas.microsoft.com/office/powerpoint/2010/main" val="2691035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56A-1744-4CAE-ADEF-53C5FEC51B68}"/>
              </a:ext>
            </a:extLst>
          </p:cNvPr>
          <p:cNvSpPr>
            <a:spLocks noGrp="1"/>
          </p:cNvSpPr>
          <p:nvPr>
            <p:ph type="title"/>
          </p:nvPr>
        </p:nvSpPr>
        <p:spPr/>
        <p:txBody>
          <a:bodyPr>
            <a:normAutofit/>
          </a:bodyPr>
          <a:lstStyle/>
          <a:p>
            <a:r>
              <a:rPr lang="en-US" dirty="0">
                <a:effectLst/>
              </a:rPr>
              <a:t>Background Image - Set position</a:t>
            </a:r>
            <a:endParaRPr lang="en-US" dirty="0"/>
          </a:p>
        </p:txBody>
      </p:sp>
      <p:sp>
        <p:nvSpPr>
          <p:cNvPr id="3" name="Content Placeholder 2">
            <a:extLst>
              <a:ext uri="{FF2B5EF4-FFF2-40B4-BE49-F238E27FC236}">
                <a16:creationId xmlns:a16="http://schemas.microsoft.com/office/drawing/2014/main" id="{7CA287A5-FB89-49BC-AFA7-6B6EA2EC313C}"/>
              </a:ext>
            </a:extLst>
          </p:cNvPr>
          <p:cNvSpPr>
            <a:spLocks noGrp="1"/>
          </p:cNvSpPr>
          <p:nvPr>
            <p:ph idx="1"/>
          </p:nvPr>
        </p:nvSpPr>
        <p:spPr/>
        <p:txBody>
          <a:bodyPr/>
          <a:lstStyle/>
          <a:p>
            <a:r>
              <a:rPr lang="en-US" dirty="0"/>
              <a:t>Showing the background image only once is also specified by the background-repeat property. The background image is shown in the same place as the text. We want to change the position of the image, so that it does not disturb the text too much.</a:t>
            </a:r>
          </a:p>
          <a:p>
            <a:r>
              <a:rPr lang="en-US" dirty="0"/>
              <a:t>The position of the image is specified by the background-position property</a:t>
            </a:r>
          </a:p>
          <a:p>
            <a:r>
              <a:rPr lang="en-US" dirty="0">
                <a:effectLst/>
              </a:rPr>
              <a:t>background-position: right top;</a:t>
            </a:r>
            <a:endParaRPr lang="en-US" dirty="0"/>
          </a:p>
        </p:txBody>
      </p:sp>
    </p:spTree>
    <p:extLst>
      <p:ext uri="{BB962C8B-B14F-4D97-AF65-F5344CB8AC3E}">
        <p14:creationId xmlns:p14="http://schemas.microsoft.com/office/powerpoint/2010/main" val="4138824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12BF-EB47-482F-8549-E6500335DFCE}"/>
              </a:ext>
            </a:extLst>
          </p:cNvPr>
          <p:cNvSpPr>
            <a:spLocks noGrp="1"/>
          </p:cNvSpPr>
          <p:nvPr>
            <p:ph type="title"/>
          </p:nvPr>
        </p:nvSpPr>
        <p:spPr/>
        <p:txBody>
          <a:bodyPr>
            <a:normAutofit/>
          </a:bodyPr>
          <a:lstStyle/>
          <a:p>
            <a:r>
              <a:rPr lang="en-US" dirty="0">
                <a:effectLst/>
              </a:rPr>
              <a:t>Background Image - Fixed position</a:t>
            </a:r>
            <a:endParaRPr lang="en-US" dirty="0"/>
          </a:p>
        </p:txBody>
      </p:sp>
      <p:sp>
        <p:nvSpPr>
          <p:cNvPr id="3" name="Content Placeholder 2">
            <a:extLst>
              <a:ext uri="{FF2B5EF4-FFF2-40B4-BE49-F238E27FC236}">
                <a16:creationId xmlns:a16="http://schemas.microsoft.com/office/drawing/2014/main" id="{42BF00E5-3446-4FD6-880F-B13A3BF6473D}"/>
              </a:ext>
            </a:extLst>
          </p:cNvPr>
          <p:cNvSpPr>
            <a:spLocks noGrp="1"/>
          </p:cNvSpPr>
          <p:nvPr>
            <p:ph idx="1"/>
          </p:nvPr>
        </p:nvSpPr>
        <p:spPr/>
        <p:txBody>
          <a:bodyPr/>
          <a:lstStyle/>
          <a:p>
            <a:r>
              <a:rPr lang="en-US" dirty="0"/>
              <a:t>To specify that the background image should be fixed (will not scroll with the rest of the page), use the background-attachment property:</a:t>
            </a:r>
          </a:p>
          <a:p>
            <a:r>
              <a:rPr lang="en-US" dirty="0">
                <a:effectLst/>
              </a:rPr>
              <a:t>background-attachment: fixed;</a:t>
            </a:r>
            <a:endParaRPr lang="en-US" dirty="0"/>
          </a:p>
        </p:txBody>
      </p:sp>
    </p:spTree>
    <p:extLst>
      <p:ext uri="{BB962C8B-B14F-4D97-AF65-F5344CB8AC3E}">
        <p14:creationId xmlns:p14="http://schemas.microsoft.com/office/powerpoint/2010/main" val="1154590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DA3A-07B9-431A-8BD9-0341471DB843}"/>
              </a:ext>
            </a:extLst>
          </p:cNvPr>
          <p:cNvSpPr>
            <a:spLocks noGrp="1"/>
          </p:cNvSpPr>
          <p:nvPr>
            <p:ph type="title"/>
          </p:nvPr>
        </p:nvSpPr>
        <p:spPr/>
        <p:txBody>
          <a:bodyPr>
            <a:normAutofit/>
          </a:bodyPr>
          <a:lstStyle/>
          <a:p>
            <a:r>
              <a:rPr lang="en-US" dirty="0">
                <a:effectLst/>
              </a:rPr>
              <a:t>Background - Shorthand property</a:t>
            </a:r>
            <a:endParaRPr lang="en-US" dirty="0"/>
          </a:p>
        </p:txBody>
      </p:sp>
      <p:sp>
        <p:nvSpPr>
          <p:cNvPr id="3" name="Content Placeholder 2">
            <a:extLst>
              <a:ext uri="{FF2B5EF4-FFF2-40B4-BE49-F238E27FC236}">
                <a16:creationId xmlns:a16="http://schemas.microsoft.com/office/drawing/2014/main" id="{D589AB12-ED7C-4382-805F-C417E6123437}"/>
              </a:ext>
            </a:extLst>
          </p:cNvPr>
          <p:cNvSpPr>
            <a:spLocks noGrp="1"/>
          </p:cNvSpPr>
          <p:nvPr>
            <p:ph idx="1"/>
          </p:nvPr>
        </p:nvSpPr>
        <p:spPr/>
        <p:txBody>
          <a:bodyPr>
            <a:normAutofit fontScale="92500" lnSpcReduction="10000"/>
          </a:bodyPr>
          <a:lstStyle/>
          <a:p>
            <a:r>
              <a:rPr lang="en-US" dirty="0">
                <a:effectLst/>
              </a:rPr>
              <a:t>To shorten the code, it is also possible to specify all the background properties in one single property. This is called a shorthand property.</a:t>
            </a:r>
          </a:p>
          <a:p>
            <a:r>
              <a:rPr lang="en-US" dirty="0">
                <a:effectLst/>
              </a:rPr>
              <a:t>background: #</a:t>
            </a:r>
            <a:r>
              <a:rPr lang="en-US" dirty="0" err="1">
                <a:effectLst/>
              </a:rPr>
              <a:t>ffffff</a:t>
            </a:r>
            <a:r>
              <a:rPr lang="en-US" dirty="0">
                <a:effectLst/>
              </a:rPr>
              <a:t> </a:t>
            </a:r>
            <a:r>
              <a:rPr lang="en-US" dirty="0" err="1">
                <a:effectLst/>
              </a:rPr>
              <a:t>url</a:t>
            </a:r>
            <a:r>
              <a:rPr lang="en-US" dirty="0">
                <a:effectLst/>
              </a:rPr>
              <a:t>("img_tree.png") no-repeat right top;</a:t>
            </a:r>
          </a:p>
          <a:p>
            <a:endParaRPr lang="en-US" dirty="0">
              <a:effectLst/>
            </a:endParaRPr>
          </a:p>
          <a:p>
            <a:r>
              <a:rPr lang="en-US" dirty="0">
                <a:effectLst/>
              </a:rPr>
              <a:t>When using the shorthand property the order of the property values is:</a:t>
            </a:r>
          </a:p>
          <a:p>
            <a:r>
              <a:rPr lang="en-US" dirty="0">
                <a:effectLst/>
              </a:rPr>
              <a:t>background-color</a:t>
            </a:r>
          </a:p>
          <a:p>
            <a:r>
              <a:rPr lang="en-US" dirty="0">
                <a:effectLst/>
              </a:rPr>
              <a:t>background-image</a:t>
            </a:r>
          </a:p>
          <a:p>
            <a:r>
              <a:rPr lang="en-US" dirty="0">
                <a:effectLst/>
              </a:rPr>
              <a:t>background-repeat</a:t>
            </a:r>
          </a:p>
          <a:p>
            <a:r>
              <a:rPr lang="en-US" dirty="0">
                <a:effectLst/>
              </a:rPr>
              <a:t>background-attachment</a:t>
            </a:r>
          </a:p>
          <a:p>
            <a:r>
              <a:rPr lang="en-US" dirty="0">
                <a:effectLst/>
              </a:rPr>
              <a:t>background-position</a:t>
            </a:r>
          </a:p>
        </p:txBody>
      </p:sp>
    </p:spTree>
    <p:extLst>
      <p:ext uri="{BB962C8B-B14F-4D97-AF65-F5344CB8AC3E}">
        <p14:creationId xmlns:p14="http://schemas.microsoft.com/office/powerpoint/2010/main" val="1804990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3200-0310-482B-B2B7-AEE64D49DB89}"/>
              </a:ext>
            </a:extLst>
          </p:cNvPr>
          <p:cNvSpPr>
            <a:spLocks noGrp="1"/>
          </p:cNvSpPr>
          <p:nvPr>
            <p:ph type="title"/>
          </p:nvPr>
        </p:nvSpPr>
        <p:spPr/>
        <p:txBody>
          <a:bodyPr>
            <a:normAutofit/>
          </a:bodyPr>
          <a:lstStyle/>
          <a:p>
            <a:r>
              <a:rPr lang="en-US" dirty="0"/>
              <a:t>All CSS Background Properties</a:t>
            </a:r>
          </a:p>
        </p:txBody>
      </p:sp>
      <p:graphicFrame>
        <p:nvGraphicFramePr>
          <p:cNvPr id="7" name="Content Placeholder 6">
            <a:extLst>
              <a:ext uri="{FF2B5EF4-FFF2-40B4-BE49-F238E27FC236}">
                <a16:creationId xmlns:a16="http://schemas.microsoft.com/office/drawing/2014/main" id="{E379ADC9-628C-400A-9620-CC44F94481AA}"/>
              </a:ext>
            </a:extLst>
          </p:cNvPr>
          <p:cNvGraphicFramePr>
            <a:graphicFrameLocks noGrp="1"/>
          </p:cNvGraphicFramePr>
          <p:nvPr>
            <p:ph idx="1"/>
            <p:extLst>
              <p:ext uri="{D42A27DB-BD31-4B8C-83A1-F6EECF244321}">
                <p14:modId xmlns:p14="http://schemas.microsoft.com/office/powerpoint/2010/main" val="1197909453"/>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3333883177"/>
                    </a:ext>
                  </a:extLst>
                </a:gridCol>
                <a:gridCol w="5257801">
                  <a:extLst>
                    <a:ext uri="{9D8B030D-6E8A-4147-A177-3AD203B41FA5}">
                      <a16:colId xmlns:a16="http://schemas.microsoft.com/office/drawing/2014/main" val="965840112"/>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dirty="0">
                          <a:effectLst/>
                        </a:rPr>
                        <a:t>Description</a:t>
                      </a:r>
                    </a:p>
                  </a:txBody>
                  <a:tcPr marL="77392" marR="77392" marT="76200" marB="76200"/>
                </a:tc>
                <a:extLst>
                  <a:ext uri="{0D108BD9-81ED-4DB2-BD59-A6C34878D82A}">
                    <a16:rowId xmlns:a16="http://schemas.microsoft.com/office/drawing/2014/main" val="2963312829"/>
                  </a:ext>
                </a:extLst>
              </a:tr>
              <a:tr h="370840">
                <a:tc>
                  <a:txBody>
                    <a:bodyPr/>
                    <a:lstStyle/>
                    <a:p>
                      <a:pPr algn="l" fontAlgn="t"/>
                      <a:r>
                        <a:rPr lang="en-US" dirty="0">
                          <a:effectLst/>
                          <a:hlinkClick r:id="rId2"/>
                        </a:rPr>
                        <a:t>background</a:t>
                      </a:r>
                      <a:endParaRPr lang="en-US" dirty="0">
                        <a:effectLst/>
                      </a:endParaRPr>
                    </a:p>
                  </a:txBody>
                  <a:tcPr marL="154783" marR="77392" marT="76200" marB="76200"/>
                </a:tc>
                <a:tc>
                  <a:txBody>
                    <a:bodyPr/>
                    <a:lstStyle/>
                    <a:p>
                      <a:pPr algn="l" fontAlgn="t"/>
                      <a:r>
                        <a:rPr lang="en-US">
                          <a:effectLst/>
                        </a:rPr>
                        <a:t>Sets all the background properties in one declaration</a:t>
                      </a:r>
                    </a:p>
                  </a:txBody>
                  <a:tcPr marL="77392" marR="77392" marT="76200" marB="76200"/>
                </a:tc>
                <a:extLst>
                  <a:ext uri="{0D108BD9-81ED-4DB2-BD59-A6C34878D82A}">
                    <a16:rowId xmlns:a16="http://schemas.microsoft.com/office/drawing/2014/main" val="865637669"/>
                  </a:ext>
                </a:extLst>
              </a:tr>
              <a:tr h="370840">
                <a:tc>
                  <a:txBody>
                    <a:bodyPr/>
                    <a:lstStyle/>
                    <a:p>
                      <a:pPr algn="l" fontAlgn="t"/>
                      <a:r>
                        <a:rPr lang="en-US">
                          <a:effectLst/>
                          <a:hlinkClick r:id="rId3"/>
                        </a:rPr>
                        <a:t>background-attachment</a:t>
                      </a:r>
                      <a:endParaRPr lang="en-US">
                        <a:effectLst/>
                      </a:endParaRPr>
                    </a:p>
                  </a:txBody>
                  <a:tcPr marL="154783" marR="77392" marT="76200" marB="76200"/>
                </a:tc>
                <a:tc>
                  <a:txBody>
                    <a:bodyPr/>
                    <a:lstStyle/>
                    <a:p>
                      <a:pPr algn="l" fontAlgn="t"/>
                      <a:r>
                        <a:rPr lang="en-US">
                          <a:effectLst/>
                        </a:rPr>
                        <a:t>Sets whether a background image is fixed or scrolls with the rest of the page</a:t>
                      </a:r>
                    </a:p>
                  </a:txBody>
                  <a:tcPr marL="77392" marR="77392" marT="76200" marB="76200"/>
                </a:tc>
                <a:extLst>
                  <a:ext uri="{0D108BD9-81ED-4DB2-BD59-A6C34878D82A}">
                    <a16:rowId xmlns:a16="http://schemas.microsoft.com/office/drawing/2014/main" val="3421798152"/>
                  </a:ext>
                </a:extLst>
              </a:tr>
              <a:tr h="370840">
                <a:tc>
                  <a:txBody>
                    <a:bodyPr/>
                    <a:lstStyle/>
                    <a:p>
                      <a:pPr algn="l" fontAlgn="t"/>
                      <a:r>
                        <a:rPr lang="en-US">
                          <a:effectLst/>
                          <a:hlinkClick r:id="rId4"/>
                        </a:rPr>
                        <a:t>background-clip</a:t>
                      </a:r>
                      <a:endParaRPr lang="en-US">
                        <a:effectLst/>
                      </a:endParaRPr>
                    </a:p>
                  </a:txBody>
                  <a:tcPr marL="154783" marR="77392" marT="76200" marB="76200"/>
                </a:tc>
                <a:tc>
                  <a:txBody>
                    <a:bodyPr/>
                    <a:lstStyle/>
                    <a:p>
                      <a:pPr algn="l" fontAlgn="t"/>
                      <a:r>
                        <a:rPr lang="en-US">
                          <a:effectLst/>
                        </a:rPr>
                        <a:t>Specifies the painting area of the background</a:t>
                      </a:r>
                    </a:p>
                  </a:txBody>
                  <a:tcPr marL="77392" marR="77392" marT="76200" marB="76200"/>
                </a:tc>
                <a:extLst>
                  <a:ext uri="{0D108BD9-81ED-4DB2-BD59-A6C34878D82A}">
                    <a16:rowId xmlns:a16="http://schemas.microsoft.com/office/drawing/2014/main" val="1518846120"/>
                  </a:ext>
                </a:extLst>
              </a:tr>
              <a:tr h="370840">
                <a:tc>
                  <a:txBody>
                    <a:bodyPr/>
                    <a:lstStyle/>
                    <a:p>
                      <a:pPr algn="l" fontAlgn="t"/>
                      <a:r>
                        <a:rPr lang="en-US">
                          <a:effectLst/>
                          <a:hlinkClick r:id="rId5"/>
                        </a:rPr>
                        <a:t>background-color</a:t>
                      </a:r>
                      <a:endParaRPr lang="en-US">
                        <a:effectLst/>
                      </a:endParaRPr>
                    </a:p>
                  </a:txBody>
                  <a:tcPr marL="154783" marR="77392" marT="76200" marB="76200"/>
                </a:tc>
                <a:tc>
                  <a:txBody>
                    <a:bodyPr/>
                    <a:lstStyle/>
                    <a:p>
                      <a:pPr algn="l" fontAlgn="t"/>
                      <a:r>
                        <a:rPr lang="en-US">
                          <a:effectLst/>
                        </a:rPr>
                        <a:t>Sets the background color of an element</a:t>
                      </a:r>
                    </a:p>
                  </a:txBody>
                  <a:tcPr marL="77392" marR="77392" marT="76200" marB="76200"/>
                </a:tc>
                <a:extLst>
                  <a:ext uri="{0D108BD9-81ED-4DB2-BD59-A6C34878D82A}">
                    <a16:rowId xmlns:a16="http://schemas.microsoft.com/office/drawing/2014/main" val="1679012662"/>
                  </a:ext>
                </a:extLst>
              </a:tr>
              <a:tr h="370840">
                <a:tc>
                  <a:txBody>
                    <a:bodyPr/>
                    <a:lstStyle/>
                    <a:p>
                      <a:pPr algn="l" fontAlgn="t"/>
                      <a:r>
                        <a:rPr lang="en-US">
                          <a:effectLst/>
                          <a:hlinkClick r:id="rId6"/>
                        </a:rPr>
                        <a:t>background-image</a:t>
                      </a:r>
                      <a:endParaRPr lang="en-US">
                        <a:effectLst/>
                      </a:endParaRPr>
                    </a:p>
                  </a:txBody>
                  <a:tcPr marL="154783" marR="77392" marT="76200" marB="76200"/>
                </a:tc>
                <a:tc>
                  <a:txBody>
                    <a:bodyPr/>
                    <a:lstStyle/>
                    <a:p>
                      <a:pPr algn="l" fontAlgn="t"/>
                      <a:r>
                        <a:rPr lang="en-US">
                          <a:effectLst/>
                        </a:rPr>
                        <a:t>Sets the background image for an element</a:t>
                      </a:r>
                    </a:p>
                  </a:txBody>
                  <a:tcPr marL="77392" marR="77392" marT="76200" marB="76200"/>
                </a:tc>
                <a:extLst>
                  <a:ext uri="{0D108BD9-81ED-4DB2-BD59-A6C34878D82A}">
                    <a16:rowId xmlns:a16="http://schemas.microsoft.com/office/drawing/2014/main" val="3991665089"/>
                  </a:ext>
                </a:extLst>
              </a:tr>
              <a:tr h="370840">
                <a:tc>
                  <a:txBody>
                    <a:bodyPr/>
                    <a:lstStyle/>
                    <a:p>
                      <a:pPr algn="l" fontAlgn="t"/>
                      <a:r>
                        <a:rPr lang="en-US">
                          <a:effectLst/>
                          <a:hlinkClick r:id="rId7"/>
                        </a:rPr>
                        <a:t>background-origin</a:t>
                      </a:r>
                      <a:endParaRPr lang="en-US">
                        <a:effectLst/>
                      </a:endParaRPr>
                    </a:p>
                  </a:txBody>
                  <a:tcPr marL="154783" marR="77392" marT="76200" marB="76200"/>
                </a:tc>
                <a:tc>
                  <a:txBody>
                    <a:bodyPr/>
                    <a:lstStyle/>
                    <a:p>
                      <a:pPr algn="l" fontAlgn="t"/>
                      <a:r>
                        <a:rPr lang="en-US">
                          <a:effectLst/>
                        </a:rPr>
                        <a:t>Specifies where the background image(s) is/are positioned</a:t>
                      </a:r>
                    </a:p>
                  </a:txBody>
                  <a:tcPr marL="77392" marR="77392" marT="76200" marB="76200"/>
                </a:tc>
                <a:extLst>
                  <a:ext uri="{0D108BD9-81ED-4DB2-BD59-A6C34878D82A}">
                    <a16:rowId xmlns:a16="http://schemas.microsoft.com/office/drawing/2014/main" val="2392673950"/>
                  </a:ext>
                </a:extLst>
              </a:tr>
              <a:tr h="370840">
                <a:tc>
                  <a:txBody>
                    <a:bodyPr/>
                    <a:lstStyle/>
                    <a:p>
                      <a:pPr algn="l" fontAlgn="t"/>
                      <a:r>
                        <a:rPr lang="en-US">
                          <a:effectLst/>
                          <a:hlinkClick r:id="rId8"/>
                        </a:rPr>
                        <a:t>background-position</a:t>
                      </a:r>
                      <a:endParaRPr lang="en-US">
                        <a:effectLst/>
                      </a:endParaRPr>
                    </a:p>
                  </a:txBody>
                  <a:tcPr marL="154783" marR="77392" marT="76200" marB="76200"/>
                </a:tc>
                <a:tc>
                  <a:txBody>
                    <a:bodyPr/>
                    <a:lstStyle/>
                    <a:p>
                      <a:pPr algn="l" fontAlgn="t"/>
                      <a:r>
                        <a:rPr lang="en-US">
                          <a:effectLst/>
                        </a:rPr>
                        <a:t>Sets the starting position of a background image</a:t>
                      </a:r>
                    </a:p>
                  </a:txBody>
                  <a:tcPr marL="77392" marR="77392" marT="76200" marB="76200"/>
                </a:tc>
                <a:extLst>
                  <a:ext uri="{0D108BD9-81ED-4DB2-BD59-A6C34878D82A}">
                    <a16:rowId xmlns:a16="http://schemas.microsoft.com/office/drawing/2014/main" val="4184218324"/>
                  </a:ext>
                </a:extLst>
              </a:tr>
              <a:tr h="370840">
                <a:tc>
                  <a:txBody>
                    <a:bodyPr/>
                    <a:lstStyle/>
                    <a:p>
                      <a:pPr algn="l" fontAlgn="t"/>
                      <a:r>
                        <a:rPr lang="en-US">
                          <a:effectLst/>
                          <a:hlinkClick r:id="rId9"/>
                        </a:rPr>
                        <a:t>background-repeat</a:t>
                      </a:r>
                      <a:endParaRPr lang="en-US">
                        <a:effectLst/>
                      </a:endParaRPr>
                    </a:p>
                  </a:txBody>
                  <a:tcPr marL="154783" marR="77392" marT="76200" marB="76200"/>
                </a:tc>
                <a:tc>
                  <a:txBody>
                    <a:bodyPr/>
                    <a:lstStyle/>
                    <a:p>
                      <a:pPr algn="l" fontAlgn="t"/>
                      <a:r>
                        <a:rPr lang="en-US">
                          <a:effectLst/>
                        </a:rPr>
                        <a:t>Sets how a background image will be repeated</a:t>
                      </a:r>
                    </a:p>
                  </a:txBody>
                  <a:tcPr marL="77392" marR="77392" marT="76200" marB="76200"/>
                </a:tc>
                <a:extLst>
                  <a:ext uri="{0D108BD9-81ED-4DB2-BD59-A6C34878D82A}">
                    <a16:rowId xmlns:a16="http://schemas.microsoft.com/office/drawing/2014/main" val="4143222767"/>
                  </a:ext>
                </a:extLst>
              </a:tr>
              <a:tr h="370840">
                <a:tc>
                  <a:txBody>
                    <a:bodyPr/>
                    <a:lstStyle/>
                    <a:p>
                      <a:pPr algn="l" fontAlgn="t"/>
                      <a:r>
                        <a:rPr lang="en-US" dirty="0">
                          <a:effectLst/>
                          <a:hlinkClick r:id="rId10"/>
                        </a:rPr>
                        <a:t>background-size</a:t>
                      </a:r>
                      <a:endParaRPr lang="en-US" dirty="0">
                        <a:effectLst/>
                      </a:endParaRPr>
                    </a:p>
                  </a:txBody>
                  <a:tcPr marL="154783" marR="77392" marT="76200" marB="76200"/>
                </a:tc>
                <a:tc>
                  <a:txBody>
                    <a:bodyPr/>
                    <a:lstStyle/>
                    <a:p>
                      <a:pPr algn="l" fontAlgn="t"/>
                      <a:r>
                        <a:rPr lang="en-US" dirty="0">
                          <a:effectLst/>
                        </a:rPr>
                        <a:t>Specifies the size of the background image(s)</a:t>
                      </a:r>
                    </a:p>
                  </a:txBody>
                  <a:tcPr marL="77392" marR="77392" marT="76200" marB="76200"/>
                </a:tc>
                <a:extLst>
                  <a:ext uri="{0D108BD9-81ED-4DB2-BD59-A6C34878D82A}">
                    <a16:rowId xmlns:a16="http://schemas.microsoft.com/office/drawing/2014/main" val="2880723949"/>
                  </a:ext>
                </a:extLst>
              </a:tr>
            </a:tbl>
          </a:graphicData>
        </a:graphic>
      </p:graphicFrame>
    </p:spTree>
    <p:extLst>
      <p:ext uri="{BB962C8B-B14F-4D97-AF65-F5344CB8AC3E}">
        <p14:creationId xmlns:p14="http://schemas.microsoft.com/office/powerpoint/2010/main" val="3507315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D330-9FFE-4272-B535-D39D555B5430}"/>
              </a:ext>
            </a:extLst>
          </p:cNvPr>
          <p:cNvSpPr>
            <a:spLocks noGrp="1"/>
          </p:cNvSpPr>
          <p:nvPr>
            <p:ph type="title"/>
          </p:nvPr>
        </p:nvSpPr>
        <p:spPr/>
        <p:txBody>
          <a:bodyPr>
            <a:normAutofit/>
          </a:bodyPr>
          <a:lstStyle/>
          <a:p>
            <a:r>
              <a:rPr lang="en-US" dirty="0">
                <a:effectLst/>
              </a:rPr>
              <a:t>CSS Borders</a:t>
            </a:r>
            <a:endParaRPr lang="en-US" dirty="0"/>
          </a:p>
        </p:txBody>
      </p:sp>
      <p:sp>
        <p:nvSpPr>
          <p:cNvPr id="3" name="Content Placeholder 2">
            <a:extLst>
              <a:ext uri="{FF2B5EF4-FFF2-40B4-BE49-F238E27FC236}">
                <a16:creationId xmlns:a16="http://schemas.microsoft.com/office/drawing/2014/main" id="{78C960E5-CB5D-47D6-A225-7546FD9BE5A4}"/>
              </a:ext>
            </a:extLst>
          </p:cNvPr>
          <p:cNvSpPr>
            <a:spLocks noGrp="1"/>
          </p:cNvSpPr>
          <p:nvPr>
            <p:ph idx="1"/>
          </p:nvPr>
        </p:nvSpPr>
        <p:spPr/>
        <p:txBody>
          <a:bodyPr/>
          <a:lstStyle/>
          <a:p>
            <a:r>
              <a:rPr lang="en-US" dirty="0"/>
              <a:t>The CSS border properties allow you to specify the style, width, and color of an element's border.</a:t>
            </a:r>
          </a:p>
        </p:txBody>
      </p:sp>
    </p:spTree>
    <p:extLst>
      <p:ext uri="{BB962C8B-B14F-4D97-AF65-F5344CB8AC3E}">
        <p14:creationId xmlns:p14="http://schemas.microsoft.com/office/powerpoint/2010/main" val="2964082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5D70-17B0-4F97-96C5-5B6B856F671E}"/>
              </a:ext>
            </a:extLst>
          </p:cNvPr>
          <p:cNvSpPr>
            <a:spLocks noGrp="1"/>
          </p:cNvSpPr>
          <p:nvPr>
            <p:ph type="title"/>
          </p:nvPr>
        </p:nvSpPr>
        <p:spPr/>
        <p:txBody>
          <a:bodyPr>
            <a:normAutofit/>
          </a:bodyPr>
          <a:lstStyle/>
          <a:p>
            <a:r>
              <a:rPr lang="en-US" dirty="0">
                <a:effectLst/>
              </a:rPr>
              <a:t>Border Style</a:t>
            </a:r>
            <a:endParaRPr lang="en-US" dirty="0"/>
          </a:p>
        </p:txBody>
      </p:sp>
      <p:sp>
        <p:nvSpPr>
          <p:cNvPr id="3" name="Content Placeholder 2">
            <a:extLst>
              <a:ext uri="{FF2B5EF4-FFF2-40B4-BE49-F238E27FC236}">
                <a16:creationId xmlns:a16="http://schemas.microsoft.com/office/drawing/2014/main" id="{A69B7F32-FA30-4AD0-9109-87B45576A5B4}"/>
              </a:ext>
            </a:extLst>
          </p:cNvPr>
          <p:cNvSpPr>
            <a:spLocks noGrp="1"/>
          </p:cNvSpPr>
          <p:nvPr>
            <p:ph idx="1"/>
          </p:nvPr>
        </p:nvSpPr>
        <p:spPr>
          <a:xfrm>
            <a:off x="913795" y="1732449"/>
            <a:ext cx="10353762" cy="4795351"/>
          </a:xfrm>
        </p:spPr>
        <p:txBody>
          <a:bodyPr>
            <a:normAutofit fontScale="77500" lnSpcReduction="20000"/>
          </a:bodyPr>
          <a:lstStyle/>
          <a:p>
            <a:r>
              <a:rPr lang="en-US" dirty="0"/>
              <a:t>The border-style property specifies what kind of border to display.</a:t>
            </a:r>
          </a:p>
          <a:p>
            <a:r>
              <a:rPr lang="en-US" dirty="0"/>
              <a:t>The following values are allowed:</a:t>
            </a:r>
          </a:p>
          <a:p>
            <a:r>
              <a:rPr lang="en-US" dirty="0"/>
              <a:t>dotted - Defines a dotted border</a:t>
            </a:r>
          </a:p>
          <a:p>
            <a:r>
              <a:rPr lang="en-US" dirty="0"/>
              <a:t>dashed - Defines a dashed border</a:t>
            </a:r>
          </a:p>
          <a:p>
            <a:r>
              <a:rPr lang="en-US" dirty="0"/>
              <a:t>solid - Defines a solid border</a:t>
            </a:r>
          </a:p>
          <a:p>
            <a:r>
              <a:rPr lang="en-US" dirty="0"/>
              <a:t>double - Defines a double border</a:t>
            </a:r>
          </a:p>
          <a:p>
            <a:r>
              <a:rPr lang="en-US" dirty="0"/>
              <a:t>groove - Defines a 3D grooved border. The effect depends on the border-color value</a:t>
            </a:r>
          </a:p>
          <a:p>
            <a:r>
              <a:rPr lang="en-US" dirty="0"/>
              <a:t>ridge - Defines a 3D ridged border. The effect depends on the border-color value</a:t>
            </a:r>
          </a:p>
          <a:p>
            <a:r>
              <a:rPr lang="en-US" dirty="0"/>
              <a:t>inset - Defines a 3D inset border. The effect depends on the border-color value</a:t>
            </a:r>
          </a:p>
          <a:p>
            <a:r>
              <a:rPr lang="en-US" dirty="0"/>
              <a:t>outset - Defines a 3D outset border. The effect depends on the border-color value</a:t>
            </a:r>
          </a:p>
          <a:p>
            <a:r>
              <a:rPr lang="en-US" dirty="0"/>
              <a:t>none - Defines no border</a:t>
            </a:r>
          </a:p>
          <a:p>
            <a:r>
              <a:rPr lang="en-US" dirty="0"/>
              <a:t>hidden - Defines a hidden border</a:t>
            </a:r>
          </a:p>
        </p:txBody>
      </p:sp>
    </p:spTree>
    <p:extLst>
      <p:ext uri="{BB962C8B-B14F-4D97-AF65-F5344CB8AC3E}">
        <p14:creationId xmlns:p14="http://schemas.microsoft.com/office/powerpoint/2010/main" val="395315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31A7-9D7E-4950-B35D-E8FBC69DB704}"/>
              </a:ext>
            </a:extLst>
          </p:cNvPr>
          <p:cNvSpPr>
            <a:spLocks noGrp="1"/>
          </p:cNvSpPr>
          <p:nvPr>
            <p:ph type="title"/>
          </p:nvPr>
        </p:nvSpPr>
        <p:spPr/>
        <p:txBody>
          <a:bodyPr>
            <a:normAutofit/>
          </a:bodyPr>
          <a:lstStyle/>
          <a:p>
            <a:r>
              <a:rPr lang="en-US" dirty="0">
                <a:effectLst/>
              </a:rPr>
              <a:t>Border Width</a:t>
            </a:r>
            <a:endParaRPr lang="en-US" dirty="0"/>
          </a:p>
        </p:txBody>
      </p:sp>
      <p:sp>
        <p:nvSpPr>
          <p:cNvPr id="3" name="Content Placeholder 2">
            <a:extLst>
              <a:ext uri="{FF2B5EF4-FFF2-40B4-BE49-F238E27FC236}">
                <a16:creationId xmlns:a16="http://schemas.microsoft.com/office/drawing/2014/main" id="{1E498275-7596-46D0-83C9-2F542B79E1CE}"/>
              </a:ext>
            </a:extLst>
          </p:cNvPr>
          <p:cNvSpPr>
            <a:spLocks noGrp="1"/>
          </p:cNvSpPr>
          <p:nvPr>
            <p:ph idx="1"/>
          </p:nvPr>
        </p:nvSpPr>
        <p:spPr/>
        <p:txBody>
          <a:bodyPr/>
          <a:lstStyle/>
          <a:p>
            <a:r>
              <a:rPr lang="en-US" dirty="0"/>
              <a:t>The border-width property specifies the width of the four borders.</a:t>
            </a:r>
          </a:p>
          <a:p>
            <a:r>
              <a:rPr lang="en-US" dirty="0"/>
              <a:t>The width can be set as a specific size (in px, </a:t>
            </a:r>
            <a:r>
              <a:rPr lang="en-US" dirty="0" err="1"/>
              <a:t>pt</a:t>
            </a:r>
            <a:r>
              <a:rPr lang="en-US" dirty="0"/>
              <a:t>, cm, </a:t>
            </a:r>
            <a:r>
              <a:rPr lang="en-US" dirty="0" err="1"/>
              <a:t>em</a:t>
            </a:r>
            <a:r>
              <a:rPr lang="en-US" dirty="0"/>
              <a:t>, </a:t>
            </a:r>
            <a:r>
              <a:rPr lang="en-US" dirty="0" err="1"/>
              <a:t>etc</a:t>
            </a:r>
            <a:r>
              <a:rPr lang="en-US" dirty="0"/>
              <a:t>) or by using one of the three pre-defined values: thin, medium, or thick.</a:t>
            </a:r>
          </a:p>
          <a:p>
            <a:r>
              <a:rPr lang="en-US" dirty="0"/>
              <a:t>The border-width property can have from one to four values (for the top border, right border, bottom border, and the left border).</a:t>
            </a:r>
          </a:p>
        </p:txBody>
      </p:sp>
    </p:spTree>
    <p:extLst>
      <p:ext uri="{BB962C8B-B14F-4D97-AF65-F5344CB8AC3E}">
        <p14:creationId xmlns:p14="http://schemas.microsoft.com/office/powerpoint/2010/main" val="252381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A939-A980-481C-9175-0E2446C13F74}"/>
              </a:ext>
            </a:extLst>
          </p:cNvPr>
          <p:cNvSpPr>
            <a:spLocks noGrp="1"/>
          </p:cNvSpPr>
          <p:nvPr>
            <p:ph type="title"/>
          </p:nvPr>
        </p:nvSpPr>
        <p:spPr/>
        <p:txBody>
          <a:bodyPr>
            <a:normAutofit/>
          </a:bodyPr>
          <a:lstStyle/>
          <a:p>
            <a:r>
              <a:rPr lang="en-US" dirty="0">
                <a:effectLst/>
              </a:rPr>
              <a:t>Syntax</a:t>
            </a:r>
            <a:endParaRPr lang="en-US" dirty="0"/>
          </a:p>
        </p:txBody>
      </p:sp>
      <p:sp>
        <p:nvSpPr>
          <p:cNvPr id="3" name="Content Placeholder 2">
            <a:extLst>
              <a:ext uri="{FF2B5EF4-FFF2-40B4-BE49-F238E27FC236}">
                <a16:creationId xmlns:a16="http://schemas.microsoft.com/office/drawing/2014/main" id="{795EE98F-D747-4CD4-95AF-70C2B5F9A1DE}"/>
              </a:ext>
            </a:extLst>
          </p:cNvPr>
          <p:cNvSpPr>
            <a:spLocks noGrp="1"/>
          </p:cNvSpPr>
          <p:nvPr>
            <p:ph idx="1"/>
          </p:nvPr>
        </p:nvSpPr>
        <p:spPr>
          <a:xfrm>
            <a:off x="913795" y="1732449"/>
            <a:ext cx="10353762" cy="5269930"/>
          </a:xfrm>
        </p:spPr>
        <p:txBody>
          <a:bodyPr>
            <a:normAutofit/>
          </a:bodyPr>
          <a:lstStyle/>
          <a:p>
            <a:r>
              <a:rPr lang="en-US" dirty="0"/>
              <a:t> CSS rule-set consists of a selector and a declaration block:</a:t>
            </a:r>
          </a:p>
          <a:p>
            <a:r>
              <a:rPr lang="en-US" dirty="0"/>
              <a:t>CSS selector</a:t>
            </a:r>
          </a:p>
          <a:p>
            <a:r>
              <a:rPr lang="en-US" dirty="0"/>
              <a:t>The selector points to the HTML element you want to style.</a:t>
            </a:r>
          </a:p>
          <a:p>
            <a:r>
              <a:rPr lang="en-US" dirty="0"/>
              <a:t>The declaration block contains one or more declarations separated by semicolons.</a:t>
            </a:r>
          </a:p>
          <a:p>
            <a:r>
              <a:rPr lang="en-US" dirty="0"/>
              <a:t>Each declaration includes a CSS property name and a value, separated by a colon.</a:t>
            </a:r>
          </a:p>
          <a:p>
            <a:r>
              <a:rPr lang="en-US" dirty="0"/>
              <a:t>A CSS declaration always ends with a semicolon, and declaration blocks are surrounded by curly braces.</a:t>
            </a:r>
          </a:p>
          <a:p>
            <a:r>
              <a:rPr lang="en-US" dirty="0"/>
              <a:t>In the following example all &lt;p&gt; elements will be center-aligned, with a red text color:</a:t>
            </a:r>
          </a:p>
        </p:txBody>
      </p:sp>
      <p:pic>
        <p:nvPicPr>
          <p:cNvPr id="1030" name="Picture 6" descr="CSS selector">
            <a:extLst>
              <a:ext uri="{FF2B5EF4-FFF2-40B4-BE49-F238E27FC236}">
                <a16:creationId xmlns:a16="http://schemas.microsoft.com/office/drawing/2014/main" id="{691FE018-AAB1-47E0-8FD3-221A09C9B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906" y="5437021"/>
            <a:ext cx="541972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004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77DA-9FD6-4298-8CC6-7137BE7DA6B7}"/>
              </a:ext>
            </a:extLst>
          </p:cNvPr>
          <p:cNvSpPr>
            <a:spLocks noGrp="1"/>
          </p:cNvSpPr>
          <p:nvPr>
            <p:ph type="title"/>
          </p:nvPr>
        </p:nvSpPr>
        <p:spPr/>
        <p:txBody>
          <a:bodyPr>
            <a:normAutofit/>
          </a:bodyPr>
          <a:lstStyle/>
          <a:p>
            <a:r>
              <a:rPr lang="en-US" dirty="0">
                <a:effectLst/>
              </a:rPr>
              <a:t>Border Color</a:t>
            </a:r>
            <a:endParaRPr lang="en-US" dirty="0"/>
          </a:p>
        </p:txBody>
      </p:sp>
      <p:sp>
        <p:nvSpPr>
          <p:cNvPr id="3" name="Content Placeholder 2">
            <a:extLst>
              <a:ext uri="{FF2B5EF4-FFF2-40B4-BE49-F238E27FC236}">
                <a16:creationId xmlns:a16="http://schemas.microsoft.com/office/drawing/2014/main" id="{35BED9C2-E086-4D03-9BFC-7712DBA3E999}"/>
              </a:ext>
            </a:extLst>
          </p:cNvPr>
          <p:cNvSpPr>
            <a:spLocks noGrp="1"/>
          </p:cNvSpPr>
          <p:nvPr>
            <p:ph idx="1"/>
          </p:nvPr>
        </p:nvSpPr>
        <p:spPr/>
        <p:txBody>
          <a:bodyPr/>
          <a:lstStyle/>
          <a:p>
            <a:r>
              <a:rPr lang="en-US" dirty="0"/>
              <a:t>The border-color property is used to set the color of the four borders.</a:t>
            </a:r>
          </a:p>
          <a:p>
            <a:r>
              <a:rPr lang="en-US" dirty="0"/>
              <a:t>The border-color property can have from one to four values (for the top border, right border, bottom border, and the left border). </a:t>
            </a:r>
          </a:p>
          <a:p>
            <a:r>
              <a:rPr lang="en-US" dirty="0"/>
              <a:t>If border-color is not set, it inherits the color of the element.</a:t>
            </a:r>
          </a:p>
          <a:p>
            <a:endParaRPr lang="en-US" dirty="0"/>
          </a:p>
        </p:txBody>
      </p:sp>
    </p:spTree>
    <p:extLst>
      <p:ext uri="{BB962C8B-B14F-4D97-AF65-F5344CB8AC3E}">
        <p14:creationId xmlns:p14="http://schemas.microsoft.com/office/powerpoint/2010/main" val="1707812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9B47-8B5A-49E7-B86F-7BC98553575D}"/>
              </a:ext>
            </a:extLst>
          </p:cNvPr>
          <p:cNvSpPr>
            <a:spLocks noGrp="1"/>
          </p:cNvSpPr>
          <p:nvPr>
            <p:ph type="title"/>
          </p:nvPr>
        </p:nvSpPr>
        <p:spPr/>
        <p:txBody>
          <a:bodyPr>
            <a:normAutofit/>
          </a:bodyPr>
          <a:lstStyle/>
          <a:p>
            <a:r>
              <a:rPr lang="en-US" dirty="0">
                <a:effectLst/>
              </a:rPr>
              <a:t>Border - Individual Sides</a:t>
            </a:r>
            <a:br>
              <a:rPr lang="en-US" dirty="0">
                <a:effectLst/>
              </a:rPr>
            </a:br>
            <a:endParaRPr lang="en-US" dirty="0"/>
          </a:p>
        </p:txBody>
      </p:sp>
      <p:sp>
        <p:nvSpPr>
          <p:cNvPr id="3" name="Content Placeholder 2">
            <a:extLst>
              <a:ext uri="{FF2B5EF4-FFF2-40B4-BE49-F238E27FC236}">
                <a16:creationId xmlns:a16="http://schemas.microsoft.com/office/drawing/2014/main" id="{8EB044AB-2424-4E2E-8335-5DD468FAE89E}"/>
              </a:ext>
            </a:extLst>
          </p:cNvPr>
          <p:cNvSpPr>
            <a:spLocks noGrp="1"/>
          </p:cNvSpPr>
          <p:nvPr>
            <p:ph idx="1"/>
          </p:nvPr>
        </p:nvSpPr>
        <p:spPr/>
        <p:txBody>
          <a:bodyPr/>
          <a:lstStyle/>
          <a:p>
            <a:r>
              <a:rPr lang="en-US" dirty="0">
                <a:effectLst/>
              </a:rPr>
              <a:t>From the examples above you have seen that it is possible to specify a different border for each side.</a:t>
            </a:r>
          </a:p>
          <a:p>
            <a:r>
              <a:rPr lang="en-US" dirty="0">
                <a:effectLst/>
              </a:rPr>
              <a:t>In CSS, there are also properties for specifying each of the borders (top, right, bottom, and left):</a:t>
            </a:r>
          </a:p>
        </p:txBody>
      </p:sp>
    </p:spTree>
    <p:extLst>
      <p:ext uri="{BB962C8B-B14F-4D97-AF65-F5344CB8AC3E}">
        <p14:creationId xmlns:p14="http://schemas.microsoft.com/office/powerpoint/2010/main" val="3919238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A0E3-785C-44C8-9432-C58E4D890BCD}"/>
              </a:ext>
            </a:extLst>
          </p:cNvPr>
          <p:cNvSpPr>
            <a:spLocks noGrp="1"/>
          </p:cNvSpPr>
          <p:nvPr>
            <p:ph type="title"/>
          </p:nvPr>
        </p:nvSpPr>
        <p:spPr/>
        <p:txBody>
          <a:bodyPr/>
          <a:lstStyle/>
          <a:p>
            <a:r>
              <a:rPr lang="en-US" dirty="0"/>
              <a:t>Border-style</a:t>
            </a:r>
          </a:p>
        </p:txBody>
      </p:sp>
      <p:sp>
        <p:nvSpPr>
          <p:cNvPr id="7" name="Rectangle 6">
            <a:extLst>
              <a:ext uri="{FF2B5EF4-FFF2-40B4-BE49-F238E27FC236}">
                <a16:creationId xmlns:a16="http://schemas.microsoft.com/office/drawing/2014/main" id="{F7877B13-CCD2-4471-AB40-26F1B79EA9F2}"/>
              </a:ext>
            </a:extLst>
          </p:cNvPr>
          <p:cNvSpPr/>
          <p:nvPr/>
        </p:nvSpPr>
        <p:spPr>
          <a:xfrm>
            <a:off x="241300" y="1580050"/>
            <a:ext cx="6096000" cy="2031325"/>
          </a:xfrm>
          <a:prstGeom prst="rect">
            <a:avLst/>
          </a:prstGeom>
        </p:spPr>
        <p:txBody>
          <a:bodyPr>
            <a:spAutoFit/>
          </a:bodyPr>
          <a:lstStyle/>
          <a:p>
            <a:r>
              <a:rPr lang="en-US" dirty="0"/>
              <a:t>If the border-style property has four values:</a:t>
            </a:r>
          </a:p>
          <a:p>
            <a:endParaRPr lang="en-US" dirty="0"/>
          </a:p>
          <a:p>
            <a:r>
              <a:rPr lang="en-US" dirty="0"/>
              <a:t>border-style: dotted solid double dashed;</a:t>
            </a:r>
          </a:p>
          <a:p>
            <a:r>
              <a:rPr lang="en-US" dirty="0"/>
              <a:t>top border is dotted</a:t>
            </a:r>
          </a:p>
          <a:p>
            <a:r>
              <a:rPr lang="en-US" dirty="0"/>
              <a:t>right border is solid</a:t>
            </a:r>
          </a:p>
          <a:p>
            <a:r>
              <a:rPr lang="en-US" dirty="0"/>
              <a:t>bottom border is double</a:t>
            </a:r>
          </a:p>
          <a:p>
            <a:r>
              <a:rPr lang="en-US" dirty="0"/>
              <a:t>left border is dashed</a:t>
            </a:r>
          </a:p>
        </p:txBody>
      </p:sp>
      <p:sp>
        <p:nvSpPr>
          <p:cNvPr id="9" name="Rectangle 8">
            <a:extLst>
              <a:ext uri="{FF2B5EF4-FFF2-40B4-BE49-F238E27FC236}">
                <a16:creationId xmlns:a16="http://schemas.microsoft.com/office/drawing/2014/main" id="{42A4FCF7-1EA0-4953-AE81-566FFEC8B6B1}"/>
              </a:ext>
            </a:extLst>
          </p:cNvPr>
          <p:cNvSpPr/>
          <p:nvPr/>
        </p:nvSpPr>
        <p:spPr>
          <a:xfrm>
            <a:off x="5854700" y="1857049"/>
            <a:ext cx="6096000" cy="1754326"/>
          </a:xfrm>
          <a:prstGeom prst="rect">
            <a:avLst/>
          </a:prstGeom>
        </p:spPr>
        <p:txBody>
          <a:bodyPr>
            <a:spAutoFit/>
          </a:bodyPr>
          <a:lstStyle/>
          <a:p>
            <a:r>
              <a:rPr lang="en-US" dirty="0"/>
              <a:t>If the border-style property has three values:</a:t>
            </a:r>
          </a:p>
          <a:p>
            <a:endParaRPr lang="en-US" dirty="0"/>
          </a:p>
          <a:p>
            <a:r>
              <a:rPr lang="en-US" dirty="0"/>
              <a:t>border-style: dotted solid double;</a:t>
            </a:r>
          </a:p>
          <a:p>
            <a:r>
              <a:rPr lang="en-US" dirty="0"/>
              <a:t>top border is dotted</a:t>
            </a:r>
          </a:p>
          <a:p>
            <a:r>
              <a:rPr lang="en-US" dirty="0"/>
              <a:t>right and left borders are solid</a:t>
            </a:r>
          </a:p>
          <a:p>
            <a:r>
              <a:rPr lang="en-US" dirty="0"/>
              <a:t>bottom border is double</a:t>
            </a:r>
          </a:p>
        </p:txBody>
      </p:sp>
      <p:sp>
        <p:nvSpPr>
          <p:cNvPr id="11" name="Rectangle 10">
            <a:extLst>
              <a:ext uri="{FF2B5EF4-FFF2-40B4-BE49-F238E27FC236}">
                <a16:creationId xmlns:a16="http://schemas.microsoft.com/office/drawing/2014/main" id="{92125B0F-A474-459C-A7C1-7C287B28370D}"/>
              </a:ext>
            </a:extLst>
          </p:cNvPr>
          <p:cNvSpPr/>
          <p:nvPr/>
        </p:nvSpPr>
        <p:spPr>
          <a:xfrm>
            <a:off x="241300" y="4315936"/>
            <a:ext cx="6096000" cy="1477328"/>
          </a:xfrm>
          <a:prstGeom prst="rect">
            <a:avLst/>
          </a:prstGeom>
        </p:spPr>
        <p:txBody>
          <a:bodyPr>
            <a:spAutoFit/>
          </a:bodyPr>
          <a:lstStyle/>
          <a:p>
            <a:r>
              <a:rPr lang="en-US" dirty="0"/>
              <a:t>If the border-style property has two values:</a:t>
            </a:r>
          </a:p>
          <a:p>
            <a:endParaRPr lang="en-US" dirty="0"/>
          </a:p>
          <a:p>
            <a:r>
              <a:rPr lang="en-US" dirty="0"/>
              <a:t>border-style: dotted solid;</a:t>
            </a:r>
          </a:p>
          <a:p>
            <a:r>
              <a:rPr lang="en-US" dirty="0"/>
              <a:t>top and bottom borders are dotted</a:t>
            </a:r>
          </a:p>
          <a:p>
            <a:r>
              <a:rPr lang="en-US" dirty="0"/>
              <a:t>right and left borders are solid</a:t>
            </a:r>
          </a:p>
        </p:txBody>
      </p:sp>
      <p:sp>
        <p:nvSpPr>
          <p:cNvPr id="13" name="Rectangle 12">
            <a:extLst>
              <a:ext uri="{FF2B5EF4-FFF2-40B4-BE49-F238E27FC236}">
                <a16:creationId xmlns:a16="http://schemas.microsoft.com/office/drawing/2014/main" id="{B6D411DA-1E72-45C9-BC7D-AD869EB6A694}"/>
              </a:ext>
            </a:extLst>
          </p:cNvPr>
          <p:cNvSpPr/>
          <p:nvPr/>
        </p:nvSpPr>
        <p:spPr>
          <a:xfrm>
            <a:off x="5854700" y="4077621"/>
            <a:ext cx="6096000" cy="1200329"/>
          </a:xfrm>
          <a:prstGeom prst="rect">
            <a:avLst/>
          </a:prstGeom>
        </p:spPr>
        <p:txBody>
          <a:bodyPr>
            <a:spAutoFit/>
          </a:bodyPr>
          <a:lstStyle/>
          <a:p>
            <a:r>
              <a:rPr lang="en-US" dirty="0"/>
              <a:t>If the border-style property has one value:</a:t>
            </a:r>
          </a:p>
          <a:p>
            <a:endParaRPr lang="en-US" dirty="0"/>
          </a:p>
          <a:p>
            <a:r>
              <a:rPr lang="en-US" dirty="0"/>
              <a:t>border-style: dotted;</a:t>
            </a:r>
          </a:p>
          <a:p>
            <a:r>
              <a:rPr lang="en-US" dirty="0"/>
              <a:t>all four borders are dotted</a:t>
            </a:r>
          </a:p>
        </p:txBody>
      </p:sp>
      <p:sp>
        <p:nvSpPr>
          <p:cNvPr id="15" name="Rectangle 14">
            <a:extLst>
              <a:ext uri="{FF2B5EF4-FFF2-40B4-BE49-F238E27FC236}">
                <a16:creationId xmlns:a16="http://schemas.microsoft.com/office/drawing/2014/main" id="{95B45AD5-1926-401C-AF79-93D58ACEEFB7}"/>
              </a:ext>
            </a:extLst>
          </p:cNvPr>
          <p:cNvSpPr/>
          <p:nvPr/>
        </p:nvSpPr>
        <p:spPr>
          <a:xfrm>
            <a:off x="3721100" y="5925234"/>
            <a:ext cx="6096000" cy="646331"/>
          </a:xfrm>
          <a:prstGeom prst="rect">
            <a:avLst/>
          </a:prstGeom>
        </p:spPr>
        <p:txBody>
          <a:bodyPr>
            <a:spAutoFit/>
          </a:bodyPr>
          <a:lstStyle/>
          <a:p>
            <a:r>
              <a:rPr lang="en-US" dirty="0"/>
              <a:t>The border-style property is used in the example above. However, it also works with border-width and border-color.</a:t>
            </a:r>
          </a:p>
        </p:txBody>
      </p:sp>
    </p:spTree>
    <p:extLst>
      <p:ext uri="{BB962C8B-B14F-4D97-AF65-F5344CB8AC3E}">
        <p14:creationId xmlns:p14="http://schemas.microsoft.com/office/powerpoint/2010/main" val="3175902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8A83-C54E-4BA4-897B-74F273206DAA}"/>
              </a:ext>
            </a:extLst>
          </p:cNvPr>
          <p:cNvSpPr>
            <a:spLocks noGrp="1"/>
          </p:cNvSpPr>
          <p:nvPr>
            <p:ph type="title"/>
          </p:nvPr>
        </p:nvSpPr>
        <p:spPr/>
        <p:txBody>
          <a:bodyPr>
            <a:normAutofit/>
          </a:bodyPr>
          <a:lstStyle/>
          <a:p>
            <a:r>
              <a:rPr lang="en-US" dirty="0">
                <a:effectLst/>
              </a:rPr>
              <a:t>Border - Shorthand Property</a:t>
            </a:r>
            <a:endParaRPr lang="en-US" dirty="0"/>
          </a:p>
        </p:txBody>
      </p:sp>
      <p:sp>
        <p:nvSpPr>
          <p:cNvPr id="3" name="Content Placeholder 2">
            <a:extLst>
              <a:ext uri="{FF2B5EF4-FFF2-40B4-BE49-F238E27FC236}">
                <a16:creationId xmlns:a16="http://schemas.microsoft.com/office/drawing/2014/main" id="{69F21DF2-D75B-425E-BBCF-85C1BEC60303}"/>
              </a:ext>
            </a:extLst>
          </p:cNvPr>
          <p:cNvSpPr>
            <a:spLocks noGrp="1"/>
          </p:cNvSpPr>
          <p:nvPr>
            <p:ph idx="1"/>
          </p:nvPr>
        </p:nvSpPr>
        <p:spPr/>
        <p:txBody>
          <a:bodyPr>
            <a:normAutofit fontScale="92500" lnSpcReduction="20000"/>
          </a:bodyPr>
          <a:lstStyle/>
          <a:p>
            <a:r>
              <a:rPr lang="en-US" dirty="0"/>
              <a:t>As you can see from the examples above, there are many properties to consider when dealing with borders.</a:t>
            </a:r>
          </a:p>
          <a:p>
            <a:r>
              <a:rPr lang="en-US" dirty="0"/>
              <a:t>To shorten the code, it is also possible to specify all the individual border properties in one property.</a:t>
            </a:r>
          </a:p>
          <a:p>
            <a:r>
              <a:rPr lang="en-US" dirty="0"/>
              <a:t>The border property is a shorthand property for the following individual border properties:</a:t>
            </a:r>
          </a:p>
          <a:p>
            <a:r>
              <a:rPr lang="en-US" dirty="0"/>
              <a:t>border-width</a:t>
            </a:r>
          </a:p>
          <a:p>
            <a:r>
              <a:rPr lang="en-US" dirty="0"/>
              <a:t>border-style (required)</a:t>
            </a:r>
          </a:p>
          <a:p>
            <a:r>
              <a:rPr lang="en-US" dirty="0"/>
              <a:t>border-color</a:t>
            </a:r>
          </a:p>
          <a:p>
            <a:endParaRPr lang="en-US" dirty="0"/>
          </a:p>
          <a:p>
            <a:r>
              <a:rPr lang="en-US" dirty="0">
                <a:effectLst/>
              </a:rPr>
              <a:t> border: 5px solid red;</a:t>
            </a:r>
            <a:endParaRPr lang="en-US" dirty="0"/>
          </a:p>
        </p:txBody>
      </p:sp>
    </p:spTree>
    <p:extLst>
      <p:ext uri="{BB962C8B-B14F-4D97-AF65-F5344CB8AC3E}">
        <p14:creationId xmlns:p14="http://schemas.microsoft.com/office/powerpoint/2010/main" val="558996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477E-731D-41D1-BA69-DA1F526EC0BC}"/>
              </a:ext>
            </a:extLst>
          </p:cNvPr>
          <p:cNvSpPr>
            <a:spLocks noGrp="1"/>
          </p:cNvSpPr>
          <p:nvPr>
            <p:ph type="title"/>
          </p:nvPr>
        </p:nvSpPr>
        <p:spPr/>
        <p:txBody>
          <a:bodyPr>
            <a:normAutofit/>
          </a:bodyPr>
          <a:lstStyle/>
          <a:p>
            <a:r>
              <a:rPr lang="en-US" dirty="0">
                <a:effectLst/>
              </a:rPr>
              <a:t>Rounded Borders</a:t>
            </a:r>
            <a:endParaRPr lang="en-US" dirty="0"/>
          </a:p>
        </p:txBody>
      </p:sp>
      <p:sp>
        <p:nvSpPr>
          <p:cNvPr id="3" name="Content Placeholder 2">
            <a:extLst>
              <a:ext uri="{FF2B5EF4-FFF2-40B4-BE49-F238E27FC236}">
                <a16:creationId xmlns:a16="http://schemas.microsoft.com/office/drawing/2014/main" id="{B50D9459-5002-437F-965E-36A9275AD20B}"/>
              </a:ext>
            </a:extLst>
          </p:cNvPr>
          <p:cNvSpPr>
            <a:spLocks noGrp="1"/>
          </p:cNvSpPr>
          <p:nvPr>
            <p:ph idx="1"/>
          </p:nvPr>
        </p:nvSpPr>
        <p:spPr/>
        <p:txBody>
          <a:bodyPr/>
          <a:lstStyle/>
          <a:p>
            <a:r>
              <a:rPr lang="en-US" dirty="0">
                <a:effectLst/>
              </a:rPr>
              <a:t>The border-radius property is used to add rounded borders to an element:</a:t>
            </a:r>
          </a:p>
          <a:p>
            <a:r>
              <a:rPr lang="en-US" dirty="0">
                <a:effectLst/>
              </a:rPr>
              <a:t>border-radius: 5px;</a:t>
            </a:r>
            <a:endParaRPr lang="en-US" dirty="0"/>
          </a:p>
        </p:txBody>
      </p:sp>
    </p:spTree>
    <p:extLst>
      <p:ext uri="{BB962C8B-B14F-4D97-AF65-F5344CB8AC3E}">
        <p14:creationId xmlns:p14="http://schemas.microsoft.com/office/powerpoint/2010/main" val="585525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7454-672B-4DE9-BFED-BA5DCFB91989}"/>
              </a:ext>
            </a:extLst>
          </p:cNvPr>
          <p:cNvSpPr>
            <a:spLocks noGrp="1"/>
          </p:cNvSpPr>
          <p:nvPr>
            <p:ph type="title"/>
          </p:nvPr>
        </p:nvSpPr>
        <p:spPr>
          <a:xfrm>
            <a:off x="919119" y="-241300"/>
            <a:ext cx="10353762" cy="970450"/>
          </a:xfrm>
        </p:spPr>
        <p:txBody>
          <a:bodyPr>
            <a:normAutofit/>
          </a:bodyPr>
          <a:lstStyle/>
          <a:p>
            <a:r>
              <a:rPr lang="en-US" sz="3600" dirty="0">
                <a:effectLst/>
              </a:rPr>
              <a:t>All CSS Border Properties</a:t>
            </a:r>
            <a:endParaRPr lang="en-US" sz="3600" dirty="0"/>
          </a:p>
        </p:txBody>
      </p:sp>
      <p:graphicFrame>
        <p:nvGraphicFramePr>
          <p:cNvPr id="4" name="Content Placeholder 3">
            <a:extLst>
              <a:ext uri="{FF2B5EF4-FFF2-40B4-BE49-F238E27FC236}">
                <a16:creationId xmlns:a16="http://schemas.microsoft.com/office/drawing/2014/main" id="{8B2F5C69-AC19-43D1-9581-F3CD551C2826}"/>
              </a:ext>
            </a:extLst>
          </p:cNvPr>
          <p:cNvGraphicFramePr>
            <a:graphicFrameLocks noGrp="1"/>
          </p:cNvGraphicFramePr>
          <p:nvPr>
            <p:ph idx="1"/>
            <p:extLst>
              <p:ext uri="{D42A27DB-BD31-4B8C-83A1-F6EECF244321}">
                <p14:modId xmlns:p14="http://schemas.microsoft.com/office/powerpoint/2010/main" val="1262071756"/>
              </p:ext>
            </p:extLst>
          </p:nvPr>
        </p:nvGraphicFramePr>
        <p:xfrm>
          <a:off x="0" y="490549"/>
          <a:ext cx="10353676" cy="636745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132974424"/>
                    </a:ext>
                  </a:extLst>
                </a:gridCol>
                <a:gridCol w="7610476">
                  <a:extLst>
                    <a:ext uri="{9D8B030D-6E8A-4147-A177-3AD203B41FA5}">
                      <a16:colId xmlns:a16="http://schemas.microsoft.com/office/drawing/2014/main" val="4183271828"/>
                    </a:ext>
                  </a:extLst>
                </a:gridCol>
              </a:tblGrid>
              <a:tr h="426388">
                <a:tc>
                  <a:txBody>
                    <a:bodyPr/>
                    <a:lstStyle/>
                    <a:p>
                      <a:pPr algn="l" fontAlgn="t"/>
                      <a:r>
                        <a:rPr lang="en-US" sz="1200" dirty="0">
                          <a:effectLst/>
                        </a:rPr>
                        <a:t>Property</a:t>
                      </a:r>
                    </a:p>
                  </a:txBody>
                  <a:tcPr marL="152400" marR="76200" marT="76200" marB="76200"/>
                </a:tc>
                <a:tc>
                  <a:txBody>
                    <a:bodyPr/>
                    <a:lstStyle/>
                    <a:p>
                      <a:pPr algn="l" fontAlgn="t"/>
                      <a:r>
                        <a:rPr lang="en-US" sz="1200">
                          <a:effectLst/>
                        </a:rPr>
                        <a:t>Description</a:t>
                      </a:r>
                    </a:p>
                  </a:txBody>
                  <a:tcPr marL="76200" marR="76200" marT="76200" marB="76200"/>
                </a:tc>
                <a:extLst>
                  <a:ext uri="{0D108BD9-81ED-4DB2-BD59-A6C34878D82A}">
                    <a16:rowId xmlns:a16="http://schemas.microsoft.com/office/drawing/2014/main" val="1183690305"/>
                  </a:ext>
                </a:extLst>
              </a:tr>
              <a:tr h="426388">
                <a:tc>
                  <a:txBody>
                    <a:bodyPr/>
                    <a:lstStyle/>
                    <a:p>
                      <a:pPr algn="l" fontAlgn="t"/>
                      <a:r>
                        <a:rPr lang="en-US" sz="1200" dirty="0">
                          <a:effectLst/>
                          <a:hlinkClick r:id="rId2"/>
                        </a:rPr>
                        <a:t>Border</a:t>
                      </a:r>
                      <a:endParaRPr lang="en-US" sz="1200" dirty="0">
                        <a:effectLst/>
                      </a:endParaRPr>
                    </a:p>
                  </a:txBody>
                  <a:tcPr marL="152400" marR="76200" marT="76200" marB="76200"/>
                </a:tc>
                <a:tc>
                  <a:txBody>
                    <a:bodyPr/>
                    <a:lstStyle/>
                    <a:p>
                      <a:pPr algn="l" fontAlgn="t"/>
                      <a:r>
                        <a:rPr lang="en-US" sz="1200">
                          <a:effectLst/>
                        </a:rPr>
                        <a:t>Sets all the border properties in one declaration</a:t>
                      </a:r>
                    </a:p>
                  </a:txBody>
                  <a:tcPr marL="76200" marR="76200" marT="76200" marB="76200"/>
                </a:tc>
                <a:extLst>
                  <a:ext uri="{0D108BD9-81ED-4DB2-BD59-A6C34878D82A}">
                    <a16:rowId xmlns:a16="http://schemas.microsoft.com/office/drawing/2014/main" val="1359021142"/>
                  </a:ext>
                </a:extLst>
              </a:tr>
              <a:tr h="302924">
                <a:tc>
                  <a:txBody>
                    <a:bodyPr/>
                    <a:lstStyle/>
                    <a:p>
                      <a:pPr algn="l" fontAlgn="t"/>
                      <a:r>
                        <a:rPr lang="en-US" sz="1200" dirty="0">
                          <a:effectLst/>
                          <a:hlinkClick r:id="rId3"/>
                        </a:rPr>
                        <a:t>border-bottom</a:t>
                      </a:r>
                      <a:endParaRPr lang="en-US" sz="1200" dirty="0">
                        <a:effectLst/>
                      </a:endParaRPr>
                    </a:p>
                  </a:txBody>
                  <a:tcPr marL="152400" marR="76200" marT="76200" marB="76200"/>
                </a:tc>
                <a:tc>
                  <a:txBody>
                    <a:bodyPr/>
                    <a:lstStyle/>
                    <a:p>
                      <a:pPr algn="l" fontAlgn="t"/>
                      <a:r>
                        <a:rPr lang="en-US" sz="1200" dirty="0">
                          <a:effectLst/>
                        </a:rPr>
                        <a:t>Sets all the bottom border properties in one declaration</a:t>
                      </a:r>
                    </a:p>
                  </a:txBody>
                  <a:tcPr marL="76200" marR="76200" marT="76200" marB="76200"/>
                </a:tc>
                <a:extLst>
                  <a:ext uri="{0D108BD9-81ED-4DB2-BD59-A6C34878D82A}">
                    <a16:rowId xmlns:a16="http://schemas.microsoft.com/office/drawing/2014/main" val="3296207801"/>
                  </a:ext>
                </a:extLst>
              </a:tr>
              <a:tr h="310544">
                <a:tc>
                  <a:txBody>
                    <a:bodyPr/>
                    <a:lstStyle/>
                    <a:p>
                      <a:pPr algn="l" fontAlgn="t"/>
                      <a:r>
                        <a:rPr lang="en-US" sz="1200" dirty="0">
                          <a:effectLst/>
                          <a:hlinkClick r:id="rId4"/>
                        </a:rPr>
                        <a:t>border-bottom-color</a:t>
                      </a:r>
                      <a:endParaRPr lang="en-US" sz="1200" dirty="0">
                        <a:effectLst/>
                      </a:endParaRPr>
                    </a:p>
                  </a:txBody>
                  <a:tcPr marL="152400" marR="76200" marT="76200" marB="76200"/>
                </a:tc>
                <a:tc>
                  <a:txBody>
                    <a:bodyPr/>
                    <a:lstStyle/>
                    <a:p>
                      <a:pPr algn="l" fontAlgn="t"/>
                      <a:r>
                        <a:rPr lang="en-US" sz="1200">
                          <a:effectLst/>
                        </a:rPr>
                        <a:t>Sets the color of the bottom border</a:t>
                      </a:r>
                    </a:p>
                  </a:txBody>
                  <a:tcPr marL="76200" marR="76200" marT="76200" marB="76200"/>
                </a:tc>
                <a:extLst>
                  <a:ext uri="{0D108BD9-81ED-4DB2-BD59-A6C34878D82A}">
                    <a16:rowId xmlns:a16="http://schemas.microsoft.com/office/drawing/2014/main" val="570300626"/>
                  </a:ext>
                </a:extLst>
              </a:tr>
              <a:tr h="330864">
                <a:tc>
                  <a:txBody>
                    <a:bodyPr/>
                    <a:lstStyle/>
                    <a:p>
                      <a:pPr algn="l" fontAlgn="t"/>
                      <a:r>
                        <a:rPr lang="en-US" sz="1200" dirty="0">
                          <a:effectLst/>
                          <a:hlinkClick r:id="rId5"/>
                        </a:rPr>
                        <a:t>border-bottom-style</a:t>
                      </a:r>
                      <a:endParaRPr lang="en-US" sz="1200" dirty="0">
                        <a:effectLst/>
                      </a:endParaRPr>
                    </a:p>
                  </a:txBody>
                  <a:tcPr marL="152400" marR="76200" marT="76200" marB="76200"/>
                </a:tc>
                <a:tc>
                  <a:txBody>
                    <a:bodyPr/>
                    <a:lstStyle/>
                    <a:p>
                      <a:pPr algn="l" fontAlgn="t"/>
                      <a:r>
                        <a:rPr lang="en-US" sz="1200">
                          <a:effectLst/>
                        </a:rPr>
                        <a:t>Sets the style of the bottom border</a:t>
                      </a:r>
                    </a:p>
                  </a:txBody>
                  <a:tcPr marL="76200" marR="76200" marT="76200" marB="76200"/>
                </a:tc>
                <a:extLst>
                  <a:ext uri="{0D108BD9-81ED-4DB2-BD59-A6C34878D82A}">
                    <a16:rowId xmlns:a16="http://schemas.microsoft.com/office/drawing/2014/main" val="3167139241"/>
                  </a:ext>
                </a:extLst>
              </a:tr>
              <a:tr h="313084">
                <a:tc>
                  <a:txBody>
                    <a:bodyPr/>
                    <a:lstStyle/>
                    <a:p>
                      <a:pPr algn="l" fontAlgn="t"/>
                      <a:r>
                        <a:rPr lang="en-US" sz="1200" dirty="0">
                          <a:effectLst/>
                          <a:hlinkClick r:id="rId6"/>
                        </a:rPr>
                        <a:t>border-bottom-width</a:t>
                      </a:r>
                      <a:endParaRPr lang="en-US" sz="1200" dirty="0">
                        <a:effectLst/>
                      </a:endParaRPr>
                    </a:p>
                  </a:txBody>
                  <a:tcPr marL="152400" marR="76200" marT="76200" marB="76200"/>
                </a:tc>
                <a:tc>
                  <a:txBody>
                    <a:bodyPr/>
                    <a:lstStyle/>
                    <a:p>
                      <a:pPr algn="l" fontAlgn="t"/>
                      <a:r>
                        <a:rPr lang="en-US" sz="1200">
                          <a:effectLst/>
                        </a:rPr>
                        <a:t>Sets the width of the bottom border</a:t>
                      </a:r>
                    </a:p>
                  </a:txBody>
                  <a:tcPr marL="76200" marR="76200" marT="76200" marB="76200"/>
                </a:tc>
                <a:extLst>
                  <a:ext uri="{0D108BD9-81ED-4DB2-BD59-A6C34878D82A}">
                    <a16:rowId xmlns:a16="http://schemas.microsoft.com/office/drawing/2014/main" val="3126147717"/>
                  </a:ext>
                </a:extLst>
              </a:tr>
              <a:tr h="333404">
                <a:tc>
                  <a:txBody>
                    <a:bodyPr/>
                    <a:lstStyle/>
                    <a:p>
                      <a:pPr algn="l" fontAlgn="t"/>
                      <a:r>
                        <a:rPr lang="en-US" sz="1200" dirty="0">
                          <a:effectLst/>
                          <a:hlinkClick r:id="rId7"/>
                        </a:rPr>
                        <a:t>border-color</a:t>
                      </a:r>
                      <a:endParaRPr lang="en-US" sz="1200" dirty="0">
                        <a:effectLst/>
                      </a:endParaRPr>
                    </a:p>
                  </a:txBody>
                  <a:tcPr marL="152400" marR="76200" marT="76200" marB="76200"/>
                </a:tc>
                <a:tc>
                  <a:txBody>
                    <a:bodyPr/>
                    <a:lstStyle/>
                    <a:p>
                      <a:pPr algn="l" fontAlgn="t"/>
                      <a:r>
                        <a:rPr lang="en-US" sz="1200">
                          <a:effectLst/>
                        </a:rPr>
                        <a:t>Sets the color of the four borders</a:t>
                      </a:r>
                    </a:p>
                  </a:txBody>
                  <a:tcPr marL="76200" marR="76200" marT="76200" marB="76200"/>
                </a:tc>
                <a:extLst>
                  <a:ext uri="{0D108BD9-81ED-4DB2-BD59-A6C34878D82A}">
                    <a16:rowId xmlns:a16="http://schemas.microsoft.com/office/drawing/2014/main" val="786871990"/>
                  </a:ext>
                </a:extLst>
              </a:tr>
              <a:tr h="277524">
                <a:tc>
                  <a:txBody>
                    <a:bodyPr/>
                    <a:lstStyle/>
                    <a:p>
                      <a:pPr algn="l" fontAlgn="t"/>
                      <a:r>
                        <a:rPr lang="en-US" sz="1200" dirty="0">
                          <a:effectLst/>
                          <a:hlinkClick r:id="rId8"/>
                        </a:rPr>
                        <a:t>border-left</a:t>
                      </a:r>
                      <a:endParaRPr lang="en-US" sz="1200" dirty="0">
                        <a:effectLst/>
                      </a:endParaRPr>
                    </a:p>
                  </a:txBody>
                  <a:tcPr marL="152400" marR="76200" marT="76200" marB="76200"/>
                </a:tc>
                <a:tc>
                  <a:txBody>
                    <a:bodyPr/>
                    <a:lstStyle/>
                    <a:p>
                      <a:pPr algn="l" fontAlgn="t"/>
                      <a:r>
                        <a:rPr lang="en-US" sz="1200">
                          <a:effectLst/>
                        </a:rPr>
                        <a:t>Sets all the left border properties in one declaration</a:t>
                      </a:r>
                    </a:p>
                  </a:txBody>
                  <a:tcPr marL="76200" marR="76200" marT="76200" marB="76200"/>
                </a:tc>
                <a:extLst>
                  <a:ext uri="{0D108BD9-81ED-4DB2-BD59-A6C34878D82A}">
                    <a16:rowId xmlns:a16="http://schemas.microsoft.com/office/drawing/2014/main" val="1843260861"/>
                  </a:ext>
                </a:extLst>
              </a:tr>
              <a:tr h="272444">
                <a:tc>
                  <a:txBody>
                    <a:bodyPr/>
                    <a:lstStyle/>
                    <a:p>
                      <a:pPr algn="l" fontAlgn="t"/>
                      <a:r>
                        <a:rPr lang="en-US" sz="1200" dirty="0">
                          <a:effectLst/>
                          <a:hlinkClick r:id="rId9"/>
                        </a:rPr>
                        <a:t>border-left-color</a:t>
                      </a:r>
                      <a:endParaRPr lang="en-US" sz="1200" dirty="0">
                        <a:effectLst/>
                      </a:endParaRPr>
                    </a:p>
                  </a:txBody>
                  <a:tcPr marL="152400" marR="76200" marT="76200" marB="76200"/>
                </a:tc>
                <a:tc>
                  <a:txBody>
                    <a:bodyPr/>
                    <a:lstStyle/>
                    <a:p>
                      <a:pPr algn="l" fontAlgn="t"/>
                      <a:r>
                        <a:rPr lang="en-US" sz="1200">
                          <a:effectLst/>
                        </a:rPr>
                        <a:t>Sets the color of the left border</a:t>
                      </a:r>
                    </a:p>
                  </a:txBody>
                  <a:tcPr marL="76200" marR="76200" marT="76200" marB="76200"/>
                </a:tc>
                <a:extLst>
                  <a:ext uri="{0D108BD9-81ED-4DB2-BD59-A6C34878D82A}">
                    <a16:rowId xmlns:a16="http://schemas.microsoft.com/office/drawing/2014/main" val="3989330452"/>
                  </a:ext>
                </a:extLst>
              </a:tr>
              <a:tr h="426388">
                <a:tc>
                  <a:txBody>
                    <a:bodyPr/>
                    <a:lstStyle/>
                    <a:p>
                      <a:pPr algn="l" fontAlgn="t"/>
                      <a:r>
                        <a:rPr lang="en-US" sz="1200" dirty="0">
                          <a:effectLst/>
                          <a:hlinkClick r:id="rId10"/>
                        </a:rPr>
                        <a:t>border-left-style</a:t>
                      </a:r>
                      <a:endParaRPr lang="en-US" sz="1200" dirty="0">
                        <a:effectLst/>
                      </a:endParaRPr>
                    </a:p>
                  </a:txBody>
                  <a:tcPr marL="152400" marR="76200" marT="76200" marB="76200"/>
                </a:tc>
                <a:tc>
                  <a:txBody>
                    <a:bodyPr/>
                    <a:lstStyle/>
                    <a:p>
                      <a:pPr algn="l" fontAlgn="t"/>
                      <a:r>
                        <a:rPr lang="en-US" sz="1200">
                          <a:effectLst/>
                        </a:rPr>
                        <a:t>Sets the style of the left border</a:t>
                      </a:r>
                    </a:p>
                  </a:txBody>
                  <a:tcPr marL="76200" marR="76200" marT="76200" marB="76200"/>
                </a:tc>
                <a:extLst>
                  <a:ext uri="{0D108BD9-81ED-4DB2-BD59-A6C34878D82A}">
                    <a16:rowId xmlns:a16="http://schemas.microsoft.com/office/drawing/2014/main" val="2733010916"/>
                  </a:ext>
                </a:extLst>
              </a:tr>
              <a:tr h="426388">
                <a:tc>
                  <a:txBody>
                    <a:bodyPr/>
                    <a:lstStyle/>
                    <a:p>
                      <a:pPr algn="l" fontAlgn="t"/>
                      <a:r>
                        <a:rPr lang="en-US" sz="1200" dirty="0">
                          <a:effectLst/>
                          <a:hlinkClick r:id="rId11"/>
                        </a:rPr>
                        <a:t>border-left-width</a:t>
                      </a:r>
                      <a:endParaRPr lang="en-US" sz="1200" dirty="0">
                        <a:effectLst/>
                      </a:endParaRPr>
                    </a:p>
                  </a:txBody>
                  <a:tcPr marL="152400" marR="76200" marT="76200" marB="76200"/>
                </a:tc>
                <a:tc>
                  <a:txBody>
                    <a:bodyPr/>
                    <a:lstStyle/>
                    <a:p>
                      <a:pPr algn="l" fontAlgn="t"/>
                      <a:r>
                        <a:rPr lang="en-US" sz="1200">
                          <a:effectLst/>
                        </a:rPr>
                        <a:t>Sets the width of the left border</a:t>
                      </a:r>
                    </a:p>
                  </a:txBody>
                  <a:tcPr marL="76200" marR="76200" marT="76200" marB="76200"/>
                </a:tc>
                <a:extLst>
                  <a:ext uri="{0D108BD9-81ED-4DB2-BD59-A6C34878D82A}">
                    <a16:rowId xmlns:a16="http://schemas.microsoft.com/office/drawing/2014/main" val="595495500"/>
                  </a:ext>
                </a:extLst>
              </a:tr>
              <a:tr h="700495">
                <a:tc>
                  <a:txBody>
                    <a:bodyPr/>
                    <a:lstStyle/>
                    <a:p>
                      <a:pPr algn="l" fontAlgn="t"/>
                      <a:r>
                        <a:rPr lang="en-US" sz="1200" dirty="0">
                          <a:effectLst/>
                          <a:hlinkClick r:id="rId12"/>
                        </a:rPr>
                        <a:t>border-radius</a:t>
                      </a:r>
                      <a:endParaRPr lang="en-US" sz="1200" dirty="0">
                        <a:effectLst/>
                      </a:endParaRPr>
                    </a:p>
                  </a:txBody>
                  <a:tcPr marL="152400" marR="76200" marT="76200" marB="76200"/>
                </a:tc>
                <a:tc>
                  <a:txBody>
                    <a:bodyPr/>
                    <a:lstStyle/>
                    <a:p>
                      <a:pPr algn="l" fontAlgn="t"/>
                      <a:r>
                        <a:rPr lang="en-US" sz="1200" dirty="0">
                          <a:effectLst/>
                        </a:rPr>
                        <a:t>Sets all the four border-*-radius properties for rounded corners</a:t>
                      </a:r>
                    </a:p>
                  </a:txBody>
                  <a:tcPr marL="76200" marR="76200" marT="76200" marB="76200"/>
                </a:tc>
                <a:extLst>
                  <a:ext uri="{0D108BD9-81ED-4DB2-BD59-A6C34878D82A}">
                    <a16:rowId xmlns:a16="http://schemas.microsoft.com/office/drawing/2014/main" val="457815644"/>
                  </a:ext>
                </a:extLst>
              </a:tr>
              <a:tr h="276193">
                <a:tc>
                  <a:txBody>
                    <a:bodyPr/>
                    <a:lstStyle/>
                    <a:p>
                      <a:pPr algn="l" fontAlgn="t"/>
                      <a:r>
                        <a:rPr lang="en-US" sz="1200" dirty="0">
                          <a:effectLst/>
                          <a:hlinkClick r:id="rId13"/>
                        </a:rPr>
                        <a:t>border-right</a:t>
                      </a:r>
                      <a:endParaRPr lang="en-US" sz="1200" dirty="0">
                        <a:effectLst/>
                      </a:endParaRPr>
                    </a:p>
                  </a:txBody>
                  <a:tcPr marL="152400" marR="76200" marT="76200" marB="76200"/>
                </a:tc>
                <a:tc>
                  <a:txBody>
                    <a:bodyPr/>
                    <a:lstStyle/>
                    <a:p>
                      <a:pPr algn="l" fontAlgn="t"/>
                      <a:r>
                        <a:rPr lang="en-US" sz="1200">
                          <a:effectLst/>
                        </a:rPr>
                        <a:t>Sets all the right border properties in one declaration</a:t>
                      </a:r>
                    </a:p>
                  </a:txBody>
                  <a:tcPr marL="76200" marR="76200" marT="76200" marB="76200"/>
                </a:tc>
                <a:extLst>
                  <a:ext uri="{0D108BD9-81ED-4DB2-BD59-A6C34878D82A}">
                    <a16:rowId xmlns:a16="http://schemas.microsoft.com/office/drawing/2014/main" val="2121638922"/>
                  </a:ext>
                </a:extLst>
              </a:tr>
              <a:tr h="426388">
                <a:tc>
                  <a:txBody>
                    <a:bodyPr/>
                    <a:lstStyle/>
                    <a:p>
                      <a:pPr algn="l" fontAlgn="t"/>
                      <a:r>
                        <a:rPr lang="en-US" sz="1200" dirty="0">
                          <a:effectLst/>
                          <a:hlinkClick r:id="rId14"/>
                        </a:rPr>
                        <a:t>border-right-color</a:t>
                      </a:r>
                      <a:endParaRPr lang="en-US" sz="1200" dirty="0">
                        <a:effectLst/>
                      </a:endParaRPr>
                    </a:p>
                  </a:txBody>
                  <a:tcPr marL="152400" marR="76200" marT="76200" marB="76200"/>
                </a:tc>
                <a:tc>
                  <a:txBody>
                    <a:bodyPr/>
                    <a:lstStyle/>
                    <a:p>
                      <a:pPr algn="l" fontAlgn="t"/>
                      <a:r>
                        <a:rPr lang="en-US" sz="1200">
                          <a:effectLst/>
                        </a:rPr>
                        <a:t>Sets the color of the right border</a:t>
                      </a:r>
                    </a:p>
                  </a:txBody>
                  <a:tcPr marL="76200" marR="76200" marT="76200" marB="76200"/>
                </a:tc>
                <a:extLst>
                  <a:ext uri="{0D108BD9-81ED-4DB2-BD59-A6C34878D82A}">
                    <a16:rowId xmlns:a16="http://schemas.microsoft.com/office/drawing/2014/main" val="3327694273"/>
                  </a:ext>
                </a:extLst>
              </a:tr>
              <a:tr h="426388">
                <a:tc>
                  <a:txBody>
                    <a:bodyPr/>
                    <a:lstStyle/>
                    <a:p>
                      <a:pPr algn="l" fontAlgn="t"/>
                      <a:r>
                        <a:rPr lang="en-US" sz="1200" dirty="0">
                          <a:effectLst/>
                          <a:hlinkClick r:id="rId15"/>
                        </a:rPr>
                        <a:t>border-right-style</a:t>
                      </a:r>
                      <a:endParaRPr lang="en-US" sz="1200" dirty="0">
                        <a:effectLst/>
                      </a:endParaRPr>
                    </a:p>
                  </a:txBody>
                  <a:tcPr marL="152400" marR="76200" marT="76200" marB="76200"/>
                </a:tc>
                <a:tc>
                  <a:txBody>
                    <a:bodyPr/>
                    <a:lstStyle/>
                    <a:p>
                      <a:pPr algn="l" fontAlgn="t"/>
                      <a:r>
                        <a:rPr lang="en-US" sz="1200">
                          <a:effectLst/>
                        </a:rPr>
                        <a:t>Sets the style of the right border</a:t>
                      </a:r>
                    </a:p>
                  </a:txBody>
                  <a:tcPr marL="76200" marR="76200" marT="76200" marB="76200"/>
                </a:tc>
                <a:extLst>
                  <a:ext uri="{0D108BD9-81ED-4DB2-BD59-A6C34878D82A}">
                    <a16:rowId xmlns:a16="http://schemas.microsoft.com/office/drawing/2014/main" val="3498070266"/>
                  </a:ext>
                </a:extLst>
              </a:tr>
              <a:tr h="426388">
                <a:tc>
                  <a:txBody>
                    <a:bodyPr/>
                    <a:lstStyle/>
                    <a:p>
                      <a:pPr algn="l" fontAlgn="t"/>
                      <a:r>
                        <a:rPr lang="en-US" sz="1200" dirty="0">
                          <a:effectLst/>
                          <a:hlinkClick r:id="rId16"/>
                        </a:rPr>
                        <a:t>border-right-width</a:t>
                      </a:r>
                      <a:endParaRPr lang="en-US" sz="1200" dirty="0">
                        <a:effectLst/>
                      </a:endParaRPr>
                    </a:p>
                  </a:txBody>
                  <a:tcPr marL="152400" marR="76200" marT="76200" marB="76200"/>
                </a:tc>
                <a:tc>
                  <a:txBody>
                    <a:bodyPr/>
                    <a:lstStyle/>
                    <a:p>
                      <a:pPr algn="l" fontAlgn="t"/>
                      <a:r>
                        <a:rPr lang="en-US" sz="1200" dirty="0">
                          <a:effectLst/>
                        </a:rPr>
                        <a:t>Sets the width of the right border</a:t>
                      </a:r>
                    </a:p>
                  </a:txBody>
                  <a:tcPr marL="76200" marR="76200" marT="76200" marB="76200"/>
                </a:tc>
                <a:extLst>
                  <a:ext uri="{0D108BD9-81ED-4DB2-BD59-A6C34878D82A}">
                    <a16:rowId xmlns:a16="http://schemas.microsoft.com/office/drawing/2014/main" val="2714588410"/>
                  </a:ext>
                </a:extLst>
              </a:tr>
            </a:tbl>
          </a:graphicData>
        </a:graphic>
      </p:graphicFrame>
    </p:spTree>
    <p:extLst>
      <p:ext uri="{BB962C8B-B14F-4D97-AF65-F5344CB8AC3E}">
        <p14:creationId xmlns:p14="http://schemas.microsoft.com/office/powerpoint/2010/main" val="1749238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5093-512A-4391-8D2D-B81961810FA0}"/>
              </a:ext>
            </a:extLst>
          </p:cNvPr>
          <p:cNvSpPr>
            <a:spLocks noGrp="1"/>
          </p:cNvSpPr>
          <p:nvPr>
            <p:ph type="title"/>
          </p:nvPr>
        </p:nvSpPr>
        <p:spPr/>
        <p:txBody>
          <a:bodyPr/>
          <a:lstStyle/>
          <a:p>
            <a:r>
              <a:rPr lang="en-US" dirty="0">
                <a:effectLst/>
              </a:rPr>
              <a:t>All CSS Border Properties</a:t>
            </a:r>
            <a:endParaRPr lang="en-US" dirty="0"/>
          </a:p>
        </p:txBody>
      </p:sp>
      <p:graphicFrame>
        <p:nvGraphicFramePr>
          <p:cNvPr id="4" name="Content Placeholder 3">
            <a:extLst>
              <a:ext uri="{FF2B5EF4-FFF2-40B4-BE49-F238E27FC236}">
                <a16:creationId xmlns:a16="http://schemas.microsoft.com/office/drawing/2014/main" id="{3F7C32D3-E5DF-453B-9DE9-7C599D56512D}"/>
              </a:ext>
            </a:extLst>
          </p:cNvPr>
          <p:cNvGraphicFramePr>
            <a:graphicFrameLocks noGrp="1"/>
          </p:cNvGraphicFramePr>
          <p:nvPr>
            <p:ph idx="1"/>
            <p:extLst>
              <p:ext uri="{D42A27DB-BD31-4B8C-83A1-F6EECF244321}">
                <p14:modId xmlns:p14="http://schemas.microsoft.com/office/powerpoint/2010/main" val="391108970"/>
              </p:ext>
            </p:extLst>
          </p:nvPr>
        </p:nvGraphicFramePr>
        <p:xfrm>
          <a:off x="913881" y="2963863"/>
          <a:ext cx="10353676" cy="255832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11009948"/>
                    </a:ext>
                  </a:extLst>
                </a:gridCol>
                <a:gridCol w="7610476">
                  <a:extLst>
                    <a:ext uri="{9D8B030D-6E8A-4147-A177-3AD203B41FA5}">
                      <a16:colId xmlns:a16="http://schemas.microsoft.com/office/drawing/2014/main" val="4002755005"/>
                    </a:ext>
                  </a:extLst>
                </a:gridCol>
              </a:tblGrid>
              <a:tr h="426388">
                <a:tc>
                  <a:txBody>
                    <a:bodyPr/>
                    <a:lstStyle/>
                    <a:p>
                      <a:pPr algn="l" fontAlgn="t"/>
                      <a:r>
                        <a:rPr lang="en-US" sz="1200" dirty="0">
                          <a:effectLst/>
                          <a:hlinkClick r:id="rId2"/>
                        </a:rPr>
                        <a:t>border-style</a:t>
                      </a:r>
                      <a:endParaRPr lang="en-US" sz="1200" dirty="0">
                        <a:effectLst/>
                      </a:endParaRPr>
                    </a:p>
                  </a:txBody>
                  <a:tcPr marL="152400" marR="76200" marT="76200" marB="76200"/>
                </a:tc>
                <a:tc>
                  <a:txBody>
                    <a:bodyPr/>
                    <a:lstStyle/>
                    <a:p>
                      <a:pPr algn="l" fontAlgn="t"/>
                      <a:r>
                        <a:rPr lang="en-US" sz="1200">
                          <a:effectLst/>
                        </a:rPr>
                        <a:t>Sets the style of the four borders</a:t>
                      </a:r>
                    </a:p>
                  </a:txBody>
                  <a:tcPr marL="76200" marR="76200" marT="76200" marB="76200"/>
                </a:tc>
                <a:extLst>
                  <a:ext uri="{0D108BD9-81ED-4DB2-BD59-A6C34878D82A}">
                    <a16:rowId xmlns:a16="http://schemas.microsoft.com/office/drawing/2014/main" val="1833442821"/>
                  </a:ext>
                </a:extLst>
              </a:tr>
              <a:tr h="426388">
                <a:tc>
                  <a:txBody>
                    <a:bodyPr/>
                    <a:lstStyle/>
                    <a:p>
                      <a:pPr algn="l" fontAlgn="t"/>
                      <a:r>
                        <a:rPr lang="en-US" sz="1200" dirty="0">
                          <a:effectLst/>
                          <a:hlinkClick r:id="rId3"/>
                        </a:rPr>
                        <a:t>border-top</a:t>
                      </a:r>
                      <a:endParaRPr lang="en-US" sz="1200" dirty="0">
                        <a:effectLst/>
                      </a:endParaRPr>
                    </a:p>
                  </a:txBody>
                  <a:tcPr marL="152400" marR="76200" marT="76200" marB="76200"/>
                </a:tc>
                <a:tc>
                  <a:txBody>
                    <a:bodyPr/>
                    <a:lstStyle/>
                    <a:p>
                      <a:pPr algn="l" fontAlgn="t"/>
                      <a:r>
                        <a:rPr lang="en-US" sz="1200">
                          <a:effectLst/>
                        </a:rPr>
                        <a:t>Sets all the top border properties in one declaration</a:t>
                      </a:r>
                    </a:p>
                  </a:txBody>
                  <a:tcPr marL="76200" marR="76200" marT="76200" marB="76200"/>
                </a:tc>
                <a:extLst>
                  <a:ext uri="{0D108BD9-81ED-4DB2-BD59-A6C34878D82A}">
                    <a16:rowId xmlns:a16="http://schemas.microsoft.com/office/drawing/2014/main" val="1221904218"/>
                  </a:ext>
                </a:extLst>
              </a:tr>
              <a:tr h="426388">
                <a:tc>
                  <a:txBody>
                    <a:bodyPr/>
                    <a:lstStyle/>
                    <a:p>
                      <a:pPr algn="l" fontAlgn="t"/>
                      <a:r>
                        <a:rPr lang="en-US" sz="1200" dirty="0">
                          <a:effectLst/>
                          <a:hlinkClick r:id="rId4"/>
                        </a:rPr>
                        <a:t>border-top-color</a:t>
                      </a:r>
                      <a:endParaRPr lang="en-US" sz="1200" dirty="0">
                        <a:effectLst/>
                      </a:endParaRPr>
                    </a:p>
                  </a:txBody>
                  <a:tcPr marL="152400" marR="76200" marT="76200" marB="76200"/>
                </a:tc>
                <a:tc>
                  <a:txBody>
                    <a:bodyPr/>
                    <a:lstStyle/>
                    <a:p>
                      <a:pPr algn="l" fontAlgn="t"/>
                      <a:r>
                        <a:rPr lang="en-US" sz="1200">
                          <a:effectLst/>
                        </a:rPr>
                        <a:t>Sets the color of the top border</a:t>
                      </a:r>
                    </a:p>
                  </a:txBody>
                  <a:tcPr marL="76200" marR="76200" marT="76200" marB="76200"/>
                </a:tc>
                <a:extLst>
                  <a:ext uri="{0D108BD9-81ED-4DB2-BD59-A6C34878D82A}">
                    <a16:rowId xmlns:a16="http://schemas.microsoft.com/office/drawing/2014/main" val="3596738079"/>
                  </a:ext>
                </a:extLst>
              </a:tr>
              <a:tr h="426388">
                <a:tc>
                  <a:txBody>
                    <a:bodyPr/>
                    <a:lstStyle/>
                    <a:p>
                      <a:pPr algn="l" fontAlgn="t"/>
                      <a:r>
                        <a:rPr lang="en-US" sz="1200" dirty="0">
                          <a:effectLst/>
                          <a:hlinkClick r:id="rId5"/>
                        </a:rPr>
                        <a:t>border-top-style</a:t>
                      </a:r>
                      <a:endParaRPr lang="en-US" sz="1200" dirty="0">
                        <a:effectLst/>
                      </a:endParaRPr>
                    </a:p>
                  </a:txBody>
                  <a:tcPr marL="152400" marR="76200" marT="76200" marB="76200"/>
                </a:tc>
                <a:tc>
                  <a:txBody>
                    <a:bodyPr/>
                    <a:lstStyle/>
                    <a:p>
                      <a:pPr algn="l" fontAlgn="t"/>
                      <a:r>
                        <a:rPr lang="en-US" sz="1200">
                          <a:effectLst/>
                        </a:rPr>
                        <a:t>Sets the style of the top border</a:t>
                      </a:r>
                    </a:p>
                  </a:txBody>
                  <a:tcPr marL="76200" marR="76200" marT="76200" marB="76200"/>
                </a:tc>
                <a:extLst>
                  <a:ext uri="{0D108BD9-81ED-4DB2-BD59-A6C34878D82A}">
                    <a16:rowId xmlns:a16="http://schemas.microsoft.com/office/drawing/2014/main" val="3183073424"/>
                  </a:ext>
                </a:extLst>
              </a:tr>
              <a:tr h="426388">
                <a:tc>
                  <a:txBody>
                    <a:bodyPr/>
                    <a:lstStyle/>
                    <a:p>
                      <a:pPr algn="l" fontAlgn="t"/>
                      <a:r>
                        <a:rPr lang="en-US" sz="1200" dirty="0">
                          <a:effectLst/>
                          <a:hlinkClick r:id="rId6"/>
                        </a:rPr>
                        <a:t>border-top-width</a:t>
                      </a:r>
                      <a:endParaRPr lang="en-US" sz="1200" dirty="0">
                        <a:effectLst/>
                      </a:endParaRPr>
                    </a:p>
                  </a:txBody>
                  <a:tcPr marL="152400" marR="76200" marT="76200" marB="76200"/>
                </a:tc>
                <a:tc>
                  <a:txBody>
                    <a:bodyPr/>
                    <a:lstStyle/>
                    <a:p>
                      <a:pPr algn="l" fontAlgn="t"/>
                      <a:r>
                        <a:rPr lang="en-US" sz="1200">
                          <a:effectLst/>
                        </a:rPr>
                        <a:t>Sets the width of the top border</a:t>
                      </a:r>
                    </a:p>
                  </a:txBody>
                  <a:tcPr marL="76200" marR="76200" marT="76200" marB="76200"/>
                </a:tc>
                <a:extLst>
                  <a:ext uri="{0D108BD9-81ED-4DB2-BD59-A6C34878D82A}">
                    <a16:rowId xmlns:a16="http://schemas.microsoft.com/office/drawing/2014/main" val="3180148040"/>
                  </a:ext>
                </a:extLst>
              </a:tr>
              <a:tr h="426388">
                <a:tc>
                  <a:txBody>
                    <a:bodyPr/>
                    <a:lstStyle/>
                    <a:p>
                      <a:pPr algn="l" fontAlgn="t"/>
                      <a:r>
                        <a:rPr lang="en-US" sz="1200" dirty="0">
                          <a:effectLst/>
                          <a:hlinkClick r:id="rId7"/>
                        </a:rPr>
                        <a:t>border-width</a:t>
                      </a:r>
                      <a:endParaRPr lang="en-US" sz="1200" dirty="0">
                        <a:effectLst/>
                      </a:endParaRPr>
                    </a:p>
                  </a:txBody>
                  <a:tcPr marL="152400" marR="76200" marT="76200" marB="76200"/>
                </a:tc>
                <a:tc>
                  <a:txBody>
                    <a:bodyPr/>
                    <a:lstStyle/>
                    <a:p>
                      <a:pPr algn="l" fontAlgn="t"/>
                      <a:r>
                        <a:rPr lang="en-US" sz="1200" dirty="0">
                          <a:effectLst/>
                        </a:rPr>
                        <a:t>Sets the width of the four borders</a:t>
                      </a:r>
                    </a:p>
                  </a:txBody>
                  <a:tcPr marL="76200" marR="76200" marT="76200" marB="76200"/>
                </a:tc>
                <a:extLst>
                  <a:ext uri="{0D108BD9-81ED-4DB2-BD59-A6C34878D82A}">
                    <a16:rowId xmlns:a16="http://schemas.microsoft.com/office/drawing/2014/main" val="1013116987"/>
                  </a:ext>
                </a:extLst>
              </a:tr>
            </a:tbl>
          </a:graphicData>
        </a:graphic>
      </p:graphicFrame>
    </p:spTree>
    <p:extLst>
      <p:ext uri="{BB962C8B-B14F-4D97-AF65-F5344CB8AC3E}">
        <p14:creationId xmlns:p14="http://schemas.microsoft.com/office/powerpoint/2010/main" val="2873351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6DE9-9005-4241-82D6-8EA15D6690EC}"/>
              </a:ext>
            </a:extLst>
          </p:cNvPr>
          <p:cNvSpPr>
            <a:spLocks noGrp="1"/>
          </p:cNvSpPr>
          <p:nvPr>
            <p:ph type="title"/>
          </p:nvPr>
        </p:nvSpPr>
        <p:spPr/>
        <p:txBody>
          <a:bodyPr>
            <a:normAutofit/>
          </a:bodyPr>
          <a:lstStyle/>
          <a:p>
            <a:r>
              <a:rPr lang="en-US" dirty="0">
                <a:effectLst/>
              </a:rPr>
              <a:t>CSS Margins</a:t>
            </a:r>
            <a:endParaRPr lang="en-US" dirty="0"/>
          </a:p>
        </p:txBody>
      </p:sp>
      <p:sp>
        <p:nvSpPr>
          <p:cNvPr id="3" name="Content Placeholder 2">
            <a:extLst>
              <a:ext uri="{FF2B5EF4-FFF2-40B4-BE49-F238E27FC236}">
                <a16:creationId xmlns:a16="http://schemas.microsoft.com/office/drawing/2014/main" id="{B7A37F9D-CA57-4A4D-A1FF-BE4A4250232D}"/>
              </a:ext>
            </a:extLst>
          </p:cNvPr>
          <p:cNvSpPr>
            <a:spLocks noGrp="1"/>
          </p:cNvSpPr>
          <p:nvPr>
            <p:ph idx="1"/>
          </p:nvPr>
        </p:nvSpPr>
        <p:spPr/>
        <p:txBody>
          <a:bodyPr/>
          <a:lstStyle/>
          <a:p>
            <a:r>
              <a:rPr lang="en-US" dirty="0"/>
              <a:t>The CSS margin properties are used to create space around elements, outside of any defined borders.</a:t>
            </a:r>
          </a:p>
          <a:p>
            <a:r>
              <a:rPr lang="en-US" dirty="0"/>
              <a:t>With CSS, you have full control over the margins. There are properties for setting the margin for each side of an element (top, right, bottom, and left).</a:t>
            </a:r>
          </a:p>
        </p:txBody>
      </p:sp>
    </p:spTree>
    <p:extLst>
      <p:ext uri="{BB962C8B-B14F-4D97-AF65-F5344CB8AC3E}">
        <p14:creationId xmlns:p14="http://schemas.microsoft.com/office/powerpoint/2010/main" val="2612023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46F2-EE46-40C0-92FE-6151D7473B12}"/>
              </a:ext>
            </a:extLst>
          </p:cNvPr>
          <p:cNvSpPr>
            <a:spLocks noGrp="1"/>
          </p:cNvSpPr>
          <p:nvPr>
            <p:ph type="title"/>
          </p:nvPr>
        </p:nvSpPr>
        <p:spPr/>
        <p:txBody>
          <a:bodyPr>
            <a:normAutofit/>
          </a:bodyPr>
          <a:lstStyle/>
          <a:p>
            <a:r>
              <a:rPr lang="en-US" dirty="0">
                <a:effectLst/>
              </a:rPr>
              <a:t>Margin - Individual Sides</a:t>
            </a:r>
            <a:endParaRPr lang="en-US" dirty="0"/>
          </a:p>
        </p:txBody>
      </p:sp>
      <p:sp>
        <p:nvSpPr>
          <p:cNvPr id="3" name="Content Placeholder 2">
            <a:extLst>
              <a:ext uri="{FF2B5EF4-FFF2-40B4-BE49-F238E27FC236}">
                <a16:creationId xmlns:a16="http://schemas.microsoft.com/office/drawing/2014/main" id="{BA75D1AE-7383-4143-A2AF-48E94731E1B6}"/>
              </a:ext>
            </a:extLst>
          </p:cNvPr>
          <p:cNvSpPr>
            <a:spLocks noGrp="1"/>
          </p:cNvSpPr>
          <p:nvPr>
            <p:ph idx="1"/>
          </p:nvPr>
        </p:nvSpPr>
        <p:spPr>
          <a:xfrm>
            <a:off x="913795" y="1732449"/>
            <a:ext cx="10353762" cy="5125551"/>
          </a:xfrm>
        </p:spPr>
        <p:txBody>
          <a:bodyPr>
            <a:normAutofit fontScale="85000" lnSpcReduction="20000"/>
          </a:bodyPr>
          <a:lstStyle/>
          <a:p>
            <a:r>
              <a:rPr lang="en-US" dirty="0"/>
              <a:t>CSS has properties for specifying the margin for each side of an element:</a:t>
            </a:r>
          </a:p>
          <a:p>
            <a:endParaRPr lang="en-US" dirty="0"/>
          </a:p>
          <a:p>
            <a:r>
              <a:rPr lang="en-US" dirty="0"/>
              <a:t>margin-top</a:t>
            </a:r>
          </a:p>
          <a:p>
            <a:r>
              <a:rPr lang="en-US" dirty="0"/>
              <a:t>margin-right</a:t>
            </a:r>
          </a:p>
          <a:p>
            <a:r>
              <a:rPr lang="en-US" dirty="0"/>
              <a:t>margin-bottom</a:t>
            </a:r>
          </a:p>
          <a:p>
            <a:r>
              <a:rPr lang="en-US" dirty="0"/>
              <a:t>margin-left</a:t>
            </a:r>
          </a:p>
          <a:p>
            <a:r>
              <a:rPr lang="en-US" dirty="0"/>
              <a:t>All the margin properties can have the following values:</a:t>
            </a:r>
          </a:p>
          <a:p>
            <a:endParaRPr lang="en-US" dirty="0"/>
          </a:p>
          <a:p>
            <a:r>
              <a:rPr lang="en-US" dirty="0"/>
              <a:t>auto - the browser calculates the margin</a:t>
            </a:r>
          </a:p>
          <a:p>
            <a:r>
              <a:rPr lang="en-US" dirty="0"/>
              <a:t>length - specifies a margin in px, </a:t>
            </a:r>
            <a:r>
              <a:rPr lang="en-US" dirty="0" err="1"/>
              <a:t>pt</a:t>
            </a:r>
            <a:r>
              <a:rPr lang="en-US" dirty="0"/>
              <a:t>, cm, etc.</a:t>
            </a:r>
          </a:p>
          <a:p>
            <a:r>
              <a:rPr lang="en-US" dirty="0"/>
              <a:t>% - specifies a margin in % of the width of the containing element</a:t>
            </a:r>
          </a:p>
          <a:p>
            <a:r>
              <a:rPr lang="en-US" dirty="0"/>
              <a:t>inherit - specifies that the margin should be inherited from the parent element</a:t>
            </a:r>
          </a:p>
          <a:p>
            <a:r>
              <a:rPr lang="en-US" dirty="0"/>
              <a:t>Tip: Negative values are allowed.</a:t>
            </a:r>
          </a:p>
        </p:txBody>
      </p:sp>
    </p:spTree>
    <p:extLst>
      <p:ext uri="{BB962C8B-B14F-4D97-AF65-F5344CB8AC3E}">
        <p14:creationId xmlns:p14="http://schemas.microsoft.com/office/powerpoint/2010/main" val="580545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8081-9A6E-4D9B-937E-078E421053E4}"/>
              </a:ext>
            </a:extLst>
          </p:cNvPr>
          <p:cNvSpPr>
            <a:spLocks noGrp="1"/>
          </p:cNvSpPr>
          <p:nvPr>
            <p:ph type="title"/>
          </p:nvPr>
        </p:nvSpPr>
        <p:spPr/>
        <p:txBody>
          <a:bodyPr>
            <a:normAutofit/>
          </a:bodyPr>
          <a:lstStyle/>
          <a:p>
            <a:r>
              <a:rPr lang="en-US" dirty="0">
                <a:effectLst/>
              </a:rPr>
              <a:t>Margin - Shorthand Property</a:t>
            </a:r>
            <a:endParaRPr lang="en-US" dirty="0"/>
          </a:p>
        </p:txBody>
      </p:sp>
      <p:sp>
        <p:nvSpPr>
          <p:cNvPr id="3" name="Content Placeholder 2">
            <a:extLst>
              <a:ext uri="{FF2B5EF4-FFF2-40B4-BE49-F238E27FC236}">
                <a16:creationId xmlns:a16="http://schemas.microsoft.com/office/drawing/2014/main" id="{78324E4F-ADE4-4C8E-9724-3750F19342DB}"/>
              </a:ext>
            </a:extLst>
          </p:cNvPr>
          <p:cNvSpPr>
            <a:spLocks noGrp="1"/>
          </p:cNvSpPr>
          <p:nvPr>
            <p:ph idx="1"/>
          </p:nvPr>
        </p:nvSpPr>
        <p:spPr>
          <a:xfrm>
            <a:off x="913795" y="1732449"/>
            <a:ext cx="10353762" cy="5125551"/>
          </a:xfrm>
        </p:spPr>
        <p:txBody>
          <a:bodyPr>
            <a:normAutofit/>
          </a:bodyPr>
          <a:lstStyle/>
          <a:p>
            <a:r>
              <a:rPr lang="en-US" dirty="0"/>
              <a:t>To shorten the code, it is possible to specify all the margin properties in one property.</a:t>
            </a:r>
          </a:p>
          <a:p>
            <a:r>
              <a:rPr lang="en-US" dirty="0"/>
              <a:t>The margin property is a shorthand property for the following individual margin properties:</a:t>
            </a:r>
          </a:p>
          <a:p>
            <a:endParaRPr lang="en-US" dirty="0"/>
          </a:p>
          <a:p>
            <a:r>
              <a:rPr lang="en-US" dirty="0"/>
              <a:t>margin-top</a:t>
            </a:r>
          </a:p>
          <a:p>
            <a:r>
              <a:rPr lang="en-US" dirty="0"/>
              <a:t>margin-right</a:t>
            </a:r>
          </a:p>
          <a:p>
            <a:r>
              <a:rPr lang="en-US" dirty="0"/>
              <a:t>margin-bottom</a:t>
            </a:r>
          </a:p>
          <a:p>
            <a:r>
              <a:rPr lang="en-US" dirty="0"/>
              <a:t>margin-left</a:t>
            </a:r>
          </a:p>
          <a:p>
            <a:endParaRPr lang="en-US" dirty="0"/>
          </a:p>
        </p:txBody>
      </p:sp>
    </p:spTree>
    <p:extLst>
      <p:ext uri="{BB962C8B-B14F-4D97-AF65-F5344CB8AC3E}">
        <p14:creationId xmlns:p14="http://schemas.microsoft.com/office/powerpoint/2010/main" val="49280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0544-58DC-40C5-97E5-0D9FD1D206FE}"/>
              </a:ext>
            </a:extLst>
          </p:cNvPr>
          <p:cNvSpPr>
            <a:spLocks noGrp="1"/>
          </p:cNvSpPr>
          <p:nvPr>
            <p:ph type="title"/>
          </p:nvPr>
        </p:nvSpPr>
        <p:spPr/>
        <p:txBody>
          <a:bodyPr>
            <a:normAutofit/>
          </a:bodyPr>
          <a:lstStyle/>
          <a:p>
            <a:r>
              <a:rPr lang="en-US" dirty="0">
                <a:effectLst/>
              </a:rPr>
              <a:t>CSS Selectors</a:t>
            </a:r>
            <a:endParaRPr lang="en-US" dirty="0"/>
          </a:p>
        </p:txBody>
      </p:sp>
      <p:sp>
        <p:nvSpPr>
          <p:cNvPr id="3" name="Content Placeholder 2">
            <a:extLst>
              <a:ext uri="{FF2B5EF4-FFF2-40B4-BE49-F238E27FC236}">
                <a16:creationId xmlns:a16="http://schemas.microsoft.com/office/drawing/2014/main" id="{F62AB478-BC8A-441D-B2F2-29749C1AD01D}"/>
              </a:ext>
            </a:extLst>
          </p:cNvPr>
          <p:cNvSpPr>
            <a:spLocks noGrp="1"/>
          </p:cNvSpPr>
          <p:nvPr>
            <p:ph idx="1"/>
          </p:nvPr>
        </p:nvSpPr>
        <p:spPr/>
        <p:txBody>
          <a:bodyPr/>
          <a:lstStyle/>
          <a:p>
            <a:r>
              <a:rPr lang="en-US" dirty="0">
                <a:effectLst/>
              </a:rPr>
              <a:t>CSS selectors are used to "find" (or select) HTML elements based on their element name, id, class, attribute, and more.</a:t>
            </a:r>
            <a:endParaRPr lang="en-US" dirty="0"/>
          </a:p>
        </p:txBody>
      </p:sp>
    </p:spTree>
    <p:extLst>
      <p:ext uri="{BB962C8B-B14F-4D97-AF65-F5344CB8AC3E}">
        <p14:creationId xmlns:p14="http://schemas.microsoft.com/office/powerpoint/2010/main" val="64962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F033-C1FC-436F-9121-106A30D3452C}"/>
              </a:ext>
            </a:extLst>
          </p:cNvPr>
          <p:cNvSpPr>
            <a:spLocks noGrp="1"/>
          </p:cNvSpPr>
          <p:nvPr>
            <p:ph type="title"/>
          </p:nvPr>
        </p:nvSpPr>
        <p:spPr/>
        <p:txBody>
          <a:bodyPr>
            <a:normAutofit/>
          </a:bodyPr>
          <a:lstStyle/>
          <a:p>
            <a:r>
              <a:rPr lang="en-US" dirty="0">
                <a:effectLst/>
              </a:rPr>
              <a:t>Margin - Shorthand Property</a:t>
            </a:r>
            <a:endParaRPr lang="en-US" dirty="0"/>
          </a:p>
        </p:txBody>
      </p:sp>
      <p:sp>
        <p:nvSpPr>
          <p:cNvPr id="4" name="Rectangle 3">
            <a:extLst>
              <a:ext uri="{FF2B5EF4-FFF2-40B4-BE49-F238E27FC236}">
                <a16:creationId xmlns:a16="http://schemas.microsoft.com/office/drawing/2014/main" id="{09CFB253-517F-49FF-8045-D34EB14FCD50}"/>
              </a:ext>
            </a:extLst>
          </p:cNvPr>
          <p:cNvSpPr/>
          <p:nvPr/>
        </p:nvSpPr>
        <p:spPr>
          <a:xfrm>
            <a:off x="406400" y="1730499"/>
            <a:ext cx="6096000" cy="2031325"/>
          </a:xfrm>
          <a:prstGeom prst="rect">
            <a:avLst/>
          </a:prstGeom>
        </p:spPr>
        <p:txBody>
          <a:bodyPr>
            <a:spAutoFit/>
          </a:bodyPr>
          <a:lstStyle/>
          <a:p>
            <a:r>
              <a:rPr lang="en-US" dirty="0"/>
              <a:t>If the margin property has four values:</a:t>
            </a:r>
          </a:p>
          <a:p>
            <a:endParaRPr lang="en-US" dirty="0"/>
          </a:p>
          <a:p>
            <a:r>
              <a:rPr lang="en-US" dirty="0"/>
              <a:t>margin: 25px 50px 75px 100px;</a:t>
            </a:r>
          </a:p>
          <a:p>
            <a:r>
              <a:rPr lang="en-US" dirty="0"/>
              <a:t>top margin is 25px</a:t>
            </a:r>
          </a:p>
          <a:p>
            <a:r>
              <a:rPr lang="en-US" dirty="0"/>
              <a:t>right margin is 50px</a:t>
            </a:r>
          </a:p>
          <a:p>
            <a:r>
              <a:rPr lang="en-US" dirty="0"/>
              <a:t>bottom margin is 75px</a:t>
            </a:r>
          </a:p>
          <a:p>
            <a:r>
              <a:rPr lang="en-US" dirty="0"/>
              <a:t>left margin is 100px</a:t>
            </a:r>
          </a:p>
        </p:txBody>
      </p:sp>
      <p:sp>
        <p:nvSpPr>
          <p:cNvPr id="6" name="Rectangle 5">
            <a:extLst>
              <a:ext uri="{FF2B5EF4-FFF2-40B4-BE49-F238E27FC236}">
                <a16:creationId xmlns:a16="http://schemas.microsoft.com/office/drawing/2014/main" id="{9F502984-5CA1-4CB6-9482-F5EB0975677E}"/>
              </a:ext>
            </a:extLst>
          </p:cNvPr>
          <p:cNvSpPr/>
          <p:nvPr/>
        </p:nvSpPr>
        <p:spPr>
          <a:xfrm>
            <a:off x="5544457" y="1868998"/>
            <a:ext cx="6096000" cy="1754326"/>
          </a:xfrm>
          <a:prstGeom prst="rect">
            <a:avLst/>
          </a:prstGeom>
        </p:spPr>
        <p:txBody>
          <a:bodyPr>
            <a:spAutoFit/>
          </a:bodyPr>
          <a:lstStyle/>
          <a:p>
            <a:r>
              <a:rPr lang="en-US" dirty="0"/>
              <a:t>If the margin property has three values:</a:t>
            </a:r>
          </a:p>
          <a:p>
            <a:endParaRPr lang="en-US" dirty="0"/>
          </a:p>
          <a:p>
            <a:r>
              <a:rPr lang="en-US" dirty="0"/>
              <a:t>margin: 25px 50px 75px;</a:t>
            </a:r>
          </a:p>
          <a:p>
            <a:r>
              <a:rPr lang="en-US" dirty="0"/>
              <a:t>top margin is 25px</a:t>
            </a:r>
          </a:p>
          <a:p>
            <a:r>
              <a:rPr lang="en-US" dirty="0"/>
              <a:t>right and left margins are 50px</a:t>
            </a:r>
          </a:p>
          <a:p>
            <a:r>
              <a:rPr lang="en-US" dirty="0"/>
              <a:t>bottom margin is 75px</a:t>
            </a:r>
          </a:p>
        </p:txBody>
      </p:sp>
      <p:sp>
        <p:nvSpPr>
          <p:cNvPr id="7" name="Rectangle 6">
            <a:extLst>
              <a:ext uri="{FF2B5EF4-FFF2-40B4-BE49-F238E27FC236}">
                <a16:creationId xmlns:a16="http://schemas.microsoft.com/office/drawing/2014/main" id="{965FEF24-A27E-4CF9-B4C0-6E111A1F9892}"/>
              </a:ext>
            </a:extLst>
          </p:cNvPr>
          <p:cNvSpPr/>
          <p:nvPr/>
        </p:nvSpPr>
        <p:spPr>
          <a:xfrm>
            <a:off x="508000" y="4432051"/>
            <a:ext cx="3962400" cy="1477328"/>
          </a:xfrm>
          <a:prstGeom prst="rect">
            <a:avLst/>
          </a:prstGeom>
        </p:spPr>
        <p:txBody>
          <a:bodyPr wrap="square">
            <a:spAutoFit/>
          </a:bodyPr>
          <a:lstStyle/>
          <a:p>
            <a:r>
              <a:rPr lang="en-US" dirty="0"/>
              <a:t>If the margin property has two values:</a:t>
            </a:r>
          </a:p>
          <a:p>
            <a:endParaRPr lang="en-US" dirty="0"/>
          </a:p>
          <a:p>
            <a:r>
              <a:rPr lang="en-US" dirty="0"/>
              <a:t>margin: 25px 50px;</a:t>
            </a:r>
          </a:p>
          <a:p>
            <a:r>
              <a:rPr lang="en-US" dirty="0"/>
              <a:t>top and bottom margins are 25px</a:t>
            </a:r>
          </a:p>
          <a:p>
            <a:r>
              <a:rPr lang="en-US" dirty="0"/>
              <a:t>right and left margins are 50px</a:t>
            </a:r>
          </a:p>
        </p:txBody>
      </p:sp>
      <p:sp>
        <p:nvSpPr>
          <p:cNvPr id="9" name="Rectangle 8">
            <a:extLst>
              <a:ext uri="{FF2B5EF4-FFF2-40B4-BE49-F238E27FC236}">
                <a16:creationId xmlns:a16="http://schemas.microsoft.com/office/drawing/2014/main" id="{594DCD77-E732-4B13-AE01-EF8E851DB6B1}"/>
              </a:ext>
            </a:extLst>
          </p:cNvPr>
          <p:cNvSpPr/>
          <p:nvPr/>
        </p:nvSpPr>
        <p:spPr>
          <a:xfrm>
            <a:off x="5921829" y="4432051"/>
            <a:ext cx="6096000" cy="1200329"/>
          </a:xfrm>
          <a:prstGeom prst="rect">
            <a:avLst/>
          </a:prstGeom>
        </p:spPr>
        <p:txBody>
          <a:bodyPr>
            <a:spAutoFit/>
          </a:bodyPr>
          <a:lstStyle/>
          <a:p>
            <a:r>
              <a:rPr lang="en-US" dirty="0"/>
              <a:t>If the margin property has one value:</a:t>
            </a:r>
          </a:p>
          <a:p>
            <a:endParaRPr lang="en-US" dirty="0"/>
          </a:p>
          <a:p>
            <a:r>
              <a:rPr lang="en-US" dirty="0"/>
              <a:t>margin: 25px;</a:t>
            </a:r>
          </a:p>
          <a:p>
            <a:r>
              <a:rPr lang="en-US" dirty="0"/>
              <a:t>all four margins are 25px</a:t>
            </a:r>
          </a:p>
        </p:txBody>
      </p:sp>
    </p:spTree>
    <p:extLst>
      <p:ext uri="{BB962C8B-B14F-4D97-AF65-F5344CB8AC3E}">
        <p14:creationId xmlns:p14="http://schemas.microsoft.com/office/powerpoint/2010/main" val="1762376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ADCC-4294-460A-89B4-6D29DA04FB4E}"/>
              </a:ext>
            </a:extLst>
          </p:cNvPr>
          <p:cNvSpPr>
            <a:spLocks noGrp="1"/>
          </p:cNvSpPr>
          <p:nvPr>
            <p:ph type="title"/>
          </p:nvPr>
        </p:nvSpPr>
        <p:spPr/>
        <p:txBody>
          <a:bodyPr>
            <a:normAutofit/>
          </a:bodyPr>
          <a:lstStyle/>
          <a:p>
            <a:r>
              <a:rPr lang="en-US" dirty="0">
                <a:effectLst/>
              </a:rPr>
              <a:t>The auto Value</a:t>
            </a:r>
            <a:endParaRPr lang="en-US" dirty="0"/>
          </a:p>
        </p:txBody>
      </p:sp>
      <p:sp>
        <p:nvSpPr>
          <p:cNvPr id="3" name="Content Placeholder 2">
            <a:extLst>
              <a:ext uri="{FF2B5EF4-FFF2-40B4-BE49-F238E27FC236}">
                <a16:creationId xmlns:a16="http://schemas.microsoft.com/office/drawing/2014/main" id="{7FAF0BE8-EB46-4C67-BB11-3EB8675ED8FB}"/>
              </a:ext>
            </a:extLst>
          </p:cNvPr>
          <p:cNvSpPr>
            <a:spLocks noGrp="1"/>
          </p:cNvSpPr>
          <p:nvPr>
            <p:ph idx="1"/>
          </p:nvPr>
        </p:nvSpPr>
        <p:spPr/>
        <p:txBody>
          <a:bodyPr/>
          <a:lstStyle/>
          <a:p>
            <a:r>
              <a:rPr lang="en-US" dirty="0"/>
              <a:t>You can set the margin property to auto to horizontally center the element within its container.</a:t>
            </a:r>
          </a:p>
          <a:p>
            <a:endParaRPr lang="en-US" dirty="0"/>
          </a:p>
          <a:p>
            <a:r>
              <a:rPr lang="en-US" dirty="0"/>
              <a:t>The element will then take up the specified width, and the remaining space will be split equally between the left and right margins:</a:t>
            </a:r>
          </a:p>
        </p:txBody>
      </p:sp>
    </p:spTree>
    <p:extLst>
      <p:ext uri="{BB962C8B-B14F-4D97-AF65-F5344CB8AC3E}">
        <p14:creationId xmlns:p14="http://schemas.microsoft.com/office/powerpoint/2010/main" val="335682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994F-D4B8-46F3-B7DB-CA2788FCD3DB}"/>
              </a:ext>
            </a:extLst>
          </p:cNvPr>
          <p:cNvSpPr>
            <a:spLocks noGrp="1"/>
          </p:cNvSpPr>
          <p:nvPr>
            <p:ph type="title"/>
          </p:nvPr>
        </p:nvSpPr>
        <p:spPr/>
        <p:txBody>
          <a:bodyPr>
            <a:normAutofit/>
          </a:bodyPr>
          <a:lstStyle/>
          <a:p>
            <a:r>
              <a:rPr lang="en-US" dirty="0">
                <a:effectLst/>
              </a:rPr>
              <a:t>All CSS Margin Properties</a:t>
            </a:r>
            <a:endParaRPr lang="en-US" dirty="0"/>
          </a:p>
        </p:txBody>
      </p:sp>
      <p:graphicFrame>
        <p:nvGraphicFramePr>
          <p:cNvPr id="4" name="Content Placeholder 3">
            <a:extLst>
              <a:ext uri="{FF2B5EF4-FFF2-40B4-BE49-F238E27FC236}">
                <a16:creationId xmlns:a16="http://schemas.microsoft.com/office/drawing/2014/main" id="{EE3511B5-3723-4C95-91E4-319EE66678E0}"/>
              </a:ext>
            </a:extLst>
          </p:cNvPr>
          <p:cNvGraphicFramePr>
            <a:graphicFrameLocks noGrp="1"/>
          </p:cNvGraphicFramePr>
          <p:nvPr>
            <p:ph idx="1"/>
            <p:extLst>
              <p:ext uri="{D42A27DB-BD31-4B8C-83A1-F6EECF244321}">
                <p14:modId xmlns:p14="http://schemas.microsoft.com/office/powerpoint/2010/main" val="3267249093"/>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1554875785"/>
                    </a:ext>
                  </a:extLst>
                </a:gridCol>
                <a:gridCol w="5257801">
                  <a:extLst>
                    <a:ext uri="{9D8B030D-6E8A-4147-A177-3AD203B41FA5}">
                      <a16:colId xmlns:a16="http://schemas.microsoft.com/office/drawing/2014/main" val="2746809302"/>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a:effectLst/>
                        </a:rPr>
                        <a:t>Description</a:t>
                      </a:r>
                    </a:p>
                  </a:txBody>
                  <a:tcPr marL="77392" marR="77392" marT="76200" marB="76200"/>
                </a:tc>
                <a:extLst>
                  <a:ext uri="{0D108BD9-81ED-4DB2-BD59-A6C34878D82A}">
                    <a16:rowId xmlns:a16="http://schemas.microsoft.com/office/drawing/2014/main" val="3254461692"/>
                  </a:ext>
                </a:extLst>
              </a:tr>
              <a:tr h="370840">
                <a:tc>
                  <a:txBody>
                    <a:bodyPr/>
                    <a:lstStyle/>
                    <a:p>
                      <a:pPr algn="l" fontAlgn="t"/>
                      <a:r>
                        <a:rPr lang="en-US">
                          <a:effectLst/>
                          <a:hlinkClick r:id="rId2"/>
                        </a:rPr>
                        <a:t>margin</a:t>
                      </a:r>
                      <a:endParaRPr lang="en-US">
                        <a:effectLst/>
                      </a:endParaRPr>
                    </a:p>
                  </a:txBody>
                  <a:tcPr marL="154783" marR="77392" marT="76200" marB="76200"/>
                </a:tc>
                <a:tc>
                  <a:txBody>
                    <a:bodyPr/>
                    <a:lstStyle/>
                    <a:p>
                      <a:pPr algn="l" fontAlgn="t"/>
                      <a:r>
                        <a:rPr lang="en-US">
                          <a:effectLst/>
                        </a:rPr>
                        <a:t>A shorthand property for setting the margin properties in one declaration</a:t>
                      </a:r>
                    </a:p>
                  </a:txBody>
                  <a:tcPr marL="77392" marR="77392" marT="76200" marB="76200"/>
                </a:tc>
                <a:extLst>
                  <a:ext uri="{0D108BD9-81ED-4DB2-BD59-A6C34878D82A}">
                    <a16:rowId xmlns:a16="http://schemas.microsoft.com/office/drawing/2014/main" val="21546502"/>
                  </a:ext>
                </a:extLst>
              </a:tr>
              <a:tr h="370840">
                <a:tc>
                  <a:txBody>
                    <a:bodyPr/>
                    <a:lstStyle/>
                    <a:p>
                      <a:pPr algn="l" fontAlgn="t"/>
                      <a:r>
                        <a:rPr lang="en-US">
                          <a:effectLst/>
                          <a:hlinkClick r:id="rId3"/>
                        </a:rPr>
                        <a:t>margin-bottom</a:t>
                      </a:r>
                      <a:endParaRPr lang="en-US">
                        <a:effectLst/>
                      </a:endParaRPr>
                    </a:p>
                  </a:txBody>
                  <a:tcPr marL="154783" marR="77392" marT="76200" marB="76200"/>
                </a:tc>
                <a:tc>
                  <a:txBody>
                    <a:bodyPr/>
                    <a:lstStyle/>
                    <a:p>
                      <a:pPr algn="l" fontAlgn="t"/>
                      <a:r>
                        <a:rPr lang="en-US">
                          <a:effectLst/>
                        </a:rPr>
                        <a:t>Sets the bottom margin of an element</a:t>
                      </a:r>
                    </a:p>
                  </a:txBody>
                  <a:tcPr marL="77392" marR="77392" marT="76200" marB="76200"/>
                </a:tc>
                <a:extLst>
                  <a:ext uri="{0D108BD9-81ED-4DB2-BD59-A6C34878D82A}">
                    <a16:rowId xmlns:a16="http://schemas.microsoft.com/office/drawing/2014/main" val="3657902443"/>
                  </a:ext>
                </a:extLst>
              </a:tr>
              <a:tr h="370840">
                <a:tc>
                  <a:txBody>
                    <a:bodyPr/>
                    <a:lstStyle/>
                    <a:p>
                      <a:pPr algn="l" fontAlgn="t"/>
                      <a:r>
                        <a:rPr lang="en-US">
                          <a:effectLst/>
                          <a:hlinkClick r:id="rId4"/>
                        </a:rPr>
                        <a:t>margin-left</a:t>
                      </a:r>
                      <a:endParaRPr lang="en-US">
                        <a:effectLst/>
                      </a:endParaRPr>
                    </a:p>
                  </a:txBody>
                  <a:tcPr marL="154783" marR="77392" marT="76200" marB="76200"/>
                </a:tc>
                <a:tc>
                  <a:txBody>
                    <a:bodyPr/>
                    <a:lstStyle/>
                    <a:p>
                      <a:pPr algn="l" fontAlgn="t"/>
                      <a:r>
                        <a:rPr lang="en-US">
                          <a:effectLst/>
                        </a:rPr>
                        <a:t>Sets the left margin of an element</a:t>
                      </a:r>
                    </a:p>
                  </a:txBody>
                  <a:tcPr marL="77392" marR="77392" marT="76200" marB="76200"/>
                </a:tc>
                <a:extLst>
                  <a:ext uri="{0D108BD9-81ED-4DB2-BD59-A6C34878D82A}">
                    <a16:rowId xmlns:a16="http://schemas.microsoft.com/office/drawing/2014/main" val="4069294715"/>
                  </a:ext>
                </a:extLst>
              </a:tr>
              <a:tr h="370840">
                <a:tc>
                  <a:txBody>
                    <a:bodyPr/>
                    <a:lstStyle/>
                    <a:p>
                      <a:pPr algn="l" fontAlgn="t"/>
                      <a:r>
                        <a:rPr lang="en-US">
                          <a:effectLst/>
                          <a:hlinkClick r:id="rId5"/>
                        </a:rPr>
                        <a:t>margin-right</a:t>
                      </a:r>
                      <a:endParaRPr lang="en-US">
                        <a:effectLst/>
                      </a:endParaRPr>
                    </a:p>
                  </a:txBody>
                  <a:tcPr marL="154783" marR="77392" marT="76200" marB="76200"/>
                </a:tc>
                <a:tc>
                  <a:txBody>
                    <a:bodyPr/>
                    <a:lstStyle/>
                    <a:p>
                      <a:pPr algn="l" fontAlgn="t"/>
                      <a:r>
                        <a:rPr lang="en-US">
                          <a:effectLst/>
                        </a:rPr>
                        <a:t>Sets the right margin of an element</a:t>
                      </a:r>
                    </a:p>
                  </a:txBody>
                  <a:tcPr marL="77392" marR="77392" marT="76200" marB="76200"/>
                </a:tc>
                <a:extLst>
                  <a:ext uri="{0D108BD9-81ED-4DB2-BD59-A6C34878D82A}">
                    <a16:rowId xmlns:a16="http://schemas.microsoft.com/office/drawing/2014/main" val="3995879541"/>
                  </a:ext>
                </a:extLst>
              </a:tr>
              <a:tr h="370840">
                <a:tc>
                  <a:txBody>
                    <a:bodyPr/>
                    <a:lstStyle/>
                    <a:p>
                      <a:pPr algn="l" fontAlgn="t"/>
                      <a:r>
                        <a:rPr lang="en-US">
                          <a:effectLst/>
                          <a:hlinkClick r:id="rId6"/>
                        </a:rPr>
                        <a:t>margin-top</a:t>
                      </a:r>
                      <a:endParaRPr lang="en-US">
                        <a:effectLst/>
                      </a:endParaRPr>
                    </a:p>
                  </a:txBody>
                  <a:tcPr marL="154783" marR="77392" marT="76200" marB="76200"/>
                </a:tc>
                <a:tc>
                  <a:txBody>
                    <a:bodyPr/>
                    <a:lstStyle/>
                    <a:p>
                      <a:pPr algn="l" fontAlgn="t"/>
                      <a:r>
                        <a:rPr lang="en-US" dirty="0">
                          <a:effectLst/>
                        </a:rPr>
                        <a:t>Sets the top margin of an element</a:t>
                      </a:r>
                    </a:p>
                  </a:txBody>
                  <a:tcPr marL="77392" marR="77392" marT="76200" marB="76200"/>
                </a:tc>
                <a:extLst>
                  <a:ext uri="{0D108BD9-81ED-4DB2-BD59-A6C34878D82A}">
                    <a16:rowId xmlns:a16="http://schemas.microsoft.com/office/drawing/2014/main" val="1119418001"/>
                  </a:ext>
                </a:extLst>
              </a:tr>
            </a:tbl>
          </a:graphicData>
        </a:graphic>
      </p:graphicFrame>
    </p:spTree>
    <p:extLst>
      <p:ext uri="{BB962C8B-B14F-4D97-AF65-F5344CB8AC3E}">
        <p14:creationId xmlns:p14="http://schemas.microsoft.com/office/powerpoint/2010/main" val="1773167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57F8-D4D1-49C3-8F47-C2FB8DED0C46}"/>
              </a:ext>
            </a:extLst>
          </p:cNvPr>
          <p:cNvSpPr>
            <a:spLocks noGrp="1"/>
          </p:cNvSpPr>
          <p:nvPr>
            <p:ph type="title"/>
          </p:nvPr>
        </p:nvSpPr>
        <p:spPr/>
        <p:txBody>
          <a:bodyPr>
            <a:normAutofit/>
          </a:bodyPr>
          <a:lstStyle/>
          <a:p>
            <a:r>
              <a:rPr lang="en-US" dirty="0">
                <a:effectLst/>
              </a:rPr>
              <a:t>CSS Padding</a:t>
            </a:r>
            <a:endParaRPr lang="en-US" dirty="0"/>
          </a:p>
        </p:txBody>
      </p:sp>
      <p:sp>
        <p:nvSpPr>
          <p:cNvPr id="3" name="Content Placeholder 2">
            <a:extLst>
              <a:ext uri="{FF2B5EF4-FFF2-40B4-BE49-F238E27FC236}">
                <a16:creationId xmlns:a16="http://schemas.microsoft.com/office/drawing/2014/main" id="{AE8AF86E-1D9B-42D1-B5D6-33F4A93F6730}"/>
              </a:ext>
            </a:extLst>
          </p:cNvPr>
          <p:cNvSpPr>
            <a:spLocks noGrp="1"/>
          </p:cNvSpPr>
          <p:nvPr>
            <p:ph idx="1"/>
          </p:nvPr>
        </p:nvSpPr>
        <p:spPr/>
        <p:txBody>
          <a:bodyPr/>
          <a:lstStyle/>
          <a:p>
            <a:r>
              <a:rPr lang="en-US" dirty="0"/>
              <a:t>The CSS padding properties are used to generate space around an element's content, inside of any defined borders.</a:t>
            </a:r>
          </a:p>
          <a:p>
            <a:endParaRPr lang="en-US" dirty="0"/>
          </a:p>
          <a:p>
            <a:r>
              <a:rPr lang="en-US" dirty="0"/>
              <a:t>With CSS, you have full control over the padding. There are properties for setting the padding for each side of an element (top, right, bottom, and left).</a:t>
            </a:r>
          </a:p>
        </p:txBody>
      </p:sp>
    </p:spTree>
    <p:extLst>
      <p:ext uri="{BB962C8B-B14F-4D97-AF65-F5344CB8AC3E}">
        <p14:creationId xmlns:p14="http://schemas.microsoft.com/office/powerpoint/2010/main" val="230385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39BC-C09E-4838-B8E0-DBA95BAB779B}"/>
              </a:ext>
            </a:extLst>
          </p:cNvPr>
          <p:cNvSpPr>
            <a:spLocks noGrp="1"/>
          </p:cNvSpPr>
          <p:nvPr>
            <p:ph type="title"/>
          </p:nvPr>
        </p:nvSpPr>
        <p:spPr/>
        <p:txBody>
          <a:bodyPr>
            <a:normAutofit/>
          </a:bodyPr>
          <a:lstStyle/>
          <a:p>
            <a:r>
              <a:rPr lang="en-US" dirty="0">
                <a:effectLst/>
              </a:rPr>
              <a:t>Padding - Individual Sides</a:t>
            </a:r>
            <a:endParaRPr lang="en-US" dirty="0"/>
          </a:p>
        </p:txBody>
      </p:sp>
      <p:sp>
        <p:nvSpPr>
          <p:cNvPr id="3" name="Content Placeholder 2">
            <a:extLst>
              <a:ext uri="{FF2B5EF4-FFF2-40B4-BE49-F238E27FC236}">
                <a16:creationId xmlns:a16="http://schemas.microsoft.com/office/drawing/2014/main" id="{7D7C31EA-0276-4AB0-90DC-7067EF1E0863}"/>
              </a:ext>
            </a:extLst>
          </p:cNvPr>
          <p:cNvSpPr>
            <a:spLocks noGrp="1"/>
          </p:cNvSpPr>
          <p:nvPr>
            <p:ph idx="1"/>
          </p:nvPr>
        </p:nvSpPr>
        <p:spPr>
          <a:xfrm>
            <a:off x="913795" y="1732449"/>
            <a:ext cx="10353762" cy="5125551"/>
          </a:xfrm>
        </p:spPr>
        <p:txBody>
          <a:bodyPr>
            <a:normAutofit lnSpcReduction="10000"/>
          </a:bodyPr>
          <a:lstStyle/>
          <a:p>
            <a:r>
              <a:rPr lang="en-US" dirty="0"/>
              <a:t>padding-top</a:t>
            </a:r>
          </a:p>
          <a:p>
            <a:r>
              <a:rPr lang="en-US" dirty="0"/>
              <a:t>padding-right</a:t>
            </a:r>
          </a:p>
          <a:p>
            <a:r>
              <a:rPr lang="en-US" dirty="0"/>
              <a:t>padding-bottom</a:t>
            </a:r>
          </a:p>
          <a:p>
            <a:r>
              <a:rPr lang="en-US" dirty="0"/>
              <a:t>padding-left</a:t>
            </a:r>
          </a:p>
          <a:p>
            <a:r>
              <a:rPr lang="en-US" dirty="0"/>
              <a:t>All the padding properties can have the following values:</a:t>
            </a:r>
          </a:p>
          <a:p>
            <a:endParaRPr lang="en-US" dirty="0"/>
          </a:p>
          <a:p>
            <a:r>
              <a:rPr lang="en-US" dirty="0"/>
              <a:t>length - specifies a padding in px, </a:t>
            </a:r>
            <a:r>
              <a:rPr lang="en-US" dirty="0" err="1"/>
              <a:t>pt</a:t>
            </a:r>
            <a:r>
              <a:rPr lang="en-US" dirty="0"/>
              <a:t>, cm, etc.</a:t>
            </a:r>
          </a:p>
          <a:p>
            <a:r>
              <a:rPr lang="en-US" dirty="0"/>
              <a:t>% - specifies a padding in % of the width of the containing element</a:t>
            </a:r>
          </a:p>
          <a:p>
            <a:r>
              <a:rPr lang="en-US" dirty="0"/>
              <a:t>inherit - specifies that the padding should be inherited from the parent element</a:t>
            </a:r>
          </a:p>
          <a:p>
            <a:r>
              <a:rPr lang="en-US" dirty="0"/>
              <a:t>Note: Negative values are not allowed.</a:t>
            </a:r>
          </a:p>
        </p:txBody>
      </p:sp>
    </p:spTree>
    <p:extLst>
      <p:ext uri="{BB962C8B-B14F-4D97-AF65-F5344CB8AC3E}">
        <p14:creationId xmlns:p14="http://schemas.microsoft.com/office/powerpoint/2010/main" val="1051515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8BC9-0081-445F-A624-F35832594523}"/>
              </a:ext>
            </a:extLst>
          </p:cNvPr>
          <p:cNvSpPr>
            <a:spLocks noGrp="1"/>
          </p:cNvSpPr>
          <p:nvPr>
            <p:ph type="title"/>
          </p:nvPr>
        </p:nvSpPr>
        <p:spPr/>
        <p:txBody>
          <a:bodyPr>
            <a:normAutofit/>
          </a:bodyPr>
          <a:lstStyle/>
          <a:p>
            <a:r>
              <a:rPr lang="en-US" dirty="0">
                <a:effectLst/>
              </a:rPr>
              <a:t>Padding - Shorthand Property</a:t>
            </a:r>
            <a:endParaRPr lang="en-US" dirty="0"/>
          </a:p>
        </p:txBody>
      </p:sp>
      <p:sp>
        <p:nvSpPr>
          <p:cNvPr id="3" name="Content Placeholder 2">
            <a:extLst>
              <a:ext uri="{FF2B5EF4-FFF2-40B4-BE49-F238E27FC236}">
                <a16:creationId xmlns:a16="http://schemas.microsoft.com/office/drawing/2014/main" id="{6FE3E399-601E-453A-AA96-6944B9A2DED8}"/>
              </a:ext>
            </a:extLst>
          </p:cNvPr>
          <p:cNvSpPr>
            <a:spLocks noGrp="1"/>
          </p:cNvSpPr>
          <p:nvPr>
            <p:ph idx="1"/>
          </p:nvPr>
        </p:nvSpPr>
        <p:spPr/>
        <p:txBody>
          <a:bodyPr>
            <a:normAutofit fontScale="92500" lnSpcReduction="10000"/>
          </a:bodyPr>
          <a:lstStyle/>
          <a:p>
            <a:r>
              <a:rPr lang="en-US" dirty="0"/>
              <a:t>To shorten the code, it is possible to specify all the padding properties in one property.</a:t>
            </a:r>
          </a:p>
          <a:p>
            <a:endParaRPr lang="en-US" dirty="0"/>
          </a:p>
          <a:p>
            <a:r>
              <a:rPr lang="en-US" dirty="0"/>
              <a:t>The padding property is a shorthand property for the following individual padding properties:</a:t>
            </a:r>
          </a:p>
          <a:p>
            <a:endParaRPr lang="en-US" dirty="0"/>
          </a:p>
          <a:p>
            <a:r>
              <a:rPr lang="en-US" dirty="0"/>
              <a:t>padding-top</a:t>
            </a:r>
          </a:p>
          <a:p>
            <a:r>
              <a:rPr lang="en-US" dirty="0"/>
              <a:t>padding-right</a:t>
            </a:r>
          </a:p>
          <a:p>
            <a:r>
              <a:rPr lang="en-US" dirty="0"/>
              <a:t>padding-bottom</a:t>
            </a:r>
          </a:p>
          <a:p>
            <a:r>
              <a:rPr lang="en-US" dirty="0"/>
              <a:t>padding-left</a:t>
            </a:r>
          </a:p>
        </p:txBody>
      </p:sp>
    </p:spTree>
    <p:extLst>
      <p:ext uri="{BB962C8B-B14F-4D97-AF65-F5344CB8AC3E}">
        <p14:creationId xmlns:p14="http://schemas.microsoft.com/office/powerpoint/2010/main" val="1671716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56E6-416E-49B6-B1D5-27555DE302E6}"/>
              </a:ext>
            </a:extLst>
          </p:cNvPr>
          <p:cNvSpPr>
            <a:spLocks noGrp="1"/>
          </p:cNvSpPr>
          <p:nvPr>
            <p:ph type="title"/>
          </p:nvPr>
        </p:nvSpPr>
        <p:spPr/>
        <p:txBody>
          <a:bodyPr/>
          <a:lstStyle/>
          <a:p>
            <a:r>
              <a:rPr lang="en-US" dirty="0">
                <a:effectLst/>
              </a:rPr>
              <a:t>Padding - Shorthand Property</a:t>
            </a:r>
            <a:endParaRPr lang="en-US" dirty="0"/>
          </a:p>
        </p:txBody>
      </p:sp>
      <p:sp>
        <p:nvSpPr>
          <p:cNvPr id="4" name="Rectangle 3">
            <a:extLst>
              <a:ext uri="{FF2B5EF4-FFF2-40B4-BE49-F238E27FC236}">
                <a16:creationId xmlns:a16="http://schemas.microsoft.com/office/drawing/2014/main" id="{5E961605-2B59-43BB-A180-34C73AB6D313}"/>
              </a:ext>
            </a:extLst>
          </p:cNvPr>
          <p:cNvSpPr/>
          <p:nvPr/>
        </p:nvSpPr>
        <p:spPr>
          <a:xfrm>
            <a:off x="275772" y="1580050"/>
            <a:ext cx="6096000" cy="2031325"/>
          </a:xfrm>
          <a:prstGeom prst="rect">
            <a:avLst/>
          </a:prstGeom>
        </p:spPr>
        <p:txBody>
          <a:bodyPr>
            <a:spAutoFit/>
          </a:bodyPr>
          <a:lstStyle/>
          <a:p>
            <a:r>
              <a:rPr lang="en-US" dirty="0"/>
              <a:t>If the padding property has four values:</a:t>
            </a:r>
          </a:p>
          <a:p>
            <a:endParaRPr lang="en-US" dirty="0"/>
          </a:p>
          <a:p>
            <a:r>
              <a:rPr lang="en-US" dirty="0"/>
              <a:t>padding: 25px 50px 75px 100px;</a:t>
            </a:r>
          </a:p>
          <a:p>
            <a:r>
              <a:rPr lang="en-US" dirty="0"/>
              <a:t>top padding is 25px</a:t>
            </a:r>
          </a:p>
          <a:p>
            <a:r>
              <a:rPr lang="en-US" dirty="0"/>
              <a:t>right padding is 50px</a:t>
            </a:r>
          </a:p>
          <a:p>
            <a:r>
              <a:rPr lang="en-US" dirty="0"/>
              <a:t>bottom padding is 75px</a:t>
            </a:r>
          </a:p>
          <a:p>
            <a:r>
              <a:rPr lang="en-US" dirty="0"/>
              <a:t>left padding is 100px</a:t>
            </a:r>
          </a:p>
        </p:txBody>
      </p:sp>
      <p:sp>
        <p:nvSpPr>
          <p:cNvPr id="6" name="Rectangle 5">
            <a:extLst>
              <a:ext uri="{FF2B5EF4-FFF2-40B4-BE49-F238E27FC236}">
                <a16:creationId xmlns:a16="http://schemas.microsoft.com/office/drawing/2014/main" id="{0E39EA9B-6953-47F0-B915-77E0655FAFFA}"/>
              </a:ext>
            </a:extLst>
          </p:cNvPr>
          <p:cNvSpPr/>
          <p:nvPr/>
        </p:nvSpPr>
        <p:spPr>
          <a:xfrm>
            <a:off x="5809580" y="1580050"/>
            <a:ext cx="6096000" cy="1754326"/>
          </a:xfrm>
          <a:prstGeom prst="rect">
            <a:avLst/>
          </a:prstGeom>
        </p:spPr>
        <p:txBody>
          <a:bodyPr>
            <a:spAutoFit/>
          </a:bodyPr>
          <a:lstStyle/>
          <a:p>
            <a:r>
              <a:rPr lang="en-US" dirty="0"/>
              <a:t>If the padding property has three values:</a:t>
            </a:r>
          </a:p>
          <a:p>
            <a:endParaRPr lang="en-US" dirty="0"/>
          </a:p>
          <a:p>
            <a:r>
              <a:rPr lang="en-US" dirty="0"/>
              <a:t>padding: 25px 50px 75px;</a:t>
            </a:r>
          </a:p>
          <a:p>
            <a:r>
              <a:rPr lang="en-US" dirty="0"/>
              <a:t>top padding is 25px</a:t>
            </a:r>
          </a:p>
          <a:p>
            <a:r>
              <a:rPr lang="en-US" dirty="0"/>
              <a:t>right and left paddings are 50px</a:t>
            </a:r>
          </a:p>
          <a:p>
            <a:r>
              <a:rPr lang="en-US" dirty="0"/>
              <a:t>bottom padding is 75px</a:t>
            </a:r>
          </a:p>
        </p:txBody>
      </p:sp>
      <p:sp>
        <p:nvSpPr>
          <p:cNvPr id="8" name="Rectangle 7">
            <a:extLst>
              <a:ext uri="{FF2B5EF4-FFF2-40B4-BE49-F238E27FC236}">
                <a16:creationId xmlns:a16="http://schemas.microsoft.com/office/drawing/2014/main" id="{CB669F3A-C7DE-4CA4-955B-DCAF4C8CFFEC}"/>
              </a:ext>
            </a:extLst>
          </p:cNvPr>
          <p:cNvSpPr/>
          <p:nvPr/>
        </p:nvSpPr>
        <p:spPr>
          <a:xfrm>
            <a:off x="275772" y="4304826"/>
            <a:ext cx="6096000" cy="1477328"/>
          </a:xfrm>
          <a:prstGeom prst="rect">
            <a:avLst/>
          </a:prstGeom>
        </p:spPr>
        <p:txBody>
          <a:bodyPr>
            <a:spAutoFit/>
          </a:bodyPr>
          <a:lstStyle/>
          <a:p>
            <a:r>
              <a:rPr lang="en-US" dirty="0"/>
              <a:t>If the padding property has two values:</a:t>
            </a:r>
          </a:p>
          <a:p>
            <a:endParaRPr lang="en-US" dirty="0"/>
          </a:p>
          <a:p>
            <a:r>
              <a:rPr lang="en-US" dirty="0"/>
              <a:t>padding: 25px 50px;</a:t>
            </a:r>
          </a:p>
          <a:p>
            <a:r>
              <a:rPr lang="en-US" dirty="0"/>
              <a:t>top and bottom paddings are 25px</a:t>
            </a:r>
          </a:p>
          <a:p>
            <a:r>
              <a:rPr lang="en-US" dirty="0"/>
              <a:t>right and left paddings are 50px</a:t>
            </a:r>
          </a:p>
        </p:txBody>
      </p:sp>
      <p:sp>
        <p:nvSpPr>
          <p:cNvPr id="10" name="Rectangle 9">
            <a:extLst>
              <a:ext uri="{FF2B5EF4-FFF2-40B4-BE49-F238E27FC236}">
                <a16:creationId xmlns:a16="http://schemas.microsoft.com/office/drawing/2014/main" id="{057C3AC3-ED8F-4099-A4CC-00B1B552B5DD}"/>
              </a:ext>
            </a:extLst>
          </p:cNvPr>
          <p:cNvSpPr/>
          <p:nvPr/>
        </p:nvSpPr>
        <p:spPr>
          <a:xfrm>
            <a:off x="5809580" y="4304826"/>
            <a:ext cx="6096000" cy="1200329"/>
          </a:xfrm>
          <a:prstGeom prst="rect">
            <a:avLst/>
          </a:prstGeom>
        </p:spPr>
        <p:txBody>
          <a:bodyPr>
            <a:spAutoFit/>
          </a:bodyPr>
          <a:lstStyle/>
          <a:p>
            <a:r>
              <a:rPr lang="en-US" dirty="0"/>
              <a:t>If the padding property has one value:</a:t>
            </a:r>
          </a:p>
          <a:p>
            <a:endParaRPr lang="en-US" dirty="0"/>
          </a:p>
          <a:p>
            <a:r>
              <a:rPr lang="en-US" dirty="0"/>
              <a:t>padding: 25px;</a:t>
            </a:r>
          </a:p>
          <a:p>
            <a:r>
              <a:rPr lang="en-US" dirty="0"/>
              <a:t>all four paddings are 25px</a:t>
            </a:r>
          </a:p>
        </p:txBody>
      </p:sp>
    </p:spTree>
    <p:extLst>
      <p:ext uri="{BB962C8B-B14F-4D97-AF65-F5344CB8AC3E}">
        <p14:creationId xmlns:p14="http://schemas.microsoft.com/office/powerpoint/2010/main" val="3502891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5C4E-DDEE-4089-BD65-643314B771C1}"/>
              </a:ext>
            </a:extLst>
          </p:cNvPr>
          <p:cNvSpPr>
            <a:spLocks noGrp="1"/>
          </p:cNvSpPr>
          <p:nvPr>
            <p:ph type="title"/>
          </p:nvPr>
        </p:nvSpPr>
        <p:spPr/>
        <p:txBody>
          <a:bodyPr>
            <a:normAutofit/>
          </a:bodyPr>
          <a:lstStyle/>
          <a:p>
            <a:r>
              <a:rPr lang="en-US" dirty="0">
                <a:effectLst/>
              </a:rPr>
              <a:t>All CSS Padding Properties</a:t>
            </a:r>
            <a:endParaRPr lang="en-US" dirty="0"/>
          </a:p>
        </p:txBody>
      </p:sp>
      <p:graphicFrame>
        <p:nvGraphicFramePr>
          <p:cNvPr id="4" name="Content Placeholder 3">
            <a:extLst>
              <a:ext uri="{FF2B5EF4-FFF2-40B4-BE49-F238E27FC236}">
                <a16:creationId xmlns:a16="http://schemas.microsoft.com/office/drawing/2014/main" id="{76CF3ABE-48DD-4F09-B992-483A9AFFD6BB}"/>
              </a:ext>
            </a:extLst>
          </p:cNvPr>
          <p:cNvGraphicFramePr>
            <a:graphicFrameLocks noGrp="1"/>
          </p:cNvGraphicFramePr>
          <p:nvPr>
            <p:ph idx="1"/>
            <p:extLst>
              <p:ext uri="{D42A27DB-BD31-4B8C-83A1-F6EECF244321}">
                <p14:modId xmlns:p14="http://schemas.microsoft.com/office/powerpoint/2010/main" val="645023299"/>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3791491492"/>
                    </a:ext>
                  </a:extLst>
                </a:gridCol>
                <a:gridCol w="5257801">
                  <a:extLst>
                    <a:ext uri="{9D8B030D-6E8A-4147-A177-3AD203B41FA5}">
                      <a16:colId xmlns:a16="http://schemas.microsoft.com/office/drawing/2014/main" val="2789981245"/>
                    </a:ext>
                  </a:extLst>
                </a:gridCol>
              </a:tblGrid>
              <a:tr h="370840">
                <a:tc>
                  <a:txBody>
                    <a:bodyPr/>
                    <a:lstStyle/>
                    <a:p>
                      <a:pPr algn="l" fontAlgn="t"/>
                      <a:r>
                        <a:rPr lang="en-US" dirty="0">
                          <a:effectLst/>
                          <a:hlinkClick r:id="rId2"/>
                        </a:rPr>
                        <a:t>padding</a:t>
                      </a:r>
                      <a:endParaRPr lang="en-US" dirty="0">
                        <a:effectLst/>
                      </a:endParaRPr>
                    </a:p>
                  </a:txBody>
                  <a:tcPr marL="154783" marR="77392" marT="76200" marB="76200"/>
                </a:tc>
                <a:tc>
                  <a:txBody>
                    <a:bodyPr/>
                    <a:lstStyle/>
                    <a:p>
                      <a:pPr algn="l" fontAlgn="t"/>
                      <a:r>
                        <a:rPr lang="en-US">
                          <a:effectLst/>
                        </a:rPr>
                        <a:t>A shorthand property for setting all the padding properties in one declaration</a:t>
                      </a:r>
                    </a:p>
                  </a:txBody>
                  <a:tcPr marL="77392" marR="77392" marT="76200" marB="76200"/>
                </a:tc>
                <a:extLst>
                  <a:ext uri="{0D108BD9-81ED-4DB2-BD59-A6C34878D82A}">
                    <a16:rowId xmlns:a16="http://schemas.microsoft.com/office/drawing/2014/main" val="4128756455"/>
                  </a:ext>
                </a:extLst>
              </a:tr>
              <a:tr h="370840">
                <a:tc>
                  <a:txBody>
                    <a:bodyPr/>
                    <a:lstStyle/>
                    <a:p>
                      <a:pPr algn="l" fontAlgn="t"/>
                      <a:r>
                        <a:rPr lang="en-US">
                          <a:effectLst/>
                          <a:hlinkClick r:id="rId3"/>
                        </a:rPr>
                        <a:t>padding-bottom</a:t>
                      </a:r>
                      <a:endParaRPr lang="en-US">
                        <a:effectLst/>
                      </a:endParaRPr>
                    </a:p>
                  </a:txBody>
                  <a:tcPr marL="154783" marR="77392" marT="76200" marB="76200"/>
                </a:tc>
                <a:tc>
                  <a:txBody>
                    <a:bodyPr/>
                    <a:lstStyle/>
                    <a:p>
                      <a:pPr algn="l" fontAlgn="t"/>
                      <a:r>
                        <a:rPr lang="en-US">
                          <a:effectLst/>
                        </a:rPr>
                        <a:t>Sets the bottom padding of an element</a:t>
                      </a:r>
                    </a:p>
                  </a:txBody>
                  <a:tcPr marL="77392" marR="77392" marT="76200" marB="76200"/>
                </a:tc>
                <a:extLst>
                  <a:ext uri="{0D108BD9-81ED-4DB2-BD59-A6C34878D82A}">
                    <a16:rowId xmlns:a16="http://schemas.microsoft.com/office/drawing/2014/main" val="1617651493"/>
                  </a:ext>
                </a:extLst>
              </a:tr>
              <a:tr h="370840">
                <a:tc>
                  <a:txBody>
                    <a:bodyPr/>
                    <a:lstStyle/>
                    <a:p>
                      <a:pPr algn="l" fontAlgn="t"/>
                      <a:r>
                        <a:rPr lang="en-US">
                          <a:effectLst/>
                          <a:hlinkClick r:id="rId4"/>
                        </a:rPr>
                        <a:t>padding-left</a:t>
                      </a:r>
                      <a:endParaRPr lang="en-US">
                        <a:effectLst/>
                      </a:endParaRPr>
                    </a:p>
                  </a:txBody>
                  <a:tcPr marL="154783" marR="77392" marT="76200" marB="76200"/>
                </a:tc>
                <a:tc>
                  <a:txBody>
                    <a:bodyPr/>
                    <a:lstStyle/>
                    <a:p>
                      <a:pPr algn="l" fontAlgn="t"/>
                      <a:r>
                        <a:rPr lang="en-US">
                          <a:effectLst/>
                        </a:rPr>
                        <a:t>Sets the left padding of an element</a:t>
                      </a:r>
                    </a:p>
                  </a:txBody>
                  <a:tcPr marL="77392" marR="77392" marT="76200" marB="76200"/>
                </a:tc>
                <a:extLst>
                  <a:ext uri="{0D108BD9-81ED-4DB2-BD59-A6C34878D82A}">
                    <a16:rowId xmlns:a16="http://schemas.microsoft.com/office/drawing/2014/main" val="2935945460"/>
                  </a:ext>
                </a:extLst>
              </a:tr>
              <a:tr h="370840">
                <a:tc>
                  <a:txBody>
                    <a:bodyPr/>
                    <a:lstStyle/>
                    <a:p>
                      <a:pPr algn="l" fontAlgn="t"/>
                      <a:r>
                        <a:rPr lang="en-US">
                          <a:effectLst/>
                          <a:hlinkClick r:id="rId5"/>
                        </a:rPr>
                        <a:t>padding-right</a:t>
                      </a:r>
                      <a:endParaRPr lang="en-US">
                        <a:effectLst/>
                      </a:endParaRPr>
                    </a:p>
                  </a:txBody>
                  <a:tcPr marL="154783" marR="77392" marT="76200" marB="76200"/>
                </a:tc>
                <a:tc>
                  <a:txBody>
                    <a:bodyPr/>
                    <a:lstStyle/>
                    <a:p>
                      <a:pPr algn="l" fontAlgn="t"/>
                      <a:r>
                        <a:rPr lang="en-US">
                          <a:effectLst/>
                        </a:rPr>
                        <a:t>Sets the right padding of an element</a:t>
                      </a:r>
                    </a:p>
                  </a:txBody>
                  <a:tcPr marL="77392" marR="77392" marT="76200" marB="76200"/>
                </a:tc>
                <a:extLst>
                  <a:ext uri="{0D108BD9-81ED-4DB2-BD59-A6C34878D82A}">
                    <a16:rowId xmlns:a16="http://schemas.microsoft.com/office/drawing/2014/main" val="350067902"/>
                  </a:ext>
                </a:extLst>
              </a:tr>
              <a:tr h="370840">
                <a:tc>
                  <a:txBody>
                    <a:bodyPr/>
                    <a:lstStyle/>
                    <a:p>
                      <a:pPr algn="l" fontAlgn="t"/>
                      <a:r>
                        <a:rPr lang="en-US">
                          <a:effectLst/>
                          <a:hlinkClick r:id="rId6"/>
                        </a:rPr>
                        <a:t>padding-top</a:t>
                      </a:r>
                      <a:endParaRPr lang="en-US">
                        <a:effectLst/>
                      </a:endParaRPr>
                    </a:p>
                  </a:txBody>
                  <a:tcPr marL="154783" marR="77392" marT="76200" marB="76200"/>
                </a:tc>
                <a:tc>
                  <a:txBody>
                    <a:bodyPr/>
                    <a:lstStyle/>
                    <a:p>
                      <a:pPr algn="l" fontAlgn="t"/>
                      <a:r>
                        <a:rPr lang="en-US" dirty="0">
                          <a:effectLst/>
                        </a:rPr>
                        <a:t>Sets the top padding of an element</a:t>
                      </a:r>
                    </a:p>
                  </a:txBody>
                  <a:tcPr marL="77392" marR="77392" marT="76200" marB="76200"/>
                </a:tc>
                <a:extLst>
                  <a:ext uri="{0D108BD9-81ED-4DB2-BD59-A6C34878D82A}">
                    <a16:rowId xmlns:a16="http://schemas.microsoft.com/office/drawing/2014/main" val="2120874423"/>
                  </a:ext>
                </a:extLst>
              </a:tr>
            </a:tbl>
          </a:graphicData>
        </a:graphic>
      </p:graphicFrame>
    </p:spTree>
    <p:extLst>
      <p:ext uri="{BB962C8B-B14F-4D97-AF65-F5344CB8AC3E}">
        <p14:creationId xmlns:p14="http://schemas.microsoft.com/office/powerpoint/2010/main" val="20192419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99BA-86FC-4470-872B-6F572A4A8C35}"/>
              </a:ext>
            </a:extLst>
          </p:cNvPr>
          <p:cNvSpPr>
            <a:spLocks noGrp="1"/>
          </p:cNvSpPr>
          <p:nvPr>
            <p:ph type="title"/>
          </p:nvPr>
        </p:nvSpPr>
        <p:spPr/>
        <p:txBody>
          <a:bodyPr>
            <a:normAutofit/>
          </a:bodyPr>
          <a:lstStyle/>
          <a:p>
            <a:r>
              <a:rPr lang="en-US" dirty="0">
                <a:effectLst/>
              </a:rPr>
              <a:t>CSS Height and Width</a:t>
            </a:r>
            <a:endParaRPr lang="en-US" dirty="0"/>
          </a:p>
        </p:txBody>
      </p:sp>
      <p:sp>
        <p:nvSpPr>
          <p:cNvPr id="3" name="Content Placeholder 2">
            <a:extLst>
              <a:ext uri="{FF2B5EF4-FFF2-40B4-BE49-F238E27FC236}">
                <a16:creationId xmlns:a16="http://schemas.microsoft.com/office/drawing/2014/main" id="{12A69322-1372-42CC-9EC8-283CACF33E3E}"/>
              </a:ext>
            </a:extLst>
          </p:cNvPr>
          <p:cNvSpPr>
            <a:spLocks noGrp="1"/>
          </p:cNvSpPr>
          <p:nvPr>
            <p:ph idx="1"/>
          </p:nvPr>
        </p:nvSpPr>
        <p:spPr/>
        <p:txBody>
          <a:bodyPr/>
          <a:lstStyle/>
          <a:p>
            <a:r>
              <a:rPr lang="en-US" dirty="0"/>
              <a:t>The height and width properties are used to set the height and width of an element.</a:t>
            </a:r>
          </a:p>
          <a:p>
            <a:endParaRPr lang="en-US" dirty="0"/>
          </a:p>
          <a:p>
            <a:r>
              <a:rPr lang="en-US" dirty="0"/>
              <a:t>The height and width can be set to auto (this is default. Means that the browser calculates the height and width), or be specified in length values, like px, cm, etc., or in percent (%) of the containing block.</a:t>
            </a:r>
          </a:p>
          <a:p>
            <a:r>
              <a:rPr lang="en-US" dirty="0"/>
              <a:t>The height and width properties do not include padding, borders, or margins; they set the height/width of the area inside the padding, border, and margin of the element!</a:t>
            </a:r>
          </a:p>
        </p:txBody>
      </p:sp>
    </p:spTree>
    <p:extLst>
      <p:ext uri="{BB962C8B-B14F-4D97-AF65-F5344CB8AC3E}">
        <p14:creationId xmlns:p14="http://schemas.microsoft.com/office/powerpoint/2010/main" val="2855138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CD4A-A7CE-4A08-A16A-9FBA9BBBE09F}"/>
              </a:ext>
            </a:extLst>
          </p:cNvPr>
          <p:cNvSpPr>
            <a:spLocks noGrp="1"/>
          </p:cNvSpPr>
          <p:nvPr>
            <p:ph type="title"/>
          </p:nvPr>
        </p:nvSpPr>
        <p:spPr/>
        <p:txBody>
          <a:bodyPr>
            <a:normAutofit/>
          </a:bodyPr>
          <a:lstStyle/>
          <a:p>
            <a:r>
              <a:rPr lang="en-US" dirty="0">
                <a:effectLst/>
              </a:rPr>
              <a:t>All CSS Dimension Properties</a:t>
            </a:r>
            <a:endParaRPr lang="en-US" dirty="0"/>
          </a:p>
        </p:txBody>
      </p:sp>
      <p:graphicFrame>
        <p:nvGraphicFramePr>
          <p:cNvPr id="5" name="Content Placeholder 4">
            <a:extLst>
              <a:ext uri="{FF2B5EF4-FFF2-40B4-BE49-F238E27FC236}">
                <a16:creationId xmlns:a16="http://schemas.microsoft.com/office/drawing/2014/main" id="{AD06B8FD-B5E3-4C54-A078-8301CF6CC1E3}"/>
              </a:ext>
            </a:extLst>
          </p:cNvPr>
          <p:cNvGraphicFramePr>
            <a:graphicFrameLocks noGrp="1"/>
          </p:cNvGraphicFramePr>
          <p:nvPr>
            <p:ph idx="1"/>
            <p:extLst>
              <p:ext uri="{D42A27DB-BD31-4B8C-83A1-F6EECF244321}">
                <p14:modId xmlns:p14="http://schemas.microsoft.com/office/powerpoint/2010/main" val="875038442"/>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341819043"/>
                    </a:ext>
                  </a:extLst>
                </a:gridCol>
                <a:gridCol w="5257801">
                  <a:extLst>
                    <a:ext uri="{9D8B030D-6E8A-4147-A177-3AD203B41FA5}">
                      <a16:colId xmlns:a16="http://schemas.microsoft.com/office/drawing/2014/main" val="1379237976"/>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a:effectLst/>
                        </a:rPr>
                        <a:t>Description</a:t>
                      </a:r>
                    </a:p>
                  </a:txBody>
                  <a:tcPr marL="77392" marR="77392" marT="76200" marB="76200"/>
                </a:tc>
                <a:extLst>
                  <a:ext uri="{0D108BD9-81ED-4DB2-BD59-A6C34878D82A}">
                    <a16:rowId xmlns:a16="http://schemas.microsoft.com/office/drawing/2014/main" val="2957681747"/>
                  </a:ext>
                </a:extLst>
              </a:tr>
              <a:tr h="370840">
                <a:tc>
                  <a:txBody>
                    <a:bodyPr/>
                    <a:lstStyle/>
                    <a:p>
                      <a:pPr algn="l" fontAlgn="t"/>
                      <a:r>
                        <a:rPr lang="en-US">
                          <a:effectLst/>
                          <a:hlinkClick r:id="rId2"/>
                        </a:rPr>
                        <a:t>height</a:t>
                      </a:r>
                      <a:endParaRPr lang="en-US">
                        <a:effectLst/>
                      </a:endParaRPr>
                    </a:p>
                  </a:txBody>
                  <a:tcPr marL="154783" marR="77392" marT="76200" marB="76200"/>
                </a:tc>
                <a:tc>
                  <a:txBody>
                    <a:bodyPr/>
                    <a:lstStyle/>
                    <a:p>
                      <a:pPr algn="l" fontAlgn="t"/>
                      <a:r>
                        <a:rPr lang="en-US">
                          <a:effectLst/>
                        </a:rPr>
                        <a:t>Sets the height of an element</a:t>
                      </a:r>
                    </a:p>
                  </a:txBody>
                  <a:tcPr marL="77392" marR="77392" marT="76200" marB="76200"/>
                </a:tc>
                <a:extLst>
                  <a:ext uri="{0D108BD9-81ED-4DB2-BD59-A6C34878D82A}">
                    <a16:rowId xmlns:a16="http://schemas.microsoft.com/office/drawing/2014/main" val="3565909389"/>
                  </a:ext>
                </a:extLst>
              </a:tr>
              <a:tr h="370840">
                <a:tc>
                  <a:txBody>
                    <a:bodyPr/>
                    <a:lstStyle/>
                    <a:p>
                      <a:pPr algn="l" fontAlgn="t"/>
                      <a:r>
                        <a:rPr lang="en-US">
                          <a:effectLst/>
                          <a:hlinkClick r:id="rId3"/>
                        </a:rPr>
                        <a:t>max-height</a:t>
                      </a:r>
                      <a:endParaRPr lang="en-US">
                        <a:effectLst/>
                      </a:endParaRPr>
                    </a:p>
                  </a:txBody>
                  <a:tcPr marL="154783" marR="77392" marT="76200" marB="76200"/>
                </a:tc>
                <a:tc>
                  <a:txBody>
                    <a:bodyPr/>
                    <a:lstStyle/>
                    <a:p>
                      <a:pPr algn="l" fontAlgn="t"/>
                      <a:r>
                        <a:rPr lang="en-US">
                          <a:effectLst/>
                        </a:rPr>
                        <a:t>Sets the maximum height of an element</a:t>
                      </a:r>
                    </a:p>
                  </a:txBody>
                  <a:tcPr marL="77392" marR="77392" marT="76200" marB="76200"/>
                </a:tc>
                <a:extLst>
                  <a:ext uri="{0D108BD9-81ED-4DB2-BD59-A6C34878D82A}">
                    <a16:rowId xmlns:a16="http://schemas.microsoft.com/office/drawing/2014/main" val="410943828"/>
                  </a:ext>
                </a:extLst>
              </a:tr>
              <a:tr h="370840">
                <a:tc>
                  <a:txBody>
                    <a:bodyPr/>
                    <a:lstStyle/>
                    <a:p>
                      <a:pPr algn="l" fontAlgn="t"/>
                      <a:r>
                        <a:rPr lang="en-US">
                          <a:effectLst/>
                          <a:hlinkClick r:id="rId4"/>
                        </a:rPr>
                        <a:t>max-width</a:t>
                      </a:r>
                      <a:endParaRPr lang="en-US">
                        <a:effectLst/>
                      </a:endParaRPr>
                    </a:p>
                  </a:txBody>
                  <a:tcPr marL="154783" marR="77392" marT="76200" marB="76200"/>
                </a:tc>
                <a:tc>
                  <a:txBody>
                    <a:bodyPr/>
                    <a:lstStyle/>
                    <a:p>
                      <a:pPr algn="l" fontAlgn="t"/>
                      <a:r>
                        <a:rPr lang="en-US">
                          <a:effectLst/>
                        </a:rPr>
                        <a:t>Sets the maximum width of an element</a:t>
                      </a:r>
                    </a:p>
                  </a:txBody>
                  <a:tcPr marL="77392" marR="77392" marT="76200" marB="76200"/>
                </a:tc>
                <a:extLst>
                  <a:ext uri="{0D108BD9-81ED-4DB2-BD59-A6C34878D82A}">
                    <a16:rowId xmlns:a16="http://schemas.microsoft.com/office/drawing/2014/main" val="1423395300"/>
                  </a:ext>
                </a:extLst>
              </a:tr>
              <a:tr h="370840">
                <a:tc>
                  <a:txBody>
                    <a:bodyPr/>
                    <a:lstStyle/>
                    <a:p>
                      <a:pPr algn="l" fontAlgn="t"/>
                      <a:r>
                        <a:rPr lang="en-US">
                          <a:effectLst/>
                          <a:hlinkClick r:id="rId5"/>
                        </a:rPr>
                        <a:t>min-height</a:t>
                      </a:r>
                      <a:endParaRPr lang="en-US">
                        <a:effectLst/>
                      </a:endParaRPr>
                    </a:p>
                  </a:txBody>
                  <a:tcPr marL="154783" marR="77392" marT="76200" marB="76200"/>
                </a:tc>
                <a:tc>
                  <a:txBody>
                    <a:bodyPr/>
                    <a:lstStyle/>
                    <a:p>
                      <a:pPr algn="l" fontAlgn="t"/>
                      <a:r>
                        <a:rPr lang="en-US">
                          <a:effectLst/>
                        </a:rPr>
                        <a:t>Sets the minimum height of an element</a:t>
                      </a:r>
                    </a:p>
                  </a:txBody>
                  <a:tcPr marL="77392" marR="77392" marT="76200" marB="76200"/>
                </a:tc>
                <a:extLst>
                  <a:ext uri="{0D108BD9-81ED-4DB2-BD59-A6C34878D82A}">
                    <a16:rowId xmlns:a16="http://schemas.microsoft.com/office/drawing/2014/main" val="3470256920"/>
                  </a:ext>
                </a:extLst>
              </a:tr>
              <a:tr h="370840">
                <a:tc>
                  <a:txBody>
                    <a:bodyPr/>
                    <a:lstStyle/>
                    <a:p>
                      <a:pPr algn="l" fontAlgn="t"/>
                      <a:r>
                        <a:rPr lang="en-US">
                          <a:effectLst/>
                          <a:hlinkClick r:id="rId6"/>
                        </a:rPr>
                        <a:t>min-width</a:t>
                      </a:r>
                      <a:endParaRPr lang="en-US">
                        <a:effectLst/>
                      </a:endParaRPr>
                    </a:p>
                  </a:txBody>
                  <a:tcPr marL="154783" marR="77392" marT="76200" marB="76200"/>
                </a:tc>
                <a:tc>
                  <a:txBody>
                    <a:bodyPr/>
                    <a:lstStyle/>
                    <a:p>
                      <a:pPr algn="l" fontAlgn="t"/>
                      <a:r>
                        <a:rPr lang="en-US">
                          <a:effectLst/>
                        </a:rPr>
                        <a:t>Sets the minimum width of an element</a:t>
                      </a:r>
                    </a:p>
                  </a:txBody>
                  <a:tcPr marL="77392" marR="77392" marT="76200" marB="76200"/>
                </a:tc>
                <a:extLst>
                  <a:ext uri="{0D108BD9-81ED-4DB2-BD59-A6C34878D82A}">
                    <a16:rowId xmlns:a16="http://schemas.microsoft.com/office/drawing/2014/main" val="3337596270"/>
                  </a:ext>
                </a:extLst>
              </a:tr>
              <a:tr h="370840">
                <a:tc>
                  <a:txBody>
                    <a:bodyPr/>
                    <a:lstStyle/>
                    <a:p>
                      <a:pPr algn="l" fontAlgn="t"/>
                      <a:r>
                        <a:rPr lang="en-US">
                          <a:effectLst/>
                          <a:hlinkClick r:id="rId7"/>
                        </a:rPr>
                        <a:t>width</a:t>
                      </a:r>
                      <a:endParaRPr lang="en-US">
                        <a:effectLst/>
                      </a:endParaRPr>
                    </a:p>
                  </a:txBody>
                  <a:tcPr marL="154783" marR="77392" marT="76200" marB="76200"/>
                </a:tc>
                <a:tc>
                  <a:txBody>
                    <a:bodyPr/>
                    <a:lstStyle/>
                    <a:p>
                      <a:pPr algn="l" fontAlgn="t"/>
                      <a:r>
                        <a:rPr lang="en-US" dirty="0">
                          <a:effectLst/>
                        </a:rPr>
                        <a:t>Sets the width of an element</a:t>
                      </a:r>
                    </a:p>
                  </a:txBody>
                  <a:tcPr marL="77392" marR="77392" marT="76200" marB="76200"/>
                </a:tc>
                <a:extLst>
                  <a:ext uri="{0D108BD9-81ED-4DB2-BD59-A6C34878D82A}">
                    <a16:rowId xmlns:a16="http://schemas.microsoft.com/office/drawing/2014/main" val="1630121243"/>
                  </a:ext>
                </a:extLst>
              </a:tr>
            </a:tbl>
          </a:graphicData>
        </a:graphic>
      </p:graphicFrame>
    </p:spTree>
    <p:extLst>
      <p:ext uri="{BB962C8B-B14F-4D97-AF65-F5344CB8AC3E}">
        <p14:creationId xmlns:p14="http://schemas.microsoft.com/office/powerpoint/2010/main" val="267172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8DED-57B3-43D8-B321-9F046246D93C}"/>
              </a:ext>
            </a:extLst>
          </p:cNvPr>
          <p:cNvSpPr>
            <a:spLocks noGrp="1"/>
          </p:cNvSpPr>
          <p:nvPr>
            <p:ph type="title"/>
          </p:nvPr>
        </p:nvSpPr>
        <p:spPr/>
        <p:txBody>
          <a:bodyPr>
            <a:normAutofit/>
          </a:bodyPr>
          <a:lstStyle/>
          <a:p>
            <a:r>
              <a:rPr lang="en-US" dirty="0">
                <a:effectLst/>
              </a:rPr>
              <a:t>The element Selector</a:t>
            </a:r>
            <a:endParaRPr lang="en-US" dirty="0"/>
          </a:p>
        </p:txBody>
      </p:sp>
      <p:sp>
        <p:nvSpPr>
          <p:cNvPr id="3" name="Content Placeholder 2">
            <a:extLst>
              <a:ext uri="{FF2B5EF4-FFF2-40B4-BE49-F238E27FC236}">
                <a16:creationId xmlns:a16="http://schemas.microsoft.com/office/drawing/2014/main" id="{B4AFFA9E-7DA7-4DB6-A094-DE7E4B72836E}"/>
              </a:ext>
            </a:extLst>
          </p:cNvPr>
          <p:cNvSpPr>
            <a:spLocks noGrp="1"/>
          </p:cNvSpPr>
          <p:nvPr>
            <p:ph idx="1"/>
          </p:nvPr>
        </p:nvSpPr>
        <p:spPr/>
        <p:txBody>
          <a:bodyPr/>
          <a:lstStyle/>
          <a:p>
            <a:r>
              <a:rPr lang="en-US" dirty="0">
                <a:effectLst/>
              </a:rPr>
              <a:t>The element selector selects elements based on the element name.</a:t>
            </a:r>
          </a:p>
          <a:p>
            <a:r>
              <a:rPr lang="en-US" dirty="0">
                <a:effectLst/>
              </a:rPr>
              <a:t>You can select all &lt;p&gt; elements on a page like this (in this case, all &lt;p&gt; elements will be center-aligned, with a red text color):</a:t>
            </a:r>
          </a:p>
        </p:txBody>
      </p:sp>
    </p:spTree>
    <p:extLst>
      <p:ext uri="{BB962C8B-B14F-4D97-AF65-F5344CB8AC3E}">
        <p14:creationId xmlns:p14="http://schemas.microsoft.com/office/powerpoint/2010/main" val="525419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960F-7CDB-4BCF-889A-13CA8E7D17FD}"/>
              </a:ext>
            </a:extLst>
          </p:cNvPr>
          <p:cNvSpPr>
            <a:spLocks noGrp="1"/>
          </p:cNvSpPr>
          <p:nvPr>
            <p:ph type="title"/>
          </p:nvPr>
        </p:nvSpPr>
        <p:spPr/>
        <p:txBody>
          <a:bodyPr>
            <a:normAutofit/>
          </a:bodyPr>
          <a:lstStyle/>
          <a:p>
            <a:r>
              <a:rPr lang="en-US" dirty="0">
                <a:effectLst/>
              </a:rPr>
              <a:t>CSS Text</a:t>
            </a:r>
            <a:endParaRPr lang="en-US" dirty="0"/>
          </a:p>
        </p:txBody>
      </p:sp>
      <p:sp>
        <p:nvSpPr>
          <p:cNvPr id="3" name="Content Placeholder 2">
            <a:extLst>
              <a:ext uri="{FF2B5EF4-FFF2-40B4-BE49-F238E27FC236}">
                <a16:creationId xmlns:a16="http://schemas.microsoft.com/office/drawing/2014/main" id="{4B545934-0F88-4E67-997C-EEA41D2F88DB}"/>
              </a:ext>
            </a:extLst>
          </p:cNvPr>
          <p:cNvSpPr>
            <a:spLocks noGrp="1"/>
          </p:cNvSpPr>
          <p:nvPr>
            <p:ph idx="1"/>
          </p:nvPr>
        </p:nvSpPr>
        <p:spPr/>
        <p:txBody>
          <a:bodyPr/>
          <a:lstStyle/>
          <a:p>
            <a:r>
              <a:rPr lang="en-US" dirty="0"/>
              <a:t>Set style for text in HTML document</a:t>
            </a:r>
          </a:p>
        </p:txBody>
      </p:sp>
    </p:spTree>
    <p:extLst>
      <p:ext uri="{BB962C8B-B14F-4D97-AF65-F5344CB8AC3E}">
        <p14:creationId xmlns:p14="http://schemas.microsoft.com/office/powerpoint/2010/main" val="320438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2F31-6489-4001-AC73-F0A77E9B1849}"/>
              </a:ext>
            </a:extLst>
          </p:cNvPr>
          <p:cNvSpPr>
            <a:spLocks noGrp="1"/>
          </p:cNvSpPr>
          <p:nvPr>
            <p:ph type="title"/>
          </p:nvPr>
        </p:nvSpPr>
        <p:spPr/>
        <p:txBody>
          <a:bodyPr>
            <a:normAutofit/>
          </a:bodyPr>
          <a:lstStyle/>
          <a:p>
            <a:r>
              <a:rPr lang="en-US" dirty="0">
                <a:effectLst/>
              </a:rPr>
              <a:t>Text Color</a:t>
            </a:r>
            <a:endParaRPr lang="en-US" dirty="0"/>
          </a:p>
        </p:txBody>
      </p:sp>
      <p:sp>
        <p:nvSpPr>
          <p:cNvPr id="3" name="Content Placeholder 2">
            <a:extLst>
              <a:ext uri="{FF2B5EF4-FFF2-40B4-BE49-F238E27FC236}">
                <a16:creationId xmlns:a16="http://schemas.microsoft.com/office/drawing/2014/main" id="{2CDD382D-5664-4E00-A900-C18E9B9E123E}"/>
              </a:ext>
            </a:extLst>
          </p:cNvPr>
          <p:cNvSpPr>
            <a:spLocks noGrp="1"/>
          </p:cNvSpPr>
          <p:nvPr>
            <p:ph idx="1"/>
          </p:nvPr>
        </p:nvSpPr>
        <p:spPr/>
        <p:txBody>
          <a:bodyPr/>
          <a:lstStyle/>
          <a:p>
            <a:r>
              <a:rPr lang="en-US" dirty="0"/>
              <a:t>The default text color for a page is defined in the body selector.</a:t>
            </a:r>
          </a:p>
          <a:p>
            <a:r>
              <a:rPr lang="en-US" dirty="0"/>
              <a:t>Note: For W3C compliant CSS: If you define the color property, you must also define the background-color.</a:t>
            </a:r>
          </a:p>
        </p:txBody>
      </p:sp>
    </p:spTree>
    <p:extLst>
      <p:ext uri="{BB962C8B-B14F-4D97-AF65-F5344CB8AC3E}">
        <p14:creationId xmlns:p14="http://schemas.microsoft.com/office/powerpoint/2010/main" val="3997123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4784-F0DA-4098-8026-DA5A806B9117}"/>
              </a:ext>
            </a:extLst>
          </p:cNvPr>
          <p:cNvSpPr>
            <a:spLocks noGrp="1"/>
          </p:cNvSpPr>
          <p:nvPr>
            <p:ph type="title"/>
          </p:nvPr>
        </p:nvSpPr>
        <p:spPr/>
        <p:txBody>
          <a:bodyPr>
            <a:normAutofit/>
          </a:bodyPr>
          <a:lstStyle/>
          <a:p>
            <a:r>
              <a:rPr lang="en-US" dirty="0">
                <a:effectLst/>
              </a:rPr>
              <a:t>Text Alignment</a:t>
            </a:r>
            <a:endParaRPr lang="en-US" dirty="0"/>
          </a:p>
        </p:txBody>
      </p:sp>
      <p:sp>
        <p:nvSpPr>
          <p:cNvPr id="3" name="Content Placeholder 2">
            <a:extLst>
              <a:ext uri="{FF2B5EF4-FFF2-40B4-BE49-F238E27FC236}">
                <a16:creationId xmlns:a16="http://schemas.microsoft.com/office/drawing/2014/main" id="{A2CE0EF2-AA72-4664-A4E2-5A6A9E37766A}"/>
              </a:ext>
            </a:extLst>
          </p:cNvPr>
          <p:cNvSpPr>
            <a:spLocks noGrp="1"/>
          </p:cNvSpPr>
          <p:nvPr>
            <p:ph idx="1"/>
          </p:nvPr>
        </p:nvSpPr>
        <p:spPr/>
        <p:txBody>
          <a:bodyPr/>
          <a:lstStyle/>
          <a:p>
            <a:r>
              <a:rPr lang="en-US" dirty="0"/>
              <a:t>The text-align property is used to set the horizontal alignment of a text.</a:t>
            </a:r>
          </a:p>
          <a:p>
            <a:r>
              <a:rPr lang="en-US" dirty="0"/>
              <a:t>A text can be left or right aligned, centered, or justified.</a:t>
            </a:r>
          </a:p>
          <a:p>
            <a:r>
              <a:rPr lang="en-US" dirty="0"/>
              <a:t>The following example shows center aligned, and left and right aligned text (left alignment is default if text direction is left-to-right, and right alignment is default if text direction is right-to-left):</a:t>
            </a:r>
          </a:p>
        </p:txBody>
      </p:sp>
    </p:spTree>
    <p:extLst>
      <p:ext uri="{BB962C8B-B14F-4D97-AF65-F5344CB8AC3E}">
        <p14:creationId xmlns:p14="http://schemas.microsoft.com/office/powerpoint/2010/main" val="1346956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C14-C341-46BE-A018-9544475333DB}"/>
              </a:ext>
            </a:extLst>
          </p:cNvPr>
          <p:cNvSpPr>
            <a:spLocks noGrp="1"/>
          </p:cNvSpPr>
          <p:nvPr>
            <p:ph type="title"/>
          </p:nvPr>
        </p:nvSpPr>
        <p:spPr/>
        <p:txBody>
          <a:bodyPr>
            <a:normAutofit/>
          </a:bodyPr>
          <a:lstStyle/>
          <a:p>
            <a:r>
              <a:rPr lang="en-US" dirty="0">
                <a:effectLst/>
              </a:rPr>
              <a:t>Text Decoration</a:t>
            </a:r>
            <a:endParaRPr lang="en-US" dirty="0"/>
          </a:p>
        </p:txBody>
      </p:sp>
      <p:sp>
        <p:nvSpPr>
          <p:cNvPr id="3" name="Content Placeholder 2">
            <a:extLst>
              <a:ext uri="{FF2B5EF4-FFF2-40B4-BE49-F238E27FC236}">
                <a16:creationId xmlns:a16="http://schemas.microsoft.com/office/drawing/2014/main" id="{5464117D-F736-4319-8D64-290EA13272ED}"/>
              </a:ext>
            </a:extLst>
          </p:cNvPr>
          <p:cNvSpPr>
            <a:spLocks noGrp="1"/>
          </p:cNvSpPr>
          <p:nvPr>
            <p:ph idx="1"/>
          </p:nvPr>
        </p:nvSpPr>
        <p:spPr/>
        <p:txBody>
          <a:bodyPr/>
          <a:lstStyle/>
          <a:p>
            <a:r>
              <a:rPr lang="en-US" dirty="0"/>
              <a:t>The text-decoration property is used to set or remove decorations from text.</a:t>
            </a:r>
          </a:p>
          <a:p>
            <a:r>
              <a:rPr lang="en-US" dirty="0"/>
              <a:t>The value text-decoration: none; is often used to remove underlines from links:</a:t>
            </a:r>
          </a:p>
          <a:p>
            <a:r>
              <a:rPr lang="en-US" dirty="0"/>
              <a:t>The other text-decoration values are used to decorate text:</a:t>
            </a:r>
          </a:p>
          <a:p>
            <a:r>
              <a:rPr lang="en-US" dirty="0">
                <a:effectLst/>
              </a:rPr>
              <a:t>text-decoration: overline;</a:t>
            </a:r>
          </a:p>
          <a:p>
            <a:r>
              <a:rPr lang="en-US" dirty="0">
                <a:effectLst/>
              </a:rPr>
              <a:t>text-decoration: line-through;</a:t>
            </a:r>
          </a:p>
          <a:p>
            <a:r>
              <a:rPr lang="en-US" dirty="0">
                <a:effectLst/>
              </a:rPr>
              <a:t>text-decoration: underline;</a:t>
            </a:r>
            <a:endParaRPr lang="en-US" dirty="0"/>
          </a:p>
        </p:txBody>
      </p:sp>
    </p:spTree>
    <p:extLst>
      <p:ext uri="{BB962C8B-B14F-4D97-AF65-F5344CB8AC3E}">
        <p14:creationId xmlns:p14="http://schemas.microsoft.com/office/powerpoint/2010/main" val="27736113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E969-8EAC-4E66-9C08-9FFA581A41A1}"/>
              </a:ext>
            </a:extLst>
          </p:cNvPr>
          <p:cNvSpPr>
            <a:spLocks noGrp="1"/>
          </p:cNvSpPr>
          <p:nvPr>
            <p:ph type="title"/>
          </p:nvPr>
        </p:nvSpPr>
        <p:spPr/>
        <p:txBody>
          <a:bodyPr>
            <a:normAutofit/>
          </a:bodyPr>
          <a:lstStyle/>
          <a:p>
            <a:r>
              <a:rPr lang="en-US" dirty="0">
                <a:effectLst/>
              </a:rPr>
              <a:t>Text Transformation</a:t>
            </a:r>
            <a:endParaRPr lang="en-US" dirty="0"/>
          </a:p>
        </p:txBody>
      </p:sp>
      <p:sp>
        <p:nvSpPr>
          <p:cNvPr id="3" name="Content Placeholder 2">
            <a:extLst>
              <a:ext uri="{FF2B5EF4-FFF2-40B4-BE49-F238E27FC236}">
                <a16:creationId xmlns:a16="http://schemas.microsoft.com/office/drawing/2014/main" id="{3CD24A63-F153-425C-A482-282DC3A3DB73}"/>
              </a:ext>
            </a:extLst>
          </p:cNvPr>
          <p:cNvSpPr>
            <a:spLocks noGrp="1"/>
          </p:cNvSpPr>
          <p:nvPr>
            <p:ph idx="1"/>
          </p:nvPr>
        </p:nvSpPr>
        <p:spPr/>
        <p:txBody>
          <a:bodyPr/>
          <a:lstStyle/>
          <a:p>
            <a:r>
              <a:rPr lang="en-US" dirty="0"/>
              <a:t>The text-transform property is used to specify uppercase and lowercase letters in a text.</a:t>
            </a:r>
          </a:p>
          <a:p>
            <a:endParaRPr lang="en-US" dirty="0"/>
          </a:p>
          <a:p>
            <a:r>
              <a:rPr lang="en-US" dirty="0"/>
              <a:t>It can be used to turn everything into uppercase or lowercase letters, or capitalize the first letter of each word.</a:t>
            </a:r>
          </a:p>
          <a:p>
            <a:r>
              <a:rPr lang="en-US" dirty="0">
                <a:effectLst/>
              </a:rPr>
              <a:t> text-transform: uppercase;</a:t>
            </a:r>
          </a:p>
          <a:p>
            <a:r>
              <a:rPr lang="en-US" dirty="0">
                <a:effectLst/>
              </a:rPr>
              <a:t>text-transform: lowercase;</a:t>
            </a:r>
          </a:p>
          <a:p>
            <a:r>
              <a:rPr lang="en-US" dirty="0">
                <a:effectLst/>
              </a:rPr>
              <a:t>text-transform: capitalize;</a:t>
            </a:r>
            <a:endParaRPr lang="en-US" dirty="0"/>
          </a:p>
        </p:txBody>
      </p:sp>
    </p:spTree>
    <p:extLst>
      <p:ext uri="{BB962C8B-B14F-4D97-AF65-F5344CB8AC3E}">
        <p14:creationId xmlns:p14="http://schemas.microsoft.com/office/powerpoint/2010/main" val="244580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C753-15DD-43AD-980A-A90757176C2B}"/>
              </a:ext>
            </a:extLst>
          </p:cNvPr>
          <p:cNvSpPr>
            <a:spLocks noGrp="1"/>
          </p:cNvSpPr>
          <p:nvPr>
            <p:ph type="title"/>
          </p:nvPr>
        </p:nvSpPr>
        <p:spPr/>
        <p:txBody>
          <a:bodyPr>
            <a:normAutofit/>
          </a:bodyPr>
          <a:lstStyle/>
          <a:p>
            <a:r>
              <a:rPr lang="en-US" dirty="0">
                <a:effectLst/>
              </a:rPr>
              <a:t>Line Height</a:t>
            </a:r>
            <a:endParaRPr lang="en-US" dirty="0"/>
          </a:p>
        </p:txBody>
      </p:sp>
      <p:sp>
        <p:nvSpPr>
          <p:cNvPr id="3" name="Content Placeholder 2">
            <a:extLst>
              <a:ext uri="{FF2B5EF4-FFF2-40B4-BE49-F238E27FC236}">
                <a16:creationId xmlns:a16="http://schemas.microsoft.com/office/drawing/2014/main" id="{AA31134C-EAAC-4791-9C12-E197F29AAC80}"/>
              </a:ext>
            </a:extLst>
          </p:cNvPr>
          <p:cNvSpPr>
            <a:spLocks noGrp="1"/>
          </p:cNvSpPr>
          <p:nvPr>
            <p:ph idx="1"/>
          </p:nvPr>
        </p:nvSpPr>
        <p:spPr/>
        <p:txBody>
          <a:bodyPr/>
          <a:lstStyle/>
          <a:p>
            <a:r>
              <a:rPr lang="en-US" dirty="0"/>
              <a:t>The line-height property is used to specify the space between lines:</a:t>
            </a:r>
          </a:p>
        </p:txBody>
      </p:sp>
    </p:spTree>
    <p:extLst>
      <p:ext uri="{BB962C8B-B14F-4D97-AF65-F5344CB8AC3E}">
        <p14:creationId xmlns:p14="http://schemas.microsoft.com/office/powerpoint/2010/main" val="3646423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7468-FAAF-4109-B54D-1DAA9720D427}"/>
              </a:ext>
            </a:extLst>
          </p:cNvPr>
          <p:cNvSpPr>
            <a:spLocks noGrp="1"/>
          </p:cNvSpPr>
          <p:nvPr>
            <p:ph type="title"/>
          </p:nvPr>
        </p:nvSpPr>
        <p:spPr/>
        <p:txBody>
          <a:bodyPr>
            <a:normAutofit/>
          </a:bodyPr>
          <a:lstStyle/>
          <a:p>
            <a:r>
              <a:rPr lang="en-US" dirty="0">
                <a:effectLst/>
              </a:rPr>
              <a:t>Word Spacing</a:t>
            </a:r>
            <a:endParaRPr lang="en-US" dirty="0"/>
          </a:p>
        </p:txBody>
      </p:sp>
      <p:sp>
        <p:nvSpPr>
          <p:cNvPr id="3" name="Content Placeholder 2">
            <a:extLst>
              <a:ext uri="{FF2B5EF4-FFF2-40B4-BE49-F238E27FC236}">
                <a16:creationId xmlns:a16="http://schemas.microsoft.com/office/drawing/2014/main" id="{B1572AF3-83C9-41C0-B37A-50BA782B8854}"/>
              </a:ext>
            </a:extLst>
          </p:cNvPr>
          <p:cNvSpPr>
            <a:spLocks noGrp="1"/>
          </p:cNvSpPr>
          <p:nvPr>
            <p:ph idx="1"/>
          </p:nvPr>
        </p:nvSpPr>
        <p:spPr/>
        <p:txBody>
          <a:bodyPr/>
          <a:lstStyle/>
          <a:p>
            <a:r>
              <a:rPr lang="en-US" dirty="0"/>
              <a:t>The word-spacing property is used to specify the space between the words in a text.</a:t>
            </a:r>
          </a:p>
          <a:p>
            <a:r>
              <a:rPr lang="en-US" dirty="0"/>
              <a:t>The following example demonstrates how to increase or decrease the space between words: </a:t>
            </a:r>
          </a:p>
        </p:txBody>
      </p:sp>
    </p:spTree>
    <p:extLst>
      <p:ext uri="{BB962C8B-B14F-4D97-AF65-F5344CB8AC3E}">
        <p14:creationId xmlns:p14="http://schemas.microsoft.com/office/powerpoint/2010/main" val="714642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22D9-F8B3-431B-A7DA-7E146359660C}"/>
              </a:ext>
            </a:extLst>
          </p:cNvPr>
          <p:cNvSpPr>
            <a:spLocks noGrp="1"/>
          </p:cNvSpPr>
          <p:nvPr>
            <p:ph type="title"/>
          </p:nvPr>
        </p:nvSpPr>
        <p:spPr>
          <a:xfrm>
            <a:off x="1739764" y="-156868"/>
            <a:ext cx="10353762" cy="970450"/>
          </a:xfrm>
        </p:spPr>
        <p:txBody>
          <a:bodyPr>
            <a:normAutofit/>
          </a:bodyPr>
          <a:lstStyle/>
          <a:p>
            <a:r>
              <a:rPr lang="en-US" dirty="0">
                <a:effectLst/>
              </a:rPr>
              <a:t>All CSS Text Properties</a:t>
            </a:r>
            <a:endParaRPr lang="en-US" dirty="0"/>
          </a:p>
        </p:txBody>
      </p:sp>
      <p:graphicFrame>
        <p:nvGraphicFramePr>
          <p:cNvPr id="4" name="Content Placeholder 3">
            <a:extLst>
              <a:ext uri="{FF2B5EF4-FFF2-40B4-BE49-F238E27FC236}">
                <a16:creationId xmlns:a16="http://schemas.microsoft.com/office/drawing/2014/main" id="{AC5DA074-B432-46ED-A8A6-6300A799C522}"/>
              </a:ext>
            </a:extLst>
          </p:cNvPr>
          <p:cNvGraphicFramePr>
            <a:graphicFrameLocks noGrp="1"/>
          </p:cNvGraphicFramePr>
          <p:nvPr>
            <p:ph idx="1"/>
            <p:extLst>
              <p:ext uri="{D42A27DB-BD31-4B8C-83A1-F6EECF244321}">
                <p14:modId xmlns:p14="http://schemas.microsoft.com/office/powerpoint/2010/main" val="494081179"/>
              </p:ext>
            </p:extLst>
          </p:nvPr>
        </p:nvGraphicFramePr>
        <p:xfrm>
          <a:off x="0" y="91440"/>
          <a:ext cx="12093526" cy="6675120"/>
        </p:xfrm>
        <a:graphic>
          <a:graphicData uri="http://schemas.openxmlformats.org/drawingml/2006/table">
            <a:tbl>
              <a:tblPr firstRow="1" bandRow="1">
                <a:tableStyleId>{5C22544A-7EE6-4342-B048-85BDC9FD1C3A}</a:tableStyleId>
              </a:tblPr>
              <a:tblGrid>
                <a:gridCol w="2579770">
                  <a:extLst>
                    <a:ext uri="{9D8B030D-6E8A-4147-A177-3AD203B41FA5}">
                      <a16:colId xmlns:a16="http://schemas.microsoft.com/office/drawing/2014/main" val="4102847871"/>
                    </a:ext>
                  </a:extLst>
                </a:gridCol>
                <a:gridCol w="9513756">
                  <a:extLst>
                    <a:ext uri="{9D8B030D-6E8A-4147-A177-3AD203B41FA5}">
                      <a16:colId xmlns:a16="http://schemas.microsoft.com/office/drawing/2014/main" val="2508015145"/>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2584898636"/>
                  </a:ext>
                </a:extLst>
              </a:tr>
              <a:tr h="370840">
                <a:tc>
                  <a:txBody>
                    <a:bodyPr/>
                    <a:lstStyle/>
                    <a:p>
                      <a:pPr algn="l" fontAlgn="t"/>
                      <a:r>
                        <a:rPr lang="en-US">
                          <a:effectLst/>
                          <a:hlinkClick r:id="rId2"/>
                        </a:rPr>
                        <a:t>color</a:t>
                      </a:r>
                      <a:endParaRPr lang="en-US">
                        <a:effectLst/>
                      </a:endParaRPr>
                    </a:p>
                  </a:txBody>
                  <a:tcPr marL="152400" marR="76200" marT="76200" marB="76200"/>
                </a:tc>
                <a:tc>
                  <a:txBody>
                    <a:bodyPr/>
                    <a:lstStyle/>
                    <a:p>
                      <a:pPr algn="l" fontAlgn="t"/>
                      <a:r>
                        <a:rPr lang="en-US">
                          <a:effectLst/>
                        </a:rPr>
                        <a:t>Sets the color of text</a:t>
                      </a:r>
                    </a:p>
                  </a:txBody>
                  <a:tcPr marL="76200" marR="76200" marT="76200" marB="76200"/>
                </a:tc>
                <a:extLst>
                  <a:ext uri="{0D108BD9-81ED-4DB2-BD59-A6C34878D82A}">
                    <a16:rowId xmlns:a16="http://schemas.microsoft.com/office/drawing/2014/main" val="1982298987"/>
                  </a:ext>
                </a:extLst>
              </a:tr>
              <a:tr h="370840">
                <a:tc>
                  <a:txBody>
                    <a:bodyPr/>
                    <a:lstStyle/>
                    <a:p>
                      <a:pPr algn="l" fontAlgn="t"/>
                      <a:r>
                        <a:rPr lang="en-US">
                          <a:effectLst/>
                          <a:hlinkClick r:id="rId3"/>
                        </a:rPr>
                        <a:t>direction</a:t>
                      </a:r>
                      <a:endParaRPr lang="en-US">
                        <a:effectLst/>
                      </a:endParaRPr>
                    </a:p>
                  </a:txBody>
                  <a:tcPr marL="152400" marR="76200" marT="76200" marB="76200"/>
                </a:tc>
                <a:tc>
                  <a:txBody>
                    <a:bodyPr/>
                    <a:lstStyle/>
                    <a:p>
                      <a:pPr algn="l" fontAlgn="t"/>
                      <a:r>
                        <a:rPr lang="en-US">
                          <a:effectLst/>
                        </a:rPr>
                        <a:t>Specifies the text direction/writing direction</a:t>
                      </a:r>
                    </a:p>
                  </a:txBody>
                  <a:tcPr marL="76200" marR="76200" marT="76200" marB="76200"/>
                </a:tc>
                <a:extLst>
                  <a:ext uri="{0D108BD9-81ED-4DB2-BD59-A6C34878D82A}">
                    <a16:rowId xmlns:a16="http://schemas.microsoft.com/office/drawing/2014/main" val="366064683"/>
                  </a:ext>
                </a:extLst>
              </a:tr>
              <a:tr h="370840">
                <a:tc>
                  <a:txBody>
                    <a:bodyPr/>
                    <a:lstStyle/>
                    <a:p>
                      <a:pPr algn="l" fontAlgn="t"/>
                      <a:r>
                        <a:rPr lang="en-US">
                          <a:effectLst/>
                          <a:hlinkClick r:id="rId4"/>
                        </a:rPr>
                        <a:t>letter-spacing</a:t>
                      </a:r>
                      <a:endParaRPr lang="en-US">
                        <a:effectLst/>
                      </a:endParaRPr>
                    </a:p>
                  </a:txBody>
                  <a:tcPr marL="152400" marR="76200" marT="76200" marB="76200"/>
                </a:tc>
                <a:tc>
                  <a:txBody>
                    <a:bodyPr/>
                    <a:lstStyle/>
                    <a:p>
                      <a:pPr algn="l" fontAlgn="t"/>
                      <a:r>
                        <a:rPr lang="en-US">
                          <a:effectLst/>
                        </a:rPr>
                        <a:t>Increases or decreases the space between characters in a text</a:t>
                      </a:r>
                    </a:p>
                  </a:txBody>
                  <a:tcPr marL="76200" marR="76200" marT="76200" marB="76200"/>
                </a:tc>
                <a:extLst>
                  <a:ext uri="{0D108BD9-81ED-4DB2-BD59-A6C34878D82A}">
                    <a16:rowId xmlns:a16="http://schemas.microsoft.com/office/drawing/2014/main" val="1293461637"/>
                  </a:ext>
                </a:extLst>
              </a:tr>
              <a:tr h="370840">
                <a:tc>
                  <a:txBody>
                    <a:bodyPr/>
                    <a:lstStyle/>
                    <a:p>
                      <a:pPr algn="l" fontAlgn="t"/>
                      <a:r>
                        <a:rPr lang="en-US">
                          <a:effectLst/>
                          <a:hlinkClick r:id="rId5"/>
                        </a:rPr>
                        <a:t>line-height</a:t>
                      </a:r>
                      <a:endParaRPr lang="en-US">
                        <a:effectLst/>
                      </a:endParaRPr>
                    </a:p>
                  </a:txBody>
                  <a:tcPr marL="152400" marR="76200" marT="76200" marB="76200"/>
                </a:tc>
                <a:tc>
                  <a:txBody>
                    <a:bodyPr/>
                    <a:lstStyle/>
                    <a:p>
                      <a:pPr algn="l" fontAlgn="t"/>
                      <a:r>
                        <a:rPr lang="en-US">
                          <a:effectLst/>
                        </a:rPr>
                        <a:t>Sets the line height</a:t>
                      </a:r>
                    </a:p>
                  </a:txBody>
                  <a:tcPr marL="76200" marR="76200" marT="76200" marB="76200"/>
                </a:tc>
                <a:extLst>
                  <a:ext uri="{0D108BD9-81ED-4DB2-BD59-A6C34878D82A}">
                    <a16:rowId xmlns:a16="http://schemas.microsoft.com/office/drawing/2014/main" val="1308003925"/>
                  </a:ext>
                </a:extLst>
              </a:tr>
              <a:tr h="370840">
                <a:tc>
                  <a:txBody>
                    <a:bodyPr/>
                    <a:lstStyle/>
                    <a:p>
                      <a:pPr algn="l" fontAlgn="t"/>
                      <a:r>
                        <a:rPr lang="en-US">
                          <a:effectLst/>
                          <a:hlinkClick r:id="rId6"/>
                        </a:rPr>
                        <a:t>text-align</a:t>
                      </a:r>
                      <a:endParaRPr lang="en-US">
                        <a:effectLst/>
                      </a:endParaRPr>
                    </a:p>
                  </a:txBody>
                  <a:tcPr marL="152400" marR="76200" marT="76200" marB="76200"/>
                </a:tc>
                <a:tc>
                  <a:txBody>
                    <a:bodyPr/>
                    <a:lstStyle/>
                    <a:p>
                      <a:pPr algn="l" fontAlgn="t"/>
                      <a:r>
                        <a:rPr lang="en-US">
                          <a:effectLst/>
                        </a:rPr>
                        <a:t>Specifies the horizontal alignment of text</a:t>
                      </a:r>
                    </a:p>
                  </a:txBody>
                  <a:tcPr marL="76200" marR="76200" marT="76200" marB="76200"/>
                </a:tc>
                <a:extLst>
                  <a:ext uri="{0D108BD9-81ED-4DB2-BD59-A6C34878D82A}">
                    <a16:rowId xmlns:a16="http://schemas.microsoft.com/office/drawing/2014/main" val="803251415"/>
                  </a:ext>
                </a:extLst>
              </a:tr>
              <a:tr h="370840">
                <a:tc>
                  <a:txBody>
                    <a:bodyPr/>
                    <a:lstStyle/>
                    <a:p>
                      <a:pPr algn="l" fontAlgn="t"/>
                      <a:r>
                        <a:rPr lang="en-US">
                          <a:effectLst/>
                          <a:hlinkClick r:id="rId7"/>
                        </a:rPr>
                        <a:t>text-decoration</a:t>
                      </a:r>
                      <a:endParaRPr lang="en-US">
                        <a:effectLst/>
                      </a:endParaRPr>
                    </a:p>
                  </a:txBody>
                  <a:tcPr marL="152400" marR="76200" marT="76200" marB="76200"/>
                </a:tc>
                <a:tc>
                  <a:txBody>
                    <a:bodyPr/>
                    <a:lstStyle/>
                    <a:p>
                      <a:pPr algn="l" fontAlgn="t"/>
                      <a:r>
                        <a:rPr lang="en-US">
                          <a:effectLst/>
                        </a:rPr>
                        <a:t>Specifies the decoration added to text</a:t>
                      </a:r>
                    </a:p>
                  </a:txBody>
                  <a:tcPr marL="76200" marR="76200" marT="76200" marB="76200"/>
                </a:tc>
                <a:extLst>
                  <a:ext uri="{0D108BD9-81ED-4DB2-BD59-A6C34878D82A}">
                    <a16:rowId xmlns:a16="http://schemas.microsoft.com/office/drawing/2014/main" val="98274997"/>
                  </a:ext>
                </a:extLst>
              </a:tr>
              <a:tr h="370840">
                <a:tc>
                  <a:txBody>
                    <a:bodyPr/>
                    <a:lstStyle/>
                    <a:p>
                      <a:pPr algn="l" fontAlgn="t"/>
                      <a:r>
                        <a:rPr lang="en-US">
                          <a:effectLst/>
                          <a:hlinkClick r:id="rId8"/>
                        </a:rPr>
                        <a:t>text-indent</a:t>
                      </a:r>
                      <a:endParaRPr lang="en-US">
                        <a:effectLst/>
                      </a:endParaRPr>
                    </a:p>
                  </a:txBody>
                  <a:tcPr marL="152400" marR="76200" marT="76200" marB="76200"/>
                </a:tc>
                <a:tc>
                  <a:txBody>
                    <a:bodyPr/>
                    <a:lstStyle/>
                    <a:p>
                      <a:pPr algn="l" fontAlgn="t"/>
                      <a:r>
                        <a:rPr lang="en-US" dirty="0">
                          <a:effectLst/>
                        </a:rPr>
                        <a:t>Specifies the indentation of the first line in a text-block</a:t>
                      </a:r>
                    </a:p>
                  </a:txBody>
                  <a:tcPr marL="76200" marR="76200" marT="76200" marB="76200"/>
                </a:tc>
                <a:extLst>
                  <a:ext uri="{0D108BD9-81ED-4DB2-BD59-A6C34878D82A}">
                    <a16:rowId xmlns:a16="http://schemas.microsoft.com/office/drawing/2014/main" val="2485908761"/>
                  </a:ext>
                </a:extLst>
              </a:tr>
              <a:tr h="370840">
                <a:tc>
                  <a:txBody>
                    <a:bodyPr/>
                    <a:lstStyle/>
                    <a:p>
                      <a:pPr algn="l" fontAlgn="t"/>
                      <a:r>
                        <a:rPr lang="en-US">
                          <a:effectLst/>
                          <a:hlinkClick r:id="rId9"/>
                        </a:rPr>
                        <a:t>text-shadow</a:t>
                      </a:r>
                      <a:endParaRPr lang="en-US">
                        <a:effectLst/>
                      </a:endParaRPr>
                    </a:p>
                  </a:txBody>
                  <a:tcPr marL="152400" marR="76200" marT="76200" marB="76200"/>
                </a:tc>
                <a:tc>
                  <a:txBody>
                    <a:bodyPr/>
                    <a:lstStyle/>
                    <a:p>
                      <a:pPr algn="l" fontAlgn="t"/>
                      <a:r>
                        <a:rPr lang="en-US">
                          <a:effectLst/>
                        </a:rPr>
                        <a:t>Specifies the shadow effect added to text</a:t>
                      </a:r>
                    </a:p>
                  </a:txBody>
                  <a:tcPr marL="76200" marR="76200" marT="76200" marB="76200"/>
                </a:tc>
                <a:extLst>
                  <a:ext uri="{0D108BD9-81ED-4DB2-BD59-A6C34878D82A}">
                    <a16:rowId xmlns:a16="http://schemas.microsoft.com/office/drawing/2014/main" val="846594115"/>
                  </a:ext>
                </a:extLst>
              </a:tr>
              <a:tr h="370840">
                <a:tc>
                  <a:txBody>
                    <a:bodyPr/>
                    <a:lstStyle/>
                    <a:p>
                      <a:pPr algn="l" fontAlgn="t"/>
                      <a:r>
                        <a:rPr lang="en-US" dirty="0">
                          <a:effectLst/>
                          <a:hlinkClick r:id="rId10"/>
                        </a:rPr>
                        <a:t>text-transform</a:t>
                      </a:r>
                      <a:endParaRPr lang="en-US" dirty="0">
                        <a:effectLst/>
                      </a:endParaRPr>
                    </a:p>
                  </a:txBody>
                  <a:tcPr marL="152400" marR="76200" marT="76200" marB="76200"/>
                </a:tc>
                <a:tc>
                  <a:txBody>
                    <a:bodyPr/>
                    <a:lstStyle/>
                    <a:p>
                      <a:pPr algn="l" fontAlgn="t"/>
                      <a:r>
                        <a:rPr lang="en-US">
                          <a:effectLst/>
                        </a:rPr>
                        <a:t>Controls the capitalization of text</a:t>
                      </a:r>
                    </a:p>
                  </a:txBody>
                  <a:tcPr marL="76200" marR="76200" marT="76200" marB="76200"/>
                </a:tc>
                <a:extLst>
                  <a:ext uri="{0D108BD9-81ED-4DB2-BD59-A6C34878D82A}">
                    <a16:rowId xmlns:a16="http://schemas.microsoft.com/office/drawing/2014/main" val="2868479585"/>
                  </a:ext>
                </a:extLst>
              </a:tr>
              <a:tr h="370840">
                <a:tc>
                  <a:txBody>
                    <a:bodyPr/>
                    <a:lstStyle/>
                    <a:p>
                      <a:pPr algn="l" fontAlgn="t"/>
                      <a:r>
                        <a:rPr lang="en-US">
                          <a:effectLst/>
                          <a:hlinkClick r:id="rId11"/>
                        </a:rPr>
                        <a:t>text-overflow</a:t>
                      </a:r>
                      <a:endParaRPr lang="en-US">
                        <a:effectLst/>
                      </a:endParaRPr>
                    </a:p>
                  </a:txBody>
                  <a:tcPr marL="152400" marR="76200" marT="76200" marB="76200"/>
                </a:tc>
                <a:tc>
                  <a:txBody>
                    <a:bodyPr/>
                    <a:lstStyle/>
                    <a:p>
                      <a:pPr algn="l" fontAlgn="t"/>
                      <a:r>
                        <a:rPr lang="en-US">
                          <a:effectLst/>
                        </a:rPr>
                        <a:t>Specifies how overflowed content that is not displayed should be signaled to the user</a:t>
                      </a:r>
                    </a:p>
                  </a:txBody>
                  <a:tcPr marL="76200" marR="76200" marT="76200" marB="76200"/>
                </a:tc>
                <a:extLst>
                  <a:ext uri="{0D108BD9-81ED-4DB2-BD59-A6C34878D82A}">
                    <a16:rowId xmlns:a16="http://schemas.microsoft.com/office/drawing/2014/main" val="2061730512"/>
                  </a:ext>
                </a:extLst>
              </a:tr>
              <a:tr h="370840">
                <a:tc>
                  <a:txBody>
                    <a:bodyPr/>
                    <a:lstStyle/>
                    <a:p>
                      <a:pPr algn="l" fontAlgn="t"/>
                      <a:r>
                        <a:rPr lang="en-US">
                          <a:effectLst/>
                          <a:hlinkClick r:id="rId12"/>
                        </a:rPr>
                        <a:t>unicode-bidi</a:t>
                      </a:r>
                      <a:endParaRPr lang="en-US">
                        <a:effectLst/>
                      </a:endParaRPr>
                    </a:p>
                  </a:txBody>
                  <a:tcPr marL="152400" marR="76200" marT="76200" marB="76200"/>
                </a:tc>
                <a:tc>
                  <a:txBody>
                    <a:bodyPr/>
                    <a:lstStyle/>
                    <a:p>
                      <a:pPr algn="l" fontAlgn="t"/>
                      <a:r>
                        <a:rPr lang="en-US">
                          <a:effectLst/>
                        </a:rPr>
                        <a:t>Used together with the </a:t>
                      </a:r>
                      <a:r>
                        <a:rPr lang="en-US">
                          <a:effectLst/>
                          <a:hlinkClick r:id="rId3"/>
                        </a:rPr>
                        <a:t>direction</a:t>
                      </a:r>
                      <a:r>
                        <a:rPr lang="en-US">
                          <a:effectLst/>
                        </a:rPr>
                        <a:t> property to set or return whether the text should be overridden to support multiple languages in the same document</a:t>
                      </a:r>
                    </a:p>
                  </a:txBody>
                  <a:tcPr marL="76200" marR="76200" marT="76200" marB="76200"/>
                </a:tc>
                <a:extLst>
                  <a:ext uri="{0D108BD9-81ED-4DB2-BD59-A6C34878D82A}">
                    <a16:rowId xmlns:a16="http://schemas.microsoft.com/office/drawing/2014/main" val="3131679307"/>
                  </a:ext>
                </a:extLst>
              </a:tr>
              <a:tr h="370840">
                <a:tc>
                  <a:txBody>
                    <a:bodyPr/>
                    <a:lstStyle/>
                    <a:p>
                      <a:pPr algn="l" fontAlgn="t"/>
                      <a:r>
                        <a:rPr lang="en-US">
                          <a:effectLst/>
                          <a:hlinkClick r:id="rId13"/>
                        </a:rPr>
                        <a:t>vertical-align</a:t>
                      </a:r>
                      <a:endParaRPr lang="en-US">
                        <a:effectLst/>
                      </a:endParaRPr>
                    </a:p>
                  </a:txBody>
                  <a:tcPr marL="152400" marR="76200" marT="76200" marB="76200"/>
                </a:tc>
                <a:tc>
                  <a:txBody>
                    <a:bodyPr/>
                    <a:lstStyle/>
                    <a:p>
                      <a:pPr algn="l" fontAlgn="t"/>
                      <a:r>
                        <a:rPr lang="en-US">
                          <a:effectLst/>
                        </a:rPr>
                        <a:t>Sets the vertical alignment of an element</a:t>
                      </a:r>
                    </a:p>
                  </a:txBody>
                  <a:tcPr marL="76200" marR="76200" marT="76200" marB="76200"/>
                </a:tc>
                <a:extLst>
                  <a:ext uri="{0D108BD9-81ED-4DB2-BD59-A6C34878D82A}">
                    <a16:rowId xmlns:a16="http://schemas.microsoft.com/office/drawing/2014/main" val="1980756690"/>
                  </a:ext>
                </a:extLst>
              </a:tr>
              <a:tr h="370840">
                <a:tc>
                  <a:txBody>
                    <a:bodyPr/>
                    <a:lstStyle/>
                    <a:p>
                      <a:pPr algn="l" fontAlgn="t"/>
                      <a:r>
                        <a:rPr lang="en-US">
                          <a:effectLst/>
                          <a:hlinkClick r:id="rId14"/>
                        </a:rPr>
                        <a:t>white-space</a:t>
                      </a:r>
                      <a:endParaRPr lang="en-US">
                        <a:effectLst/>
                      </a:endParaRPr>
                    </a:p>
                  </a:txBody>
                  <a:tcPr marL="152400" marR="76200" marT="76200" marB="76200"/>
                </a:tc>
                <a:tc>
                  <a:txBody>
                    <a:bodyPr/>
                    <a:lstStyle/>
                    <a:p>
                      <a:pPr algn="l" fontAlgn="t"/>
                      <a:r>
                        <a:rPr lang="en-US">
                          <a:effectLst/>
                        </a:rPr>
                        <a:t>Specifies how white-space inside an element is handled</a:t>
                      </a:r>
                    </a:p>
                  </a:txBody>
                  <a:tcPr marL="76200" marR="76200" marT="76200" marB="76200"/>
                </a:tc>
                <a:extLst>
                  <a:ext uri="{0D108BD9-81ED-4DB2-BD59-A6C34878D82A}">
                    <a16:rowId xmlns:a16="http://schemas.microsoft.com/office/drawing/2014/main" val="353616042"/>
                  </a:ext>
                </a:extLst>
              </a:tr>
              <a:tr h="370840">
                <a:tc>
                  <a:txBody>
                    <a:bodyPr/>
                    <a:lstStyle/>
                    <a:p>
                      <a:pPr algn="l" fontAlgn="t"/>
                      <a:r>
                        <a:rPr lang="en-US">
                          <a:effectLst/>
                          <a:hlinkClick r:id="rId15"/>
                        </a:rPr>
                        <a:t>word-spacing</a:t>
                      </a:r>
                      <a:endParaRPr lang="en-US">
                        <a:effectLst/>
                      </a:endParaRPr>
                    </a:p>
                  </a:txBody>
                  <a:tcPr marL="152400" marR="76200" marT="76200" marB="76200"/>
                </a:tc>
                <a:tc>
                  <a:txBody>
                    <a:bodyPr/>
                    <a:lstStyle/>
                    <a:p>
                      <a:pPr algn="l" fontAlgn="t"/>
                      <a:r>
                        <a:rPr lang="en-US" dirty="0">
                          <a:effectLst/>
                        </a:rPr>
                        <a:t>Increases or decreases the space between words in a text</a:t>
                      </a:r>
                    </a:p>
                  </a:txBody>
                  <a:tcPr marL="76200" marR="76200" marT="76200" marB="76200"/>
                </a:tc>
                <a:extLst>
                  <a:ext uri="{0D108BD9-81ED-4DB2-BD59-A6C34878D82A}">
                    <a16:rowId xmlns:a16="http://schemas.microsoft.com/office/drawing/2014/main" val="533031127"/>
                  </a:ext>
                </a:extLst>
              </a:tr>
            </a:tbl>
          </a:graphicData>
        </a:graphic>
      </p:graphicFrame>
    </p:spTree>
    <p:extLst>
      <p:ext uri="{BB962C8B-B14F-4D97-AF65-F5344CB8AC3E}">
        <p14:creationId xmlns:p14="http://schemas.microsoft.com/office/powerpoint/2010/main" val="725562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4F90-88B0-4804-BD39-CC3C79BAAA7D}"/>
              </a:ext>
            </a:extLst>
          </p:cNvPr>
          <p:cNvSpPr>
            <a:spLocks noGrp="1"/>
          </p:cNvSpPr>
          <p:nvPr>
            <p:ph type="title"/>
          </p:nvPr>
        </p:nvSpPr>
        <p:spPr/>
        <p:txBody>
          <a:bodyPr>
            <a:normAutofit/>
          </a:bodyPr>
          <a:lstStyle/>
          <a:p>
            <a:r>
              <a:rPr lang="en-US" dirty="0">
                <a:effectLst/>
              </a:rPr>
              <a:t>CSS Fonts</a:t>
            </a:r>
            <a:endParaRPr lang="en-US" dirty="0"/>
          </a:p>
        </p:txBody>
      </p:sp>
      <p:sp>
        <p:nvSpPr>
          <p:cNvPr id="3" name="Content Placeholder 2">
            <a:extLst>
              <a:ext uri="{FF2B5EF4-FFF2-40B4-BE49-F238E27FC236}">
                <a16:creationId xmlns:a16="http://schemas.microsoft.com/office/drawing/2014/main" id="{6ED366DF-B989-44F9-A294-3838A6731ECD}"/>
              </a:ext>
            </a:extLst>
          </p:cNvPr>
          <p:cNvSpPr>
            <a:spLocks noGrp="1"/>
          </p:cNvSpPr>
          <p:nvPr>
            <p:ph idx="1"/>
          </p:nvPr>
        </p:nvSpPr>
        <p:spPr/>
        <p:txBody>
          <a:bodyPr/>
          <a:lstStyle/>
          <a:p>
            <a:r>
              <a:rPr lang="en-US" dirty="0">
                <a:effectLst/>
              </a:rPr>
              <a:t>The CSS font properties define the font family, boldness, size, and the style of a text.</a:t>
            </a:r>
          </a:p>
        </p:txBody>
      </p:sp>
    </p:spTree>
    <p:extLst>
      <p:ext uri="{BB962C8B-B14F-4D97-AF65-F5344CB8AC3E}">
        <p14:creationId xmlns:p14="http://schemas.microsoft.com/office/powerpoint/2010/main" val="23469029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598C-8271-4094-AEAB-7C97D4958704}"/>
              </a:ext>
            </a:extLst>
          </p:cNvPr>
          <p:cNvSpPr>
            <a:spLocks noGrp="1"/>
          </p:cNvSpPr>
          <p:nvPr>
            <p:ph type="title"/>
          </p:nvPr>
        </p:nvSpPr>
        <p:spPr/>
        <p:txBody>
          <a:bodyPr>
            <a:normAutofit/>
          </a:bodyPr>
          <a:lstStyle/>
          <a:p>
            <a:r>
              <a:rPr lang="en-US" dirty="0">
                <a:effectLst/>
              </a:rPr>
              <a:t>CSS Font Families</a:t>
            </a:r>
            <a:endParaRPr lang="en-US" dirty="0"/>
          </a:p>
        </p:txBody>
      </p:sp>
      <p:sp>
        <p:nvSpPr>
          <p:cNvPr id="3" name="Content Placeholder 2">
            <a:extLst>
              <a:ext uri="{FF2B5EF4-FFF2-40B4-BE49-F238E27FC236}">
                <a16:creationId xmlns:a16="http://schemas.microsoft.com/office/drawing/2014/main" id="{26A34A28-7023-4305-86F7-832C857AE882}"/>
              </a:ext>
            </a:extLst>
          </p:cNvPr>
          <p:cNvSpPr>
            <a:spLocks noGrp="1"/>
          </p:cNvSpPr>
          <p:nvPr>
            <p:ph idx="1"/>
          </p:nvPr>
        </p:nvSpPr>
        <p:spPr/>
        <p:txBody>
          <a:bodyPr/>
          <a:lstStyle/>
          <a:p>
            <a:r>
              <a:rPr lang="en-US" dirty="0">
                <a:effectLst/>
              </a:rPr>
              <a:t>In CSS, there are two types of font family names:</a:t>
            </a:r>
          </a:p>
          <a:p>
            <a:r>
              <a:rPr lang="en-US" b="1" dirty="0">
                <a:effectLst/>
              </a:rPr>
              <a:t>generic family</a:t>
            </a:r>
            <a:r>
              <a:rPr lang="en-US" dirty="0">
                <a:effectLst/>
              </a:rPr>
              <a:t> - a group of font families with a similar look (like "Serif" or "Monospace")</a:t>
            </a:r>
          </a:p>
          <a:p>
            <a:r>
              <a:rPr lang="en-US" b="1" dirty="0">
                <a:effectLst/>
              </a:rPr>
              <a:t>font family</a:t>
            </a:r>
            <a:r>
              <a:rPr lang="en-US" dirty="0">
                <a:effectLst/>
              </a:rPr>
              <a:t> - a specific font family (like "Times New Roman" or "Arial")</a:t>
            </a:r>
          </a:p>
          <a:p>
            <a:r>
              <a:rPr lang="en-US" b="1" dirty="0">
                <a:effectLst/>
              </a:rPr>
              <a:t>Note:</a:t>
            </a:r>
            <a:r>
              <a:rPr lang="en-US" dirty="0">
                <a:effectLst/>
              </a:rPr>
              <a:t> On computer screens, sans-serif fonts are considered easier to read than serif fonts.</a:t>
            </a:r>
            <a:endParaRPr lang="en-US" dirty="0"/>
          </a:p>
        </p:txBody>
      </p:sp>
    </p:spTree>
    <p:extLst>
      <p:ext uri="{BB962C8B-B14F-4D97-AF65-F5344CB8AC3E}">
        <p14:creationId xmlns:p14="http://schemas.microsoft.com/office/powerpoint/2010/main" val="64494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0D91-258A-4B13-A202-FD9BD67F624A}"/>
              </a:ext>
            </a:extLst>
          </p:cNvPr>
          <p:cNvSpPr>
            <a:spLocks noGrp="1"/>
          </p:cNvSpPr>
          <p:nvPr>
            <p:ph type="title"/>
          </p:nvPr>
        </p:nvSpPr>
        <p:spPr/>
        <p:txBody>
          <a:bodyPr>
            <a:normAutofit/>
          </a:bodyPr>
          <a:lstStyle/>
          <a:p>
            <a:r>
              <a:rPr lang="en-US" dirty="0">
                <a:effectLst/>
              </a:rPr>
              <a:t>The id Selector</a:t>
            </a:r>
            <a:endParaRPr lang="en-US" dirty="0"/>
          </a:p>
        </p:txBody>
      </p:sp>
      <p:sp>
        <p:nvSpPr>
          <p:cNvPr id="3" name="Content Placeholder 2">
            <a:extLst>
              <a:ext uri="{FF2B5EF4-FFF2-40B4-BE49-F238E27FC236}">
                <a16:creationId xmlns:a16="http://schemas.microsoft.com/office/drawing/2014/main" id="{25006D2A-F2A7-4A39-A649-CF05818B32D3}"/>
              </a:ext>
            </a:extLst>
          </p:cNvPr>
          <p:cNvSpPr>
            <a:spLocks noGrp="1"/>
          </p:cNvSpPr>
          <p:nvPr>
            <p:ph idx="1"/>
          </p:nvPr>
        </p:nvSpPr>
        <p:spPr/>
        <p:txBody>
          <a:bodyPr/>
          <a:lstStyle/>
          <a:p>
            <a:r>
              <a:rPr lang="en-US" dirty="0">
                <a:effectLst/>
              </a:rPr>
              <a:t>The id selector uses the id attribute of an HTML element to select a specific element.</a:t>
            </a:r>
          </a:p>
          <a:p>
            <a:r>
              <a:rPr lang="en-US" dirty="0">
                <a:effectLst/>
              </a:rPr>
              <a:t>The id of an element should be unique within a page, so the id selector is used to select one unique element!</a:t>
            </a:r>
          </a:p>
          <a:p>
            <a:r>
              <a:rPr lang="en-US" dirty="0">
                <a:effectLst/>
              </a:rPr>
              <a:t>To select an element with a specific id, write a hash (#) character, followed by the id of the element.</a:t>
            </a:r>
          </a:p>
          <a:p>
            <a:r>
              <a:rPr lang="en-US" dirty="0">
                <a:effectLst/>
              </a:rPr>
              <a:t>The style rule below will be applied to the HTML element with id="para1":</a:t>
            </a:r>
          </a:p>
        </p:txBody>
      </p:sp>
    </p:spTree>
    <p:extLst>
      <p:ext uri="{BB962C8B-B14F-4D97-AF65-F5344CB8AC3E}">
        <p14:creationId xmlns:p14="http://schemas.microsoft.com/office/powerpoint/2010/main" val="34991489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937E-6971-4895-9BCD-688F18E8E339}"/>
              </a:ext>
            </a:extLst>
          </p:cNvPr>
          <p:cNvSpPr>
            <a:spLocks noGrp="1"/>
          </p:cNvSpPr>
          <p:nvPr>
            <p:ph type="title"/>
          </p:nvPr>
        </p:nvSpPr>
        <p:spPr/>
        <p:txBody>
          <a:bodyPr>
            <a:normAutofit/>
          </a:bodyPr>
          <a:lstStyle/>
          <a:p>
            <a:r>
              <a:rPr lang="en-US" dirty="0">
                <a:effectLst/>
              </a:rPr>
              <a:t>Font Family</a:t>
            </a:r>
            <a:endParaRPr lang="en-US" dirty="0"/>
          </a:p>
        </p:txBody>
      </p:sp>
      <p:sp>
        <p:nvSpPr>
          <p:cNvPr id="3" name="Content Placeholder 2">
            <a:extLst>
              <a:ext uri="{FF2B5EF4-FFF2-40B4-BE49-F238E27FC236}">
                <a16:creationId xmlns:a16="http://schemas.microsoft.com/office/drawing/2014/main" id="{04917E76-AD28-4E0C-A170-18CD9640D3A4}"/>
              </a:ext>
            </a:extLst>
          </p:cNvPr>
          <p:cNvSpPr>
            <a:spLocks noGrp="1"/>
          </p:cNvSpPr>
          <p:nvPr>
            <p:ph idx="1"/>
          </p:nvPr>
        </p:nvSpPr>
        <p:spPr/>
        <p:txBody>
          <a:bodyPr>
            <a:normAutofit lnSpcReduction="10000"/>
          </a:bodyPr>
          <a:lstStyle/>
          <a:p>
            <a:r>
              <a:rPr lang="en-US" dirty="0"/>
              <a:t>The font family of a text is set with the font-family property.</a:t>
            </a:r>
          </a:p>
          <a:p>
            <a:r>
              <a:rPr lang="en-US" dirty="0"/>
              <a:t>The font-family property should hold several font names as a "fallback" system. If the browser does not support the first font, it tries the next font, and so on.</a:t>
            </a:r>
          </a:p>
          <a:p>
            <a:r>
              <a:rPr lang="en-US" dirty="0"/>
              <a:t>Start with the font you want, and end with a generic family, to let the browser pick a similar font in the generic family, if no other fonts are available.</a:t>
            </a:r>
          </a:p>
          <a:p>
            <a:r>
              <a:rPr lang="en-US" dirty="0"/>
              <a:t>Note: If the name of a font family is more than one word, it must be in quotation marks, like: "Times New Roman".</a:t>
            </a:r>
          </a:p>
          <a:p>
            <a:r>
              <a:rPr lang="en-US" dirty="0"/>
              <a:t>More than one font family is specified in a comma-separated list:</a:t>
            </a:r>
          </a:p>
          <a:p>
            <a:endParaRPr lang="en-US" dirty="0"/>
          </a:p>
        </p:txBody>
      </p:sp>
    </p:spTree>
    <p:extLst>
      <p:ext uri="{BB962C8B-B14F-4D97-AF65-F5344CB8AC3E}">
        <p14:creationId xmlns:p14="http://schemas.microsoft.com/office/powerpoint/2010/main" val="2379256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1D82-02EC-40E2-9199-CB2C58FB473B}"/>
              </a:ext>
            </a:extLst>
          </p:cNvPr>
          <p:cNvSpPr>
            <a:spLocks noGrp="1"/>
          </p:cNvSpPr>
          <p:nvPr>
            <p:ph type="title"/>
          </p:nvPr>
        </p:nvSpPr>
        <p:spPr/>
        <p:txBody>
          <a:bodyPr>
            <a:normAutofit/>
          </a:bodyPr>
          <a:lstStyle/>
          <a:p>
            <a:r>
              <a:rPr lang="en-US" dirty="0">
                <a:effectLst/>
              </a:rPr>
              <a:t>Font Size</a:t>
            </a:r>
          </a:p>
        </p:txBody>
      </p:sp>
      <p:sp>
        <p:nvSpPr>
          <p:cNvPr id="3" name="Content Placeholder 2">
            <a:extLst>
              <a:ext uri="{FF2B5EF4-FFF2-40B4-BE49-F238E27FC236}">
                <a16:creationId xmlns:a16="http://schemas.microsoft.com/office/drawing/2014/main" id="{DBA55FD6-7E31-4F38-8EF0-A981F70BFBBF}"/>
              </a:ext>
            </a:extLst>
          </p:cNvPr>
          <p:cNvSpPr>
            <a:spLocks noGrp="1"/>
          </p:cNvSpPr>
          <p:nvPr>
            <p:ph idx="1"/>
          </p:nvPr>
        </p:nvSpPr>
        <p:spPr>
          <a:xfrm>
            <a:off x="913794" y="1732449"/>
            <a:ext cx="11278205" cy="5125551"/>
          </a:xfrm>
        </p:spPr>
        <p:txBody>
          <a:bodyPr>
            <a:normAutofit fontScale="77500" lnSpcReduction="20000"/>
          </a:bodyPr>
          <a:lstStyle/>
          <a:p>
            <a:r>
              <a:rPr lang="en-US" dirty="0"/>
              <a:t>The font-size property sets the size of the text.</a:t>
            </a:r>
          </a:p>
          <a:p>
            <a:r>
              <a:rPr lang="en-US" dirty="0"/>
              <a:t>Being able to manage the text size is important in web design. However, you should not use font size adjustments to make paragraphs look like headings, or headings look like paragraphs.</a:t>
            </a:r>
          </a:p>
          <a:p>
            <a:r>
              <a:rPr lang="en-US" dirty="0"/>
              <a:t>Always use the proper HTML tags, like &lt;h1&gt; - &lt;h6&gt; for headings and &lt;p&gt; for paragraphs.</a:t>
            </a:r>
          </a:p>
          <a:p>
            <a:r>
              <a:rPr lang="en-US" dirty="0"/>
              <a:t>The font-size value can be an absolute, or relative size.</a:t>
            </a:r>
          </a:p>
          <a:p>
            <a:r>
              <a:rPr lang="en-US" dirty="0"/>
              <a:t>Absolute size:</a:t>
            </a:r>
          </a:p>
          <a:p>
            <a:r>
              <a:rPr lang="en-US" dirty="0"/>
              <a:t>Sets the text to a specified size</a:t>
            </a:r>
          </a:p>
          <a:p>
            <a:r>
              <a:rPr lang="en-US" dirty="0"/>
              <a:t>Does not allow a user to change the text size in all browsers (bad for accessibility reasons)</a:t>
            </a:r>
          </a:p>
          <a:p>
            <a:r>
              <a:rPr lang="en-US" dirty="0"/>
              <a:t>Absolute size is useful when the physical size of the output is known</a:t>
            </a:r>
          </a:p>
          <a:p>
            <a:r>
              <a:rPr lang="en-US" dirty="0"/>
              <a:t>Relative size:</a:t>
            </a:r>
          </a:p>
          <a:p>
            <a:r>
              <a:rPr lang="en-US" dirty="0"/>
              <a:t>Sets the size relative to surrounding elements</a:t>
            </a:r>
          </a:p>
          <a:p>
            <a:r>
              <a:rPr lang="en-US" dirty="0"/>
              <a:t>Allows a user to change the text size in browsers</a:t>
            </a:r>
          </a:p>
          <a:p>
            <a:r>
              <a:rPr lang="en-US" dirty="0"/>
              <a:t>Note: If you do not specify a font size, the default size for normal text, like paragraphs, is 16px (16px=1em).</a:t>
            </a:r>
          </a:p>
        </p:txBody>
      </p:sp>
    </p:spTree>
    <p:extLst>
      <p:ext uri="{BB962C8B-B14F-4D97-AF65-F5344CB8AC3E}">
        <p14:creationId xmlns:p14="http://schemas.microsoft.com/office/powerpoint/2010/main" val="16766839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ECB8-967E-4174-A1CE-B536B704F862}"/>
              </a:ext>
            </a:extLst>
          </p:cNvPr>
          <p:cNvSpPr>
            <a:spLocks noGrp="1"/>
          </p:cNvSpPr>
          <p:nvPr>
            <p:ph type="title"/>
          </p:nvPr>
        </p:nvSpPr>
        <p:spPr/>
        <p:txBody>
          <a:bodyPr>
            <a:normAutofit/>
          </a:bodyPr>
          <a:lstStyle/>
          <a:p>
            <a:r>
              <a:rPr lang="en-US" dirty="0">
                <a:effectLst/>
              </a:rPr>
              <a:t>All CSS Font Properties</a:t>
            </a:r>
            <a:br>
              <a:rPr lang="en-US" dirty="0">
                <a:effectLst/>
              </a:rPr>
            </a:br>
            <a:endParaRPr lang="en-US" dirty="0"/>
          </a:p>
        </p:txBody>
      </p:sp>
      <p:graphicFrame>
        <p:nvGraphicFramePr>
          <p:cNvPr id="4" name="Content Placeholder 3">
            <a:extLst>
              <a:ext uri="{FF2B5EF4-FFF2-40B4-BE49-F238E27FC236}">
                <a16:creationId xmlns:a16="http://schemas.microsoft.com/office/drawing/2014/main" id="{B3FF4273-6D49-4017-A17C-6D4A398EFB0C}"/>
              </a:ext>
            </a:extLst>
          </p:cNvPr>
          <p:cNvGraphicFramePr>
            <a:graphicFrameLocks noGrp="1"/>
          </p:cNvGraphicFramePr>
          <p:nvPr>
            <p:ph idx="1"/>
            <p:extLst>
              <p:ext uri="{D42A27DB-BD31-4B8C-83A1-F6EECF244321}">
                <p14:modId xmlns:p14="http://schemas.microsoft.com/office/powerpoint/2010/main" val="2735329772"/>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3308660909"/>
                    </a:ext>
                  </a:extLst>
                </a:gridCol>
                <a:gridCol w="5257801">
                  <a:extLst>
                    <a:ext uri="{9D8B030D-6E8A-4147-A177-3AD203B41FA5}">
                      <a16:colId xmlns:a16="http://schemas.microsoft.com/office/drawing/2014/main" val="1460349726"/>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a:effectLst/>
                        </a:rPr>
                        <a:t>Description</a:t>
                      </a:r>
                    </a:p>
                  </a:txBody>
                  <a:tcPr marL="77392" marR="77392" marT="76200" marB="76200"/>
                </a:tc>
                <a:extLst>
                  <a:ext uri="{0D108BD9-81ED-4DB2-BD59-A6C34878D82A}">
                    <a16:rowId xmlns:a16="http://schemas.microsoft.com/office/drawing/2014/main" val="4034140834"/>
                  </a:ext>
                </a:extLst>
              </a:tr>
              <a:tr h="370840">
                <a:tc>
                  <a:txBody>
                    <a:bodyPr/>
                    <a:lstStyle/>
                    <a:p>
                      <a:pPr algn="l" fontAlgn="t"/>
                      <a:r>
                        <a:rPr lang="en-US">
                          <a:effectLst/>
                          <a:hlinkClick r:id="rId2"/>
                        </a:rPr>
                        <a:t>font</a:t>
                      </a:r>
                      <a:endParaRPr lang="en-US">
                        <a:effectLst/>
                      </a:endParaRPr>
                    </a:p>
                  </a:txBody>
                  <a:tcPr marL="154783" marR="77392" marT="76200" marB="76200"/>
                </a:tc>
                <a:tc>
                  <a:txBody>
                    <a:bodyPr/>
                    <a:lstStyle/>
                    <a:p>
                      <a:pPr algn="l" fontAlgn="t"/>
                      <a:r>
                        <a:rPr lang="en-US">
                          <a:effectLst/>
                        </a:rPr>
                        <a:t>Sets all the font properties in one declaration</a:t>
                      </a:r>
                    </a:p>
                  </a:txBody>
                  <a:tcPr marL="77392" marR="77392" marT="76200" marB="76200"/>
                </a:tc>
                <a:extLst>
                  <a:ext uri="{0D108BD9-81ED-4DB2-BD59-A6C34878D82A}">
                    <a16:rowId xmlns:a16="http://schemas.microsoft.com/office/drawing/2014/main" val="2696315307"/>
                  </a:ext>
                </a:extLst>
              </a:tr>
              <a:tr h="370840">
                <a:tc>
                  <a:txBody>
                    <a:bodyPr/>
                    <a:lstStyle/>
                    <a:p>
                      <a:pPr algn="l" fontAlgn="t"/>
                      <a:r>
                        <a:rPr lang="en-US">
                          <a:effectLst/>
                          <a:hlinkClick r:id="rId3"/>
                        </a:rPr>
                        <a:t>font-family</a:t>
                      </a:r>
                      <a:endParaRPr lang="en-US">
                        <a:effectLst/>
                      </a:endParaRPr>
                    </a:p>
                  </a:txBody>
                  <a:tcPr marL="154783" marR="77392" marT="76200" marB="76200"/>
                </a:tc>
                <a:tc>
                  <a:txBody>
                    <a:bodyPr/>
                    <a:lstStyle/>
                    <a:p>
                      <a:pPr algn="l" fontAlgn="t"/>
                      <a:r>
                        <a:rPr lang="en-US">
                          <a:effectLst/>
                        </a:rPr>
                        <a:t>Specifies the font family for text</a:t>
                      </a:r>
                    </a:p>
                  </a:txBody>
                  <a:tcPr marL="77392" marR="77392" marT="76200" marB="76200"/>
                </a:tc>
                <a:extLst>
                  <a:ext uri="{0D108BD9-81ED-4DB2-BD59-A6C34878D82A}">
                    <a16:rowId xmlns:a16="http://schemas.microsoft.com/office/drawing/2014/main" val="4267112720"/>
                  </a:ext>
                </a:extLst>
              </a:tr>
              <a:tr h="370840">
                <a:tc>
                  <a:txBody>
                    <a:bodyPr/>
                    <a:lstStyle/>
                    <a:p>
                      <a:pPr algn="l" fontAlgn="t"/>
                      <a:r>
                        <a:rPr lang="en-US">
                          <a:effectLst/>
                          <a:hlinkClick r:id="rId4"/>
                        </a:rPr>
                        <a:t>font-size</a:t>
                      </a:r>
                      <a:endParaRPr lang="en-US">
                        <a:effectLst/>
                      </a:endParaRPr>
                    </a:p>
                  </a:txBody>
                  <a:tcPr marL="154783" marR="77392" marT="76200" marB="76200"/>
                </a:tc>
                <a:tc>
                  <a:txBody>
                    <a:bodyPr/>
                    <a:lstStyle/>
                    <a:p>
                      <a:pPr algn="l" fontAlgn="t"/>
                      <a:r>
                        <a:rPr lang="en-US">
                          <a:effectLst/>
                        </a:rPr>
                        <a:t>Specifies the font size of text</a:t>
                      </a:r>
                    </a:p>
                  </a:txBody>
                  <a:tcPr marL="77392" marR="77392" marT="76200" marB="76200"/>
                </a:tc>
                <a:extLst>
                  <a:ext uri="{0D108BD9-81ED-4DB2-BD59-A6C34878D82A}">
                    <a16:rowId xmlns:a16="http://schemas.microsoft.com/office/drawing/2014/main" val="2381525827"/>
                  </a:ext>
                </a:extLst>
              </a:tr>
              <a:tr h="370840">
                <a:tc>
                  <a:txBody>
                    <a:bodyPr/>
                    <a:lstStyle/>
                    <a:p>
                      <a:pPr algn="l" fontAlgn="t"/>
                      <a:r>
                        <a:rPr lang="en-US">
                          <a:effectLst/>
                          <a:hlinkClick r:id="rId5"/>
                        </a:rPr>
                        <a:t>font-style</a:t>
                      </a:r>
                      <a:endParaRPr lang="en-US">
                        <a:effectLst/>
                      </a:endParaRPr>
                    </a:p>
                  </a:txBody>
                  <a:tcPr marL="154783" marR="77392" marT="76200" marB="76200"/>
                </a:tc>
                <a:tc>
                  <a:txBody>
                    <a:bodyPr/>
                    <a:lstStyle/>
                    <a:p>
                      <a:pPr algn="l" fontAlgn="t"/>
                      <a:r>
                        <a:rPr lang="en-US">
                          <a:effectLst/>
                        </a:rPr>
                        <a:t>Specifies the font style for text</a:t>
                      </a:r>
                    </a:p>
                  </a:txBody>
                  <a:tcPr marL="77392" marR="77392" marT="76200" marB="76200"/>
                </a:tc>
                <a:extLst>
                  <a:ext uri="{0D108BD9-81ED-4DB2-BD59-A6C34878D82A}">
                    <a16:rowId xmlns:a16="http://schemas.microsoft.com/office/drawing/2014/main" val="2158104291"/>
                  </a:ext>
                </a:extLst>
              </a:tr>
              <a:tr h="370840">
                <a:tc>
                  <a:txBody>
                    <a:bodyPr/>
                    <a:lstStyle/>
                    <a:p>
                      <a:pPr algn="l" fontAlgn="t"/>
                      <a:r>
                        <a:rPr lang="en-US">
                          <a:effectLst/>
                          <a:hlinkClick r:id="rId6"/>
                        </a:rPr>
                        <a:t>font-variant</a:t>
                      </a:r>
                      <a:endParaRPr lang="en-US">
                        <a:effectLst/>
                      </a:endParaRPr>
                    </a:p>
                  </a:txBody>
                  <a:tcPr marL="154783" marR="77392" marT="76200" marB="76200"/>
                </a:tc>
                <a:tc>
                  <a:txBody>
                    <a:bodyPr/>
                    <a:lstStyle/>
                    <a:p>
                      <a:pPr algn="l" fontAlgn="t"/>
                      <a:r>
                        <a:rPr lang="en-US">
                          <a:effectLst/>
                        </a:rPr>
                        <a:t>Specifies whether or not a text should be displayed in a small-caps font</a:t>
                      </a:r>
                    </a:p>
                  </a:txBody>
                  <a:tcPr marL="77392" marR="77392" marT="76200" marB="76200"/>
                </a:tc>
                <a:extLst>
                  <a:ext uri="{0D108BD9-81ED-4DB2-BD59-A6C34878D82A}">
                    <a16:rowId xmlns:a16="http://schemas.microsoft.com/office/drawing/2014/main" val="251422967"/>
                  </a:ext>
                </a:extLst>
              </a:tr>
              <a:tr h="370840">
                <a:tc>
                  <a:txBody>
                    <a:bodyPr/>
                    <a:lstStyle/>
                    <a:p>
                      <a:pPr algn="l" fontAlgn="t"/>
                      <a:r>
                        <a:rPr lang="en-US">
                          <a:effectLst/>
                          <a:hlinkClick r:id="rId7"/>
                        </a:rPr>
                        <a:t>font-weight</a:t>
                      </a:r>
                      <a:endParaRPr lang="en-US">
                        <a:effectLst/>
                      </a:endParaRPr>
                    </a:p>
                  </a:txBody>
                  <a:tcPr marL="154783" marR="77392" marT="76200" marB="76200"/>
                </a:tc>
                <a:tc>
                  <a:txBody>
                    <a:bodyPr/>
                    <a:lstStyle/>
                    <a:p>
                      <a:pPr algn="l" fontAlgn="t"/>
                      <a:r>
                        <a:rPr lang="en-US" dirty="0">
                          <a:effectLst/>
                        </a:rPr>
                        <a:t>Specifies the weight of a font</a:t>
                      </a:r>
                    </a:p>
                  </a:txBody>
                  <a:tcPr marL="77392" marR="77392" marT="76200" marB="76200"/>
                </a:tc>
                <a:extLst>
                  <a:ext uri="{0D108BD9-81ED-4DB2-BD59-A6C34878D82A}">
                    <a16:rowId xmlns:a16="http://schemas.microsoft.com/office/drawing/2014/main" val="1150506770"/>
                  </a:ext>
                </a:extLst>
              </a:tr>
            </a:tbl>
          </a:graphicData>
        </a:graphic>
      </p:graphicFrame>
    </p:spTree>
    <p:extLst>
      <p:ext uri="{BB962C8B-B14F-4D97-AF65-F5344CB8AC3E}">
        <p14:creationId xmlns:p14="http://schemas.microsoft.com/office/powerpoint/2010/main" val="3674505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A40A-2C2A-4007-85EC-7411A7962FEF}"/>
              </a:ext>
            </a:extLst>
          </p:cNvPr>
          <p:cNvSpPr>
            <a:spLocks noGrp="1"/>
          </p:cNvSpPr>
          <p:nvPr>
            <p:ph type="title"/>
          </p:nvPr>
        </p:nvSpPr>
        <p:spPr/>
        <p:txBody>
          <a:bodyPr>
            <a:normAutofit/>
          </a:bodyPr>
          <a:lstStyle/>
          <a:p>
            <a:r>
              <a:rPr lang="en-US" dirty="0">
                <a:effectLst/>
              </a:rPr>
              <a:t>CSS Lists</a:t>
            </a:r>
            <a:endParaRPr lang="en-US" dirty="0"/>
          </a:p>
        </p:txBody>
      </p:sp>
      <p:sp>
        <p:nvSpPr>
          <p:cNvPr id="3" name="Content Placeholder 2">
            <a:extLst>
              <a:ext uri="{FF2B5EF4-FFF2-40B4-BE49-F238E27FC236}">
                <a16:creationId xmlns:a16="http://schemas.microsoft.com/office/drawing/2014/main" id="{9D72EF25-B481-4F2D-ABDB-AE5067BD9349}"/>
              </a:ext>
            </a:extLst>
          </p:cNvPr>
          <p:cNvSpPr>
            <a:spLocks noGrp="1"/>
          </p:cNvSpPr>
          <p:nvPr>
            <p:ph idx="1"/>
          </p:nvPr>
        </p:nvSpPr>
        <p:spPr/>
        <p:txBody>
          <a:bodyPr/>
          <a:lstStyle/>
          <a:p>
            <a:r>
              <a:rPr lang="en-US" dirty="0">
                <a:effectLst/>
              </a:rPr>
              <a:t>In HTML, there are two main types of lists:</a:t>
            </a:r>
          </a:p>
          <a:p>
            <a:r>
              <a:rPr lang="en-US" dirty="0">
                <a:effectLst/>
              </a:rPr>
              <a:t>unordered lists (&lt;ul&gt;) - the list items are marked with bullets</a:t>
            </a:r>
          </a:p>
          <a:p>
            <a:r>
              <a:rPr lang="en-US" dirty="0">
                <a:effectLst/>
              </a:rPr>
              <a:t>ordered lists (&lt;</a:t>
            </a:r>
            <a:r>
              <a:rPr lang="en-US" dirty="0" err="1">
                <a:effectLst/>
              </a:rPr>
              <a:t>ol</a:t>
            </a:r>
            <a:r>
              <a:rPr lang="en-US" dirty="0">
                <a:effectLst/>
              </a:rPr>
              <a:t>&gt;) - the list items are marked with numbers or letters</a:t>
            </a:r>
          </a:p>
          <a:p>
            <a:r>
              <a:rPr lang="en-US" dirty="0">
                <a:effectLst/>
              </a:rPr>
              <a:t>The CSS list properties allow you to:</a:t>
            </a:r>
          </a:p>
          <a:p>
            <a:r>
              <a:rPr lang="en-US" dirty="0">
                <a:effectLst/>
              </a:rPr>
              <a:t>Set different list item markers for ordered lists</a:t>
            </a:r>
          </a:p>
          <a:p>
            <a:r>
              <a:rPr lang="en-US" dirty="0">
                <a:effectLst/>
              </a:rPr>
              <a:t>Set different list item markers for unordered lists</a:t>
            </a:r>
          </a:p>
          <a:p>
            <a:r>
              <a:rPr lang="en-US" dirty="0">
                <a:effectLst/>
              </a:rPr>
              <a:t>Set an image as the list item marker</a:t>
            </a:r>
          </a:p>
          <a:p>
            <a:r>
              <a:rPr lang="en-US" dirty="0">
                <a:effectLst/>
              </a:rPr>
              <a:t>Add background colors to lists and list items</a:t>
            </a:r>
          </a:p>
        </p:txBody>
      </p:sp>
    </p:spTree>
    <p:extLst>
      <p:ext uri="{BB962C8B-B14F-4D97-AF65-F5344CB8AC3E}">
        <p14:creationId xmlns:p14="http://schemas.microsoft.com/office/powerpoint/2010/main" val="19900448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3E97-EEFA-4D24-A714-CAD7EDBC8265}"/>
              </a:ext>
            </a:extLst>
          </p:cNvPr>
          <p:cNvSpPr>
            <a:spLocks noGrp="1"/>
          </p:cNvSpPr>
          <p:nvPr>
            <p:ph type="title"/>
          </p:nvPr>
        </p:nvSpPr>
        <p:spPr/>
        <p:txBody>
          <a:bodyPr>
            <a:normAutofit/>
          </a:bodyPr>
          <a:lstStyle/>
          <a:p>
            <a:r>
              <a:rPr lang="en-US" dirty="0">
                <a:effectLst/>
              </a:rPr>
              <a:t>Different List Item Markers</a:t>
            </a:r>
            <a:endParaRPr lang="en-US" dirty="0"/>
          </a:p>
        </p:txBody>
      </p:sp>
      <p:sp>
        <p:nvSpPr>
          <p:cNvPr id="3" name="Content Placeholder 2">
            <a:extLst>
              <a:ext uri="{FF2B5EF4-FFF2-40B4-BE49-F238E27FC236}">
                <a16:creationId xmlns:a16="http://schemas.microsoft.com/office/drawing/2014/main" id="{95D12347-95A9-4B52-9A82-748148805AF0}"/>
              </a:ext>
            </a:extLst>
          </p:cNvPr>
          <p:cNvSpPr>
            <a:spLocks noGrp="1"/>
          </p:cNvSpPr>
          <p:nvPr>
            <p:ph idx="1"/>
          </p:nvPr>
        </p:nvSpPr>
        <p:spPr/>
        <p:txBody>
          <a:bodyPr/>
          <a:lstStyle/>
          <a:p>
            <a:r>
              <a:rPr lang="en-US" dirty="0"/>
              <a:t>The list-style-type property specifies the type of list item marker.</a:t>
            </a:r>
          </a:p>
          <a:p>
            <a:r>
              <a:rPr lang="en-US" dirty="0"/>
              <a:t>The following example shows some of the available list item markers:</a:t>
            </a:r>
          </a:p>
          <a:p>
            <a:r>
              <a:rPr lang="en-US" dirty="0">
                <a:effectLst/>
              </a:rPr>
              <a:t> list-style-type: circle;</a:t>
            </a:r>
          </a:p>
          <a:p>
            <a:r>
              <a:rPr lang="en-US" dirty="0">
                <a:effectLst/>
              </a:rPr>
              <a:t>list-style-type: square;</a:t>
            </a:r>
          </a:p>
          <a:p>
            <a:r>
              <a:rPr lang="en-US" dirty="0">
                <a:effectLst/>
              </a:rPr>
              <a:t>list-style-type: upper-roman;</a:t>
            </a:r>
          </a:p>
          <a:p>
            <a:r>
              <a:rPr lang="en-US" dirty="0">
                <a:effectLst/>
              </a:rPr>
              <a:t>list-style-type: lower-alpha;</a:t>
            </a:r>
            <a:endParaRPr lang="en-US" dirty="0"/>
          </a:p>
        </p:txBody>
      </p:sp>
    </p:spTree>
    <p:extLst>
      <p:ext uri="{BB962C8B-B14F-4D97-AF65-F5344CB8AC3E}">
        <p14:creationId xmlns:p14="http://schemas.microsoft.com/office/powerpoint/2010/main" val="5795239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00C6-E0A5-420E-B33D-47EEBC9662DE}"/>
              </a:ext>
            </a:extLst>
          </p:cNvPr>
          <p:cNvSpPr>
            <a:spLocks noGrp="1"/>
          </p:cNvSpPr>
          <p:nvPr>
            <p:ph type="title"/>
          </p:nvPr>
        </p:nvSpPr>
        <p:spPr/>
        <p:txBody>
          <a:bodyPr>
            <a:normAutofit/>
          </a:bodyPr>
          <a:lstStyle/>
          <a:p>
            <a:r>
              <a:rPr lang="en-US" dirty="0">
                <a:effectLst/>
              </a:rPr>
              <a:t>Position The List Item Markers</a:t>
            </a:r>
            <a:endParaRPr lang="en-US" dirty="0"/>
          </a:p>
        </p:txBody>
      </p:sp>
      <p:sp>
        <p:nvSpPr>
          <p:cNvPr id="3" name="Content Placeholder 2">
            <a:extLst>
              <a:ext uri="{FF2B5EF4-FFF2-40B4-BE49-F238E27FC236}">
                <a16:creationId xmlns:a16="http://schemas.microsoft.com/office/drawing/2014/main" id="{630CFDBF-4BB3-497D-AB56-A0C953AA680F}"/>
              </a:ext>
            </a:extLst>
          </p:cNvPr>
          <p:cNvSpPr>
            <a:spLocks noGrp="1"/>
          </p:cNvSpPr>
          <p:nvPr>
            <p:ph idx="1"/>
          </p:nvPr>
        </p:nvSpPr>
        <p:spPr/>
        <p:txBody>
          <a:bodyPr/>
          <a:lstStyle/>
          <a:p>
            <a:r>
              <a:rPr lang="en-US" dirty="0"/>
              <a:t>The list-style-position property specifies the position of the list-item markers (bullet points).</a:t>
            </a:r>
          </a:p>
          <a:p>
            <a:endParaRPr lang="en-US" dirty="0"/>
          </a:p>
          <a:p>
            <a:r>
              <a:rPr lang="en-US" dirty="0"/>
              <a:t>"list-style-position: outside;" means that the bullet points will be outside the list item. The start of each line of a list item will be aligned vertically. </a:t>
            </a:r>
          </a:p>
          <a:p>
            <a:r>
              <a:rPr lang="en-US" dirty="0">
                <a:effectLst/>
              </a:rPr>
              <a:t>"list-style-position: inside;" means that the bullet points will be inside the list item. As it is part of the list item, it will be part of the text and push the text at the start.</a:t>
            </a:r>
            <a:endParaRPr lang="en-US" dirty="0"/>
          </a:p>
        </p:txBody>
      </p:sp>
    </p:spTree>
    <p:extLst>
      <p:ext uri="{BB962C8B-B14F-4D97-AF65-F5344CB8AC3E}">
        <p14:creationId xmlns:p14="http://schemas.microsoft.com/office/powerpoint/2010/main" val="11476941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55C8-8FCD-4828-8A89-4F6148D508AA}"/>
              </a:ext>
            </a:extLst>
          </p:cNvPr>
          <p:cNvSpPr>
            <a:spLocks noGrp="1"/>
          </p:cNvSpPr>
          <p:nvPr>
            <p:ph type="title"/>
          </p:nvPr>
        </p:nvSpPr>
        <p:spPr/>
        <p:txBody>
          <a:bodyPr>
            <a:normAutofit/>
          </a:bodyPr>
          <a:lstStyle/>
          <a:p>
            <a:r>
              <a:rPr lang="en-US" dirty="0">
                <a:effectLst/>
              </a:rPr>
              <a:t>Remove Default Settings</a:t>
            </a:r>
            <a:endParaRPr lang="en-US" dirty="0"/>
          </a:p>
        </p:txBody>
      </p:sp>
      <p:sp>
        <p:nvSpPr>
          <p:cNvPr id="3" name="Content Placeholder 2">
            <a:extLst>
              <a:ext uri="{FF2B5EF4-FFF2-40B4-BE49-F238E27FC236}">
                <a16:creationId xmlns:a16="http://schemas.microsoft.com/office/drawing/2014/main" id="{CB1C4E0C-3BC9-48C0-8C91-B6122F96C0DD}"/>
              </a:ext>
            </a:extLst>
          </p:cNvPr>
          <p:cNvSpPr>
            <a:spLocks noGrp="1"/>
          </p:cNvSpPr>
          <p:nvPr>
            <p:ph idx="1"/>
          </p:nvPr>
        </p:nvSpPr>
        <p:spPr/>
        <p:txBody>
          <a:bodyPr/>
          <a:lstStyle/>
          <a:p>
            <a:r>
              <a:rPr lang="en-US" dirty="0"/>
              <a:t>The </a:t>
            </a:r>
            <a:r>
              <a:rPr lang="en-US" dirty="0" err="1"/>
              <a:t>list-style-type:none</a:t>
            </a:r>
            <a:r>
              <a:rPr lang="en-US" dirty="0"/>
              <a:t> property can also be used to remove the markers/bullets. Note that the list also has default margin and padding. To remove this, add margin:0 and padding:0 to &lt;ul&gt; or &lt;</a:t>
            </a:r>
            <a:r>
              <a:rPr lang="en-US" dirty="0" err="1"/>
              <a:t>ol</a:t>
            </a:r>
            <a:r>
              <a:rPr lang="en-US" dirty="0"/>
              <a:t>&gt;:</a:t>
            </a:r>
          </a:p>
        </p:txBody>
      </p:sp>
    </p:spTree>
    <p:extLst>
      <p:ext uri="{BB962C8B-B14F-4D97-AF65-F5344CB8AC3E}">
        <p14:creationId xmlns:p14="http://schemas.microsoft.com/office/powerpoint/2010/main" val="1541630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081D-7132-49E2-B71A-9172DA813659}"/>
              </a:ext>
            </a:extLst>
          </p:cNvPr>
          <p:cNvSpPr>
            <a:spLocks noGrp="1"/>
          </p:cNvSpPr>
          <p:nvPr>
            <p:ph type="title"/>
          </p:nvPr>
        </p:nvSpPr>
        <p:spPr/>
        <p:txBody>
          <a:bodyPr>
            <a:normAutofit/>
          </a:bodyPr>
          <a:lstStyle/>
          <a:p>
            <a:r>
              <a:rPr lang="en-US" dirty="0">
                <a:effectLst/>
              </a:rPr>
              <a:t>List - Shorthand property</a:t>
            </a:r>
            <a:endParaRPr lang="en-US" dirty="0"/>
          </a:p>
        </p:txBody>
      </p:sp>
      <p:sp>
        <p:nvSpPr>
          <p:cNvPr id="3" name="Content Placeholder 2">
            <a:extLst>
              <a:ext uri="{FF2B5EF4-FFF2-40B4-BE49-F238E27FC236}">
                <a16:creationId xmlns:a16="http://schemas.microsoft.com/office/drawing/2014/main" id="{BE1542F7-4B8F-417C-BE6F-64AA1E901A43}"/>
              </a:ext>
            </a:extLst>
          </p:cNvPr>
          <p:cNvSpPr>
            <a:spLocks noGrp="1"/>
          </p:cNvSpPr>
          <p:nvPr>
            <p:ph idx="1"/>
          </p:nvPr>
        </p:nvSpPr>
        <p:spPr>
          <a:xfrm>
            <a:off x="913795" y="1732449"/>
            <a:ext cx="10353762" cy="5125551"/>
          </a:xfrm>
        </p:spPr>
        <p:txBody>
          <a:bodyPr>
            <a:normAutofit fontScale="92500" lnSpcReduction="10000"/>
          </a:bodyPr>
          <a:lstStyle/>
          <a:p>
            <a:r>
              <a:rPr lang="en-US" dirty="0"/>
              <a:t>The list-style property is a shorthand property. It is used to set all the list properties in one declaration:</a:t>
            </a:r>
          </a:p>
          <a:p>
            <a:r>
              <a:rPr lang="en-US" dirty="0">
                <a:effectLst/>
              </a:rPr>
              <a:t>list-style: square inside </a:t>
            </a:r>
            <a:r>
              <a:rPr lang="en-US" dirty="0" err="1">
                <a:effectLst/>
              </a:rPr>
              <a:t>url</a:t>
            </a:r>
            <a:r>
              <a:rPr lang="en-US" dirty="0">
                <a:effectLst/>
              </a:rPr>
              <a:t>("sqpurple.gif");</a:t>
            </a:r>
          </a:p>
          <a:p>
            <a:r>
              <a:rPr lang="en-US" dirty="0"/>
              <a:t>When using the shorthand property, the order of the property values are:</a:t>
            </a:r>
          </a:p>
          <a:p>
            <a:endParaRPr lang="en-US" dirty="0"/>
          </a:p>
          <a:p>
            <a:r>
              <a:rPr lang="en-US" dirty="0"/>
              <a:t>list-style-type (if a list-style-image is specified, the value of this property will be displayed if the image for some reason cannot be displayed)</a:t>
            </a:r>
          </a:p>
          <a:p>
            <a:r>
              <a:rPr lang="en-US" dirty="0"/>
              <a:t>list-style-position (specifies whether the list-item markers should appear inside or outside the content flow)</a:t>
            </a:r>
          </a:p>
          <a:p>
            <a:r>
              <a:rPr lang="en-US" dirty="0"/>
              <a:t>list-style-image (specifies an image as the list item marker)</a:t>
            </a:r>
          </a:p>
          <a:p>
            <a:r>
              <a:rPr lang="en-US" dirty="0"/>
              <a:t>If one of the property values above are missing, the default value for the missing property will be inserted, if any.</a:t>
            </a:r>
          </a:p>
        </p:txBody>
      </p:sp>
    </p:spTree>
    <p:extLst>
      <p:ext uri="{BB962C8B-B14F-4D97-AF65-F5344CB8AC3E}">
        <p14:creationId xmlns:p14="http://schemas.microsoft.com/office/powerpoint/2010/main" val="22850555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253-0E8C-47B0-9DCA-37DA896167F5}"/>
              </a:ext>
            </a:extLst>
          </p:cNvPr>
          <p:cNvSpPr>
            <a:spLocks noGrp="1"/>
          </p:cNvSpPr>
          <p:nvPr>
            <p:ph type="title"/>
          </p:nvPr>
        </p:nvSpPr>
        <p:spPr/>
        <p:txBody>
          <a:bodyPr>
            <a:normAutofit/>
          </a:bodyPr>
          <a:lstStyle/>
          <a:p>
            <a:r>
              <a:rPr lang="en-US" dirty="0">
                <a:effectLst/>
              </a:rPr>
              <a:t>Styling List With Colors</a:t>
            </a:r>
            <a:endParaRPr lang="en-US" dirty="0"/>
          </a:p>
        </p:txBody>
      </p:sp>
      <p:sp>
        <p:nvSpPr>
          <p:cNvPr id="3" name="Content Placeholder 2">
            <a:extLst>
              <a:ext uri="{FF2B5EF4-FFF2-40B4-BE49-F238E27FC236}">
                <a16:creationId xmlns:a16="http://schemas.microsoft.com/office/drawing/2014/main" id="{CD4674CB-B7D2-4051-97F3-07CDA42CDB9C}"/>
              </a:ext>
            </a:extLst>
          </p:cNvPr>
          <p:cNvSpPr>
            <a:spLocks noGrp="1"/>
          </p:cNvSpPr>
          <p:nvPr>
            <p:ph idx="1"/>
          </p:nvPr>
        </p:nvSpPr>
        <p:spPr/>
        <p:txBody>
          <a:bodyPr/>
          <a:lstStyle/>
          <a:p>
            <a:r>
              <a:rPr lang="en-US" dirty="0">
                <a:effectLst/>
              </a:rPr>
              <a:t>We can also style lists with colors, to make them look a little more interesting.</a:t>
            </a:r>
          </a:p>
          <a:p>
            <a:r>
              <a:rPr lang="en-US" dirty="0">
                <a:effectLst/>
              </a:rPr>
              <a:t>Anything added to the &lt;</a:t>
            </a:r>
            <a:r>
              <a:rPr lang="en-US" dirty="0" err="1">
                <a:effectLst/>
              </a:rPr>
              <a:t>ol</a:t>
            </a:r>
            <a:r>
              <a:rPr lang="en-US" dirty="0">
                <a:effectLst/>
              </a:rPr>
              <a:t>&gt; or &lt;ul&gt; tag, affects the entire list, while properties added to the &lt;li&gt; tag will affect the individual list items:</a:t>
            </a:r>
          </a:p>
          <a:p>
            <a:endParaRPr lang="en-US" dirty="0"/>
          </a:p>
        </p:txBody>
      </p:sp>
    </p:spTree>
    <p:extLst>
      <p:ext uri="{BB962C8B-B14F-4D97-AF65-F5344CB8AC3E}">
        <p14:creationId xmlns:p14="http://schemas.microsoft.com/office/powerpoint/2010/main" val="29215429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81ED-AAA7-422B-8AD5-65D67F41D360}"/>
              </a:ext>
            </a:extLst>
          </p:cNvPr>
          <p:cNvSpPr>
            <a:spLocks noGrp="1"/>
          </p:cNvSpPr>
          <p:nvPr>
            <p:ph type="title"/>
          </p:nvPr>
        </p:nvSpPr>
        <p:spPr/>
        <p:txBody>
          <a:bodyPr>
            <a:normAutofit/>
          </a:bodyPr>
          <a:lstStyle/>
          <a:p>
            <a:r>
              <a:rPr lang="en-US" dirty="0">
                <a:effectLst/>
              </a:rPr>
              <a:t>All CSS List Properties</a:t>
            </a:r>
            <a:endParaRPr lang="en-US" dirty="0"/>
          </a:p>
        </p:txBody>
      </p:sp>
      <p:graphicFrame>
        <p:nvGraphicFramePr>
          <p:cNvPr id="4" name="Content Placeholder 3">
            <a:extLst>
              <a:ext uri="{FF2B5EF4-FFF2-40B4-BE49-F238E27FC236}">
                <a16:creationId xmlns:a16="http://schemas.microsoft.com/office/drawing/2014/main" id="{99CED4D8-C6B6-415A-8417-12A02E35D1F4}"/>
              </a:ext>
            </a:extLst>
          </p:cNvPr>
          <p:cNvGraphicFramePr>
            <a:graphicFrameLocks noGrp="1"/>
          </p:cNvGraphicFramePr>
          <p:nvPr>
            <p:ph idx="1"/>
            <p:extLst>
              <p:ext uri="{D42A27DB-BD31-4B8C-83A1-F6EECF244321}">
                <p14:modId xmlns:p14="http://schemas.microsoft.com/office/powerpoint/2010/main" val="3708969614"/>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3689289468"/>
                    </a:ext>
                  </a:extLst>
                </a:gridCol>
                <a:gridCol w="5257801">
                  <a:extLst>
                    <a:ext uri="{9D8B030D-6E8A-4147-A177-3AD203B41FA5}">
                      <a16:colId xmlns:a16="http://schemas.microsoft.com/office/drawing/2014/main" val="1971753871"/>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a:effectLst/>
                        </a:rPr>
                        <a:t>Description</a:t>
                      </a:r>
                    </a:p>
                  </a:txBody>
                  <a:tcPr marL="77392" marR="77392" marT="76200" marB="76200"/>
                </a:tc>
                <a:extLst>
                  <a:ext uri="{0D108BD9-81ED-4DB2-BD59-A6C34878D82A}">
                    <a16:rowId xmlns:a16="http://schemas.microsoft.com/office/drawing/2014/main" val="304085641"/>
                  </a:ext>
                </a:extLst>
              </a:tr>
              <a:tr h="370840">
                <a:tc>
                  <a:txBody>
                    <a:bodyPr/>
                    <a:lstStyle/>
                    <a:p>
                      <a:pPr algn="l" fontAlgn="t"/>
                      <a:r>
                        <a:rPr lang="en-US">
                          <a:effectLst/>
                          <a:hlinkClick r:id="rId2"/>
                        </a:rPr>
                        <a:t>list-style</a:t>
                      </a:r>
                      <a:endParaRPr lang="en-US">
                        <a:effectLst/>
                      </a:endParaRPr>
                    </a:p>
                  </a:txBody>
                  <a:tcPr marL="154783" marR="77392" marT="76200" marB="76200"/>
                </a:tc>
                <a:tc>
                  <a:txBody>
                    <a:bodyPr/>
                    <a:lstStyle/>
                    <a:p>
                      <a:pPr algn="l" fontAlgn="t"/>
                      <a:r>
                        <a:rPr lang="en-US">
                          <a:effectLst/>
                        </a:rPr>
                        <a:t>Sets all the properties for a list in one declaration</a:t>
                      </a:r>
                    </a:p>
                  </a:txBody>
                  <a:tcPr marL="77392" marR="77392" marT="76200" marB="76200"/>
                </a:tc>
                <a:extLst>
                  <a:ext uri="{0D108BD9-81ED-4DB2-BD59-A6C34878D82A}">
                    <a16:rowId xmlns:a16="http://schemas.microsoft.com/office/drawing/2014/main" val="3536340796"/>
                  </a:ext>
                </a:extLst>
              </a:tr>
              <a:tr h="370840">
                <a:tc>
                  <a:txBody>
                    <a:bodyPr/>
                    <a:lstStyle/>
                    <a:p>
                      <a:pPr algn="l" fontAlgn="t"/>
                      <a:r>
                        <a:rPr lang="en-US">
                          <a:effectLst/>
                          <a:hlinkClick r:id="rId3"/>
                        </a:rPr>
                        <a:t>list-style-image</a:t>
                      </a:r>
                      <a:endParaRPr lang="en-US">
                        <a:effectLst/>
                      </a:endParaRPr>
                    </a:p>
                  </a:txBody>
                  <a:tcPr marL="154783" marR="77392" marT="76200" marB="76200"/>
                </a:tc>
                <a:tc>
                  <a:txBody>
                    <a:bodyPr/>
                    <a:lstStyle/>
                    <a:p>
                      <a:pPr algn="l" fontAlgn="t"/>
                      <a:r>
                        <a:rPr lang="en-US">
                          <a:effectLst/>
                        </a:rPr>
                        <a:t>Specifies an image as the list-item marker</a:t>
                      </a:r>
                    </a:p>
                  </a:txBody>
                  <a:tcPr marL="77392" marR="77392" marT="76200" marB="76200"/>
                </a:tc>
                <a:extLst>
                  <a:ext uri="{0D108BD9-81ED-4DB2-BD59-A6C34878D82A}">
                    <a16:rowId xmlns:a16="http://schemas.microsoft.com/office/drawing/2014/main" val="1860237173"/>
                  </a:ext>
                </a:extLst>
              </a:tr>
              <a:tr h="370840">
                <a:tc>
                  <a:txBody>
                    <a:bodyPr/>
                    <a:lstStyle/>
                    <a:p>
                      <a:pPr algn="l" fontAlgn="t"/>
                      <a:r>
                        <a:rPr lang="en-US">
                          <a:effectLst/>
                          <a:hlinkClick r:id="rId4"/>
                        </a:rPr>
                        <a:t>list-style-position</a:t>
                      </a:r>
                      <a:endParaRPr lang="en-US">
                        <a:effectLst/>
                      </a:endParaRPr>
                    </a:p>
                  </a:txBody>
                  <a:tcPr marL="154783" marR="77392" marT="76200" marB="76200"/>
                </a:tc>
                <a:tc>
                  <a:txBody>
                    <a:bodyPr/>
                    <a:lstStyle/>
                    <a:p>
                      <a:pPr algn="l" fontAlgn="t"/>
                      <a:r>
                        <a:rPr lang="en-US">
                          <a:effectLst/>
                        </a:rPr>
                        <a:t>Specifies the position of the list-item markers (bullet points)</a:t>
                      </a:r>
                    </a:p>
                  </a:txBody>
                  <a:tcPr marL="77392" marR="77392" marT="76200" marB="76200"/>
                </a:tc>
                <a:extLst>
                  <a:ext uri="{0D108BD9-81ED-4DB2-BD59-A6C34878D82A}">
                    <a16:rowId xmlns:a16="http://schemas.microsoft.com/office/drawing/2014/main" val="2565111872"/>
                  </a:ext>
                </a:extLst>
              </a:tr>
              <a:tr h="370840">
                <a:tc>
                  <a:txBody>
                    <a:bodyPr/>
                    <a:lstStyle/>
                    <a:p>
                      <a:pPr algn="l" fontAlgn="t"/>
                      <a:r>
                        <a:rPr lang="en-US">
                          <a:effectLst/>
                          <a:hlinkClick r:id="rId5"/>
                        </a:rPr>
                        <a:t>list-style-type</a:t>
                      </a:r>
                      <a:endParaRPr lang="en-US">
                        <a:effectLst/>
                      </a:endParaRPr>
                    </a:p>
                  </a:txBody>
                  <a:tcPr marL="154783" marR="77392" marT="76200" marB="76200"/>
                </a:tc>
                <a:tc>
                  <a:txBody>
                    <a:bodyPr/>
                    <a:lstStyle/>
                    <a:p>
                      <a:pPr algn="l" fontAlgn="t"/>
                      <a:r>
                        <a:rPr lang="en-US" dirty="0">
                          <a:effectLst/>
                        </a:rPr>
                        <a:t>Specifies the type of list-item marker</a:t>
                      </a:r>
                    </a:p>
                  </a:txBody>
                  <a:tcPr marL="77392" marR="77392" marT="76200" marB="76200"/>
                </a:tc>
                <a:extLst>
                  <a:ext uri="{0D108BD9-81ED-4DB2-BD59-A6C34878D82A}">
                    <a16:rowId xmlns:a16="http://schemas.microsoft.com/office/drawing/2014/main" val="2174872132"/>
                  </a:ext>
                </a:extLst>
              </a:tr>
            </a:tbl>
          </a:graphicData>
        </a:graphic>
      </p:graphicFrame>
    </p:spTree>
    <p:extLst>
      <p:ext uri="{BB962C8B-B14F-4D97-AF65-F5344CB8AC3E}">
        <p14:creationId xmlns:p14="http://schemas.microsoft.com/office/powerpoint/2010/main" val="101134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2BE9-C0BE-483B-8268-D2E15DC27111}"/>
              </a:ext>
            </a:extLst>
          </p:cNvPr>
          <p:cNvSpPr>
            <a:spLocks noGrp="1"/>
          </p:cNvSpPr>
          <p:nvPr>
            <p:ph type="title"/>
          </p:nvPr>
        </p:nvSpPr>
        <p:spPr/>
        <p:txBody>
          <a:bodyPr>
            <a:normAutofit/>
          </a:bodyPr>
          <a:lstStyle/>
          <a:p>
            <a:r>
              <a:rPr lang="en-US" dirty="0">
                <a:effectLst/>
              </a:rPr>
              <a:t>The class Selector</a:t>
            </a:r>
            <a:endParaRPr lang="en-US" dirty="0"/>
          </a:p>
        </p:txBody>
      </p:sp>
      <p:sp>
        <p:nvSpPr>
          <p:cNvPr id="3" name="Content Placeholder 2">
            <a:extLst>
              <a:ext uri="{FF2B5EF4-FFF2-40B4-BE49-F238E27FC236}">
                <a16:creationId xmlns:a16="http://schemas.microsoft.com/office/drawing/2014/main" id="{2D2C4D3E-3833-4A4A-AAF0-203F6E4D758B}"/>
              </a:ext>
            </a:extLst>
          </p:cNvPr>
          <p:cNvSpPr>
            <a:spLocks noGrp="1"/>
          </p:cNvSpPr>
          <p:nvPr>
            <p:ph idx="1"/>
          </p:nvPr>
        </p:nvSpPr>
        <p:spPr/>
        <p:txBody>
          <a:bodyPr/>
          <a:lstStyle/>
          <a:p>
            <a:r>
              <a:rPr lang="en-US" dirty="0">
                <a:effectLst/>
              </a:rPr>
              <a:t>The class selector selects elements with a specific class attribute.</a:t>
            </a:r>
          </a:p>
          <a:p>
            <a:r>
              <a:rPr lang="en-US" dirty="0">
                <a:effectLst/>
              </a:rPr>
              <a:t>To select elements with a specific class, write a period (.) character, followed by the name of the class.</a:t>
            </a:r>
          </a:p>
          <a:p>
            <a:r>
              <a:rPr lang="en-US" dirty="0">
                <a:effectLst/>
              </a:rPr>
              <a:t>You could give an element more than one class, you should insert an space between than to defined them. </a:t>
            </a:r>
          </a:p>
          <a:p>
            <a:r>
              <a:rPr lang="en-US" dirty="0">
                <a:solidFill>
                  <a:srgbClr val="FF0000"/>
                </a:solidFill>
                <a:effectLst/>
              </a:rPr>
              <a:t>Notice: A class name cannot start with a number!</a:t>
            </a:r>
          </a:p>
        </p:txBody>
      </p:sp>
    </p:spTree>
    <p:extLst>
      <p:ext uri="{BB962C8B-B14F-4D97-AF65-F5344CB8AC3E}">
        <p14:creationId xmlns:p14="http://schemas.microsoft.com/office/powerpoint/2010/main" val="32905323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3C23-8751-46B9-B10B-DD5D1E0982C2}"/>
              </a:ext>
            </a:extLst>
          </p:cNvPr>
          <p:cNvSpPr>
            <a:spLocks noGrp="1"/>
          </p:cNvSpPr>
          <p:nvPr>
            <p:ph type="title"/>
          </p:nvPr>
        </p:nvSpPr>
        <p:spPr/>
        <p:txBody>
          <a:bodyPr>
            <a:normAutofit/>
          </a:bodyPr>
          <a:lstStyle/>
          <a:p>
            <a:r>
              <a:rPr lang="en-US" dirty="0">
                <a:effectLst/>
              </a:rPr>
              <a:t>CSS Tables</a:t>
            </a:r>
            <a:endParaRPr lang="en-US" dirty="0"/>
          </a:p>
        </p:txBody>
      </p:sp>
      <p:sp>
        <p:nvSpPr>
          <p:cNvPr id="3" name="Content Placeholder 2">
            <a:extLst>
              <a:ext uri="{FF2B5EF4-FFF2-40B4-BE49-F238E27FC236}">
                <a16:creationId xmlns:a16="http://schemas.microsoft.com/office/drawing/2014/main" id="{6E89C625-C150-4E48-8C45-D7552E828E0B}"/>
              </a:ext>
            </a:extLst>
          </p:cNvPr>
          <p:cNvSpPr>
            <a:spLocks noGrp="1"/>
          </p:cNvSpPr>
          <p:nvPr>
            <p:ph idx="1"/>
          </p:nvPr>
        </p:nvSpPr>
        <p:spPr/>
        <p:txBody>
          <a:bodyPr/>
          <a:lstStyle/>
          <a:p>
            <a:pPr marL="36900" indent="0">
              <a:buNone/>
            </a:pPr>
            <a:r>
              <a:rPr lang="en-US" dirty="0"/>
              <a:t>The style of table include border, height, weight, text-align, etc.</a:t>
            </a:r>
          </a:p>
        </p:txBody>
      </p:sp>
    </p:spTree>
    <p:extLst>
      <p:ext uri="{BB962C8B-B14F-4D97-AF65-F5344CB8AC3E}">
        <p14:creationId xmlns:p14="http://schemas.microsoft.com/office/powerpoint/2010/main" val="28884853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41AA-052F-45F4-9964-70BC2E355ED2}"/>
              </a:ext>
            </a:extLst>
          </p:cNvPr>
          <p:cNvSpPr>
            <a:spLocks noGrp="1"/>
          </p:cNvSpPr>
          <p:nvPr>
            <p:ph type="title"/>
          </p:nvPr>
        </p:nvSpPr>
        <p:spPr/>
        <p:txBody>
          <a:bodyPr>
            <a:normAutofit/>
          </a:bodyPr>
          <a:lstStyle/>
          <a:p>
            <a:r>
              <a:rPr lang="en-US" dirty="0">
                <a:effectLst/>
              </a:rPr>
              <a:t>Table Borders</a:t>
            </a:r>
            <a:endParaRPr lang="en-US" dirty="0"/>
          </a:p>
        </p:txBody>
      </p:sp>
      <p:sp>
        <p:nvSpPr>
          <p:cNvPr id="3" name="Content Placeholder 2">
            <a:extLst>
              <a:ext uri="{FF2B5EF4-FFF2-40B4-BE49-F238E27FC236}">
                <a16:creationId xmlns:a16="http://schemas.microsoft.com/office/drawing/2014/main" id="{BB7BDC8B-A6D8-41BC-9F34-E4B072479BCE}"/>
              </a:ext>
            </a:extLst>
          </p:cNvPr>
          <p:cNvSpPr>
            <a:spLocks noGrp="1"/>
          </p:cNvSpPr>
          <p:nvPr>
            <p:ph idx="1"/>
          </p:nvPr>
        </p:nvSpPr>
        <p:spPr/>
        <p:txBody>
          <a:bodyPr/>
          <a:lstStyle/>
          <a:p>
            <a:r>
              <a:rPr lang="en-US" dirty="0"/>
              <a:t>To specify table borders in CSS, use the border property.</a:t>
            </a:r>
          </a:p>
          <a:p>
            <a:endParaRPr lang="en-US" dirty="0"/>
          </a:p>
          <a:p>
            <a:r>
              <a:rPr lang="en-US" dirty="0"/>
              <a:t>If you only want a border around the table, only specify the border property for &lt;table&gt;:</a:t>
            </a:r>
          </a:p>
        </p:txBody>
      </p:sp>
    </p:spTree>
    <p:extLst>
      <p:ext uri="{BB962C8B-B14F-4D97-AF65-F5344CB8AC3E}">
        <p14:creationId xmlns:p14="http://schemas.microsoft.com/office/powerpoint/2010/main" val="2373858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A746-44D1-45FD-808E-F2E8EAECCFC6}"/>
              </a:ext>
            </a:extLst>
          </p:cNvPr>
          <p:cNvSpPr>
            <a:spLocks noGrp="1"/>
          </p:cNvSpPr>
          <p:nvPr>
            <p:ph type="title"/>
          </p:nvPr>
        </p:nvSpPr>
        <p:spPr/>
        <p:txBody>
          <a:bodyPr>
            <a:normAutofit/>
          </a:bodyPr>
          <a:lstStyle/>
          <a:p>
            <a:r>
              <a:rPr lang="en-US" dirty="0">
                <a:effectLst/>
              </a:rPr>
              <a:t>Collapse Table Borders</a:t>
            </a:r>
            <a:endParaRPr lang="en-US" dirty="0"/>
          </a:p>
        </p:txBody>
      </p:sp>
      <p:sp>
        <p:nvSpPr>
          <p:cNvPr id="3" name="Content Placeholder 2">
            <a:extLst>
              <a:ext uri="{FF2B5EF4-FFF2-40B4-BE49-F238E27FC236}">
                <a16:creationId xmlns:a16="http://schemas.microsoft.com/office/drawing/2014/main" id="{831106AB-209F-48B6-9108-4B64D7670438}"/>
              </a:ext>
            </a:extLst>
          </p:cNvPr>
          <p:cNvSpPr>
            <a:spLocks noGrp="1"/>
          </p:cNvSpPr>
          <p:nvPr>
            <p:ph idx="1"/>
          </p:nvPr>
        </p:nvSpPr>
        <p:spPr/>
        <p:txBody>
          <a:bodyPr/>
          <a:lstStyle/>
          <a:p>
            <a:r>
              <a:rPr lang="en-US" dirty="0"/>
              <a:t>The border-collapse property sets whether the table borders should be collapsed into a single border:</a:t>
            </a:r>
          </a:p>
          <a:p>
            <a:r>
              <a:rPr lang="en-US" dirty="0">
                <a:effectLst/>
              </a:rPr>
              <a:t>border-collapse: collapse;</a:t>
            </a:r>
            <a:endParaRPr lang="en-US" dirty="0"/>
          </a:p>
        </p:txBody>
      </p:sp>
    </p:spTree>
    <p:extLst>
      <p:ext uri="{BB962C8B-B14F-4D97-AF65-F5344CB8AC3E}">
        <p14:creationId xmlns:p14="http://schemas.microsoft.com/office/powerpoint/2010/main" val="28950527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ED92-778A-42AF-8FC2-51E6D0773DD2}"/>
              </a:ext>
            </a:extLst>
          </p:cNvPr>
          <p:cNvSpPr>
            <a:spLocks noGrp="1"/>
          </p:cNvSpPr>
          <p:nvPr>
            <p:ph type="title"/>
          </p:nvPr>
        </p:nvSpPr>
        <p:spPr/>
        <p:txBody>
          <a:bodyPr>
            <a:normAutofit/>
          </a:bodyPr>
          <a:lstStyle/>
          <a:p>
            <a:r>
              <a:rPr lang="en-US" dirty="0">
                <a:effectLst/>
              </a:rPr>
              <a:t>Horizontal Alignment</a:t>
            </a:r>
          </a:p>
        </p:txBody>
      </p:sp>
      <p:sp>
        <p:nvSpPr>
          <p:cNvPr id="3" name="Content Placeholder 2">
            <a:extLst>
              <a:ext uri="{FF2B5EF4-FFF2-40B4-BE49-F238E27FC236}">
                <a16:creationId xmlns:a16="http://schemas.microsoft.com/office/drawing/2014/main" id="{8B0B5441-C1DC-401E-B4D3-987BA5D54FB4}"/>
              </a:ext>
            </a:extLst>
          </p:cNvPr>
          <p:cNvSpPr>
            <a:spLocks noGrp="1"/>
          </p:cNvSpPr>
          <p:nvPr>
            <p:ph idx="1"/>
          </p:nvPr>
        </p:nvSpPr>
        <p:spPr/>
        <p:txBody>
          <a:bodyPr/>
          <a:lstStyle/>
          <a:p>
            <a:r>
              <a:rPr lang="en-US" dirty="0"/>
              <a:t>The text-align property sets the horizontal alignment (like left, right, or center) of the content in &lt;</a:t>
            </a:r>
            <a:r>
              <a:rPr lang="en-US" dirty="0" err="1"/>
              <a:t>th</a:t>
            </a:r>
            <a:r>
              <a:rPr lang="en-US" dirty="0"/>
              <a:t>&gt; or &lt;td&gt;.</a:t>
            </a:r>
          </a:p>
          <a:p>
            <a:endParaRPr lang="en-US" dirty="0"/>
          </a:p>
          <a:p>
            <a:r>
              <a:rPr lang="en-US" dirty="0"/>
              <a:t>By default, the content of &lt;</a:t>
            </a:r>
            <a:r>
              <a:rPr lang="en-US" dirty="0" err="1"/>
              <a:t>th</a:t>
            </a:r>
            <a:r>
              <a:rPr lang="en-US" dirty="0"/>
              <a:t>&gt; elements are center-aligned and the content of &lt;td&gt; elements are left-aligned.</a:t>
            </a:r>
          </a:p>
        </p:txBody>
      </p:sp>
    </p:spTree>
    <p:extLst>
      <p:ext uri="{BB962C8B-B14F-4D97-AF65-F5344CB8AC3E}">
        <p14:creationId xmlns:p14="http://schemas.microsoft.com/office/powerpoint/2010/main" val="24283098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0E8A-ED36-4483-9C45-2735E7AC4271}"/>
              </a:ext>
            </a:extLst>
          </p:cNvPr>
          <p:cNvSpPr>
            <a:spLocks noGrp="1"/>
          </p:cNvSpPr>
          <p:nvPr>
            <p:ph type="title"/>
          </p:nvPr>
        </p:nvSpPr>
        <p:spPr/>
        <p:txBody>
          <a:bodyPr>
            <a:normAutofit/>
          </a:bodyPr>
          <a:lstStyle/>
          <a:p>
            <a:r>
              <a:rPr lang="en-US" dirty="0">
                <a:effectLst/>
              </a:rPr>
              <a:t>Vertical Alignment</a:t>
            </a:r>
            <a:endParaRPr lang="en-US" dirty="0"/>
          </a:p>
        </p:txBody>
      </p:sp>
      <p:sp>
        <p:nvSpPr>
          <p:cNvPr id="3" name="Content Placeholder 2">
            <a:extLst>
              <a:ext uri="{FF2B5EF4-FFF2-40B4-BE49-F238E27FC236}">
                <a16:creationId xmlns:a16="http://schemas.microsoft.com/office/drawing/2014/main" id="{48E5A445-F60B-440E-95E5-CD0E095B031D}"/>
              </a:ext>
            </a:extLst>
          </p:cNvPr>
          <p:cNvSpPr>
            <a:spLocks noGrp="1"/>
          </p:cNvSpPr>
          <p:nvPr>
            <p:ph idx="1"/>
          </p:nvPr>
        </p:nvSpPr>
        <p:spPr/>
        <p:txBody>
          <a:bodyPr/>
          <a:lstStyle/>
          <a:p>
            <a:r>
              <a:rPr lang="en-US" dirty="0"/>
              <a:t>he vertical-align property sets the vertical alignment (like top, bottom, or middle) of the content in &lt;</a:t>
            </a:r>
            <a:r>
              <a:rPr lang="en-US" dirty="0" err="1"/>
              <a:t>th</a:t>
            </a:r>
            <a:r>
              <a:rPr lang="en-US" dirty="0"/>
              <a:t>&gt; or &lt;td&gt;.</a:t>
            </a:r>
          </a:p>
          <a:p>
            <a:endParaRPr lang="en-US" dirty="0"/>
          </a:p>
          <a:p>
            <a:r>
              <a:rPr lang="en-US" dirty="0"/>
              <a:t>By default, the vertical alignment of the content in a table is middle (for both &lt;</a:t>
            </a:r>
            <a:r>
              <a:rPr lang="en-US" dirty="0" err="1"/>
              <a:t>th</a:t>
            </a:r>
            <a:r>
              <a:rPr lang="en-US" dirty="0"/>
              <a:t>&gt; and &lt;td&gt; elements).</a:t>
            </a:r>
          </a:p>
        </p:txBody>
      </p:sp>
    </p:spTree>
    <p:extLst>
      <p:ext uri="{BB962C8B-B14F-4D97-AF65-F5344CB8AC3E}">
        <p14:creationId xmlns:p14="http://schemas.microsoft.com/office/powerpoint/2010/main" val="2999800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353A-743C-4E4B-81A5-6941BBF81B97}"/>
              </a:ext>
            </a:extLst>
          </p:cNvPr>
          <p:cNvSpPr>
            <a:spLocks noGrp="1"/>
          </p:cNvSpPr>
          <p:nvPr>
            <p:ph type="title"/>
          </p:nvPr>
        </p:nvSpPr>
        <p:spPr/>
        <p:txBody>
          <a:bodyPr>
            <a:normAutofit/>
          </a:bodyPr>
          <a:lstStyle/>
          <a:p>
            <a:r>
              <a:rPr lang="en-US" dirty="0">
                <a:effectLst/>
              </a:rPr>
              <a:t>CSS Table Properties</a:t>
            </a:r>
            <a:endParaRPr lang="en-US" dirty="0"/>
          </a:p>
        </p:txBody>
      </p:sp>
      <p:graphicFrame>
        <p:nvGraphicFramePr>
          <p:cNvPr id="4" name="Content Placeholder 3">
            <a:extLst>
              <a:ext uri="{FF2B5EF4-FFF2-40B4-BE49-F238E27FC236}">
                <a16:creationId xmlns:a16="http://schemas.microsoft.com/office/drawing/2014/main" id="{ECF298A2-ECA7-4640-9C5A-25156F70EA81}"/>
              </a:ext>
            </a:extLst>
          </p:cNvPr>
          <p:cNvGraphicFramePr>
            <a:graphicFrameLocks noGrp="1"/>
          </p:cNvGraphicFramePr>
          <p:nvPr>
            <p:ph idx="1"/>
            <p:extLst>
              <p:ext uri="{D42A27DB-BD31-4B8C-83A1-F6EECF244321}">
                <p14:modId xmlns:p14="http://schemas.microsoft.com/office/powerpoint/2010/main" val="3718410280"/>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1239191154"/>
                    </a:ext>
                  </a:extLst>
                </a:gridCol>
                <a:gridCol w="5257801">
                  <a:extLst>
                    <a:ext uri="{9D8B030D-6E8A-4147-A177-3AD203B41FA5}">
                      <a16:colId xmlns:a16="http://schemas.microsoft.com/office/drawing/2014/main" val="3226979933"/>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a:effectLst/>
                        </a:rPr>
                        <a:t>Description</a:t>
                      </a:r>
                    </a:p>
                  </a:txBody>
                  <a:tcPr marL="77392" marR="77392" marT="76200" marB="76200"/>
                </a:tc>
                <a:extLst>
                  <a:ext uri="{0D108BD9-81ED-4DB2-BD59-A6C34878D82A}">
                    <a16:rowId xmlns:a16="http://schemas.microsoft.com/office/drawing/2014/main" val="3257552869"/>
                  </a:ext>
                </a:extLst>
              </a:tr>
              <a:tr h="370840">
                <a:tc>
                  <a:txBody>
                    <a:bodyPr/>
                    <a:lstStyle/>
                    <a:p>
                      <a:pPr algn="l" fontAlgn="t"/>
                      <a:r>
                        <a:rPr lang="en-US">
                          <a:effectLst/>
                          <a:hlinkClick r:id="rId2"/>
                        </a:rPr>
                        <a:t>border</a:t>
                      </a:r>
                      <a:endParaRPr lang="en-US">
                        <a:effectLst/>
                      </a:endParaRPr>
                    </a:p>
                  </a:txBody>
                  <a:tcPr marL="154783" marR="77392" marT="76200" marB="76200"/>
                </a:tc>
                <a:tc>
                  <a:txBody>
                    <a:bodyPr/>
                    <a:lstStyle/>
                    <a:p>
                      <a:pPr algn="l" fontAlgn="t"/>
                      <a:r>
                        <a:rPr lang="en-US">
                          <a:effectLst/>
                        </a:rPr>
                        <a:t>Sets all the border properties in one declaration</a:t>
                      </a:r>
                    </a:p>
                  </a:txBody>
                  <a:tcPr marL="77392" marR="77392" marT="76200" marB="76200"/>
                </a:tc>
                <a:extLst>
                  <a:ext uri="{0D108BD9-81ED-4DB2-BD59-A6C34878D82A}">
                    <a16:rowId xmlns:a16="http://schemas.microsoft.com/office/drawing/2014/main" val="2119882279"/>
                  </a:ext>
                </a:extLst>
              </a:tr>
              <a:tr h="370840">
                <a:tc>
                  <a:txBody>
                    <a:bodyPr/>
                    <a:lstStyle/>
                    <a:p>
                      <a:pPr algn="l" fontAlgn="t"/>
                      <a:r>
                        <a:rPr lang="en-US">
                          <a:effectLst/>
                          <a:hlinkClick r:id="rId3"/>
                        </a:rPr>
                        <a:t>border-collapse</a:t>
                      </a:r>
                      <a:endParaRPr lang="en-US">
                        <a:effectLst/>
                      </a:endParaRPr>
                    </a:p>
                  </a:txBody>
                  <a:tcPr marL="154783" marR="77392" marT="76200" marB="76200"/>
                </a:tc>
                <a:tc>
                  <a:txBody>
                    <a:bodyPr/>
                    <a:lstStyle/>
                    <a:p>
                      <a:pPr algn="l" fontAlgn="t"/>
                      <a:r>
                        <a:rPr lang="en-US">
                          <a:effectLst/>
                        </a:rPr>
                        <a:t>Specifies whether or not table borders should be collapsed</a:t>
                      </a:r>
                    </a:p>
                  </a:txBody>
                  <a:tcPr marL="77392" marR="77392" marT="76200" marB="76200"/>
                </a:tc>
                <a:extLst>
                  <a:ext uri="{0D108BD9-81ED-4DB2-BD59-A6C34878D82A}">
                    <a16:rowId xmlns:a16="http://schemas.microsoft.com/office/drawing/2014/main" val="3059989656"/>
                  </a:ext>
                </a:extLst>
              </a:tr>
              <a:tr h="370840">
                <a:tc>
                  <a:txBody>
                    <a:bodyPr/>
                    <a:lstStyle/>
                    <a:p>
                      <a:pPr algn="l" fontAlgn="t"/>
                      <a:r>
                        <a:rPr lang="en-US">
                          <a:effectLst/>
                          <a:hlinkClick r:id="rId4"/>
                        </a:rPr>
                        <a:t>border-spacing</a:t>
                      </a:r>
                      <a:endParaRPr lang="en-US">
                        <a:effectLst/>
                      </a:endParaRPr>
                    </a:p>
                  </a:txBody>
                  <a:tcPr marL="154783" marR="77392" marT="76200" marB="76200"/>
                </a:tc>
                <a:tc>
                  <a:txBody>
                    <a:bodyPr/>
                    <a:lstStyle/>
                    <a:p>
                      <a:pPr algn="l" fontAlgn="t"/>
                      <a:r>
                        <a:rPr lang="en-US">
                          <a:effectLst/>
                        </a:rPr>
                        <a:t>Specifies the distance between the borders of adjacent cells</a:t>
                      </a:r>
                    </a:p>
                  </a:txBody>
                  <a:tcPr marL="77392" marR="77392" marT="76200" marB="76200"/>
                </a:tc>
                <a:extLst>
                  <a:ext uri="{0D108BD9-81ED-4DB2-BD59-A6C34878D82A}">
                    <a16:rowId xmlns:a16="http://schemas.microsoft.com/office/drawing/2014/main" val="2636703927"/>
                  </a:ext>
                </a:extLst>
              </a:tr>
              <a:tr h="370840">
                <a:tc>
                  <a:txBody>
                    <a:bodyPr/>
                    <a:lstStyle/>
                    <a:p>
                      <a:pPr algn="l" fontAlgn="t"/>
                      <a:r>
                        <a:rPr lang="en-US">
                          <a:effectLst/>
                          <a:hlinkClick r:id="rId5"/>
                        </a:rPr>
                        <a:t>caption-side</a:t>
                      </a:r>
                      <a:endParaRPr lang="en-US">
                        <a:effectLst/>
                      </a:endParaRPr>
                    </a:p>
                  </a:txBody>
                  <a:tcPr marL="154783" marR="77392" marT="76200" marB="76200"/>
                </a:tc>
                <a:tc>
                  <a:txBody>
                    <a:bodyPr/>
                    <a:lstStyle/>
                    <a:p>
                      <a:pPr algn="l" fontAlgn="t"/>
                      <a:r>
                        <a:rPr lang="en-US">
                          <a:effectLst/>
                        </a:rPr>
                        <a:t>Specifies the placement of a table caption</a:t>
                      </a:r>
                    </a:p>
                  </a:txBody>
                  <a:tcPr marL="77392" marR="77392" marT="76200" marB="76200"/>
                </a:tc>
                <a:extLst>
                  <a:ext uri="{0D108BD9-81ED-4DB2-BD59-A6C34878D82A}">
                    <a16:rowId xmlns:a16="http://schemas.microsoft.com/office/drawing/2014/main" val="2618537336"/>
                  </a:ext>
                </a:extLst>
              </a:tr>
              <a:tr h="370840">
                <a:tc>
                  <a:txBody>
                    <a:bodyPr/>
                    <a:lstStyle/>
                    <a:p>
                      <a:pPr algn="l" fontAlgn="t"/>
                      <a:r>
                        <a:rPr lang="en-US">
                          <a:effectLst/>
                          <a:hlinkClick r:id="rId6"/>
                        </a:rPr>
                        <a:t>empty-cells</a:t>
                      </a:r>
                      <a:endParaRPr lang="en-US">
                        <a:effectLst/>
                      </a:endParaRPr>
                    </a:p>
                  </a:txBody>
                  <a:tcPr marL="154783" marR="77392" marT="76200" marB="76200"/>
                </a:tc>
                <a:tc>
                  <a:txBody>
                    <a:bodyPr/>
                    <a:lstStyle/>
                    <a:p>
                      <a:pPr algn="l" fontAlgn="t"/>
                      <a:r>
                        <a:rPr lang="en-US">
                          <a:effectLst/>
                        </a:rPr>
                        <a:t>Specifies whether or not to display borders and background on empty cells in a table</a:t>
                      </a:r>
                    </a:p>
                  </a:txBody>
                  <a:tcPr marL="77392" marR="77392" marT="76200" marB="76200"/>
                </a:tc>
                <a:extLst>
                  <a:ext uri="{0D108BD9-81ED-4DB2-BD59-A6C34878D82A}">
                    <a16:rowId xmlns:a16="http://schemas.microsoft.com/office/drawing/2014/main" val="3411510436"/>
                  </a:ext>
                </a:extLst>
              </a:tr>
              <a:tr h="370840">
                <a:tc>
                  <a:txBody>
                    <a:bodyPr/>
                    <a:lstStyle/>
                    <a:p>
                      <a:pPr algn="l" fontAlgn="t"/>
                      <a:r>
                        <a:rPr lang="en-US">
                          <a:effectLst/>
                          <a:hlinkClick r:id="rId7"/>
                        </a:rPr>
                        <a:t>table-layout</a:t>
                      </a:r>
                      <a:endParaRPr lang="en-US">
                        <a:effectLst/>
                      </a:endParaRPr>
                    </a:p>
                  </a:txBody>
                  <a:tcPr marL="154783" marR="77392" marT="76200" marB="76200"/>
                </a:tc>
                <a:tc>
                  <a:txBody>
                    <a:bodyPr/>
                    <a:lstStyle/>
                    <a:p>
                      <a:pPr algn="l" fontAlgn="t"/>
                      <a:r>
                        <a:rPr lang="en-US" dirty="0">
                          <a:effectLst/>
                        </a:rPr>
                        <a:t>Sets the layout algorithm to be used for a table</a:t>
                      </a:r>
                    </a:p>
                  </a:txBody>
                  <a:tcPr marL="77392" marR="77392" marT="76200" marB="76200"/>
                </a:tc>
                <a:extLst>
                  <a:ext uri="{0D108BD9-81ED-4DB2-BD59-A6C34878D82A}">
                    <a16:rowId xmlns:a16="http://schemas.microsoft.com/office/drawing/2014/main" val="3193030891"/>
                  </a:ext>
                </a:extLst>
              </a:tr>
            </a:tbl>
          </a:graphicData>
        </a:graphic>
      </p:graphicFrame>
    </p:spTree>
    <p:extLst>
      <p:ext uri="{BB962C8B-B14F-4D97-AF65-F5344CB8AC3E}">
        <p14:creationId xmlns:p14="http://schemas.microsoft.com/office/powerpoint/2010/main" val="3290934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B812-3E88-4D03-B478-9267F1DDEF6F}"/>
              </a:ext>
            </a:extLst>
          </p:cNvPr>
          <p:cNvSpPr>
            <a:spLocks noGrp="1"/>
          </p:cNvSpPr>
          <p:nvPr>
            <p:ph type="title"/>
          </p:nvPr>
        </p:nvSpPr>
        <p:spPr/>
        <p:txBody>
          <a:bodyPr>
            <a:normAutofit/>
          </a:bodyPr>
          <a:lstStyle/>
          <a:p>
            <a:r>
              <a:rPr lang="en-US" dirty="0">
                <a:effectLst/>
              </a:rPr>
              <a:t>CSS Layout - The display Property</a:t>
            </a:r>
            <a:endParaRPr lang="en-US" dirty="0"/>
          </a:p>
        </p:txBody>
      </p:sp>
      <p:sp>
        <p:nvSpPr>
          <p:cNvPr id="3" name="Content Placeholder 2">
            <a:extLst>
              <a:ext uri="{FF2B5EF4-FFF2-40B4-BE49-F238E27FC236}">
                <a16:creationId xmlns:a16="http://schemas.microsoft.com/office/drawing/2014/main" id="{B0B19E9B-6889-4934-B5D2-E400426F632E}"/>
              </a:ext>
            </a:extLst>
          </p:cNvPr>
          <p:cNvSpPr>
            <a:spLocks noGrp="1"/>
          </p:cNvSpPr>
          <p:nvPr>
            <p:ph idx="1"/>
          </p:nvPr>
        </p:nvSpPr>
        <p:spPr/>
        <p:txBody>
          <a:bodyPr/>
          <a:lstStyle/>
          <a:p>
            <a:r>
              <a:rPr lang="en-US" dirty="0"/>
              <a:t>The display property is the most important CSS property for controlling layout.</a:t>
            </a:r>
          </a:p>
        </p:txBody>
      </p:sp>
    </p:spTree>
    <p:extLst>
      <p:ext uri="{BB962C8B-B14F-4D97-AF65-F5344CB8AC3E}">
        <p14:creationId xmlns:p14="http://schemas.microsoft.com/office/powerpoint/2010/main" val="42810575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B2F0-CC91-4B52-987C-8662A91769D5}"/>
              </a:ext>
            </a:extLst>
          </p:cNvPr>
          <p:cNvSpPr>
            <a:spLocks noGrp="1"/>
          </p:cNvSpPr>
          <p:nvPr>
            <p:ph type="title"/>
          </p:nvPr>
        </p:nvSpPr>
        <p:spPr/>
        <p:txBody>
          <a:bodyPr>
            <a:normAutofit/>
          </a:bodyPr>
          <a:lstStyle/>
          <a:p>
            <a:r>
              <a:rPr lang="en-US" dirty="0">
                <a:effectLst/>
              </a:rPr>
              <a:t>The display Property</a:t>
            </a:r>
            <a:endParaRPr lang="en-US" dirty="0"/>
          </a:p>
        </p:txBody>
      </p:sp>
      <p:sp>
        <p:nvSpPr>
          <p:cNvPr id="3" name="Content Placeholder 2">
            <a:extLst>
              <a:ext uri="{FF2B5EF4-FFF2-40B4-BE49-F238E27FC236}">
                <a16:creationId xmlns:a16="http://schemas.microsoft.com/office/drawing/2014/main" id="{D90DFB58-D1DD-4BCA-9E67-759EDC866FCF}"/>
              </a:ext>
            </a:extLst>
          </p:cNvPr>
          <p:cNvSpPr>
            <a:spLocks noGrp="1"/>
          </p:cNvSpPr>
          <p:nvPr>
            <p:ph idx="1"/>
          </p:nvPr>
        </p:nvSpPr>
        <p:spPr/>
        <p:txBody>
          <a:bodyPr/>
          <a:lstStyle/>
          <a:p>
            <a:r>
              <a:rPr lang="en-US" dirty="0"/>
              <a:t>The display property specifies if/how an element is displayed.</a:t>
            </a:r>
          </a:p>
          <a:p>
            <a:endParaRPr lang="en-US" dirty="0"/>
          </a:p>
          <a:p>
            <a:r>
              <a:rPr lang="en-US" dirty="0"/>
              <a:t>Every HTML element has a default display value depending on what type of element it is. The default display value for most elements is block or inline.</a:t>
            </a:r>
          </a:p>
          <a:p>
            <a:r>
              <a:rPr lang="en-US" dirty="0"/>
              <a:t>display: block;</a:t>
            </a:r>
          </a:p>
          <a:p>
            <a:r>
              <a:rPr lang="en-US" dirty="0"/>
              <a:t>display: inline-block;</a:t>
            </a:r>
          </a:p>
        </p:txBody>
      </p:sp>
    </p:spTree>
    <p:extLst>
      <p:ext uri="{BB962C8B-B14F-4D97-AF65-F5344CB8AC3E}">
        <p14:creationId xmlns:p14="http://schemas.microsoft.com/office/powerpoint/2010/main" val="2338385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DCE6-E76C-47E0-9731-5278959A8D1D}"/>
              </a:ext>
            </a:extLst>
          </p:cNvPr>
          <p:cNvSpPr>
            <a:spLocks noGrp="1"/>
          </p:cNvSpPr>
          <p:nvPr>
            <p:ph type="title"/>
          </p:nvPr>
        </p:nvSpPr>
        <p:spPr/>
        <p:txBody>
          <a:bodyPr>
            <a:normAutofit/>
          </a:bodyPr>
          <a:lstStyle/>
          <a:p>
            <a:r>
              <a:rPr lang="en-US" dirty="0">
                <a:effectLst/>
              </a:rPr>
              <a:t>Block-level Elements</a:t>
            </a:r>
            <a:endParaRPr lang="en-US" dirty="0"/>
          </a:p>
        </p:txBody>
      </p:sp>
      <p:sp>
        <p:nvSpPr>
          <p:cNvPr id="3" name="Content Placeholder 2">
            <a:extLst>
              <a:ext uri="{FF2B5EF4-FFF2-40B4-BE49-F238E27FC236}">
                <a16:creationId xmlns:a16="http://schemas.microsoft.com/office/drawing/2014/main" id="{AAC5D2D5-BDEF-4797-8C5A-F4076799920F}"/>
              </a:ext>
            </a:extLst>
          </p:cNvPr>
          <p:cNvSpPr>
            <a:spLocks noGrp="1"/>
          </p:cNvSpPr>
          <p:nvPr>
            <p:ph idx="1"/>
          </p:nvPr>
        </p:nvSpPr>
        <p:spPr/>
        <p:txBody>
          <a:bodyPr>
            <a:normAutofit fontScale="92500" lnSpcReduction="10000"/>
          </a:bodyPr>
          <a:lstStyle/>
          <a:p>
            <a:r>
              <a:rPr lang="en-US" dirty="0">
                <a:effectLst/>
              </a:rPr>
              <a:t>A block-level element always starts on a new line and takes up the full width available (stretches out to the left and right as far as it can).</a:t>
            </a:r>
          </a:p>
          <a:p>
            <a:r>
              <a:rPr lang="en-US" dirty="0">
                <a:effectLst/>
              </a:rPr>
              <a:t>Examples of block-level elements:</a:t>
            </a:r>
          </a:p>
          <a:p>
            <a:r>
              <a:rPr lang="en-US" dirty="0">
                <a:effectLst/>
              </a:rPr>
              <a:t>&lt;div&gt;</a:t>
            </a:r>
          </a:p>
          <a:p>
            <a:r>
              <a:rPr lang="en-US" dirty="0">
                <a:effectLst/>
              </a:rPr>
              <a:t>&lt;h1&gt; - &lt;h6&gt;</a:t>
            </a:r>
          </a:p>
          <a:p>
            <a:r>
              <a:rPr lang="en-US" dirty="0">
                <a:effectLst/>
              </a:rPr>
              <a:t>&lt;p&gt;</a:t>
            </a:r>
          </a:p>
          <a:p>
            <a:r>
              <a:rPr lang="en-US" dirty="0">
                <a:effectLst/>
              </a:rPr>
              <a:t>&lt;form&gt;</a:t>
            </a:r>
          </a:p>
          <a:p>
            <a:r>
              <a:rPr lang="en-US" dirty="0">
                <a:effectLst/>
              </a:rPr>
              <a:t>&lt;header&gt;</a:t>
            </a:r>
          </a:p>
          <a:p>
            <a:r>
              <a:rPr lang="en-US" dirty="0">
                <a:effectLst/>
              </a:rPr>
              <a:t>&lt;footer&gt;</a:t>
            </a:r>
          </a:p>
          <a:p>
            <a:r>
              <a:rPr lang="en-US" dirty="0">
                <a:effectLst/>
              </a:rPr>
              <a:t>&lt;section&gt;</a:t>
            </a:r>
          </a:p>
        </p:txBody>
      </p:sp>
    </p:spTree>
    <p:extLst>
      <p:ext uri="{BB962C8B-B14F-4D97-AF65-F5344CB8AC3E}">
        <p14:creationId xmlns:p14="http://schemas.microsoft.com/office/powerpoint/2010/main" val="3291118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ABB05-FC4A-4B12-BBCA-A244D7300731}"/>
              </a:ext>
            </a:extLst>
          </p:cNvPr>
          <p:cNvSpPr>
            <a:spLocks noGrp="1"/>
          </p:cNvSpPr>
          <p:nvPr>
            <p:ph type="title"/>
          </p:nvPr>
        </p:nvSpPr>
        <p:spPr/>
        <p:txBody>
          <a:bodyPr>
            <a:normAutofit/>
          </a:bodyPr>
          <a:lstStyle/>
          <a:p>
            <a:r>
              <a:rPr lang="en-US" dirty="0">
                <a:effectLst/>
              </a:rPr>
              <a:t>Inline Elements</a:t>
            </a:r>
            <a:endParaRPr lang="en-US" dirty="0"/>
          </a:p>
        </p:txBody>
      </p:sp>
      <p:sp>
        <p:nvSpPr>
          <p:cNvPr id="3" name="Content Placeholder 2">
            <a:extLst>
              <a:ext uri="{FF2B5EF4-FFF2-40B4-BE49-F238E27FC236}">
                <a16:creationId xmlns:a16="http://schemas.microsoft.com/office/drawing/2014/main" id="{9262A283-15D7-4695-B334-07E1D876B1CE}"/>
              </a:ext>
            </a:extLst>
          </p:cNvPr>
          <p:cNvSpPr>
            <a:spLocks noGrp="1"/>
          </p:cNvSpPr>
          <p:nvPr>
            <p:ph idx="1"/>
          </p:nvPr>
        </p:nvSpPr>
        <p:spPr/>
        <p:txBody>
          <a:bodyPr/>
          <a:lstStyle/>
          <a:p>
            <a:r>
              <a:rPr lang="en-US" dirty="0">
                <a:effectLst/>
              </a:rPr>
              <a:t>An inline element does not start on a new line and only takes up as much width as necessary.</a:t>
            </a:r>
          </a:p>
          <a:p>
            <a:r>
              <a:rPr lang="en-US" dirty="0">
                <a:effectLst/>
              </a:rPr>
              <a:t>This is an inline &lt;span&gt; element inside a paragraph.</a:t>
            </a:r>
          </a:p>
          <a:p>
            <a:r>
              <a:rPr lang="en-US" dirty="0">
                <a:effectLst/>
              </a:rPr>
              <a:t>Examples of inline elements:</a:t>
            </a:r>
          </a:p>
          <a:p>
            <a:r>
              <a:rPr lang="en-US" dirty="0">
                <a:effectLst/>
              </a:rPr>
              <a:t>&lt;span&gt;</a:t>
            </a:r>
          </a:p>
          <a:p>
            <a:r>
              <a:rPr lang="en-US" dirty="0">
                <a:effectLst/>
              </a:rPr>
              <a:t>&lt;a&gt;</a:t>
            </a:r>
          </a:p>
          <a:p>
            <a:r>
              <a:rPr lang="en-US" dirty="0">
                <a:effectLst/>
              </a:rPr>
              <a:t>&lt;img&gt;</a:t>
            </a:r>
          </a:p>
        </p:txBody>
      </p:sp>
    </p:spTree>
    <p:extLst>
      <p:ext uri="{BB962C8B-B14F-4D97-AF65-F5344CB8AC3E}">
        <p14:creationId xmlns:p14="http://schemas.microsoft.com/office/powerpoint/2010/main" val="55031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1425-063D-49E1-9232-C75FC5836C25}"/>
              </a:ext>
            </a:extLst>
          </p:cNvPr>
          <p:cNvSpPr>
            <a:spLocks noGrp="1"/>
          </p:cNvSpPr>
          <p:nvPr>
            <p:ph type="title"/>
          </p:nvPr>
        </p:nvSpPr>
        <p:spPr/>
        <p:txBody>
          <a:bodyPr>
            <a:normAutofit/>
          </a:bodyPr>
          <a:lstStyle/>
          <a:p>
            <a:r>
              <a:rPr lang="en-US" dirty="0">
                <a:effectLst/>
              </a:rPr>
              <a:t>Grouping Selectors</a:t>
            </a:r>
            <a:endParaRPr lang="en-US" dirty="0"/>
          </a:p>
        </p:txBody>
      </p:sp>
      <p:sp>
        <p:nvSpPr>
          <p:cNvPr id="3" name="Content Placeholder 2">
            <a:extLst>
              <a:ext uri="{FF2B5EF4-FFF2-40B4-BE49-F238E27FC236}">
                <a16:creationId xmlns:a16="http://schemas.microsoft.com/office/drawing/2014/main" id="{9C9523DE-8021-4F17-AFA9-CD2BC606AD0C}"/>
              </a:ext>
            </a:extLst>
          </p:cNvPr>
          <p:cNvSpPr>
            <a:spLocks noGrp="1"/>
          </p:cNvSpPr>
          <p:nvPr>
            <p:ph idx="1"/>
          </p:nvPr>
        </p:nvSpPr>
        <p:spPr/>
        <p:txBody>
          <a:bodyPr>
            <a:normAutofit/>
          </a:bodyPr>
          <a:lstStyle/>
          <a:p>
            <a:r>
              <a:rPr lang="en-US" dirty="0"/>
              <a:t>If you have elements with the same style definitions, it will be better to group the selectors, to minimize the code. To group selectors, separate each selector with a comma.</a:t>
            </a:r>
          </a:p>
        </p:txBody>
      </p:sp>
    </p:spTree>
    <p:extLst>
      <p:ext uri="{BB962C8B-B14F-4D97-AF65-F5344CB8AC3E}">
        <p14:creationId xmlns:p14="http://schemas.microsoft.com/office/powerpoint/2010/main" val="826286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A95-12DB-4534-83F7-3058C2C07DAB}"/>
              </a:ext>
            </a:extLst>
          </p:cNvPr>
          <p:cNvSpPr>
            <a:spLocks noGrp="1"/>
          </p:cNvSpPr>
          <p:nvPr>
            <p:ph type="title"/>
          </p:nvPr>
        </p:nvSpPr>
        <p:spPr/>
        <p:txBody>
          <a:bodyPr>
            <a:normAutofit/>
          </a:bodyPr>
          <a:lstStyle/>
          <a:p>
            <a:r>
              <a:rPr lang="en-US" dirty="0">
                <a:effectLst/>
              </a:rPr>
              <a:t>Display: none</a:t>
            </a:r>
            <a:endParaRPr lang="en-US" dirty="0"/>
          </a:p>
        </p:txBody>
      </p:sp>
      <p:sp>
        <p:nvSpPr>
          <p:cNvPr id="3" name="Content Placeholder 2">
            <a:extLst>
              <a:ext uri="{FF2B5EF4-FFF2-40B4-BE49-F238E27FC236}">
                <a16:creationId xmlns:a16="http://schemas.microsoft.com/office/drawing/2014/main" id="{D094045C-2A85-4ABF-AE27-7C3FA43BE5A9}"/>
              </a:ext>
            </a:extLst>
          </p:cNvPr>
          <p:cNvSpPr>
            <a:spLocks noGrp="1"/>
          </p:cNvSpPr>
          <p:nvPr>
            <p:ph idx="1"/>
          </p:nvPr>
        </p:nvSpPr>
        <p:spPr/>
        <p:txBody>
          <a:bodyPr/>
          <a:lstStyle/>
          <a:p>
            <a:r>
              <a:rPr lang="en-US" dirty="0"/>
              <a:t>display: none; is commonly used with JavaScript to hide and show elements without deleting and recreating them. Take a look at our last example on this page if you want to know how this can be achieved.</a:t>
            </a:r>
          </a:p>
          <a:p>
            <a:endParaRPr lang="en-US" dirty="0"/>
          </a:p>
          <a:p>
            <a:r>
              <a:rPr lang="en-US" dirty="0"/>
              <a:t>The &lt;script&gt; element uses display: none; as default. </a:t>
            </a:r>
          </a:p>
        </p:txBody>
      </p:sp>
    </p:spTree>
    <p:extLst>
      <p:ext uri="{BB962C8B-B14F-4D97-AF65-F5344CB8AC3E}">
        <p14:creationId xmlns:p14="http://schemas.microsoft.com/office/powerpoint/2010/main" val="11173594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FB63-85EF-43F0-BAF8-E21E98F52C8A}"/>
              </a:ext>
            </a:extLst>
          </p:cNvPr>
          <p:cNvSpPr>
            <a:spLocks noGrp="1"/>
          </p:cNvSpPr>
          <p:nvPr>
            <p:ph type="title"/>
          </p:nvPr>
        </p:nvSpPr>
        <p:spPr/>
        <p:txBody>
          <a:bodyPr>
            <a:normAutofit/>
          </a:bodyPr>
          <a:lstStyle/>
          <a:p>
            <a:r>
              <a:rPr lang="en-US" dirty="0">
                <a:effectLst/>
              </a:rPr>
              <a:t>display: inline-block</a:t>
            </a:r>
            <a:endParaRPr lang="en-US" dirty="0"/>
          </a:p>
        </p:txBody>
      </p:sp>
      <p:sp>
        <p:nvSpPr>
          <p:cNvPr id="3" name="Content Placeholder 2">
            <a:extLst>
              <a:ext uri="{FF2B5EF4-FFF2-40B4-BE49-F238E27FC236}">
                <a16:creationId xmlns:a16="http://schemas.microsoft.com/office/drawing/2014/main" id="{076B0700-C163-4244-B856-F22F922ECD81}"/>
              </a:ext>
            </a:extLst>
          </p:cNvPr>
          <p:cNvSpPr>
            <a:spLocks noGrp="1"/>
          </p:cNvSpPr>
          <p:nvPr>
            <p:ph idx="1"/>
          </p:nvPr>
        </p:nvSpPr>
        <p:spPr>
          <a:xfrm>
            <a:off x="913795" y="1732449"/>
            <a:ext cx="10353762" cy="5125551"/>
          </a:xfrm>
        </p:spPr>
        <p:txBody>
          <a:bodyPr>
            <a:normAutofit/>
          </a:bodyPr>
          <a:lstStyle/>
          <a:p>
            <a:r>
              <a:rPr lang="en-US" dirty="0"/>
              <a:t>Compared to display: inline, the major difference is that display: inline-block allows to set a width and height on the element.</a:t>
            </a:r>
          </a:p>
          <a:p>
            <a:endParaRPr lang="en-US" dirty="0"/>
          </a:p>
          <a:p>
            <a:r>
              <a:rPr lang="en-US" dirty="0"/>
              <a:t>Also, with display: inline-block, the top and bottom margins/paddings are respected, but with display: inline they are not.</a:t>
            </a:r>
          </a:p>
          <a:p>
            <a:endParaRPr lang="en-US" dirty="0"/>
          </a:p>
          <a:p>
            <a:r>
              <a:rPr lang="en-US" dirty="0"/>
              <a:t>Compared to display: block, the major difference is that display: inline-block does not add a line-break after the element, so the element can sit next to other elements.</a:t>
            </a:r>
          </a:p>
        </p:txBody>
      </p:sp>
    </p:spTree>
    <p:extLst>
      <p:ext uri="{BB962C8B-B14F-4D97-AF65-F5344CB8AC3E}">
        <p14:creationId xmlns:p14="http://schemas.microsoft.com/office/powerpoint/2010/main" val="3810668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FFB1-029A-4F11-964B-22859A5B8BA9}"/>
              </a:ext>
            </a:extLst>
          </p:cNvPr>
          <p:cNvSpPr>
            <a:spLocks noGrp="1"/>
          </p:cNvSpPr>
          <p:nvPr>
            <p:ph type="title"/>
          </p:nvPr>
        </p:nvSpPr>
        <p:spPr/>
        <p:txBody>
          <a:bodyPr>
            <a:normAutofit/>
          </a:bodyPr>
          <a:lstStyle/>
          <a:p>
            <a:r>
              <a:rPr lang="en-US" dirty="0">
                <a:effectLst/>
              </a:rPr>
              <a:t>Override The Default Display Value</a:t>
            </a:r>
            <a:endParaRPr lang="en-US" dirty="0"/>
          </a:p>
        </p:txBody>
      </p:sp>
      <p:sp>
        <p:nvSpPr>
          <p:cNvPr id="3" name="Content Placeholder 2">
            <a:extLst>
              <a:ext uri="{FF2B5EF4-FFF2-40B4-BE49-F238E27FC236}">
                <a16:creationId xmlns:a16="http://schemas.microsoft.com/office/drawing/2014/main" id="{4DB45775-79B2-4FAE-9472-C2FABF14B68F}"/>
              </a:ext>
            </a:extLst>
          </p:cNvPr>
          <p:cNvSpPr>
            <a:spLocks noGrp="1"/>
          </p:cNvSpPr>
          <p:nvPr>
            <p:ph idx="1"/>
          </p:nvPr>
        </p:nvSpPr>
        <p:spPr>
          <a:xfrm>
            <a:off x="913795" y="1732449"/>
            <a:ext cx="10353762" cy="5125551"/>
          </a:xfrm>
        </p:spPr>
        <p:txBody>
          <a:bodyPr>
            <a:normAutofit fontScale="92500" lnSpcReduction="10000"/>
          </a:bodyPr>
          <a:lstStyle/>
          <a:p>
            <a:r>
              <a:rPr lang="en-US" dirty="0"/>
              <a:t>As mentioned, every element has a default display value. However, you can override this.</a:t>
            </a:r>
          </a:p>
          <a:p>
            <a:endParaRPr lang="en-US" dirty="0"/>
          </a:p>
          <a:p>
            <a:r>
              <a:rPr lang="en-US" dirty="0"/>
              <a:t>Changing an inline element to a block element, or vice versa, can be useful for making the page look a specific way, and still follow the web standards.</a:t>
            </a:r>
          </a:p>
          <a:p>
            <a:r>
              <a:rPr lang="en-US" altLang="zh-CN" dirty="0"/>
              <a:t>display: inline-block;</a:t>
            </a:r>
          </a:p>
          <a:p>
            <a:r>
              <a:rPr lang="en-US" dirty="0"/>
              <a:t>display: block;</a:t>
            </a:r>
          </a:p>
          <a:p>
            <a:r>
              <a:rPr lang="en-US" dirty="0"/>
              <a:t>display: none;</a:t>
            </a:r>
          </a:p>
          <a:p>
            <a:endParaRPr lang="en-US" dirty="0"/>
          </a:p>
          <a:p>
            <a:r>
              <a:rPr lang="en-US" dirty="0"/>
              <a:t>Note: Setting the display property of an element only changes how the element is displayed, NOT what kind of element it is. So, an inline element with display: block; is not allowed to have other block elements inside it.</a:t>
            </a:r>
          </a:p>
        </p:txBody>
      </p:sp>
    </p:spTree>
    <p:extLst>
      <p:ext uri="{BB962C8B-B14F-4D97-AF65-F5344CB8AC3E}">
        <p14:creationId xmlns:p14="http://schemas.microsoft.com/office/powerpoint/2010/main" val="42649636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88C9-C768-4E34-A845-1D8C7D17BC28}"/>
              </a:ext>
            </a:extLst>
          </p:cNvPr>
          <p:cNvSpPr>
            <a:spLocks noGrp="1"/>
          </p:cNvSpPr>
          <p:nvPr>
            <p:ph type="title"/>
          </p:nvPr>
        </p:nvSpPr>
        <p:spPr/>
        <p:txBody>
          <a:bodyPr>
            <a:normAutofit/>
          </a:bodyPr>
          <a:lstStyle/>
          <a:p>
            <a:r>
              <a:rPr lang="en-US" dirty="0">
                <a:effectLst/>
              </a:rPr>
              <a:t>CSS Display/Visibility Properties</a:t>
            </a:r>
            <a:endParaRPr lang="en-US" dirty="0"/>
          </a:p>
        </p:txBody>
      </p:sp>
      <p:graphicFrame>
        <p:nvGraphicFramePr>
          <p:cNvPr id="4" name="Content Placeholder 3">
            <a:extLst>
              <a:ext uri="{FF2B5EF4-FFF2-40B4-BE49-F238E27FC236}">
                <a16:creationId xmlns:a16="http://schemas.microsoft.com/office/drawing/2014/main" id="{3E476AE1-C171-4962-96ED-F1BF5836899A}"/>
              </a:ext>
            </a:extLst>
          </p:cNvPr>
          <p:cNvGraphicFramePr>
            <a:graphicFrameLocks noGrp="1"/>
          </p:cNvGraphicFramePr>
          <p:nvPr>
            <p:ph idx="1"/>
            <p:extLst>
              <p:ext uri="{D42A27DB-BD31-4B8C-83A1-F6EECF244321}">
                <p14:modId xmlns:p14="http://schemas.microsoft.com/office/powerpoint/2010/main" val="595439713"/>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2411767565"/>
                    </a:ext>
                  </a:extLst>
                </a:gridCol>
                <a:gridCol w="5257801">
                  <a:extLst>
                    <a:ext uri="{9D8B030D-6E8A-4147-A177-3AD203B41FA5}">
                      <a16:colId xmlns:a16="http://schemas.microsoft.com/office/drawing/2014/main" val="3971171863"/>
                    </a:ext>
                  </a:extLst>
                </a:gridCol>
              </a:tblGrid>
              <a:tr h="370840">
                <a:tc>
                  <a:txBody>
                    <a:bodyPr/>
                    <a:lstStyle/>
                    <a:p>
                      <a:pPr algn="l" fontAlgn="t"/>
                      <a:r>
                        <a:rPr lang="en-US" dirty="0">
                          <a:effectLst/>
                        </a:rPr>
                        <a:t>Property</a:t>
                      </a:r>
                    </a:p>
                  </a:txBody>
                  <a:tcPr marL="154783" marR="77392" marT="76200" marB="76200"/>
                </a:tc>
                <a:tc>
                  <a:txBody>
                    <a:bodyPr/>
                    <a:lstStyle/>
                    <a:p>
                      <a:pPr algn="l" fontAlgn="t"/>
                      <a:r>
                        <a:rPr lang="en-US">
                          <a:effectLst/>
                        </a:rPr>
                        <a:t>Description</a:t>
                      </a:r>
                    </a:p>
                  </a:txBody>
                  <a:tcPr marL="77392" marR="77392" marT="76200" marB="76200"/>
                </a:tc>
                <a:extLst>
                  <a:ext uri="{0D108BD9-81ED-4DB2-BD59-A6C34878D82A}">
                    <a16:rowId xmlns:a16="http://schemas.microsoft.com/office/drawing/2014/main" val="775506831"/>
                  </a:ext>
                </a:extLst>
              </a:tr>
              <a:tr h="370840">
                <a:tc>
                  <a:txBody>
                    <a:bodyPr/>
                    <a:lstStyle/>
                    <a:p>
                      <a:pPr algn="l" fontAlgn="t"/>
                      <a:r>
                        <a:rPr lang="en-US">
                          <a:effectLst/>
                          <a:hlinkClick r:id="rId2"/>
                        </a:rPr>
                        <a:t>display</a:t>
                      </a:r>
                      <a:endParaRPr lang="en-US">
                        <a:effectLst/>
                      </a:endParaRPr>
                    </a:p>
                  </a:txBody>
                  <a:tcPr marL="154783" marR="77392" marT="76200" marB="76200"/>
                </a:tc>
                <a:tc>
                  <a:txBody>
                    <a:bodyPr/>
                    <a:lstStyle/>
                    <a:p>
                      <a:pPr algn="l" fontAlgn="t"/>
                      <a:r>
                        <a:rPr lang="en-US">
                          <a:effectLst/>
                        </a:rPr>
                        <a:t>Specifies how an element should be displayed</a:t>
                      </a:r>
                    </a:p>
                  </a:txBody>
                  <a:tcPr marL="77392" marR="77392" marT="76200" marB="76200"/>
                </a:tc>
                <a:extLst>
                  <a:ext uri="{0D108BD9-81ED-4DB2-BD59-A6C34878D82A}">
                    <a16:rowId xmlns:a16="http://schemas.microsoft.com/office/drawing/2014/main" val="3226875087"/>
                  </a:ext>
                </a:extLst>
              </a:tr>
              <a:tr h="370840">
                <a:tc>
                  <a:txBody>
                    <a:bodyPr/>
                    <a:lstStyle/>
                    <a:p>
                      <a:pPr algn="l" fontAlgn="t"/>
                      <a:r>
                        <a:rPr lang="en-US">
                          <a:effectLst/>
                          <a:hlinkClick r:id="rId3"/>
                        </a:rPr>
                        <a:t>visibility</a:t>
                      </a:r>
                      <a:endParaRPr lang="en-US">
                        <a:effectLst/>
                      </a:endParaRPr>
                    </a:p>
                  </a:txBody>
                  <a:tcPr marL="154783" marR="77392" marT="76200" marB="76200"/>
                </a:tc>
                <a:tc>
                  <a:txBody>
                    <a:bodyPr/>
                    <a:lstStyle/>
                    <a:p>
                      <a:pPr algn="l" fontAlgn="t"/>
                      <a:r>
                        <a:rPr lang="en-US" dirty="0">
                          <a:effectLst/>
                        </a:rPr>
                        <a:t>Specifies whether or not an element should be visible</a:t>
                      </a:r>
                    </a:p>
                  </a:txBody>
                  <a:tcPr marL="77392" marR="77392" marT="76200" marB="76200"/>
                </a:tc>
                <a:extLst>
                  <a:ext uri="{0D108BD9-81ED-4DB2-BD59-A6C34878D82A}">
                    <a16:rowId xmlns:a16="http://schemas.microsoft.com/office/drawing/2014/main" val="751473540"/>
                  </a:ext>
                </a:extLst>
              </a:tr>
            </a:tbl>
          </a:graphicData>
        </a:graphic>
      </p:graphicFrame>
    </p:spTree>
    <p:extLst>
      <p:ext uri="{BB962C8B-B14F-4D97-AF65-F5344CB8AC3E}">
        <p14:creationId xmlns:p14="http://schemas.microsoft.com/office/powerpoint/2010/main" val="20730461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B6DA-CE3B-4904-BBA8-2F43E8AD2DD3}"/>
              </a:ext>
            </a:extLst>
          </p:cNvPr>
          <p:cNvSpPr>
            <a:spLocks noGrp="1"/>
          </p:cNvSpPr>
          <p:nvPr>
            <p:ph type="title"/>
          </p:nvPr>
        </p:nvSpPr>
        <p:spPr/>
        <p:txBody>
          <a:bodyPr>
            <a:normAutofit/>
          </a:bodyPr>
          <a:lstStyle/>
          <a:p>
            <a:r>
              <a:rPr lang="en-US" dirty="0">
                <a:effectLst/>
              </a:rPr>
              <a:t>CSS Layout - The position Property</a:t>
            </a:r>
            <a:endParaRPr lang="en-US" dirty="0"/>
          </a:p>
        </p:txBody>
      </p:sp>
      <p:sp>
        <p:nvSpPr>
          <p:cNvPr id="3" name="Content Placeholder 2">
            <a:extLst>
              <a:ext uri="{FF2B5EF4-FFF2-40B4-BE49-F238E27FC236}">
                <a16:creationId xmlns:a16="http://schemas.microsoft.com/office/drawing/2014/main" id="{F7EE70B8-0420-4680-8D52-1EAF2781DE7E}"/>
              </a:ext>
            </a:extLst>
          </p:cNvPr>
          <p:cNvSpPr>
            <a:spLocks noGrp="1"/>
          </p:cNvSpPr>
          <p:nvPr>
            <p:ph idx="1"/>
          </p:nvPr>
        </p:nvSpPr>
        <p:spPr/>
        <p:txBody>
          <a:bodyPr/>
          <a:lstStyle/>
          <a:p>
            <a:r>
              <a:rPr lang="en-US" dirty="0"/>
              <a:t>The position property specifies the type of positioning method used for an element (static, relative, fixed, absolute or sticky).</a:t>
            </a:r>
          </a:p>
          <a:p>
            <a:endParaRPr lang="en-US" dirty="0"/>
          </a:p>
          <a:p>
            <a:endParaRPr lang="en-US" dirty="0"/>
          </a:p>
        </p:txBody>
      </p:sp>
    </p:spTree>
    <p:extLst>
      <p:ext uri="{BB962C8B-B14F-4D97-AF65-F5344CB8AC3E}">
        <p14:creationId xmlns:p14="http://schemas.microsoft.com/office/powerpoint/2010/main" val="18329147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71D9-3805-4911-9DD6-CD9CA12EAB48}"/>
              </a:ext>
            </a:extLst>
          </p:cNvPr>
          <p:cNvSpPr>
            <a:spLocks noGrp="1"/>
          </p:cNvSpPr>
          <p:nvPr>
            <p:ph type="title"/>
          </p:nvPr>
        </p:nvSpPr>
        <p:spPr/>
        <p:txBody>
          <a:bodyPr>
            <a:normAutofit/>
          </a:bodyPr>
          <a:lstStyle/>
          <a:p>
            <a:r>
              <a:rPr lang="en-US" dirty="0">
                <a:effectLst/>
              </a:rPr>
              <a:t>The position Property</a:t>
            </a:r>
            <a:endParaRPr lang="en-US" dirty="0"/>
          </a:p>
        </p:txBody>
      </p:sp>
      <p:sp>
        <p:nvSpPr>
          <p:cNvPr id="3" name="Content Placeholder 2">
            <a:extLst>
              <a:ext uri="{FF2B5EF4-FFF2-40B4-BE49-F238E27FC236}">
                <a16:creationId xmlns:a16="http://schemas.microsoft.com/office/drawing/2014/main" id="{D6249480-CA60-4566-8E03-4984DBE8A691}"/>
              </a:ext>
            </a:extLst>
          </p:cNvPr>
          <p:cNvSpPr>
            <a:spLocks noGrp="1"/>
          </p:cNvSpPr>
          <p:nvPr>
            <p:ph idx="1"/>
          </p:nvPr>
        </p:nvSpPr>
        <p:spPr>
          <a:xfrm>
            <a:off x="913795" y="1732449"/>
            <a:ext cx="10353762" cy="5005976"/>
          </a:xfrm>
        </p:spPr>
        <p:txBody>
          <a:bodyPr>
            <a:normAutofit fontScale="92500" lnSpcReduction="10000"/>
          </a:bodyPr>
          <a:lstStyle/>
          <a:p>
            <a:r>
              <a:rPr lang="en-US" dirty="0"/>
              <a:t>The position property specifies the type of positioning method used for an element.</a:t>
            </a:r>
          </a:p>
          <a:p>
            <a:r>
              <a:rPr lang="en-US" dirty="0"/>
              <a:t>There are five different position values:</a:t>
            </a:r>
          </a:p>
          <a:p>
            <a:r>
              <a:rPr lang="en-US" dirty="0"/>
              <a:t>static</a:t>
            </a:r>
          </a:p>
          <a:p>
            <a:r>
              <a:rPr lang="en-US" dirty="0"/>
              <a:t>relative</a:t>
            </a:r>
          </a:p>
          <a:p>
            <a:r>
              <a:rPr lang="en-US" dirty="0"/>
              <a:t>fixed</a:t>
            </a:r>
          </a:p>
          <a:p>
            <a:r>
              <a:rPr lang="en-US" dirty="0"/>
              <a:t>absolute</a:t>
            </a:r>
          </a:p>
          <a:p>
            <a:r>
              <a:rPr lang="en-US" dirty="0"/>
              <a:t>sticky</a:t>
            </a:r>
          </a:p>
          <a:p>
            <a:r>
              <a:rPr lang="en-US" dirty="0"/>
              <a:t>Elements are then positioned using the top, bottom, left, and right properties. However, these properties will not work unless the position property is set first. They also work differently depending on the position value.</a:t>
            </a:r>
          </a:p>
        </p:txBody>
      </p:sp>
    </p:spTree>
    <p:extLst>
      <p:ext uri="{BB962C8B-B14F-4D97-AF65-F5344CB8AC3E}">
        <p14:creationId xmlns:p14="http://schemas.microsoft.com/office/powerpoint/2010/main" val="26078318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386E-D017-4521-8ABF-9A96CE337989}"/>
              </a:ext>
            </a:extLst>
          </p:cNvPr>
          <p:cNvSpPr>
            <a:spLocks noGrp="1"/>
          </p:cNvSpPr>
          <p:nvPr>
            <p:ph type="title"/>
          </p:nvPr>
        </p:nvSpPr>
        <p:spPr/>
        <p:txBody>
          <a:bodyPr>
            <a:normAutofit/>
          </a:bodyPr>
          <a:lstStyle/>
          <a:p>
            <a:r>
              <a:rPr lang="en-US" dirty="0">
                <a:effectLst/>
              </a:rPr>
              <a:t>position: static;</a:t>
            </a:r>
            <a:endParaRPr lang="en-US" dirty="0"/>
          </a:p>
        </p:txBody>
      </p:sp>
      <p:sp>
        <p:nvSpPr>
          <p:cNvPr id="3" name="Content Placeholder 2">
            <a:extLst>
              <a:ext uri="{FF2B5EF4-FFF2-40B4-BE49-F238E27FC236}">
                <a16:creationId xmlns:a16="http://schemas.microsoft.com/office/drawing/2014/main" id="{DF25B2AF-D9BC-4863-BCA9-5D4B2D840702}"/>
              </a:ext>
            </a:extLst>
          </p:cNvPr>
          <p:cNvSpPr>
            <a:spLocks noGrp="1"/>
          </p:cNvSpPr>
          <p:nvPr>
            <p:ph idx="1"/>
          </p:nvPr>
        </p:nvSpPr>
        <p:spPr/>
        <p:txBody>
          <a:bodyPr/>
          <a:lstStyle/>
          <a:p>
            <a:r>
              <a:rPr lang="en-US" dirty="0"/>
              <a:t>HTML elements are positioned static by default.</a:t>
            </a:r>
          </a:p>
          <a:p>
            <a:r>
              <a:rPr lang="en-US" dirty="0"/>
              <a:t>Static positioned elements are not affected by the top, bottom, left, and right properties.</a:t>
            </a:r>
          </a:p>
          <a:p>
            <a:r>
              <a:rPr lang="en-US" dirty="0"/>
              <a:t>An element with position: static; is not positioned in any special way; it is always positioned according to the normal flow of the page:</a:t>
            </a:r>
          </a:p>
        </p:txBody>
      </p:sp>
    </p:spTree>
    <p:extLst>
      <p:ext uri="{BB962C8B-B14F-4D97-AF65-F5344CB8AC3E}">
        <p14:creationId xmlns:p14="http://schemas.microsoft.com/office/powerpoint/2010/main" val="24288281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1128-FBD4-445A-BF69-BCE4FA04AD6F}"/>
              </a:ext>
            </a:extLst>
          </p:cNvPr>
          <p:cNvSpPr>
            <a:spLocks noGrp="1"/>
          </p:cNvSpPr>
          <p:nvPr>
            <p:ph type="title"/>
          </p:nvPr>
        </p:nvSpPr>
        <p:spPr/>
        <p:txBody>
          <a:bodyPr>
            <a:normAutofit/>
          </a:bodyPr>
          <a:lstStyle/>
          <a:p>
            <a:r>
              <a:rPr lang="en-US" dirty="0">
                <a:effectLst/>
              </a:rPr>
              <a:t>position: relative;</a:t>
            </a:r>
            <a:endParaRPr lang="en-US" dirty="0"/>
          </a:p>
        </p:txBody>
      </p:sp>
      <p:sp>
        <p:nvSpPr>
          <p:cNvPr id="3" name="Content Placeholder 2">
            <a:extLst>
              <a:ext uri="{FF2B5EF4-FFF2-40B4-BE49-F238E27FC236}">
                <a16:creationId xmlns:a16="http://schemas.microsoft.com/office/drawing/2014/main" id="{94E525C6-F611-4C3F-8AB6-EE4F34882100}"/>
              </a:ext>
            </a:extLst>
          </p:cNvPr>
          <p:cNvSpPr>
            <a:spLocks noGrp="1"/>
          </p:cNvSpPr>
          <p:nvPr>
            <p:ph idx="1"/>
          </p:nvPr>
        </p:nvSpPr>
        <p:spPr/>
        <p:txBody>
          <a:bodyPr/>
          <a:lstStyle/>
          <a:p>
            <a:r>
              <a:rPr lang="en-US" dirty="0"/>
              <a:t>An element with position: relative; is positioned relative to its normal position.</a:t>
            </a:r>
          </a:p>
          <a:p>
            <a:endParaRPr lang="en-US" dirty="0"/>
          </a:p>
          <a:p>
            <a:r>
              <a:rPr lang="en-US" dirty="0"/>
              <a:t>Setting the top, right, bottom, and left properties of a relatively-positioned element will cause it to be adjusted away from its normal position. Other content will not be adjusted to fit into any gap left by the element.</a:t>
            </a:r>
          </a:p>
        </p:txBody>
      </p:sp>
    </p:spTree>
    <p:extLst>
      <p:ext uri="{BB962C8B-B14F-4D97-AF65-F5344CB8AC3E}">
        <p14:creationId xmlns:p14="http://schemas.microsoft.com/office/powerpoint/2010/main" val="3590301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FE01-FCB4-4DB0-A448-3C5C5CE40D44}"/>
              </a:ext>
            </a:extLst>
          </p:cNvPr>
          <p:cNvSpPr>
            <a:spLocks noGrp="1"/>
          </p:cNvSpPr>
          <p:nvPr>
            <p:ph type="title"/>
          </p:nvPr>
        </p:nvSpPr>
        <p:spPr/>
        <p:txBody>
          <a:bodyPr>
            <a:normAutofit/>
          </a:bodyPr>
          <a:lstStyle/>
          <a:p>
            <a:r>
              <a:rPr lang="en-US" dirty="0">
                <a:effectLst/>
              </a:rPr>
              <a:t>position: fixed;</a:t>
            </a:r>
            <a:endParaRPr lang="en-US" dirty="0"/>
          </a:p>
        </p:txBody>
      </p:sp>
      <p:sp>
        <p:nvSpPr>
          <p:cNvPr id="3" name="Content Placeholder 2">
            <a:extLst>
              <a:ext uri="{FF2B5EF4-FFF2-40B4-BE49-F238E27FC236}">
                <a16:creationId xmlns:a16="http://schemas.microsoft.com/office/drawing/2014/main" id="{F29DFFE7-B8A6-4EC0-ACD7-6EEC374364F1}"/>
              </a:ext>
            </a:extLst>
          </p:cNvPr>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a:p>
            <a:r>
              <a:rPr lang="en-US" dirty="0"/>
              <a:t>A fixed element does not leave a gap in the page where it would normally have been located.</a:t>
            </a:r>
          </a:p>
          <a:p>
            <a:endParaRPr lang="en-US" dirty="0"/>
          </a:p>
          <a:p>
            <a:r>
              <a:rPr lang="en-US" dirty="0"/>
              <a:t>Notice the fixed element in the lower-right corner of the page.</a:t>
            </a:r>
          </a:p>
        </p:txBody>
      </p:sp>
    </p:spTree>
    <p:extLst>
      <p:ext uri="{BB962C8B-B14F-4D97-AF65-F5344CB8AC3E}">
        <p14:creationId xmlns:p14="http://schemas.microsoft.com/office/powerpoint/2010/main" val="881469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0E99-9553-487C-840C-0D1121D9FD48}"/>
              </a:ext>
            </a:extLst>
          </p:cNvPr>
          <p:cNvSpPr>
            <a:spLocks noGrp="1"/>
          </p:cNvSpPr>
          <p:nvPr>
            <p:ph type="title"/>
          </p:nvPr>
        </p:nvSpPr>
        <p:spPr/>
        <p:txBody>
          <a:bodyPr>
            <a:normAutofit/>
          </a:bodyPr>
          <a:lstStyle/>
          <a:p>
            <a:r>
              <a:rPr lang="en-US" dirty="0">
                <a:effectLst/>
              </a:rPr>
              <a:t>position: absolute;</a:t>
            </a:r>
            <a:endParaRPr lang="en-US" dirty="0"/>
          </a:p>
        </p:txBody>
      </p:sp>
      <p:sp>
        <p:nvSpPr>
          <p:cNvPr id="3" name="Content Placeholder 2">
            <a:extLst>
              <a:ext uri="{FF2B5EF4-FFF2-40B4-BE49-F238E27FC236}">
                <a16:creationId xmlns:a16="http://schemas.microsoft.com/office/drawing/2014/main" id="{422C3748-6AEE-45A0-9B5F-6AB0C86BFB38}"/>
              </a:ext>
            </a:extLst>
          </p:cNvPr>
          <p:cNvSpPr>
            <a:spLocks noGrp="1"/>
          </p:cNvSpPr>
          <p:nvPr>
            <p:ph idx="1"/>
          </p:nvPr>
        </p:nvSpPr>
        <p:spPr/>
        <p:txBody>
          <a:bodyPr>
            <a:normAutofit lnSpcReduction="10000"/>
          </a:bodyPr>
          <a:lstStyle/>
          <a:p>
            <a:r>
              <a:rPr lang="en-US" dirty="0"/>
              <a:t>An element with position: absolute; is positioned relative to the nearest positioned ancestor (instead of positioned relative to the viewport, like fixed).</a:t>
            </a:r>
          </a:p>
          <a:p>
            <a:endParaRPr lang="en-US" dirty="0"/>
          </a:p>
          <a:p>
            <a:r>
              <a:rPr lang="en-US" dirty="0"/>
              <a:t>However; if an absolute positioned element has no positioned ancestors, it uses the document body, and moves along with page scrolling.</a:t>
            </a:r>
          </a:p>
          <a:p>
            <a:endParaRPr lang="en-US" dirty="0"/>
          </a:p>
          <a:p>
            <a:r>
              <a:rPr lang="en-US" dirty="0"/>
              <a:t>Note: A "positioned" element is one whose position is anything except static.</a:t>
            </a:r>
          </a:p>
        </p:txBody>
      </p:sp>
    </p:spTree>
    <p:extLst>
      <p:ext uri="{BB962C8B-B14F-4D97-AF65-F5344CB8AC3E}">
        <p14:creationId xmlns:p14="http://schemas.microsoft.com/office/powerpoint/2010/main" val="3034231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5924</Words>
  <Application>Microsoft Office PowerPoint</Application>
  <PresentationFormat>Widescreen</PresentationFormat>
  <Paragraphs>761</Paragraphs>
  <Slides>109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109</vt:i4>
      </vt:variant>
    </vt:vector>
  </HeadingPairs>
  <TitlesOfParts>
    <vt:vector size="113" baseType="lpstr">
      <vt:lpstr>Arial</vt:lpstr>
      <vt:lpstr>Calibri</vt:lpstr>
      <vt:lpstr>Calibri Light</vt:lpstr>
      <vt:lpstr>Office Theme</vt:lpstr>
      <vt:lpstr>HTML/CSS/JavaScript</vt:lpstr>
      <vt:lpstr>Languages use to make Website</vt:lpstr>
      <vt:lpstr>What is css</vt:lpstr>
      <vt:lpstr>Syntax</vt:lpstr>
      <vt:lpstr>CSS Selectors</vt:lpstr>
      <vt:lpstr>The element Selector</vt:lpstr>
      <vt:lpstr>The id Selector</vt:lpstr>
      <vt:lpstr>The class Selector</vt:lpstr>
      <vt:lpstr>Grouping Selectors</vt:lpstr>
      <vt:lpstr>CSS Comments</vt:lpstr>
      <vt:lpstr>How to insert CSS</vt:lpstr>
      <vt:lpstr>External Style Sheet</vt:lpstr>
      <vt:lpstr>Internal Style Sheet</vt:lpstr>
      <vt:lpstr>Inline Styles</vt:lpstr>
      <vt:lpstr>Multiple Style Sheets</vt:lpstr>
      <vt:lpstr>Cascading Order</vt:lpstr>
      <vt:lpstr>CSS Colors</vt:lpstr>
      <vt:lpstr>Background Color</vt:lpstr>
      <vt:lpstr>Text Color</vt:lpstr>
      <vt:lpstr>Border Color</vt:lpstr>
      <vt:lpstr>Color Values</vt:lpstr>
      <vt:lpstr>RGB Value</vt:lpstr>
      <vt:lpstr>HEX Value</vt:lpstr>
      <vt:lpstr>HSL Value</vt:lpstr>
      <vt:lpstr>Saturation</vt:lpstr>
      <vt:lpstr>Lightness</vt:lpstr>
      <vt:lpstr>RGBA Value</vt:lpstr>
      <vt:lpstr>HSLA Value</vt:lpstr>
      <vt:lpstr>CSS Backgrounds</vt:lpstr>
      <vt:lpstr>Background Color</vt:lpstr>
      <vt:lpstr>Background Image</vt:lpstr>
      <vt:lpstr>Background Image - Repeat Horizontally, Vertically or no repeat </vt:lpstr>
      <vt:lpstr>Background Image - Set position</vt:lpstr>
      <vt:lpstr>Background Image - Fixed position</vt:lpstr>
      <vt:lpstr>Background - Shorthand property</vt:lpstr>
      <vt:lpstr>All CSS Background Properties</vt:lpstr>
      <vt:lpstr>CSS Borders</vt:lpstr>
      <vt:lpstr>Border Style</vt:lpstr>
      <vt:lpstr>Border Width</vt:lpstr>
      <vt:lpstr>Border Color</vt:lpstr>
      <vt:lpstr>Border - Individual Sides </vt:lpstr>
      <vt:lpstr>Border-style</vt:lpstr>
      <vt:lpstr>Border - Shorthand Property</vt:lpstr>
      <vt:lpstr>Rounded Borders</vt:lpstr>
      <vt:lpstr>All CSS Border Properties</vt:lpstr>
      <vt:lpstr>All CSS Border Properties</vt:lpstr>
      <vt:lpstr>CSS Margins</vt:lpstr>
      <vt:lpstr>Margin - Individual Sides</vt:lpstr>
      <vt:lpstr>Margin - Shorthand Property</vt:lpstr>
      <vt:lpstr>Margin - Shorthand Property</vt:lpstr>
      <vt:lpstr>The auto Value</vt:lpstr>
      <vt:lpstr>All CSS Margin Properties</vt:lpstr>
      <vt:lpstr>CSS Padding</vt:lpstr>
      <vt:lpstr>Padding - Individual Sides</vt:lpstr>
      <vt:lpstr>Padding - Shorthand Property</vt:lpstr>
      <vt:lpstr>Padding - Shorthand Property</vt:lpstr>
      <vt:lpstr>All CSS Padding Properties</vt:lpstr>
      <vt:lpstr>CSS Height and Width</vt:lpstr>
      <vt:lpstr>All CSS Dimension Properties</vt:lpstr>
      <vt:lpstr>CSS Text</vt:lpstr>
      <vt:lpstr>Text Color</vt:lpstr>
      <vt:lpstr>Text Alignment</vt:lpstr>
      <vt:lpstr>Text Decoration</vt:lpstr>
      <vt:lpstr>Text Transformation</vt:lpstr>
      <vt:lpstr>Line Height</vt:lpstr>
      <vt:lpstr>Word Spacing</vt:lpstr>
      <vt:lpstr>All CSS Text Properties</vt:lpstr>
      <vt:lpstr>CSS Fonts</vt:lpstr>
      <vt:lpstr>CSS Font Families</vt:lpstr>
      <vt:lpstr>Font Family</vt:lpstr>
      <vt:lpstr>Font Size</vt:lpstr>
      <vt:lpstr>All CSS Font Properties </vt:lpstr>
      <vt:lpstr>CSS Lists</vt:lpstr>
      <vt:lpstr>Different List Item Markers</vt:lpstr>
      <vt:lpstr>Position The List Item Markers</vt:lpstr>
      <vt:lpstr>Remove Default Settings</vt:lpstr>
      <vt:lpstr>List - Shorthand property</vt:lpstr>
      <vt:lpstr>Styling List With Colors</vt:lpstr>
      <vt:lpstr>All CSS List Properties</vt:lpstr>
      <vt:lpstr>CSS Tables</vt:lpstr>
      <vt:lpstr>Table Borders</vt:lpstr>
      <vt:lpstr>Collapse Table Borders</vt:lpstr>
      <vt:lpstr>Horizontal Alignment</vt:lpstr>
      <vt:lpstr>Vertical Alignment</vt:lpstr>
      <vt:lpstr>CSS Table Properties</vt:lpstr>
      <vt:lpstr>CSS Layout - The display Property</vt:lpstr>
      <vt:lpstr>The display Property</vt:lpstr>
      <vt:lpstr>Block-level Elements</vt:lpstr>
      <vt:lpstr>Inline Elements</vt:lpstr>
      <vt:lpstr>Display: none</vt:lpstr>
      <vt:lpstr>display: inline-block</vt:lpstr>
      <vt:lpstr>Override The Default Display Value</vt:lpstr>
      <vt:lpstr>CSS Display/Visibility Properties</vt:lpstr>
      <vt:lpstr>CSS Layout - The position Property</vt:lpstr>
      <vt:lpstr>The position Property</vt:lpstr>
      <vt:lpstr>position: static;</vt:lpstr>
      <vt:lpstr>position: relative;</vt:lpstr>
      <vt:lpstr>position: fixed;</vt:lpstr>
      <vt:lpstr>position: absolute;</vt:lpstr>
      <vt:lpstr>Overlapping Elements</vt:lpstr>
      <vt:lpstr>All CSS Positioning Properties</vt:lpstr>
      <vt:lpstr>CSS Layout - float</vt:lpstr>
      <vt:lpstr>The float Property</vt:lpstr>
      <vt:lpstr>All CSS Float Properties</vt:lpstr>
      <vt:lpstr>CSS Combinators</vt:lpstr>
      <vt:lpstr>Descendant Selector</vt:lpstr>
      <vt:lpstr>Child Selector</vt:lpstr>
      <vt:lpstr>Adjacent Sibling Selector</vt:lpstr>
      <vt:lpstr>General Sibling Selector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HTML/CSS/Javascript</dc:title>
  <dc:creator>Marco Gao</dc:creator>
  <cp:lastModifiedBy>Marco Gao</cp:lastModifiedBy>
  <cp:revision>333</cp:revision>
  <dcterms:created xsi:type="dcterms:W3CDTF">2019-03-18T04:46:46Z</dcterms:created>
  <dcterms:modified xsi:type="dcterms:W3CDTF">2019-04-05T04:53:33Z</dcterms:modified>
</cp:coreProperties>
</file>