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57" r:id="rId4"/>
    <p:sldId id="286" r:id="rId5"/>
    <p:sldId id="287" r:id="rId6"/>
    <p:sldId id="262" r:id="rId7"/>
    <p:sldId id="260" r:id="rId8"/>
    <p:sldId id="266" r:id="rId9"/>
    <p:sldId id="267" r:id="rId10"/>
    <p:sldId id="268" r:id="rId11"/>
    <p:sldId id="269" r:id="rId12"/>
    <p:sldId id="270" r:id="rId13"/>
    <p:sldId id="271" r:id="rId14"/>
    <p:sldId id="288" r:id="rId15"/>
    <p:sldId id="273" r:id="rId16"/>
    <p:sldId id="274" r:id="rId17"/>
    <p:sldId id="259" r:id="rId18"/>
    <p:sldId id="275" r:id="rId19"/>
    <p:sldId id="277" r:id="rId20"/>
    <p:sldId id="276" r:id="rId21"/>
    <p:sldId id="279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6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>
        <p:scale>
          <a:sx n="100" d="100"/>
          <a:sy n="100" d="100"/>
        </p:scale>
        <p:origin x="100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1E51-4A7A-403C-A97E-7AB7162F6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8673A-144D-4554-A3E7-F0F2CACFF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456C3-F0F6-49A3-83CC-5FA91485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82256-1AEF-4C8F-94A7-3FEA2E46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368F1-1E4B-40B4-BB2E-B58082DC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5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CDA8-0106-4F82-A301-8594245A0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DC7BA-B8A2-4E8A-AE21-B9212F19F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91400-6CC0-4875-BD95-BD77773F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5D374-247D-41BD-96C1-7D81DE80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3241B-E489-482A-A79F-6CC0A981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5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EE65A-40B4-4C8A-9D8A-96214BD75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9E19C-0982-4E59-BD4C-1BBD3BE28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53769-DF53-4ACA-8D5C-28391E7D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6BD1E-67A6-43EE-96B9-D39AE181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14417-82B0-4C41-8B86-EDF497C3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5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6CF0-0369-431B-A206-3B971D4F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BDA1E-AB5A-4D37-A766-7F4E0C0E1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F9142-A66D-45F2-9AD1-141218A9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0A16E-9218-41F8-BB36-4ADBFBB84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AC05C-27C0-4F5E-86EE-57263CBA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E228-735A-4AFD-8318-2EEA37B7F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FDE04-C5C1-4080-952D-1EBFEB5AA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71B09-6802-46C5-AB60-74054881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101B5-1E39-44CA-A9A3-AFC5F34B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F3BDE-39DC-4428-A95C-4000C0B03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1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2D220-A11A-49A5-B6FE-D51FF029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5F239-94CB-4EC3-A0D4-1C4414535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32F5E-407B-4E71-9262-18C919CFE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5B211-6432-45A4-9EB3-0B83FFEA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2CFEF-A4F9-40DE-A488-828117C6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D4C44-E684-4297-9FA8-EA518ACC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0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69A1-7A97-4E28-ADF4-B3C06280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DA4A9-0370-4E6C-A419-5CFCDCE73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AFF6A-A471-4A11-B6DD-59CE73C94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8CAE1-E138-45D0-83A5-AEC88A8AE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5AB69-6DD1-452C-9BA4-6B97BC469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32034-4C55-4881-8A67-4E47480A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0D110-CA90-4B47-81A3-EFA8067A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E15739-FC68-4AA6-B0B0-766A7B8B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1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75B2-7A59-4193-8F6E-B3CB2869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61CB5-EC9C-4CA4-A5F1-303F1580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DF8E8-3768-48EA-BD03-03151EBD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8B955-A15B-45FD-A59D-668E23E1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2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74F26-03B6-48E3-B078-DF3C3DC7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6A446-25A5-487C-9693-7061C93E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33BE7-23ED-4D4B-AB99-CB4FE5BB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5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B60B-8D13-4956-927C-54937B1B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BCF5B-5047-4DF9-8CDE-B2A08DE8E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CC84F-EFB4-4446-A86B-4D28BFA3C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A75C6-54F5-4960-B98A-91594272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CD664-172C-41B3-BCBF-0466EF57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9F5DA-9915-4BDF-845D-C0346E98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F4D5-244C-439E-BAD9-D8104EA2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E18BE9-72D2-4ADF-9954-F00318526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A0BD2-08E7-4816-B1CE-3A7960BF7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3F0B3-CB1C-450F-9663-5BA8D61D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CB017-F141-4404-A269-15E4E6D8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3D060-73E6-47BF-B479-D00BC3F9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F39DA-2CBA-4010-BC36-8DEED46F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8987B-4798-4359-B3BA-E84991756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BF106-90FB-4D90-9404-A720F825B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D3DDE-F085-4D99-93CC-7C075E03DDB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22E55-9A60-4D99-830B-D02F1E8A3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1273C-F041-4676-8BC6-74E259BC8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83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08FC-0A14-4ADF-AF04-827BDD963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1132"/>
          </a:xfrm>
        </p:spPr>
        <p:txBody>
          <a:bodyPr/>
          <a:lstStyle/>
          <a:p>
            <a:r>
              <a:rPr lang="en-US" dirty="0"/>
              <a:t>HTML/CSS/JavaScript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F61DE-CFBB-4FFF-860D-1796C84C2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8756" y="2357605"/>
            <a:ext cx="4235117" cy="396145"/>
          </a:xfrm>
        </p:spPr>
        <p:txBody>
          <a:bodyPr>
            <a:noAutofit/>
          </a:bodyPr>
          <a:lstStyle/>
          <a:p>
            <a:r>
              <a:rPr lang="en-US" sz="3200" dirty="0"/>
              <a:t>Computer science club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3DD2F-A978-482D-8FF1-419505559FF8}"/>
              </a:ext>
            </a:extLst>
          </p:cNvPr>
          <p:cNvSpPr txBox="1"/>
          <p:nvPr/>
        </p:nvSpPr>
        <p:spPr>
          <a:xfrm>
            <a:off x="10411326" y="6376737"/>
            <a:ext cx="178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Marco Gao</a:t>
            </a:r>
          </a:p>
        </p:txBody>
      </p:sp>
    </p:spTree>
    <p:extLst>
      <p:ext uri="{BB962C8B-B14F-4D97-AF65-F5344CB8AC3E}">
        <p14:creationId xmlns:p14="http://schemas.microsoft.com/office/powerpoint/2010/main" val="240318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8024-BCEF-4446-AC8F-F853F4D3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660B-4484-4951-ACC2-4230C9C1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</a:rPr>
              <a:t>The &lt;span&gt; tag is used to group inline-elements in a document.</a:t>
            </a:r>
          </a:p>
          <a:p>
            <a:r>
              <a:rPr lang="en-US" sz="3600" dirty="0">
                <a:effectLst/>
              </a:rPr>
              <a:t>The &lt;span&gt; tag provides no visual change by itself.</a:t>
            </a:r>
          </a:p>
          <a:p>
            <a:r>
              <a:rPr lang="en-US" sz="3600" dirty="0">
                <a:effectLst/>
              </a:rPr>
              <a:t>The &lt;span&gt; tag provides a way to add a hook to a part of a text or a part of a document.</a:t>
            </a:r>
          </a:p>
          <a:p>
            <a:r>
              <a:rPr lang="en-US" sz="3600" dirty="0">
                <a:effectLst/>
              </a:rPr>
              <a:t>&lt;span&gt;&lt;/span&gt;</a:t>
            </a:r>
          </a:p>
        </p:txBody>
      </p:sp>
    </p:spTree>
    <p:extLst>
      <p:ext uri="{BB962C8B-B14F-4D97-AF65-F5344CB8AC3E}">
        <p14:creationId xmlns:p14="http://schemas.microsoft.com/office/powerpoint/2010/main" val="35107957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8E99-299F-43F9-A709-75FF94C8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FD52-9DCF-464A-A023-ED0FC233F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</a:rPr>
              <a:t>The &lt;img&gt; tag defines an image in an HTML page.</a:t>
            </a:r>
          </a:p>
          <a:p>
            <a:r>
              <a:rPr lang="en-US" sz="3600" dirty="0">
                <a:effectLst/>
              </a:rPr>
              <a:t>The &lt;img&gt; tag has two required attributes: </a:t>
            </a:r>
            <a:r>
              <a:rPr lang="en-US" sz="3600" dirty="0" err="1">
                <a:effectLst/>
              </a:rPr>
              <a:t>src</a:t>
            </a:r>
            <a:r>
              <a:rPr lang="en-US" sz="3600" dirty="0">
                <a:effectLst/>
              </a:rPr>
              <a:t> and alt.</a:t>
            </a:r>
          </a:p>
          <a:p>
            <a:r>
              <a:rPr lang="en-US" sz="3600" dirty="0">
                <a:effectLst/>
              </a:rPr>
              <a:t>The full name of img is image</a:t>
            </a:r>
          </a:p>
          <a:p>
            <a:r>
              <a:rPr lang="en-US" sz="3600" dirty="0">
                <a:effectLst/>
              </a:rPr>
              <a:t>&lt;img /&gt;</a:t>
            </a:r>
          </a:p>
        </p:txBody>
      </p:sp>
    </p:spTree>
    <p:extLst>
      <p:ext uri="{BB962C8B-B14F-4D97-AF65-F5344CB8AC3E}">
        <p14:creationId xmlns:p14="http://schemas.microsoft.com/office/powerpoint/2010/main" val="305430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4154-1D8E-43A0-BAE5-968AC84B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7669-4220-4BFF-A616-13E2E60AF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</a:rPr>
              <a:t>The &lt;html&gt; tag tells the browser that this is an HTML document.</a:t>
            </a:r>
          </a:p>
          <a:p>
            <a:r>
              <a:rPr lang="en-US" sz="3600" dirty="0">
                <a:effectLst/>
              </a:rPr>
              <a:t>The &lt;html&gt; tag represents the root of an HTML document.</a:t>
            </a:r>
          </a:p>
          <a:p>
            <a:r>
              <a:rPr lang="en-US" sz="3600" dirty="0">
                <a:effectLst/>
              </a:rPr>
              <a:t>The &lt;html&gt; tag is the container for all other HTML elements</a:t>
            </a:r>
          </a:p>
          <a:p>
            <a:r>
              <a:rPr lang="en-US" sz="3600" dirty="0">
                <a:effectLst/>
              </a:rPr>
              <a:t>&lt;html&gt;&lt;/html&gt;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91192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01D1-26C1-48F5-84EB-4DB6638C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2CBB7-19D7-489A-9E63-CBE1A6712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</a:rPr>
              <a:t>The &lt;body&gt; tag defines the document's body.</a:t>
            </a:r>
          </a:p>
          <a:p>
            <a:r>
              <a:rPr lang="en-US" sz="3600" dirty="0">
                <a:effectLst/>
              </a:rPr>
              <a:t>The &lt;body&gt; element contains all the contents of an HTML document, such as text, hyperlinks, images, tables, lists, etc.</a:t>
            </a:r>
          </a:p>
          <a:p>
            <a:r>
              <a:rPr lang="en-US" sz="3600" dirty="0">
                <a:effectLst/>
              </a:rPr>
              <a:t>&lt;body&gt;&lt;/body&gt;</a:t>
            </a:r>
          </a:p>
        </p:txBody>
      </p:sp>
    </p:spTree>
    <p:extLst>
      <p:ext uri="{BB962C8B-B14F-4D97-AF65-F5344CB8AC3E}">
        <p14:creationId xmlns:p14="http://schemas.microsoft.com/office/powerpoint/2010/main" val="246025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4A54-EA12-4DA1-9B10-ED060B29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50" y="0"/>
            <a:ext cx="2381250" cy="1325563"/>
          </a:xfrm>
        </p:spPr>
        <p:txBody>
          <a:bodyPr/>
          <a:lstStyle/>
          <a:p>
            <a:r>
              <a:rPr lang="en-US" dirty="0"/>
              <a:t>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752AA-4A14-4DE8-9E08-FECD9E79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67" y="187895"/>
            <a:ext cx="10353762" cy="5350140"/>
          </a:xfrm>
        </p:spPr>
        <p:txBody>
          <a:bodyPr>
            <a:noAutofit/>
          </a:bodyPr>
          <a:lstStyle/>
          <a:p>
            <a:r>
              <a:rPr lang="en-US" sz="3200" dirty="0"/>
              <a:t>&lt;head&gt;</a:t>
            </a:r>
            <a:r>
              <a:rPr lang="en-US" altLang="zh-CN" sz="3200" dirty="0"/>
              <a:t>&lt;/head&gt;</a:t>
            </a:r>
            <a:endParaRPr lang="en-US" sz="3200" dirty="0"/>
          </a:p>
          <a:p>
            <a:r>
              <a:rPr lang="en-US" sz="3200" dirty="0"/>
              <a:t>&lt;head&gt; element is a container for all the head elements.</a:t>
            </a:r>
          </a:p>
          <a:p>
            <a:r>
              <a:rPr lang="en-US" sz="3200" dirty="0"/>
              <a:t>The &lt;head&gt; element can include a title for the document, scripts, styles, meta information, and more.</a:t>
            </a:r>
          </a:p>
          <a:p>
            <a:r>
              <a:rPr lang="en-US" sz="3200" dirty="0"/>
              <a:t>The following elements can go inside the &lt;head&gt; element:</a:t>
            </a:r>
          </a:p>
          <a:p>
            <a:r>
              <a:rPr lang="en-US" sz="3200" dirty="0"/>
              <a:t>&lt;title&gt; (this element is required in an HTML document)</a:t>
            </a:r>
          </a:p>
          <a:p>
            <a:r>
              <a:rPr lang="en-US" sz="3200" dirty="0"/>
              <a:t>&lt;style&gt;</a:t>
            </a:r>
          </a:p>
          <a:p>
            <a:r>
              <a:rPr lang="en-US" sz="3200" dirty="0"/>
              <a:t>&lt;base&gt;</a:t>
            </a:r>
          </a:p>
          <a:p>
            <a:r>
              <a:rPr lang="en-US" sz="3200" dirty="0"/>
              <a:t>&lt;link&gt;</a:t>
            </a:r>
          </a:p>
          <a:p>
            <a:r>
              <a:rPr lang="en-US" sz="3200" dirty="0"/>
              <a:t>&lt;meta&gt;</a:t>
            </a:r>
          </a:p>
          <a:p>
            <a:r>
              <a:rPr lang="en-US" sz="3200" dirty="0"/>
              <a:t>&lt;script&gt;</a:t>
            </a:r>
          </a:p>
          <a:p>
            <a:r>
              <a:rPr lang="en-US" sz="3200" dirty="0"/>
              <a:t>&lt;</a:t>
            </a:r>
            <a:r>
              <a:rPr lang="en-US" sz="3200" dirty="0" err="1"/>
              <a:t>noscript</a:t>
            </a:r>
            <a:r>
              <a:rPr lang="en-US" sz="3200" dirty="0"/>
              <a:t>&gt;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809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97C4-8832-4399-8898-5BD5B1DC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C5BB6-4D4C-4096-A172-67FF078C8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</a:rPr>
              <a:t>The &lt;style&gt; tag is used to define style information for an HTML document.</a:t>
            </a:r>
          </a:p>
          <a:p>
            <a:r>
              <a:rPr lang="en-US" sz="3600" dirty="0">
                <a:effectLst/>
              </a:rPr>
              <a:t>Inside the &lt;style&gt; element you specify how HTML elements should render in a browser.</a:t>
            </a:r>
          </a:p>
          <a:p>
            <a:r>
              <a:rPr lang="en-US" sz="3600" dirty="0">
                <a:effectLst/>
              </a:rPr>
              <a:t>Each HTML document can contain multiple &lt;style&gt; tags.</a:t>
            </a:r>
          </a:p>
          <a:p>
            <a:r>
              <a:rPr lang="en-US" sz="3600" dirty="0">
                <a:effectLst/>
              </a:rPr>
              <a:t>&lt;style&gt;&lt;/style&gt;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8479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C045-82F7-4F34-83FC-AA85B55F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356" y="126832"/>
            <a:ext cx="1396769" cy="970450"/>
          </a:xfrm>
        </p:spPr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7425E-7966-4DFC-8831-054A63B02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04" y="0"/>
            <a:ext cx="11107136" cy="6646890"/>
          </a:xfrm>
        </p:spPr>
        <p:txBody>
          <a:bodyPr>
            <a:noAutofit/>
          </a:bodyPr>
          <a:lstStyle/>
          <a:p>
            <a:r>
              <a:rPr lang="en-US" sz="3200" dirty="0"/>
              <a:t>&lt;form&gt;</a:t>
            </a:r>
          </a:p>
          <a:p>
            <a:r>
              <a:rPr lang="en-US" sz="3200" dirty="0"/>
              <a:t>The &lt;form&gt; tag is used to create an HTML form for user input.</a:t>
            </a:r>
          </a:p>
          <a:p>
            <a:r>
              <a:rPr lang="en-US" sz="3200" dirty="0"/>
              <a:t>The &lt;form&gt; element can contain one or more of the following form elements:</a:t>
            </a:r>
          </a:p>
          <a:p>
            <a:r>
              <a:rPr lang="en-US" sz="3200" dirty="0"/>
              <a:t>&lt;input&gt;</a:t>
            </a:r>
          </a:p>
          <a:p>
            <a:r>
              <a:rPr lang="en-US" sz="3200" dirty="0"/>
              <a:t>&lt;</a:t>
            </a:r>
            <a:r>
              <a:rPr lang="en-US" sz="3200" dirty="0" err="1"/>
              <a:t>textarea</a:t>
            </a:r>
            <a:r>
              <a:rPr lang="en-US" sz="3200" dirty="0"/>
              <a:t>&gt;</a:t>
            </a:r>
          </a:p>
          <a:p>
            <a:r>
              <a:rPr lang="en-US" sz="3200" dirty="0"/>
              <a:t>&lt;button&gt;</a:t>
            </a:r>
          </a:p>
          <a:p>
            <a:r>
              <a:rPr lang="en-US" sz="3200" dirty="0"/>
              <a:t>&lt;select&gt;</a:t>
            </a:r>
          </a:p>
          <a:p>
            <a:r>
              <a:rPr lang="en-US" sz="3200" dirty="0"/>
              <a:t>&lt;option&gt;</a:t>
            </a:r>
          </a:p>
          <a:p>
            <a:r>
              <a:rPr lang="en-US" sz="3200" dirty="0"/>
              <a:t>&lt;</a:t>
            </a:r>
            <a:r>
              <a:rPr lang="en-US" sz="3200" dirty="0" err="1"/>
              <a:t>optgroup</a:t>
            </a:r>
            <a:r>
              <a:rPr lang="en-US" sz="3200" dirty="0"/>
              <a:t>&gt;</a:t>
            </a:r>
          </a:p>
          <a:p>
            <a:r>
              <a:rPr lang="en-US" sz="3200" dirty="0"/>
              <a:t>&lt;</a:t>
            </a:r>
            <a:r>
              <a:rPr lang="en-US" sz="3200" dirty="0" err="1"/>
              <a:t>fieldset</a:t>
            </a:r>
            <a:r>
              <a:rPr lang="en-US" sz="3200" dirty="0"/>
              <a:t>&gt;</a:t>
            </a:r>
          </a:p>
          <a:p>
            <a:r>
              <a:rPr lang="en-US" sz="3200" dirty="0"/>
              <a:t>&lt;label&gt;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FFE205-2365-4313-AE0C-3F8E5022A917}"/>
              </a:ext>
            </a:extLst>
          </p:cNvPr>
          <p:cNvSpPr/>
          <p:nvPr/>
        </p:nvSpPr>
        <p:spPr>
          <a:xfrm>
            <a:off x="3014950" y="6111359"/>
            <a:ext cx="1056700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&lt;output&gt;</a:t>
            </a:r>
          </a:p>
        </p:txBody>
      </p:sp>
    </p:spTree>
    <p:extLst>
      <p:ext uri="{BB962C8B-B14F-4D97-AF65-F5344CB8AC3E}">
        <p14:creationId xmlns:p14="http://schemas.microsoft.com/office/powerpoint/2010/main" val="39249718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 tmFilter="0,0; .5, 1; 1, 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 tmFilter="0,0; .5, 1; 1, 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 tmFilter="0,0; .5, 1; 1, 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 tmFilter="0,0; .5, 1; 1, 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 tmFilter="0,0; .5, 1; 1, 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EAED-308B-4F00-8CE7-580402DE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-219075"/>
            <a:ext cx="10515600" cy="1325563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151B-7B3A-44BA-B481-8A11F7563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739775"/>
            <a:ext cx="10515600" cy="4351338"/>
          </a:xfrm>
        </p:spPr>
        <p:txBody>
          <a:bodyPr>
            <a:noAutofit/>
          </a:bodyPr>
          <a:lstStyle/>
          <a:p>
            <a:r>
              <a:rPr lang="en-US" sz="3600" dirty="0">
                <a:effectLst/>
              </a:rPr>
              <a:t>The &lt;input&gt; tag specifies an input field where the user can enter data.</a:t>
            </a:r>
          </a:p>
          <a:p>
            <a:r>
              <a:rPr lang="en-US" sz="3600" dirty="0">
                <a:effectLst/>
              </a:rPr>
              <a:t>&lt;input&gt; elements are used within a &lt;form&gt; element to declare input controls that allow users to input data.</a:t>
            </a:r>
          </a:p>
          <a:p>
            <a:r>
              <a:rPr lang="en-US" sz="3600" dirty="0">
                <a:effectLst/>
              </a:rPr>
              <a:t>An input field can vary in many ways, depending on the type attribute.</a:t>
            </a:r>
            <a:endParaRPr lang="en-US" sz="3600" dirty="0"/>
          </a:p>
          <a:p>
            <a:r>
              <a:rPr lang="en-US" sz="3600" dirty="0"/>
              <a:t>Propertied:  placeholder, type, value</a:t>
            </a:r>
          </a:p>
          <a:p>
            <a:r>
              <a:rPr lang="en-US" sz="3600" dirty="0"/>
              <a:t>Value of type: text, number, checkbox, button, submit, password, radio</a:t>
            </a:r>
          </a:p>
          <a:p>
            <a:r>
              <a:rPr lang="en-US" sz="3600" dirty="0"/>
              <a:t>&lt;input /&gt;</a:t>
            </a:r>
          </a:p>
          <a:p>
            <a:pPr marL="3690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790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93D2-D6A9-4BCB-97F2-D6BEAE62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B0B7B-9F1B-4B96-BA43-887733F91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&lt;table&gt; tag defines an HTML table.</a:t>
            </a:r>
          </a:p>
          <a:p>
            <a:r>
              <a:rPr lang="en-US" sz="3600" dirty="0"/>
              <a:t>An HTML table consists of the &lt;table&gt; element and one or more &lt;tr&gt;, &lt;</a:t>
            </a:r>
            <a:r>
              <a:rPr lang="en-US" sz="3600" dirty="0" err="1"/>
              <a:t>th</a:t>
            </a:r>
            <a:r>
              <a:rPr lang="en-US" sz="3600" dirty="0"/>
              <a:t>&gt;, and &lt;td&gt; elements.</a:t>
            </a:r>
          </a:p>
          <a:p>
            <a:r>
              <a:rPr lang="en-US" sz="3600" dirty="0"/>
              <a:t>&lt;table&gt;&lt;/table&gt;</a:t>
            </a:r>
          </a:p>
        </p:txBody>
      </p:sp>
    </p:spTree>
    <p:extLst>
      <p:ext uri="{BB962C8B-B14F-4D97-AF65-F5344CB8AC3E}">
        <p14:creationId xmlns:p14="http://schemas.microsoft.com/office/powerpoint/2010/main" val="4253711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28B7-CBEA-41B7-9B2F-4368D0C9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18" y="-244475"/>
            <a:ext cx="10515600" cy="1325563"/>
          </a:xfrm>
        </p:spPr>
        <p:txBody>
          <a:bodyPr/>
          <a:lstStyle/>
          <a:p>
            <a:r>
              <a:rPr lang="en-US" dirty="0"/>
              <a:t>thead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F8583-CDA5-4B09-9C08-66D297F40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9138"/>
            <a:ext cx="11886682" cy="623570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The &lt;thead&gt; tag is used to group header content in an HTML table.</a:t>
            </a:r>
          </a:p>
          <a:p>
            <a:r>
              <a:rPr lang="en-US" sz="3600" dirty="0"/>
              <a:t>The &lt;thead&gt; element is used in conjunction with the &lt;tbody&gt; and &lt;</a:t>
            </a:r>
            <a:r>
              <a:rPr lang="en-US" sz="3600" dirty="0" err="1"/>
              <a:t>tfoot</a:t>
            </a:r>
            <a:r>
              <a:rPr lang="en-US" sz="3600" dirty="0"/>
              <a:t>&gt; elements to specify each part of a table (header, body, footer).</a:t>
            </a:r>
          </a:p>
          <a:p>
            <a:r>
              <a:rPr lang="en-US" sz="3600" dirty="0"/>
              <a:t>Browsers can use these elements to enable scrolling of the table body independently of the header and footer. Also, when printing a large table that spans multiple pages, these elements can enable the table header and footer to be printed at the top and bottom of each page.</a:t>
            </a:r>
          </a:p>
          <a:p>
            <a:r>
              <a:rPr lang="en-US" sz="3600" dirty="0"/>
              <a:t>The &lt;thead&gt; tag must be used in the following context: As a child of a &lt;table&gt; element, after any &lt;caption&gt;, and &lt;</a:t>
            </a:r>
            <a:r>
              <a:rPr lang="en-US" sz="3600" dirty="0" err="1"/>
              <a:t>colgroup</a:t>
            </a:r>
            <a:r>
              <a:rPr lang="en-US" sz="3600" dirty="0"/>
              <a:t>&gt; elements, and before any &lt;tbody&gt;, &lt;</a:t>
            </a:r>
            <a:r>
              <a:rPr lang="en-US" sz="3600" dirty="0" err="1"/>
              <a:t>tfoot</a:t>
            </a:r>
            <a:r>
              <a:rPr lang="en-US" sz="3600" dirty="0"/>
              <a:t>&gt;, and &lt;tr&gt; elements.</a:t>
            </a:r>
          </a:p>
          <a:p>
            <a:r>
              <a:rPr lang="en-US" sz="3600" dirty="0"/>
              <a:t>&lt;thead&gt;&lt;/thead&gt;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7705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2B70-2A8E-4F22-B827-FC8F07B6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use to make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0C9C6-D6BD-47AB-A3F5-F5982E26B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Html</a:t>
            </a:r>
          </a:p>
          <a:p>
            <a:r>
              <a:rPr lang="en-US" sz="3600" dirty="0" err="1"/>
              <a:t>Css</a:t>
            </a:r>
            <a:endParaRPr lang="en-US" sz="3600" dirty="0"/>
          </a:p>
          <a:p>
            <a:r>
              <a:rPr lang="en-US" sz="3600" dirty="0"/>
              <a:t>JavaScript</a:t>
            </a:r>
          </a:p>
          <a:p>
            <a:r>
              <a:rPr lang="en-US" sz="3600" dirty="0"/>
              <a:t>PHP</a:t>
            </a:r>
          </a:p>
          <a:p>
            <a:r>
              <a:rPr lang="en-US" sz="3600" dirty="0"/>
              <a:t>Java Web</a:t>
            </a:r>
          </a:p>
          <a:p>
            <a:r>
              <a:rPr lang="en-US" sz="3600" dirty="0"/>
              <a:t>Oracle</a:t>
            </a:r>
          </a:p>
          <a:p>
            <a:r>
              <a:rPr lang="en-US" sz="3600" dirty="0" err="1"/>
              <a:t>Sql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8863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74EF-7C0F-4F0C-A67A-E0E2C03A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-196850"/>
            <a:ext cx="10515600" cy="1325563"/>
          </a:xfrm>
        </p:spPr>
        <p:txBody>
          <a:bodyPr/>
          <a:lstStyle/>
          <a:p>
            <a:r>
              <a:rPr lang="en-US" dirty="0"/>
              <a:t>tbody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32C83-7AD9-476E-AE44-3BD9AB485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4612"/>
            <a:ext cx="12192000" cy="6053388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The &lt;tbody&gt; tag is used to group the body content in an HTML table.</a:t>
            </a:r>
          </a:p>
          <a:p>
            <a:r>
              <a:rPr lang="en-US" sz="3600" dirty="0"/>
              <a:t>The &lt;tbody&gt; element is used in conjunction with the &lt;thead&gt; and &lt;</a:t>
            </a:r>
            <a:r>
              <a:rPr lang="en-US" sz="3600" dirty="0" err="1"/>
              <a:t>tfoot</a:t>
            </a:r>
            <a:r>
              <a:rPr lang="en-US" sz="3600" dirty="0"/>
              <a:t>&gt; elements to specify each part of a table (body, header, footer).</a:t>
            </a:r>
          </a:p>
          <a:p>
            <a:r>
              <a:rPr lang="en-US" sz="3600" dirty="0"/>
              <a:t>Browsers can use these elements to enable scrolling of the table body independently of the header and footer. Also, when printing a large table that spans multiple pages, these elements can enable the table header and footer to be printed at the top and bottom of each page.</a:t>
            </a:r>
          </a:p>
          <a:p>
            <a:r>
              <a:rPr lang="en-US" sz="3600" dirty="0"/>
              <a:t>The &lt;tbody&gt; tag must be used in the following context: As a child of a &lt;table&gt; element, after any &lt;caption&gt;, &lt;</a:t>
            </a:r>
            <a:r>
              <a:rPr lang="en-US" sz="3600" dirty="0" err="1"/>
              <a:t>colgroup</a:t>
            </a:r>
            <a:r>
              <a:rPr lang="en-US" sz="3600" dirty="0"/>
              <a:t>&gt;, and &lt;thead&gt; elements.</a:t>
            </a:r>
          </a:p>
          <a:p>
            <a:r>
              <a:rPr lang="en-US" sz="3600" dirty="0"/>
              <a:t>&lt;tbody&gt;&lt;/tbody&gt;</a:t>
            </a:r>
          </a:p>
        </p:txBody>
      </p:sp>
    </p:spTree>
    <p:extLst>
      <p:ext uri="{BB962C8B-B14F-4D97-AF65-F5344CB8AC3E}">
        <p14:creationId xmlns:p14="http://schemas.microsoft.com/office/powerpoint/2010/main" val="4069245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9D93-0817-4DDD-9E7F-E25A511C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C588E-30B2-4D6D-935D-7EB596415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</a:rPr>
              <a:t>The &lt;tr&gt; tag defines a row in an HTML table.</a:t>
            </a:r>
          </a:p>
          <a:p>
            <a:r>
              <a:rPr lang="en-US" sz="3600" dirty="0">
                <a:effectLst/>
              </a:rPr>
              <a:t>&lt;tr&gt;&lt;/tr&gt;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17715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D09D-B25A-4A76-BEF5-205AD39D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D9687-718B-4327-A4C1-4CA50FE57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&lt;td&gt; tag defines a standard cell in an HTML table.</a:t>
            </a:r>
          </a:p>
          <a:p>
            <a:r>
              <a:rPr lang="en-US" sz="3600" dirty="0"/>
              <a:t>The text in &lt;td&gt; elements are regular and left-aligned by default.</a:t>
            </a:r>
          </a:p>
          <a:p>
            <a:r>
              <a:rPr lang="en-US" sz="3600" dirty="0"/>
              <a:t>&lt;td&gt;&lt;/td&gt;</a:t>
            </a:r>
          </a:p>
        </p:txBody>
      </p:sp>
    </p:spTree>
    <p:extLst>
      <p:ext uri="{BB962C8B-B14F-4D97-AF65-F5344CB8AC3E}">
        <p14:creationId xmlns:p14="http://schemas.microsoft.com/office/powerpoint/2010/main" val="32730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C94D-528B-4726-BC34-F53F7736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1E71F-A344-4384-A001-B75EA85D8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&lt;ul&gt; tag defines an unordered (bulleted) list.</a:t>
            </a:r>
          </a:p>
          <a:p>
            <a:r>
              <a:rPr lang="en-US" sz="3600" dirty="0"/>
              <a:t>Use the &lt;ul&gt; tag together with the &lt;li&gt; tag to create unordered lists.</a:t>
            </a:r>
          </a:p>
          <a:p>
            <a:r>
              <a:rPr lang="en-US" sz="3600" dirty="0"/>
              <a:t>&lt;ul&gt;&lt;/ul&gt;</a:t>
            </a:r>
          </a:p>
        </p:txBody>
      </p:sp>
    </p:spTree>
    <p:extLst>
      <p:ext uri="{BB962C8B-B14F-4D97-AF65-F5344CB8AC3E}">
        <p14:creationId xmlns:p14="http://schemas.microsoft.com/office/powerpoint/2010/main" val="1375828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37FA-1AF9-4D8D-9C6E-F4EC7AC5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0EE1B-D06B-4C1F-A252-C9D68FE1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&lt;li&gt; tag defines a list item.</a:t>
            </a:r>
          </a:p>
          <a:p>
            <a:r>
              <a:rPr lang="en-US" sz="3600" dirty="0"/>
              <a:t>The &lt;li&gt; tag is used in ordered lists(&lt;</a:t>
            </a:r>
            <a:r>
              <a:rPr lang="en-US" sz="3600" dirty="0" err="1"/>
              <a:t>ol</a:t>
            </a:r>
            <a:r>
              <a:rPr lang="en-US" sz="3600" dirty="0"/>
              <a:t>&gt;), unordered lists (&lt;ul&gt;), and in menu lists (&lt;menu&gt;).</a:t>
            </a:r>
          </a:p>
          <a:p>
            <a:r>
              <a:rPr lang="en-US" sz="3600" dirty="0"/>
              <a:t>&lt;li&gt;&lt;/li&gt;</a:t>
            </a:r>
          </a:p>
        </p:txBody>
      </p:sp>
    </p:spTree>
    <p:extLst>
      <p:ext uri="{BB962C8B-B14F-4D97-AF65-F5344CB8AC3E}">
        <p14:creationId xmlns:p14="http://schemas.microsoft.com/office/powerpoint/2010/main" val="345745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29E4-68BE-4673-895B-F42E99E1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select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5780-3E66-4AC1-A4D0-18B806161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&lt;select&gt; element is used to create a drop-down list.</a:t>
            </a:r>
          </a:p>
          <a:p>
            <a:r>
              <a:rPr lang="en-US" sz="3600" dirty="0"/>
              <a:t>The &lt;option&gt; tags inside the &lt;select&gt; element define the available options in the list.</a:t>
            </a:r>
          </a:p>
          <a:p>
            <a:r>
              <a:rPr lang="en-US" sz="3600" dirty="0"/>
              <a:t>&lt;select&gt;&lt;/select&gt;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252221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CC3E-BF5C-42BF-A193-62F698A2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option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3F281-9AB1-4353-82ED-2EB8D1568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&lt;option&gt; tag defines an option in a select list.</a:t>
            </a:r>
          </a:p>
          <a:p>
            <a:r>
              <a:rPr lang="en-US" sz="3600" dirty="0"/>
              <a:t>&lt;option&gt; elements go inside a &lt;select&gt; or &lt;</a:t>
            </a:r>
            <a:r>
              <a:rPr lang="en-US" sz="3600" dirty="0" err="1"/>
              <a:t>datalist</a:t>
            </a:r>
            <a:r>
              <a:rPr lang="en-US" sz="3600" dirty="0"/>
              <a:t>&gt; element.</a:t>
            </a:r>
          </a:p>
          <a:p>
            <a:r>
              <a:rPr lang="en-US" sz="3600" dirty="0"/>
              <a:t>&lt;option&gt;&lt;/option&gt;</a:t>
            </a:r>
          </a:p>
        </p:txBody>
      </p:sp>
    </p:spTree>
    <p:extLst>
      <p:ext uri="{BB962C8B-B14F-4D97-AF65-F5344CB8AC3E}">
        <p14:creationId xmlns:p14="http://schemas.microsoft.com/office/powerpoint/2010/main" val="2642763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A4FD-F08F-4E71-95A2-775B5623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/>
              </a:rPr>
              <a:t>br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10B55-4D0C-4A29-9CB8-8C2B99E2D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</a:rPr>
              <a:t>The &lt;</a:t>
            </a:r>
            <a:r>
              <a:rPr lang="en-US" sz="3600" dirty="0" err="1">
                <a:effectLst/>
              </a:rPr>
              <a:t>br</a:t>
            </a:r>
            <a:r>
              <a:rPr lang="en-US" sz="3600" dirty="0">
                <a:effectLst/>
              </a:rPr>
              <a:t>&gt; tag inserts a single line break.</a:t>
            </a:r>
          </a:p>
          <a:p>
            <a:r>
              <a:rPr lang="en-US" sz="3600" dirty="0">
                <a:effectLst/>
              </a:rPr>
              <a:t>&lt;</a:t>
            </a:r>
            <a:r>
              <a:rPr lang="en-US" sz="3600" dirty="0" err="1">
                <a:effectLst/>
              </a:rPr>
              <a:t>br</a:t>
            </a:r>
            <a:r>
              <a:rPr lang="en-US" sz="3600" dirty="0">
                <a:effectLst/>
              </a:rPr>
              <a:t> /&gt;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8916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6731-8418-4F43-A878-3D7773BB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E0E9D-7782-4136-A117-FE9CEF79F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" y="1740470"/>
            <a:ext cx="11143732" cy="4752405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</a:rPr>
              <a:t>The &lt;script&gt; tag is used to define a client-side script (JavaScript).</a:t>
            </a:r>
          </a:p>
          <a:p>
            <a:r>
              <a:rPr lang="en-US" sz="3600" dirty="0">
                <a:effectLst/>
              </a:rPr>
              <a:t>The &lt;script&gt; element either contains scripting statements, or it points to an external script file through the </a:t>
            </a:r>
            <a:r>
              <a:rPr lang="en-US" sz="3600" dirty="0" err="1">
                <a:effectLst/>
              </a:rPr>
              <a:t>src</a:t>
            </a:r>
            <a:r>
              <a:rPr lang="en-US" sz="3600" dirty="0">
                <a:effectLst/>
              </a:rPr>
              <a:t> attribute.</a:t>
            </a:r>
          </a:p>
          <a:p>
            <a:r>
              <a:rPr lang="en-US" sz="3600" dirty="0">
                <a:effectLst/>
              </a:rPr>
              <a:t>Common uses for JavaScript are image manipulation, form validation, and dynamic changes of content.</a:t>
            </a:r>
          </a:p>
          <a:p>
            <a:r>
              <a:rPr lang="en-US" sz="3600" dirty="0">
                <a:effectLst/>
              </a:rPr>
              <a:t>&lt;script&gt;&lt;/script&gt;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799920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1EC7-0846-436B-9B30-575044D9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43" y="53063"/>
            <a:ext cx="10353762" cy="970450"/>
          </a:xfrm>
        </p:spPr>
        <p:txBody>
          <a:bodyPr/>
          <a:lstStyle/>
          <a:p>
            <a:r>
              <a:rPr lang="en-US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7D96B-FA4F-482A-9C57-D4DB768A8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45" y="1234781"/>
            <a:ext cx="5803308" cy="4058751"/>
          </a:xfrm>
        </p:spPr>
        <p:txBody>
          <a:bodyPr>
            <a:normAutofit/>
          </a:bodyPr>
          <a:lstStyle/>
          <a:p>
            <a:r>
              <a:rPr lang="en-US" sz="2400" dirty="0"/>
              <a:t>Form + div + table *3</a:t>
            </a:r>
          </a:p>
          <a:p>
            <a:r>
              <a:rPr lang="en-US" sz="2400" dirty="0"/>
              <a:t>Table 1: input type: text</a:t>
            </a:r>
          </a:p>
          <a:p>
            <a:r>
              <a:rPr lang="en-US" sz="2400" dirty="0"/>
              <a:t>Table 2: input type: number</a:t>
            </a:r>
          </a:p>
          <a:p>
            <a:r>
              <a:rPr lang="en-US" sz="2400" dirty="0"/>
              <a:t>Table 3: input type: password</a:t>
            </a:r>
          </a:p>
          <a:p>
            <a:r>
              <a:rPr lang="en-US" sz="2400" dirty="0"/>
              <a:t>Td’s Class: row + row number, line + line number, table + table number</a:t>
            </a:r>
          </a:p>
          <a:p>
            <a:r>
              <a:rPr lang="en-US" sz="2400" dirty="0"/>
              <a:t>For example: class="line1 row1 table1"</a:t>
            </a:r>
          </a:p>
          <a:p>
            <a:r>
              <a:rPr lang="en-US" sz="2400" dirty="0"/>
              <a:t>Id: English letter in order, the last one is aa.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5CCD7A-CD11-4A82-8831-E3FB4BD22101}"/>
              </a:ext>
            </a:extLst>
          </p:cNvPr>
          <p:cNvSpPr/>
          <p:nvPr/>
        </p:nvSpPr>
        <p:spPr>
          <a:xfrm>
            <a:off x="533685" y="5623219"/>
            <a:ext cx="8569264" cy="82653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5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notice: English character only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835E76-6E34-4173-8B78-4CFFFA2BE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023513"/>
            <a:ext cx="63246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8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0DF1-4831-4A90-BFDA-FDDB1D7D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label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AE7B-4638-48E6-B72F-2218F497F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931"/>
            <a:ext cx="10515600" cy="4351338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3600" dirty="0">
                <a:effectLst/>
              </a:rPr>
              <a:t>&lt;p&gt;, &lt;div&gt;, &lt;a&gt;, &lt;h1&gt; - &lt;h6&gt;, &lt;span&gt;, &lt;img&gt;, &lt;html&gt;, &lt;body&gt;, &lt;head&gt;, &lt;style&gt;, &lt;form&gt;, &lt;input&gt;, &lt;table&gt;, &lt;tbody&gt;, &lt;thead&gt;, &lt;td&gt;, &lt;tr&gt;, &lt;ul&gt;, &lt;li&gt;, &lt;select&gt;, &lt;option&gt;,&lt;</a:t>
            </a:r>
            <a:r>
              <a:rPr lang="en-US" sz="3600" dirty="0" err="1">
                <a:effectLst/>
              </a:rPr>
              <a:t>br</a:t>
            </a:r>
            <a:r>
              <a:rPr lang="en-US" sz="3600" dirty="0">
                <a:effectLst/>
              </a:rPr>
              <a:t>&gt;, &lt;script&gt;, &lt;meta&gt;, &lt;link&gt;</a:t>
            </a:r>
          </a:p>
          <a:p>
            <a:pPr marL="36900" indent="0">
              <a:buNone/>
            </a:pPr>
            <a:r>
              <a:rPr lang="en-US" sz="3600" dirty="0">
                <a:effectLst/>
              </a:rPr>
              <a:t>Block label: &lt;p&gt; &lt;div&gt;, &lt;h1&gt; - &lt;h6&gt;, &lt;html&gt;, &lt;body&gt;, &lt;head&gt;, &lt;table&gt;, &lt;tbody&gt;, &lt;thead&gt;, &lt;tr&gt;, &lt;ul&gt;, &lt;li&gt;,&lt;</a:t>
            </a:r>
            <a:r>
              <a:rPr lang="en-US" sz="3600" dirty="0" err="1">
                <a:effectLst/>
              </a:rPr>
              <a:t>br</a:t>
            </a:r>
            <a:r>
              <a:rPr lang="en-US" sz="3600" dirty="0">
                <a:effectLst/>
              </a:rPr>
              <a:t>&gt;, &lt;form&gt;, &lt;select&gt;, &lt;option&gt;</a:t>
            </a:r>
          </a:p>
          <a:p>
            <a:pPr marL="36900" indent="0">
              <a:buNone/>
            </a:pPr>
            <a:r>
              <a:rPr lang="en-US" sz="3600" dirty="0">
                <a:effectLst/>
              </a:rPr>
              <a:t>Inline-block label: &lt;a&gt;, &lt;span&gt;, &lt;img&gt;, &lt;input&gt;, &lt;td&gt;</a:t>
            </a:r>
          </a:p>
          <a:p>
            <a:pPr marL="36900" indent="0">
              <a:buNone/>
            </a:pPr>
            <a:r>
              <a:rPr lang="en-US" sz="3600" dirty="0">
                <a:effectLst/>
              </a:rPr>
              <a:t>Other: &lt;style&gt;, &lt;script&gt;, &lt;meta&gt;, &lt;link&gt;</a:t>
            </a:r>
          </a:p>
          <a:p>
            <a:pPr marL="3690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5040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B739-4C3C-4344-9807-33FD6DB5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that have end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0B1EA-28CB-4037-82EC-96418FBBA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</a:rPr>
              <a:t>&lt;p&gt;, &lt;div&gt;, &lt;a&gt;, &lt;h1&gt; - &lt;h6&gt;, &lt;span&gt;, &lt;html&gt;, &lt;body&gt;, &lt;head&gt;, &lt;style&gt;, &lt;form&gt;, &lt;table&gt;, &lt;tbody&gt;, &lt;thead&gt;, &lt;td&gt;, &lt;tr&gt;, &lt;ul&gt;, &lt;li&gt;, &lt;select&gt;, &lt;option&gt;, &lt;script&gt;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9103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C8B9-2F45-44CF-AA7F-BCFBDF7D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that have no</a:t>
            </a:r>
            <a:r>
              <a:rPr lang="zh-CN" altLang="en-US" dirty="0"/>
              <a:t> </a:t>
            </a:r>
            <a:r>
              <a:rPr lang="en-US" dirty="0"/>
              <a:t>end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F8BB-E707-4D2E-A57D-2209210C8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</a:rPr>
              <a:t>&lt;img&gt;, &lt;input&gt;, &lt;</a:t>
            </a:r>
            <a:r>
              <a:rPr lang="en-US" sz="3600" dirty="0" err="1">
                <a:effectLst/>
              </a:rPr>
              <a:t>br</a:t>
            </a:r>
            <a:r>
              <a:rPr lang="en-US" sz="3600" dirty="0">
                <a:effectLst/>
              </a:rPr>
              <a:t>&gt;, &lt;meta&gt;, &lt;link&gt;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3103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C494-7301-4986-822F-052E22E5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5A68-5516-4F8B-9A5D-F0EFDA6A7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</a:rPr>
              <a:t>The &lt;p&gt; tag defines a paragraph.</a:t>
            </a:r>
          </a:p>
          <a:p>
            <a:r>
              <a:rPr lang="en-US" sz="3600" dirty="0">
                <a:effectLst/>
              </a:rPr>
              <a:t>Browsers automatically add some space (margin) before and after each &lt;p&gt; element.</a:t>
            </a:r>
          </a:p>
          <a:p>
            <a:r>
              <a:rPr lang="en-US" sz="3600" dirty="0">
                <a:effectLst/>
              </a:rPr>
              <a:t>&lt;p&gt;&lt;/p&gt; </a:t>
            </a:r>
          </a:p>
        </p:txBody>
      </p:sp>
    </p:spTree>
    <p:extLst>
      <p:ext uri="{BB962C8B-B14F-4D97-AF65-F5344CB8AC3E}">
        <p14:creationId xmlns:p14="http://schemas.microsoft.com/office/powerpoint/2010/main" val="130654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2B09-FC3A-44F4-9F2F-6EF8F95D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E9337-E09B-48B3-8DCA-DC098EAE0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</a:rPr>
              <a:t>The &lt;div&gt; tag defines a division or a section in an HTML document.</a:t>
            </a:r>
          </a:p>
          <a:p>
            <a:r>
              <a:rPr lang="en-US" sz="3600" dirty="0">
                <a:effectLst/>
              </a:rPr>
              <a:t>The &lt;div&gt; element is often used as a container for other HTML elements to style them with CSS or to perform certain tasks with JavaScript.</a:t>
            </a:r>
          </a:p>
          <a:p>
            <a:r>
              <a:rPr lang="en-US" sz="3600" dirty="0">
                <a:effectLst/>
              </a:rPr>
              <a:t>&lt;div&gt;&lt;/div&gt;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326835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1691-5AA3-4B2F-9150-53894A44D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810" y="0"/>
            <a:ext cx="10515600" cy="1325563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88387-E80E-468B-846A-95137AFDF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916" y="1027906"/>
            <a:ext cx="10515600" cy="4351338"/>
          </a:xfrm>
        </p:spPr>
        <p:txBody>
          <a:bodyPr>
            <a:noAutofit/>
          </a:bodyPr>
          <a:lstStyle/>
          <a:p>
            <a:r>
              <a:rPr lang="en-US" sz="3600" dirty="0">
                <a:effectLst/>
              </a:rPr>
              <a:t>The &lt;a&gt; tag defines a hyperlink, which is used to link from one page to another.</a:t>
            </a:r>
          </a:p>
          <a:p>
            <a:r>
              <a:rPr lang="en-US" sz="3600" dirty="0">
                <a:effectLst/>
              </a:rPr>
              <a:t>The most important attribute of the &lt;a&gt; element is the </a:t>
            </a:r>
            <a:r>
              <a:rPr lang="en-US" sz="3600" dirty="0" err="1">
                <a:effectLst/>
              </a:rPr>
              <a:t>href</a:t>
            </a:r>
            <a:r>
              <a:rPr lang="en-US" sz="3600" dirty="0">
                <a:effectLst/>
              </a:rPr>
              <a:t> attribute, which indicates the link's destination.</a:t>
            </a:r>
          </a:p>
          <a:p>
            <a:r>
              <a:rPr lang="en-US" sz="3600" dirty="0">
                <a:effectLst/>
              </a:rPr>
              <a:t>By default, links will appear as follows in all browsers:</a:t>
            </a:r>
          </a:p>
          <a:p>
            <a:r>
              <a:rPr lang="en-US" sz="3600" dirty="0">
                <a:effectLst/>
              </a:rPr>
              <a:t>An unvisited link is underlined and blue</a:t>
            </a:r>
          </a:p>
          <a:p>
            <a:r>
              <a:rPr lang="en-US" sz="3600" dirty="0">
                <a:effectLst/>
              </a:rPr>
              <a:t>A visited link is underlined and purple</a:t>
            </a:r>
          </a:p>
          <a:p>
            <a:r>
              <a:rPr lang="en-US" sz="3600" dirty="0">
                <a:effectLst/>
              </a:rPr>
              <a:t>An active link is underlined and red</a:t>
            </a:r>
          </a:p>
          <a:p>
            <a:r>
              <a:rPr lang="en-US" sz="3600" dirty="0">
                <a:effectLst/>
              </a:rPr>
              <a:t>&lt;a&gt;&lt;/a&gt;</a:t>
            </a:r>
          </a:p>
        </p:txBody>
      </p:sp>
    </p:spTree>
    <p:extLst>
      <p:ext uri="{BB962C8B-B14F-4D97-AF65-F5344CB8AC3E}">
        <p14:creationId xmlns:p14="http://schemas.microsoft.com/office/powerpoint/2010/main" val="118585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8468-2BA9-492C-A2E9-7B71E356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26" y="60325"/>
            <a:ext cx="10515600" cy="1325563"/>
          </a:xfrm>
        </p:spPr>
        <p:txBody>
          <a:bodyPr/>
          <a:lstStyle/>
          <a:p>
            <a:r>
              <a:rPr lang="en-US" dirty="0"/>
              <a:t>H1 – h6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0F61B-E33A-45D8-9F93-E36560B60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>
            <a:noAutofit/>
          </a:bodyPr>
          <a:lstStyle/>
          <a:p>
            <a:r>
              <a:rPr lang="en-US" sz="3600" dirty="0">
                <a:effectLst/>
              </a:rPr>
              <a:t>The &lt;h1&gt; to &lt;h6&gt; tags are used to define HTML headings.</a:t>
            </a:r>
          </a:p>
          <a:p>
            <a:r>
              <a:rPr lang="en-US" sz="3600" dirty="0">
                <a:effectLst/>
              </a:rPr>
              <a:t>&lt;h1&gt; defines the most important heading. &lt;h6&gt; defines the least important heading.</a:t>
            </a:r>
          </a:p>
          <a:p>
            <a:r>
              <a:rPr lang="en-US" sz="3600" dirty="0">
                <a:effectLst/>
              </a:rPr>
              <a:t>&lt;h1&gt;&lt;/h1&gt;</a:t>
            </a:r>
          </a:p>
          <a:p>
            <a:r>
              <a:rPr lang="en-US" sz="3600" dirty="0">
                <a:effectLst/>
              </a:rPr>
              <a:t>&lt;h2&gt;&lt;/h2&gt;</a:t>
            </a:r>
          </a:p>
          <a:p>
            <a:r>
              <a:rPr lang="en-US" sz="3600" dirty="0">
                <a:effectLst/>
              </a:rPr>
              <a:t>&lt;h3&gt;&lt;/h3&gt;</a:t>
            </a:r>
          </a:p>
          <a:p>
            <a:r>
              <a:rPr lang="en-US" sz="3600" dirty="0">
                <a:effectLst/>
              </a:rPr>
              <a:t>&lt;h4&gt;&lt;/h4&gt;</a:t>
            </a:r>
          </a:p>
          <a:p>
            <a:r>
              <a:rPr lang="en-US" sz="3600" dirty="0">
                <a:effectLst/>
              </a:rPr>
              <a:t>&lt;h5&gt;&lt;/h5&gt;</a:t>
            </a:r>
          </a:p>
          <a:p>
            <a:r>
              <a:rPr lang="en-US" sz="3600" dirty="0">
                <a:effectLst/>
              </a:rPr>
              <a:t>&lt;h6&gt;&lt;/h6&gt;</a:t>
            </a:r>
          </a:p>
        </p:txBody>
      </p:sp>
    </p:spTree>
    <p:extLst>
      <p:ext uri="{BB962C8B-B14F-4D97-AF65-F5344CB8AC3E}">
        <p14:creationId xmlns:p14="http://schemas.microsoft.com/office/powerpoint/2010/main" val="30463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8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800" decel="100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800" decel="100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1632</Words>
  <Application>Microsoft Office PowerPoint</Application>
  <PresentationFormat>Widescreen</PresentationFormat>
  <Paragraphs>157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 2</vt:lpstr>
      <vt:lpstr>Office Theme</vt:lpstr>
      <vt:lpstr>HTML/CSS/JavaScript</vt:lpstr>
      <vt:lpstr>Languages use to make Website</vt:lpstr>
      <vt:lpstr>HTML label</vt:lpstr>
      <vt:lpstr>Elements that have end tag</vt:lpstr>
      <vt:lpstr>Elements that have no end tag</vt:lpstr>
      <vt:lpstr>P</vt:lpstr>
      <vt:lpstr>Div</vt:lpstr>
      <vt:lpstr>a</vt:lpstr>
      <vt:lpstr>H1 – h6</vt:lpstr>
      <vt:lpstr>span</vt:lpstr>
      <vt:lpstr>img</vt:lpstr>
      <vt:lpstr>html</vt:lpstr>
      <vt:lpstr>body</vt:lpstr>
      <vt:lpstr>head</vt:lpstr>
      <vt:lpstr>style</vt:lpstr>
      <vt:lpstr>form</vt:lpstr>
      <vt:lpstr>input</vt:lpstr>
      <vt:lpstr>table</vt:lpstr>
      <vt:lpstr>thead</vt:lpstr>
      <vt:lpstr>tbody</vt:lpstr>
      <vt:lpstr>tr</vt:lpstr>
      <vt:lpstr>td</vt:lpstr>
      <vt:lpstr>ul</vt:lpstr>
      <vt:lpstr>li</vt:lpstr>
      <vt:lpstr>select</vt:lpstr>
      <vt:lpstr>option</vt:lpstr>
      <vt:lpstr>br</vt:lpstr>
      <vt:lpstr>script</vt:lpstr>
      <vt:lpstr>How to write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HTML/CSS/Javascript</dc:title>
  <dc:creator>Marco Gao</dc:creator>
  <cp:lastModifiedBy>Marco Gao</cp:lastModifiedBy>
  <cp:revision>133</cp:revision>
  <dcterms:created xsi:type="dcterms:W3CDTF">2019-03-18T04:46:46Z</dcterms:created>
  <dcterms:modified xsi:type="dcterms:W3CDTF">2019-04-05T00:06:11Z</dcterms:modified>
</cp:coreProperties>
</file>