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83" r:id="rId3"/>
    <p:sldId id="285" r:id="rId4"/>
    <p:sldId id="284" r:id="rId5"/>
    <p:sldId id="262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89" r:id="rId14"/>
    <p:sldId id="273" r:id="rId15"/>
    <p:sldId id="274" r:id="rId16"/>
    <p:sldId id="275" r:id="rId17"/>
    <p:sldId id="294" r:id="rId18"/>
    <p:sldId id="269" r:id="rId19"/>
    <p:sldId id="270" r:id="rId20"/>
    <p:sldId id="295" r:id="rId21"/>
    <p:sldId id="268" r:id="rId22"/>
    <p:sldId id="271" r:id="rId23"/>
    <p:sldId id="277" r:id="rId24"/>
    <p:sldId id="278" r:id="rId25"/>
    <p:sldId id="282" r:id="rId26"/>
    <p:sldId id="264" r:id="rId27"/>
    <p:sldId id="265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89" autoAdjust="0"/>
    <p:restoredTop sz="82286" autoAdjust="0"/>
  </p:normalViewPr>
  <p:slideViewPr>
    <p:cSldViewPr>
      <p:cViewPr varScale="1">
        <p:scale>
          <a:sx n="110" d="100"/>
          <a:sy n="110" d="100"/>
        </p:scale>
        <p:origin x="-7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3353-CC08-4841-A32F-CA9CB26E48DD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07F4E-10F5-4104-9EF8-E98D37006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r>
              <a:rPr lang="en-US" baseline="0" dirty="0" smtClean="0"/>
              <a:t> 2 came out in march.</a:t>
            </a:r>
          </a:p>
          <a:p>
            <a:r>
              <a:rPr lang="en-US" baseline="0" dirty="0" smtClean="0"/>
              <a:t>New preview code drop came out on Thursday (4/17)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MVC,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Demand from community for an offering from Microsoft</a:t>
            </a:r>
            <a:endParaRPr lang="en-US" dirty="0" smtClean="0"/>
          </a:p>
          <a:p>
            <a:r>
              <a:rPr lang="en-US" dirty="0" smtClean="0"/>
              <a:t>Explain why monorail</a:t>
            </a:r>
            <a:r>
              <a:rPr lang="en-US" baseline="0" dirty="0" smtClean="0"/>
              <a:t> is a valid alternative, but it’s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are we trying to</a:t>
            </a:r>
            <a:r>
              <a:rPr lang="en-US" baseline="0" dirty="0" smtClean="0"/>
              <a:t> solve? What’s wrong with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?”</a:t>
            </a:r>
            <a:endParaRPr lang="en-US" dirty="0" smtClean="0"/>
          </a:p>
          <a:p>
            <a:r>
              <a:rPr lang="en-US" dirty="0" err="1" smtClean="0"/>
              <a:t>WebForms</a:t>
            </a:r>
            <a:r>
              <a:rPr lang="en-US" baseline="0" dirty="0" smtClean="0"/>
              <a:t> tried to move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to web development</a:t>
            </a:r>
          </a:p>
          <a:p>
            <a:r>
              <a:rPr lang="en-US" baseline="0" dirty="0" smtClean="0"/>
              <a:t>Some developers think this is the way the whole web works</a:t>
            </a:r>
          </a:p>
          <a:p>
            <a:r>
              <a:rPr lang="en-US" baseline="0" dirty="0" smtClean="0"/>
              <a:t>Introduced page event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doesn’t love this?</a:t>
            </a:r>
          </a:p>
          <a:p>
            <a:r>
              <a:rPr lang="en-US" baseline="0" dirty="0" smtClean="0"/>
              <a:t>Was that </a:t>
            </a:r>
            <a:r>
              <a:rPr lang="en-US" baseline="0" dirty="0" err="1" smtClean="0"/>
              <a:t>OnPreInit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OnPreLoad</a:t>
            </a:r>
            <a:r>
              <a:rPr lang="en-US" baseline="0" dirty="0" smtClean="0"/>
              <a:t>?</a:t>
            </a:r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Page Lifecycle brings state to the web, not totally a bad thing, but we all know the web is stateless</a:t>
            </a:r>
          </a:p>
          <a:p>
            <a:r>
              <a:rPr lang="en-US" baseline="0" dirty="0" err="1" smtClean="0"/>
              <a:t>Runat</a:t>
            </a:r>
            <a:r>
              <a:rPr lang="en-US" baseline="0" dirty="0" smtClean="0"/>
              <a:t>=server</a:t>
            </a:r>
          </a:p>
          <a:p>
            <a:r>
              <a:rPr lang="en-US" baseline="0" dirty="0" smtClean="0"/>
              <a:t>AJAX comes along, more client interaction</a:t>
            </a:r>
          </a:p>
          <a:p>
            <a:r>
              <a:rPr lang="en-US" baseline="0" dirty="0" smtClean="0"/>
              <a:t>Naming Container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&lt;% %&gt; all over the place</a:t>
            </a:r>
          </a:p>
          <a:p>
            <a:r>
              <a:rPr lang="en-US" baseline="0" dirty="0" smtClean="0"/>
              <a:t>Atlas adds update panel, whole new set of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spaghetti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page_load</a:t>
            </a:r>
            <a:r>
              <a:rPr lang="en-US" baseline="0" dirty="0" smtClean="0"/>
              <a:t>. (</a:t>
            </a:r>
            <a:r>
              <a:rPr lang="en-US" dirty="0" smtClean="0"/>
              <a:t>A steaming pile of </a:t>
            </a:r>
            <a:r>
              <a:rPr lang="en-US" dirty="0" err="1" smtClean="0"/>
              <a:t>Page_Load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Neal</a:t>
            </a:r>
            <a:r>
              <a:rPr lang="en-US" baseline="0" dirty="0" smtClean="0"/>
              <a:t> Ford: “Bad developer will move heaven and Earth to do the wrong thing.”</a:t>
            </a:r>
          </a:p>
          <a:p>
            <a:r>
              <a:rPr lang="en-US" baseline="0" dirty="0" smtClean="0"/>
              <a:t>Mix of presentation and logic in the code behind, no Separation of Concerns</a:t>
            </a:r>
          </a:p>
          <a:p>
            <a:r>
              <a:rPr lang="en-US" baseline="0" dirty="0" smtClean="0"/>
              <a:t>Extremely difficult to test code behinds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Dependent on web server to run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Concrete classes on the web server run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 way to fake or mock those classes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None/>
            </a:pPr>
            <a:r>
              <a:rPr lang="en-US" baseline="0" dirty="0" smtClean="0"/>
              <a:t>Speaking Point: “So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offering from Microsoft</a:t>
            </a:r>
          </a:p>
          <a:p>
            <a:r>
              <a:rPr lang="en-US" dirty="0" smtClean="0"/>
              <a:t>Shared source project</a:t>
            </a:r>
            <a:r>
              <a:rPr lang="en-US" baseline="0" dirty="0" smtClean="0"/>
              <a:t> (similar to the AJAX Toolkit, which is the first I remember)</a:t>
            </a:r>
            <a:endParaRPr lang="en-US" dirty="0" smtClean="0"/>
          </a:p>
          <a:p>
            <a:r>
              <a:rPr lang="en-US" dirty="0" smtClean="0"/>
              <a:t>Expand on not a replacement to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baseline="0" dirty="0" smtClean="0"/>
              <a:t> - Alternative to </a:t>
            </a:r>
            <a:r>
              <a:rPr lang="en-US" baseline="0" dirty="0" err="1" smtClean="0"/>
              <a:t>WebForms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not going away</a:t>
            </a:r>
          </a:p>
          <a:p>
            <a:r>
              <a:rPr lang="en-US" baseline="0" dirty="0" smtClean="0"/>
              <a:t> - Not </a:t>
            </a:r>
            <a:r>
              <a:rPr lang="en-US" baseline="0" dirty="0" err="1" smtClean="0"/>
              <a:t>WebForms</a:t>
            </a:r>
            <a:r>
              <a:rPr lang="en-US" baseline="0" dirty="0" smtClean="0"/>
              <a:t>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Encourage</a:t>
            </a:r>
            <a:r>
              <a:rPr lang="en-US" baseline="0" dirty="0" smtClean="0"/>
              <a:t> use of OOP principles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Separation of Concerns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Single </a:t>
            </a:r>
            <a:r>
              <a:rPr lang="en-US" baseline="0" dirty="0" err="1" smtClean="0"/>
              <a:t>Responsibilty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Dependencies are abstracted out to </a:t>
            </a:r>
            <a:r>
              <a:rPr lang="en-US" baseline="0" dirty="0" err="1" smtClean="0"/>
              <a:t>HttpContextBase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HttpRequestBase</a:t>
            </a:r>
            <a:r>
              <a:rPr lang="en-US" baseline="0" dirty="0" smtClean="0"/>
              <a:t>, etc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All Http classes now easily mocked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aseline="0" dirty="0" smtClean="0"/>
              <a:t>More control over your HTML</a:t>
            </a:r>
          </a:p>
          <a:p>
            <a:pPr marL="228600" indent="-228600">
              <a:buNone/>
            </a:pPr>
            <a:r>
              <a:rPr lang="en-US" baseline="0" dirty="0" smtClean="0"/>
              <a:t>Bye </a:t>
            </a:r>
            <a:r>
              <a:rPr lang="en-US" baseline="0" dirty="0" err="1" smtClean="0"/>
              <a:t>bye</a:t>
            </a:r>
            <a:r>
              <a:rPr lang="en-US" baseline="0" dirty="0" smtClean="0"/>
              <a:t> naming container</a:t>
            </a:r>
          </a:p>
          <a:p>
            <a:pPr marL="228600" indent="-228600">
              <a:buNone/>
            </a:pPr>
            <a:r>
              <a:rPr lang="en-US" baseline="0" dirty="0" err="1" smtClean="0"/>
              <a:t>Runat</a:t>
            </a:r>
            <a:r>
              <a:rPr lang="en-US" baseline="0" dirty="0" smtClean="0"/>
              <a:t>=server no longer needed</a:t>
            </a: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Separation of concerns, keep business logic out</a:t>
            </a:r>
            <a:r>
              <a:rPr lang="en-US" baseline="0" dirty="0" smtClean="0"/>
              <a:t> of</a:t>
            </a:r>
            <a:r>
              <a:rPr lang="en-US" dirty="0" smtClean="0"/>
              <a:t> your presentation code</a:t>
            </a:r>
          </a:p>
          <a:p>
            <a:pPr marL="228600" indent="-228600">
              <a:buNone/>
            </a:pPr>
            <a:r>
              <a:rPr lang="en-US" dirty="0" smtClean="0"/>
              <a:t>Use</a:t>
            </a:r>
            <a:r>
              <a:rPr lang="en-US" baseline="0" dirty="0" smtClean="0"/>
              <a:t> of CSS easier</a:t>
            </a:r>
          </a:p>
          <a:p>
            <a:pPr marL="228600" indent="-228600">
              <a:buNone/>
            </a:pPr>
            <a:r>
              <a:rPr lang="en-US" baseline="0" dirty="0" smtClean="0"/>
              <a:t>Notice return of “Classic ASP” type 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Routing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incoming URLs to the correct Controllers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Maps outgoing URLs so they can be called back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Originally part of </a:t>
            </a:r>
            <a:r>
              <a:rPr lang="en-US" dirty="0" err="1" smtClean="0"/>
              <a:t>mvc</a:t>
            </a:r>
            <a:r>
              <a:rPr lang="en-US" dirty="0" smtClean="0"/>
              <a:t> namespace, has</a:t>
            </a:r>
            <a:r>
              <a:rPr lang="en-US" baseline="0" dirty="0" smtClean="0"/>
              <a:t> been moved “up” to web namespace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RESTFUL – uses get and post out of the box (Adam </a:t>
            </a:r>
            <a:r>
              <a:rPr lang="en-US" baseline="0" dirty="0" err="1" smtClean="0"/>
              <a:t>Tybor’s</a:t>
            </a:r>
            <a:r>
              <a:rPr lang="en-US" baseline="0" dirty="0" smtClean="0"/>
              <a:t> blog post)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What do you get out of the box?</a:t>
            </a:r>
          </a:p>
          <a:p>
            <a:pPr marL="228600" indent="-228600">
              <a:buAutoNum type="arabicPeriod"/>
            </a:pPr>
            <a:r>
              <a:rPr lang="en-US" sz="1200" baseline="0" dirty="0" smtClean="0"/>
              <a:t>Working Sample App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Default Routing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Controller</a:t>
            </a:r>
          </a:p>
          <a:p>
            <a:pPr marL="685800" lvl="1" indent="-228600">
              <a:buAutoNum type="arabicPeriod"/>
            </a:pPr>
            <a:r>
              <a:rPr lang="en-US" sz="1200" baseline="0" dirty="0" smtClean="0"/>
              <a:t>Home and About Views</a:t>
            </a:r>
          </a:p>
          <a:p>
            <a:pPr marL="228600" indent="-228600">
              <a:buAutoNum type="arabicPeriod"/>
            </a:pPr>
            <a:r>
              <a:rPr lang="en-US" sz="1200" baseline="0" dirty="0" err="1" smtClean="0"/>
              <a:t>WebFormsViewEngine</a:t>
            </a:r>
            <a:endParaRPr lang="en-US" sz="1200" baseline="0" dirty="0" smtClean="0"/>
          </a:p>
          <a:p>
            <a:pPr marL="228600" indent="-228600">
              <a:buAutoNum type="arabicPeriod"/>
            </a:pPr>
            <a:r>
              <a:rPr lang="en-US" sz="1200" baseline="0" dirty="0" smtClean="0"/>
              <a:t>Test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</a:t>
            </a:r>
            <a:r>
              <a:rPr lang="en-US" baseline="0" dirty="0" smtClean="0"/>
              <a:t> me</a:t>
            </a:r>
          </a:p>
          <a:p>
            <a:r>
              <a:rPr lang="en-US" baseline="0" dirty="0" smtClean="0"/>
              <a:t>Live in Hilliard, OH</a:t>
            </a:r>
          </a:p>
          <a:p>
            <a:r>
              <a:rPr lang="en-US" baseline="0" dirty="0" smtClean="0"/>
              <a:t>Wife, two boys, and a black lab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Requset</a:t>
            </a:r>
            <a:r>
              <a:rPr lang="en-US" baseline="0" dirty="0" smtClean="0"/>
              <a:t> and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Request comes in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Controller interprets the request and decides what to do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Application does something cool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Response is sent back to the Internets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No Postback</a:t>
            </a:r>
          </a:p>
          <a:p>
            <a:pPr marL="228600" indent="-228600">
              <a:buNone/>
            </a:pPr>
            <a:r>
              <a:rPr lang="en-US" baseline="0" dirty="0" smtClean="0"/>
              <a:t>Page lifecycle still happens (look at trace)</a:t>
            </a:r>
          </a:p>
          <a:p>
            <a:pPr marL="228600" indent="-228600">
              <a:buNone/>
            </a:pPr>
            <a:r>
              <a:rPr lang="en-US" baseline="0" dirty="0" smtClean="0"/>
              <a:t>Still based on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Quick and dirty, plain old html. Id replaced</a:t>
            </a:r>
            <a:r>
              <a:rPr lang="en-US" baseline="0" dirty="0" smtClean="0"/>
              <a:t> by classic asp-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code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Will work, but magic strings everywhere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If your controller changes, refactoring here will be uncovered at runtime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Better way, as controller is implied. (Unless needed to move to a different controller)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changes will again be uncovered at runtime.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Best way, the view is strongly typed to the controller. 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Controller change here will break the build…woo-</a:t>
            </a:r>
            <a:r>
              <a:rPr lang="en-US" baseline="0" dirty="0" err="1" smtClean="0"/>
              <a:t>hoo</a:t>
            </a:r>
            <a:r>
              <a:rPr lang="en-US" baseline="0" dirty="0" smtClean="0"/>
              <a:t>! Fail early!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project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CodePlex</a:t>
            </a:r>
            <a:endParaRPr lang="en-US" baseline="0" dirty="0" smtClean="0"/>
          </a:p>
          <a:p>
            <a:r>
              <a:rPr lang="en-US" dirty="0" smtClean="0"/>
              <a:t>Adding code for</a:t>
            </a:r>
            <a:r>
              <a:rPr lang="en-US" baseline="0" dirty="0" smtClean="0"/>
              <a:t> MVC to work with Castle, </a:t>
            </a:r>
            <a:r>
              <a:rPr lang="en-US" baseline="0" dirty="0" err="1" smtClean="0"/>
              <a:t>Spring.Net</a:t>
            </a:r>
            <a:r>
              <a:rPr lang="en-US" baseline="0" dirty="0" smtClean="0"/>
              <a:t>, Structure Map, etc.</a:t>
            </a:r>
          </a:p>
          <a:p>
            <a:r>
              <a:rPr lang="en-US" baseline="0" dirty="0" smtClean="0"/>
              <a:t>Original </a:t>
            </a:r>
            <a:r>
              <a:rPr lang="en-US" baseline="0" dirty="0" err="1" smtClean="0"/>
              <a:t>HtmlHelpers</a:t>
            </a:r>
            <a:r>
              <a:rPr lang="en-US" baseline="0" dirty="0" smtClean="0"/>
              <a:t> folded into release 2, </a:t>
            </a:r>
            <a:r>
              <a:rPr lang="en-US" baseline="0" dirty="0" err="1" smtClean="0"/>
              <a:t>MvcContrib</a:t>
            </a:r>
            <a:r>
              <a:rPr lang="en-US" baseline="0" dirty="0" smtClean="0"/>
              <a:t> picking up where they left off</a:t>
            </a:r>
          </a:p>
          <a:p>
            <a:r>
              <a:rPr lang="en-US" baseline="0" dirty="0" smtClean="0"/>
              <a:t>Add on code for VS and for R#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Still going to fit larger, data driven sites better. (At least for now.)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Much more mature framework to build </a:t>
            </a:r>
            <a:r>
              <a:rPr lang="en-US" baseline="0" dirty="0" err="1" smtClean="0"/>
              <a:t>ASP.Net</a:t>
            </a:r>
            <a:r>
              <a:rPr lang="en-US" baseline="0" dirty="0" smtClean="0"/>
              <a:t> apps 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Quicker deployment, more drag and drop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Better UI controls available.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Lots of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controls available…like our Friends at </a:t>
            </a:r>
            <a:r>
              <a:rPr lang="en-US" baseline="0" dirty="0" err="1" smtClean="0"/>
              <a:t>Telerik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Better Documentation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examples and code samples to draw from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And, of course, the update panel!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New app</a:t>
            </a:r>
          </a:p>
          <a:p>
            <a:pPr marL="228600" indent="-228600">
              <a:buAutoNum type="arabicPeriod"/>
            </a:pPr>
            <a:r>
              <a:rPr lang="en-US" dirty="0" smtClean="0"/>
              <a:t>Demo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hockey, especially this guy…pay a lot to see him,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Professionally, I work for Quick Solutions,</a:t>
            </a:r>
            <a:r>
              <a:rPr lang="en-US" baseline="0" dirty="0" smtClean="0"/>
              <a:t> even though none of these people do.</a:t>
            </a:r>
          </a:p>
          <a:p>
            <a:r>
              <a:rPr lang="en-US" baseline="0" dirty="0" smtClean="0"/>
              <a:t>Been with Quick for four years, all in the App Dev Group started by BHP.</a:t>
            </a:r>
          </a:p>
          <a:p>
            <a:r>
              <a:rPr lang="en-US" baseline="0" dirty="0" smtClean="0"/>
              <a:t>Been developing for over 10 years, all in Columbus.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3 circle diagram</a:t>
            </a:r>
          </a:p>
          <a:p>
            <a:r>
              <a:rPr lang="en-US" dirty="0" smtClean="0"/>
              <a:t>Smalltalk</a:t>
            </a:r>
            <a:r>
              <a:rPr lang="en-US" baseline="0" dirty="0" smtClean="0"/>
              <a:t> 1979</a:t>
            </a:r>
          </a:p>
          <a:p>
            <a:r>
              <a:rPr lang="en-US" baseline="0" dirty="0" smtClean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Controller runs the show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handles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view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Determines data to load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view is only the presentation to the user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Any logic should only be presentation logic (check boxes checked, dropdowns set, etc)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version, view can be strongly typed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Model returns information as requested, doesn’t know to what view or what controller has called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Model everything that’s not view and controller – business logic, data, not just the db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Speaking point:</a:t>
            </a:r>
          </a:p>
          <a:p>
            <a:pPr marL="228600" indent="-228600">
              <a:buNone/>
            </a:pPr>
            <a:r>
              <a:rPr lang="en-US" baseline="0" dirty="0" smtClean="0"/>
              <a:t>You’re thinking, “OK, great. So what? Why now?”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lists 35 different MVC implementations</a:t>
            </a:r>
            <a:r>
              <a:rPr lang="en-US" baseline="0" dirty="0" smtClean="0"/>
              <a:t> on Wikipedia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7F4E-10F5-4104-9EF8-E98D370060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23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8" descr="Stacked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8020" y="5257800"/>
            <a:ext cx="1014529" cy="1182688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" TargetMode="External"/><Relationship Id="rId7" Type="http://schemas.openxmlformats.org/officeDocument/2006/relationships/hyperlink" Target="http://weblogs.asp.net/scottgu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ssions.visitmix.com/?selectedSearch=T22" TargetMode="External"/><Relationship Id="rId5" Type="http://schemas.openxmlformats.org/officeDocument/2006/relationships/hyperlink" Target="http://www.haacked.com/" TargetMode="External"/><Relationship Id="rId4" Type="http://schemas.openxmlformats.org/officeDocument/2006/relationships/hyperlink" Target="http://www.hanselman.com/blo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imwingfield.com/" TargetMode="External"/><Relationship Id="rId2" Type="http://schemas.openxmlformats.org/officeDocument/2006/relationships/hyperlink" Target="mailto:tim@timwingfield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ASP.Net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Wingfield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Tim\Pictures\presentation graphics\mvc getting started\php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617088" cy="1905000"/>
          </a:xfrm>
          <a:prstGeom prst="rect">
            <a:avLst/>
          </a:prstGeom>
          <a:noFill/>
        </p:spPr>
      </p:pic>
      <p:pic>
        <p:nvPicPr>
          <p:cNvPr id="3" name="Picture 14" descr="C:\Users\Tim\Pictures\presentation graphics\mvc getting started\cake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95400"/>
            <a:ext cx="1905000" cy="1905000"/>
          </a:xfrm>
          <a:prstGeom prst="rect">
            <a:avLst/>
          </a:prstGeom>
          <a:noFill/>
        </p:spPr>
      </p:pic>
      <p:pic>
        <p:nvPicPr>
          <p:cNvPr id="4" name="Picture 15" descr="C:\Users\Tim\Pictures\presentation graphics\mvc getting started\zend_framework_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657600"/>
            <a:ext cx="2362200" cy="1240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Tim\Pictures\presentation graphics\mvc getting started\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"/>
            <a:ext cx="3200400" cy="2636142"/>
          </a:xfrm>
          <a:prstGeom prst="rect">
            <a:avLst/>
          </a:prstGeom>
          <a:noFill/>
        </p:spPr>
      </p:pic>
      <p:pic>
        <p:nvPicPr>
          <p:cNvPr id="3" name="Picture 10" descr="C:\Users\Tim\Pictures\presentation graphics\mvc getting started\strut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2594345" cy="914400"/>
          </a:xfrm>
          <a:prstGeom prst="rect">
            <a:avLst/>
          </a:prstGeom>
          <a:noFill/>
        </p:spPr>
      </p:pic>
      <p:pic>
        <p:nvPicPr>
          <p:cNvPr id="4" name="Picture 11" descr="C:\Users\Tim\Pictures\presentation graphics\mvc getting started\spring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1676400"/>
            <a:ext cx="2309091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im\Pictures\presentation graphics\mvc getting started\rub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352800" cy="3352800"/>
          </a:xfrm>
          <a:prstGeom prst="rect">
            <a:avLst/>
          </a:prstGeom>
          <a:noFill/>
        </p:spPr>
      </p:pic>
      <p:pic>
        <p:nvPicPr>
          <p:cNvPr id="3" name="Picture 4" descr="C:\Users\Tim\Pictures\presentation graphics\mvc getting started\rails_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438400"/>
            <a:ext cx="1738985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im\Pictures\presentation graphics\mvc getting started\let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0600" y="1981200"/>
            <a:ext cx="7166927" cy="2438400"/>
            <a:chOff x="685800" y="2362200"/>
            <a:chExt cx="7166927" cy="2438400"/>
          </a:xfrm>
        </p:grpSpPr>
        <p:pic>
          <p:nvPicPr>
            <p:cNvPr id="1026" name="Picture 2" descr="C:\Users\Tim\Pictures\presentation graphics\mvc getting started\Internet_Explorer_7_Log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2362200"/>
              <a:ext cx="2438400" cy="24384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pic>
          <p:nvPicPr>
            <p:cNvPr id="1027" name="Picture 3" descr="C:\Users\Tim\Pictures\presentation graphics\mvc getting started\vista_logo[5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2590800"/>
              <a:ext cx="1985327" cy="1981200"/>
            </a:xfrm>
            <a:prstGeom prst="rect">
              <a:avLst/>
            </a:prstGeom>
            <a:noFill/>
            <a:effectLst>
              <a:reflection blurRad="6350" stA="50000" endA="275" endPos="40000" dist="101600" dir="5400000" sy="-100000" algn="bl" rotWithShape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505200" y="2819400"/>
              <a:ext cx="2667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chemeClr val="tx2">
                      <a:lumMod val="9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!=</a:t>
              </a:r>
              <a:endParaRPr lang="en-US" sz="9600" b="1" dirty="0">
                <a:solidFill>
                  <a:schemeClr val="tx2">
                    <a:lumMod val="9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asppagelife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13857"/>
            <a:ext cx="4114800" cy="5630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888736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Page_Load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sender,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e)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Tim\Pictures\presentation graphics\mvc getting started\spaghetti_thumbn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8288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im\Pictures\presentation graphics\mvc getting started\new_ta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scan_tron_te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im\Pictures\presentation graphics\mvc getting started\iStock_000003330517X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m\Pictures\me_in_sew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71044" y="0"/>
            <a:ext cx="1011504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im\Pictures\presentation graphics\mvc getting started\road_sig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0"/>
            <a:ext cx="103027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wingfield\Downloads\1194983813750083554server_mimooh_.svg.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28884"/>
            <a:ext cx="2438400" cy="2595716"/>
          </a:xfrm>
          <a:prstGeom prst="rect">
            <a:avLst/>
          </a:prstGeom>
          <a:noFill/>
        </p:spPr>
      </p:pic>
      <p:sp>
        <p:nvSpPr>
          <p:cNvPr id="4" name="Cloud 3"/>
          <p:cNvSpPr/>
          <p:nvPr/>
        </p:nvSpPr>
        <p:spPr>
          <a:xfrm>
            <a:off x="2095500" y="228600"/>
            <a:ext cx="4953000" cy="2286000"/>
          </a:xfrm>
          <a:prstGeom prst="cloud">
            <a:avLst/>
          </a:prstGeom>
          <a:effectLst>
            <a:glow rad="63500">
              <a:schemeClr val="accent6">
                <a:alpha val="45000"/>
                <a:satMod val="12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5499" y="4495800"/>
            <a:ext cx="276550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Request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009" y="4503003"/>
            <a:ext cx="3134191" cy="83099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endParaRPr lang="en-US" sz="4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263699" y="2362200"/>
            <a:ext cx="838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5791200" y="2217002"/>
            <a:ext cx="838200" cy="220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90471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=“/Product/View/12”&gt;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View Product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&lt;/a&gt;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371671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(“View Product”,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“View”,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new { id=12} 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72" y="5265003"/>
            <a:ext cx="7744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(c =&gt;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c.View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(12), “View Product”) %&gt;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MvcContrib.org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 controller factories</a:t>
            </a:r>
          </a:p>
          <a:p>
            <a:r>
              <a:rPr lang="en-US" dirty="0" smtClean="0"/>
              <a:t>View Helpers</a:t>
            </a:r>
          </a:p>
          <a:p>
            <a:r>
              <a:rPr lang="en-US" dirty="0" smtClean="0"/>
              <a:t>Code Snippets and Live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m\Pictures\presentation graphics\mvc getting started\Ted_Nug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8836" y="1981200"/>
            <a:ext cx="3846328" cy="45942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048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 Forms are Dead!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Long Live Web Forms!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447800"/>
          </a:xfrm>
        </p:spPr>
        <p:txBody>
          <a:bodyPr/>
          <a:lstStyle/>
          <a:p>
            <a:r>
              <a:rPr lang="en-US" sz="6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&lt;code /&gt;</a:t>
            </a:r>
            <a:endParaRPr lang="en-US" sz="6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www.asp.net/mvc/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www.hanselman.com/blog/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www.haacked.com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sessions.visitmix.com/?</a:t>
            </a:r>
            <a:r>
              <a:rPr lang="en-US" dirty="0" err="1" smtClean="0">
                <a:hlinkClick r:id="rId6"/>
              </a:rPr>
              <a:t>selectedSearch</a:t>
            </a:r>
            <a:r>
              <a:rPr lang="en-US" dirty="0" smtClean="0">
                <a:hlinkClick r:id="rId6"/>
              </a:rPr>
              <a:t>=T22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weblogs.asp.net/</a:t>
            </a:r>
            <a:r>
              <a:rPr lang="en-US" dirty="0" err="1" smtClean="0">
                <a:hlinkClick r:id="rId7"/>
              </a:rPr>
              <a:t>scottgu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74336"/>
          </a:xfrm>
        </p:spPr>
        <p:txBody>
          <a:bodyPr/>
          <a:lstStyle/>
          <a:p>
            <a:r>
              <a:rPr lang="en-US" dirty="0" smtClean="0"/>
              <a:t>Tim Wingfield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tim@timwingfield.com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blog.timwingfield.com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twitter: </a:t>
            </a:r>
            <a:r>
              <a:rPr lang="en-US" dirty="0" err="1" smtClean="0"/>
              <a:t>timwingfield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\Pictures\presentation graphics\mvc getting started\nas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00" y="0"/>
            <a:ext cx="111815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\Pictures\presentation graphics\mvc getting started\photo_hom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743200"/>
            <a:ext cx="2838450" cy="3962400"/>
          </a:xfrm>
          <a:prstGeom prst="rect">
            <a:avLst/>
          </a:prstGeom>
          <a:noFill/>
        </p:spPr>
      </p:pic>
      <p:pic>
        <p:nvPicPr>
          <p:cNvPr id="3075" name="Picture 3" descr="C:\Users\Tim\Pictures\presentation graphics\mvc getting started\photo_care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8599"/>
            <a:ext cx="2514600" cy="3926487"/>
          </a:xfrm>
          <a:prstGeom prst="rect">
            <a:avLst/>
          </a:prstGeom>
          <a:noFill/>
        </p:spPr>
      </p:pic>
      <p:pic>
        <p:nvPicPr>
          <p:cNvPr id="3076" name="Picture 4" descr="C:\Users\Tim\Pictures\presentation graphics\mvc getting started\photo_home_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04800"/>
            <a:ext cx="283845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0400" y="228600"/>
            <a:ext cx="2743200" cy="25908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3276600"/>
            <a:ext cx="2743200" cy="25908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Controller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8532530">
            <a:off x="5354242" y="2544293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5400000">
            <a:off x="4011875" y="3912926"/>
            <a:ext cx="891651" cy="144780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3276711">
            <a:off x="2971191" y="2526536"/>
            <a:ext cx="891651" cy="868671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m\Pictures\presentation graphics\mvc getting started\wii-controller-fu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m\Pictures\presentation graphics\mvc getting started\the_vie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9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im\Pictures\presentation graphics\mvc getting started\lego-deathst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28198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Tim\Pictures\presentation graphics\mvc getting started\python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4060572" cy="1371600"/>
          </a:xfrm>
          <a:prstGeom prst="rect">
            <a:avLst/>
          </a:prstGeom>
          <a:noFill/>
        </p:spPr>
      </p:pic>
      <p:pic>
        <p:nvPicPr>
          <p:cNvPr id="3" name="Picture 6" descr="C:\Users\Tim\Pictures\presentation graphics\mvc getting started\djan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2743200" cy="955548"/>
          </a:xfrm>
          <a:prstGeom prst="rect">
            <a:avLst/>
          </a:prstGeom>
          <a:noFill/>
        </p:spPr>
      </p:pic>
      <p:pic>
        <p:nvPicPr>
          <p:cNvPr id="4" name="Picture 7" descr="C:\Users\Tim\Pictures\presentation graphics\mvc getting started\TurboGears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86200"/>
            <a:ext cx="2590800" cy="1155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</TotalTime>
  <Words>935</Words>
  <Application>Microsoft Office PowerPoint</Application>
  <PresentationFormat>On-screen Show (4:3)</PresentationFormat>
  <Paragraphs>165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Getting Started with ASP.Net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Page_Load(object sender, EventArgs e) {          }</vt:lpstr>
      <vt:lpstr>Slide 17</vt:lpstr>
      <vt:lpstr>Slide 18</vt:lpstr>
      <vt:lpstr>Slide 19</vt:lpstr>
      <vt:lpstr>Slide 20</vt:lpstr>
      <vt:lpstr>&lt;code /&gt;</vt:lpstr>
      <vt:lpstr>Slide 22</vt:lpstr>
      <vt:lpstr>You have options</vt:lpstr>
      <vt:lpstr>MvcContrib.org </vt:lpstr>
      <vt:lpstr>Slide 25</vt:lpstr>
      <vt:lpstr>&lt;code /&gt;</vt:lpstr>
      <vt:lpstr>Resources</vt:lpstr>
      <vt:lpstr>Tim Wingfield  email: tim@timwingfield.com blog: blog.timwingfield.com twitter: timwingfield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MVC</dc:title>
  <dc:creator>Tim</dc:creator>
  <cp:lastModifiedBy>Tim Wingfield</cp:lastModifiedBy>
  <cp:revision>68</cp:revision>
  <dcterms:created xsi:type="dcterms:W3CDTF">2006-08-16T00:00:00Z</dcterms:created>
  <dcterms:modified xsi:type="dcterms:W3CDTF">2008-06-24T13:37:01Z</dcterms:modified>
</cp:coreProperties>
</file>