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79" r:id="rId3"/>
    <p:sldId id="280" r:id="rId4"/>
    <p:sldId id="281" r:id="rId5"/>
    <p:sldId id="256" r:id="rId6"/>
    <p:sldId id="273" r:id="rId7"/>
    <p:sldId id="274" r:id="rId8"/>
    <p:sldId id="275" r:id="rId9"/>
    <p:sldId id="276" r:id="rId10"/>
    <p:sldId id="262" r:id="rId11"/>
    <p:sldId id="257" r:id="rId12"/>
    <p:sldId id="269" r:id="rId13"/>
    <p:sldId id="270" r:id="rId14"/>
    <p:sldId id="271" r:id="rId15"/>
    <p:sldId id="272" r:id="rId16"/>
    <p:sldId id="277" r:id="rId17"/>
    <p:sldId id="278" r:id="rId18"/>
    <p:sldId id="268" r:id="rId19"/>
    <p:sldId id="282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62" autoAdjust="0"/>
    <p:restoredTop sz="84941" autoAdjust="0"/>
  </p:normalViewPr>
  <p:slideViewPr>
    <p:cSldViewPr>
      <p:cViewPr varScale="1">
        <p:scale>
          <a:sx n="96" d="100"/>
          <a:sy n="96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control.ClientId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Custom Routing</a:t>
            </a:r>
          </a:p>
          <a:p>
            <a:pPr marL="228600" indent="-228600">
              <a:buAutoNum type="arabicPeriod"/>
            </a:pPr>
            <a:r>
              <a:rPr lang="en-US" dirty="0" smtClean="0"/>
              <a:t>Filter</a:t>
            </a:r>
            <a:r>
              <a:rPr lang="en-US" baseline="0" dirty="0" smtClean="0"/>
              <a:t> Attribute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What’s Going on?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Browser makes request (use Products)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Route is determined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Controller Activated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Gets data from Model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Determines View</a:t>
            </a:r>
          </a:p>
          <a:p>
            <a:pPr marL="228600" lvl="0" indent="-228600">
              <a:buAutoNum type="arabicPeriod"/>
            </a:pPr>
            <a:r>
              <a:rPr lang="en-US" sz="1200" baseline="0" dirty="0" smtClean="0"/>
              <a:t>Renders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Introduced page event model</a:t>
            </a:r>
          </a:p>
          <a:p>
            <a:r>
              <a:rPr lang="en-US" baseline="0" dirty="0" smtClean="0"/>
              <a:t>Some developers think this is the way the whole web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Everybody’s doing it, man</a:t>
            </a:r>
          </a:p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 (Built on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pPr marL="228600" indent="-228600">
              <a:buAutoNum type="arabicPeriod"/>
            </a:pPr>
            <a:r>
              <a:rPr lang="en-US" dirty="0" smtClean="0"/>
              <a:t>Request come</a:t>
            </a:r>
            <a:r>
              <a:rPr lang="en-US" baseline="0" dirty="0" smtClean="0"/>
              <a:t>s in from one of the Internets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handles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indirectly determines if it needs information from the Model (asp.net version, view can be strongly typed to the model)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Model everything that’s not view and controller – business logic,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returned back to the Internets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 Pattern</a:t>
            </a:r>
            <a:r>
              <a:rPr lang="en-US" baseline="0" dirty="0" smtClean="0"/>
              <a:t> – 1979 in Smalltalk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 or faked (MVC Mock Helpers)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innug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hyperlink" Target="http://daytondevgroup.net/default.aspx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learn/3.5-extensions-videos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xtrain.com/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://www.otech.com/" TargetMode="External"/><Relationship Id="rId26" Type="http://schemas.openxmlformats.org/officeDocument/2006/relationships/hyperlink" Target="http://thefuturevalueofbusiness.com/" TargetMode="External"/><Relationship Id="rId3" Type="http://schemas.openxmlformats.org/officeDocument/2006/relationships/hyperlink" Target="http://www.datadynamics.com/default.aspx?r=CODODN" TargetMode="External"/><Relationship Id="rId21" Type="http://schemas.openxmlformats.org/officeDocument/2006/relationships/image" Target="../media/image16.jpeg"/><Relationship Id="rId7" Type="http://schemas.openxmlformats.org/officeDocument/2006/relationships/image" Target="../media/image9.jpeg"/><Relationship Id="rId12" Type="http://schemas.openxmlformats.org/officeDocument/2006/relationships/hyperlink" Target="http://www.sds-consulting.com/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18.jpeg"/><Relationship Id="rId2" Type="http://schemas.openxmlformats.org/officeDocument/2006/relationships/image" Target="../media/image6.jpeg"/><Relationship Id="rId16" Type="http://schemas.openxmlformats.org/officeDocument/2006/relationships/hyperlink" Target="http://www.cardinalsolutions.com/" TargetMode="External"/><Relationship Id="rId20" Type="http://schemas.openxmlformats.org/officeDocument/2006/relationships/hyperlink" Target="http://www.triunegroup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image" Target="../media/image11.jpeg"/><Relationship Id="rId24" Type="http://schemas.openxmlformats.org/officeDocument/2006/relationships/hyperlink" Target="http://www.telerik.com/" TargetMode="External"/><Relationship Id="rId5" Type="http://schemas.openxmlformats.org/officeDocument/2006/relationships/hyperlink" Target="http://www.cs.washington.edu/stoc06/images/microsoft-logo.jpg" TargetMode="External"/><Relationship Id="rId15" Type="http://schemas.openxmlformats.org/officeDocument/2006/relationships/image" Target="../media/image13.png"/><Relationship Id="rId23" Type="http://schemas.openxmlformats.org/officeDocument/2006/relationships/image" Target="../media/image17.jpeg"/><Relationship Id="rId10" Type="http://schemas.openxmlformats.org/officeDocument/2006/relationships/hyperlink" Target="http://www.sedgwickcms.com/" TargetMode="External"/><Relationship Id="rId19" Type="http://schemas.openxmlformats.org/officeDocument/2006/relationships/image" Target="../media/image15.jpeg"/><Relationship Id="rId4" Type="http://schemas.openxmlformats.org/officeDocument/2006/relationships/image" Target="../media/image7.jpeg"/><Relationship Id="rId9" Type="http://schemas.openxmlformats.org/officeDocument/2006/relationships/image" Target="../media/image10.jpeg"/><Relationship Id="rId14" Type="http://schemas.openxmlformats.org/officeDocument/2006/relationships/hyperlink" Target="http://www.red-gate.com/" TargetMode="External"/><Relationship Id="rId22" Type="http://schemas.openxmlformats.org/officeDocument/2006/relationships/hyperlink" Target="http://cbts.cincinnatibell.com/" TargetMode="External"/><Relationship Id="rId27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gif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gif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153400" cy="784225"/>
          </a:xfrm>
        </p:spPr>
        <p:txBody>
          <a:bodyPr/>
          <a:lstStyle/>
          <a:p>
            <a:pPr algn="l"/>
            <a:r>
              <a:rPr lang="en-US" sz="2800" smtClean="0"/>
              <a:t>Central Ohio Day of .NET</a:t>
            </a:r>
          </a:p>
        </p:txBody>
      </p:sp>
      <p:pic>
        <p:nvPicPr>
          <p:cNvPr id="2051" name="Picture 2" descr="http://cinnug.org/Themes/default/images/common/title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257800"/>
            <a:ext cx="3722688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daytondevgroup.net/images/DevGroup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810000"/>
            <a:ext cx="390683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2895600" y="31242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Hosted By:</a:t>
            </a:r>
          </a:p>
        </p:txBody>
      </p:sp>
      <p:pic>
        <p:nvPicPr>
          <p:cNvPr id="2054" name="Picture 7" descr="C:\CINNUG Docs\Code Camp\CentralOhioDoDN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228600"/>
            <a:ext cx="339725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2" descr="C:\Users\bprince\AppData\Local\Temp\notes0A6A2D\Final-1up-CONDG.png"/>
          <p:cNvPicPr>
            <a:picLocks noChangeAspect="1" noChangeArrowheads="1"/>
          </p:cNvPicPr>
          <p:nvPr/>
        </p:nvPicPr>
        <p:blipFill>
          <a:blip r:embed="rId8"/>
          <a:srcRect l="47726" t="56250" r="11365" b="25000"/>
          <a:stretch>
            <a:fillRect/>
          </a:stretch>
        </p:blipFill>
        <p:spPr bwMode="auto">
          <a:xfrm>
            <a:off x="4953000" y="5238750"/>
            <a:ext cx="3886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10"/>
          <p:cNvSpPr txBox="1">
            <a:spLocks noChangeArrowheads="1"/>
          </p:cNvSpPr>
          <p:nvPr/>
        </p:nvSpPr>
        <p:spPr bwMode="auto">
          <a:xfrm>
            <a:off x="2743200" y="609600"/>
            <a:ext cx="1325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78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offering for </a:t>
            </a:r>
            <a:r>
              <a:rPr lang="en-US" dirty="0" err="1" smtClean="0"/>
              <a:t>ASP.Net</a:t>
            </a:r>
            <a:r>
              <a:rPr lang="en-US" dirty="0" smtClean="0"/>
              <a:t> from Microsoft</a:t>
            </a:r>
          </a:p>
          <a:p>
            <a:r>
              <a:rPr lang="en-US" dirty="0" smtClean="0"/>
              <a:t>Alternative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Release 2 applies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RESTFUL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Increased testability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2057400"/>
            <a:ext cx="508000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over your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971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Runat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66800" y="2743200"/>
            <a:ext cx="6705600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2590800"/>
            <a:ext cx="62484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Request and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095500" y="16002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953000"/>
            <a:ext cx="276550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953000"/>
            <a:ext cx="313419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33600" y="3657600"/>
            <a:ext cx="838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6172200" y="3352800"/>
            <a:ext cx="838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and Extensible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1" name="Picture 3" descr="C:\Users\Tim\Pictures\presentation graphics\mvc getting started\road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2047875" cy="2047875"/>
          </a:xfrm>
          <a:prstGeom prst="rect">
            <a:avLst/>
          </a:prstGeom>
          <a:noFill/>
        </p:spPr>
      </p:pic>
      <p:pic>
        <p:nvPicPr>
          <p:cNvPr id="7173" name="Picture 5" descr="C:\Users\Tim\Pictures\presentation graphics\mvc getting started\FilterAttri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95600"/>
            <a:ext cx="7591600" cy="2971800"/>
          </a:xfrm>
          <a:prstGeom prst="rect">
            <a:avLst/>
          </a:prstGeom>
          <a:noFill/>
        </p:spPr>
      </p:pic>
      <p:pic>
        <p:nvPicPr>
          <p:cNvPr id="7172" name="Picture 4" descr="C:\Users\Tim\Pictures\presentation graphics\mvc getting started\aja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43400"/>
            <a:ext cx="2085975" cy="208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154740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38200" y="457200"/>
            <a:ext cx="7391400" cy="5638800"/>
            <a:chOff x="838200" y="457200"/>
            <a:chExt cx="7391400" cy="5638800"/>
          </a:xfrm>
        </p:grpSpPr>
        <p:sp>
          <p:nvSpPr>
            <p:cNvPr id="4" name="Oval 3"/>
            <p:cNvSpPr/>
            <p:nvPr/>
          </p:nvSpPr>
          <p:spPr>
            <a:xfrm>
              <a:off x="3200400" y="457200"/>
              <a:ext cx="2743200" cy="2590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Model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33528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View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35052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Controller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rot="8532530">
              <a:off x="5354242" y="2772893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rot="13276711">
              <a:off x="2971191" y="2755136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 rot="5400000">
              <a:off x="4011875" y="4141526"/>
              <a:ext cx="891651" cy="144780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248400" y="381000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</a:rPr>
              <a:t>MyMvcAppTests</a:t>
            </a: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2895600"/>
            <a:ext cx="25146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Routes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00" y="5486400"/>
            <a:ext cx="3276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WebFormsViewEngine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4583 -0.144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868363"/>
          </a:xfrm>
        </p:spPr>
        <p:txBody>
          <a:bodyPr/>
          <a:lstStyle/>
          <a:p>
            <a:r>
              <a:rPr lang="en-US" sz="3200" smtClean="0"/>
              <a:t>Open Spaces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No slides, no code, no gear (unless you want)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Converse with other geeks about anything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Propose a topic on the Open Spaces board in the foyer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Mark sessions you’re interested in with a hash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Check later to find when the session meets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Show up!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Vote with your feet if it’s not of value to you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Open Spaces in the Liberty Room after Lunch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Got questions?  Ask a staff member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www.asp.net/learn/3.5-extensions-videos/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QuickSol_lar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"/>
            <a:ext cx="167005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14" descr="http://cinnug.org/images/sponsors/DataDynamics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57200"/>
            <a:ext cx="28956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11" descr="http://www.cs.washington.edu/stoc06/images/microsoft-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 t="19354" b="25806"/>
          <a:stretch>
            <a:fillRect/>
          </a:stretch>
        </p:blipFill>
        <p:spPr bwMode="auto">
          <a:xfrm>
            <a:off x="2590800" y="2209800"/>
            <a:ext cx="4381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Thanks to our Sponsors!</a:t>
            </a:r>
          </a:p>
        </p:txBody>
      </p:sp>
      <p:pic>
        <p:nvPicPr>
          <p:cNvPr id="4102" name="Picture 8" descr="RHI_Logo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26050" y="5562600"/>
            <a:ext cx="3917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 descr="MAX Technical Training - Platinum Sponsor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914400"/>
            <a:ext cx="29718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6" descr="Sedgewick CMS - Platinum Sponsor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5257800"/>
            <a:ext cx="26860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8" descr="Strategic Data Sytems, Inc - Gold Sponsor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2057400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20" descr="Redgate Software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31242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22" descr="http://cinnug.org/images/sponsors/cardinal-logo.gif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3733800"/>
            <a:ext cx="25130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24" descr="Optimum Technology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867400" y="4648200"/>
            <a:ext cx="2924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26" descr="Triune Group - Gold Sponsor">
            <a:hlinkClick r:id="rId20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819400" y="4038600"/>
            <a:ext cx="2447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28" descr="Cincinnati Bell Technology Solutions - Silver Sponsor">
            <a:hlinkClick r:id="rId22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239000" y="3429000"/>
            <a:ext cx="1447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30" descr="Telerik - Silver Sponsor">
            <a:hlinkClick r:id="rId24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2971800" y="1828800"/>
            <a:ext cx="15795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32" descr="Lucrum - Silver Sponsor">
            <a:hlinkClick r:id="rId26"/>
          </p:cNvPr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3581400" y="5181600"/>
            <a:ext cx="11430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25908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pressure</a:t>
            </a:r>
            <a:endParaRPr lang="en-US" dirty="0"/>
          </a:p>
        </p:txBody>
      </p:sp>
      <p:pic>
        <p:nvPicPr>
          <p:cNvPr id="4098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1371600" cy="1371600"/>
          </a:xfrm>
          <a:prstGeom prst="rect">
            <a:avLst/>
          </a:prstGeom>
          <a:noFill/>
        </p:spPr>
      </p:pic>
      <p:pic>
        <p:nvPicPr>
          <p:cNvPr id="4100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895600"/>
            <a:ext cx="839510" cy="1066800"/>
          </a:xfrm>
          <a:prstGeom prst="rect">
            <a:avLst/>
          </a:prstGeom>
          <a:noFill/>
        </p:spPr>
      </p:pic>
      <p:pic>
        <p:nvPicPr>
          <p:cNvPr id="4101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990600"/>
            <a:ext cx="2209800" cy="746437"/>
          </a:xfrm>
          <a:prstGeom prst="rect">
            <a:avLst/>
          </a:prstGeom>
          <a:noFill/>
        </p:spPr>
      </p:pic>
      <p:pic>
        <p:nvPicPr>
          <p:cNvPr id="4102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1981200"/>
            <a:ext cx="1371600" cy="477774"/>
          </a:xfrm>
          <a:prstGeom prst="rect">
            <a:avLst/>
          </a:prstGeom>
          <a:noFill/>
        </p:spPr>
      </p:pic>
      <p:pic>
        <p:nvPicPr>
          <p:cNvPr id="4103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200" y="1981200"/>
            <a:ext cx="1219200" cy="543872"/>
          </a:xfrm>
          <a:prstGeom prst="rect">
            <a:avLst/>
          </a:prstGeom>
          <a:noFill/>
        </p:spPr>
      </p:pic>
      <p:pic>
        <p:nvPicPr>
          <p:cNvPr id="4105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1981200"/>
            <a:ext cx="1600200" cy="1318071"/>
          </a:xfrm>
          <a:prstGeom prst="rect">
            <a:avLst/>
          </a:prstGeom>
          <a:noFill/>
        </p:spPr>
      </p:pic>
      <p:pic>
        <p:nvPicPr>
          <p:cNvPr id="4106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3429000"/>
            <a:ext cx="1354138" cy="477278"/>
          </a:xfrm>
          <a:prstGeom prst="rect">
            <a:avLst/>
          </a:prstGeom>
          <a:noFill/>
        </p:spPr>
      </p:pic>
      <p:pic>
        <p:nvPicPr>
          <p:cNvPr id="4107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3429000"/>
            <a:ext cx="1190625" cy="628650"/>
          </a:xfrm>
          <a:prstGeom prst="rect">
            <a:avLst/>
          </a:prstGeom>
          <a:noFill/>
        </p:spPr>
      </p:pic>
      <p:pic>
        <p:nvPicPr>
          <p:cNvPr id="4108" name="Picture 12" descr="C:\Users\Tim\Pictures\presentation graphics\mvc getting started\grails_logo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6600" y="4191000"/>
            <a:ext cx="1676400" cy="544830"/>
          </a:xfrm>
          <a:prstGeom prst="rect">
            <a:avLst/>
          </a:prstGeom>
          <a:noFill/>
        </p:spPr>
      </p:pic>
      <p:pic>
        <p:nvPicPr>
          <p:cNvPr id="4109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24600" y="3733800"/>
            <a:ext cx="1981200" cy="1043432"/>
          </a:xfrm>
          <a:prstGeom prst="rect">
            <a:avLst/>
          </a:prstGeom>
          <a:noFill/>
        </p:spPr>
      </p:pic>
      <p:pic>
        <p:nvPicPr>
          <p:cNvPr id="4110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4800600"/>
            <a:ext cx="1187450" cy="1187450"/>
          </a:xfrm>
          <a:prstGeom prst="rect">
            <a:avLst/>
          </a:prstGeom>
          <a:noFill/>
        </p:spPr>
      </p:pic>
      <p:pic>
        <p:nvPicPr>
          <p:cNvPr id="4111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5105400"/>
            <a:ext cx="1528763" cy="802748"/>
          </a:xfrm>
          <a:prstGeom prst="rect">
            <a:avLst/>
          </a:prstGeom>
          <a:noFill/>
        </p:spPr>
      </p:pic>
      <p:pic>
        <p:nvPicPr>
          <p:cNvPr id="4112" name="Picture 16" descr="C:\Users\Tim\Pictures\presentation graphics\mvc getting started\asp-net-logo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19200" y="5029200"/>
            <a:ext cx="1419225" cy="485775"/>
          </a:xfrm>
          <a:prstGeom prst="rect">
            <a:avLst/>
          </a:prstGeom>
          <a:noFill/>
        </p:spPr>
      </p:pic>
      <p:pic>
        <p:nvPicPr>
          <p:cNvPr id="4113" name="Picture 17" descr="C:\Users\Tim\Pictures\presentation graphics\mvc getting started\castleinabox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5800" y="5638800"/>
            <a:ext cx="1365250" cy="771974"/>
          </a:xfrm>
          <a:prstGeom prst="rect">
            <a:avLst/>
          </a:prstGeom>
          <a:noFill/>
        </p:spPr>
      </p:pic>
      <p:pic>
        <p:nvPicPr>
          <p:cNvPr id="4114" name="Picture 18" descr="C:\Users\Tim\Pictures\presentation graphics\mvc getting started\monorail_rawlogo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33600" y="5638800"/>
            <a:ext cx="1219200" cy="78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4572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3528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505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7728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41415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7551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6781800" y="838200"/>
            <a:ext cx="1981200" cy="12954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19252">
            <a:off x="7802586" y="2302266"/>
            <a:ext cx="304800" cy="129540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1828060">
            <a:off x="6908238" y="2152887"/>
            <a:ext cx="304800" cy="115926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4069</TotalTime>
  <Words>945</Words>
  <Application>Microsoft Office PowerPoint</Application>
  <PresentationFormat>On-screen Show (4:3)</PresentationFormat>
  <Paragraphs>182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Metro</vt:lpstr>
      <vt:lpstr>Office Theme</vt:lpstr>
      <vt:lpstr>Central Ohio Day of .NET</vt:lpstr>
      <vt:lpstr>Open Spaces</vt:lpstr>
      <vt:lpstr>Thanks to our Sponsors!</vt:lpstr>
      <vt:lpstr>Getting Started with ASP.Net MVC</vt:lpstr>
      <vt:lpstr>What’s the problem?</vt:lpstr>
      <vt:lpstr>Slide 6</vt:lpstr>
      <vt:lpstr>Page_Load(object sender, EventArgs e) {          }</vt:lpstr>
      <vt:lpstr>Peer pressure</vt:lpstr>
      <vt:lpstr>Slide 9</vt:lpstr>
      <vt:lpstr>Why ASP.Net MVC</vt:lpstr>
      <vt:lpstr>Increased testability </vt:lpstr>
      <vt:lpstr>More control over your HTML </vt:lpstr>
      <vt:lpstr>Request and Response </vt:lpstr>
      <vt:lpstr>Customizable and Extensible </vt:lpstr>
      <vt:lpstr>You have options</vt:lpstr>
      <vt:lpstr>MvcContrib.org </vt:lpstr>
      <vt:lpstr>Slide 17</vt:lpstr>
      <vt:lpstr>Slide 18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56</cp:revision>
  <dcterms:created xsi:type="dcterms:W3CDTF">2006-08-16T00:00:00Z</dcterms:created>
  <dcterms:modified xsi:type="dcterms:W3CDTF">2008-04-19T00:58:27Z</dcterms:modified>
</cp:coreProperties>
</file>