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9"/>
  </p:notesMasterIdLst>
  <p:sldIdLst>
    <p:sldId id="256" r:id="rId2"/>
    <p:sldId id="273" r:id="rId3"/>
    <p:sldId id="274" r:id="rId4"/>
    <p:sldId id="275" r:id="rId5"/>
    <p:sldId id="276" r:id="rId6"/>
    <p:sldId id="262" r:id="rId7"/>
    <p:sldId id="257" r:id="rId8"/>
    <p:sldId id="269" r:id="rId9"/>
    <p:sldId id="270" r:id="rId10"/>
    <p:sldId id="271" r:id="rId11"/>
    <p:sldId id="272" r:id="rId12"/>
    <p:sldId id="277" r:id="rId13"/>
    <p:sldId id="278" r:id="rId14"/>
    <p:sldId id="268" r:id="rId15"/>
    <p:sldId id="264" r:id="rId16"/>
    <p:sldId id="265" r:id="rId17"/>
    <p:sldId id="266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6162" autoAdjust="0"/>
    <p:restoredTop sz="84941" autoAdjust="0"/>
  </p:normalViewPr>
  <p:slideViewPr>
    <p:cSldViewPr>
      <p:cViewPr varScale="1">
        <p:scale>
          <a:sx n="96" d="100"/>
          <a:sy n="96" d="100"/>
        </p:scale>
        <p:origin x="-84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B43353-CC08-4841-A32F-CA9CB26E48DD}" type="datetimeFigureOut">
              <a:rPr lang="en-US" smtClean="0"/>
              <a:pPr/>
              <a:t>4/11/2008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007F4E-10F5-4104-9EF8-E98D370060A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“What are we trying to</a:t>
            </a:r>
            <a:r>
              <a:rPr lang="en-US" baseline="0" dirty="0" smtClean="0"/>
              <a:t> solve? What’s wrong with </a:t>
            </a:r>
            <a:r>
              <a:rPr lang="en-US" baseline="0" dirty="0" err="1" smtClean="0"/>
              <a:t>WebForms</a:t>
            </a:r>
            <a:r>
              <a:rPr lang="en-US" baseline="0" dirty="0" smtClean="0"/>
              <a:t>?”</a:t>
            </a:r>
            <a:endParaRPr lang="en-US" dirty="0" smtClean="0"/>
          </a:p>
          <a:p>
            <a:r>
              <a:rPr lang="en-US" dirty="0" err="1" smtClean="0"/>
              <a:t>WebForms</a:t>
            </a:r>
            <a:r>
              <a:rPr lang="en-US" baseline="0" dirty="0" smtClean="0"/>
              <a:t> tried to move </a:t>
            </a:r>
            <a:r>
              <a:rPr lang="en-US" baseline="0" dirty="0" err="1" smtClean="0"/>
              <a:t>WinForms</a:t>
            </a:r>
            <a:r>
              <a:rPr lang="en-US" baseline="0" dirty="0" smtClean="0"/>
              <a:t> to web development</a:t>
            </a:r>
          </a:p>
          <a:p>
            <a:r>
              <a:rPr lang="en-US" baseline="0" dirty="0" smtClean="0"/>
              <a:t>Introduced page event model</a:t>
            </a:r>
          </a:p>
          <a:p>
            <a:r>
              <a:rPr lang="en-US" baseline="0" dirty="0" smtClean="0"/>
              <a:t>Some developers think this is the way the whole web works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07F4E-10F5-4104-9EF8-E98D370060A3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en-US" dirty="0" smtClean="0"/>
              <a:t>Custom Routing</a:t>
            </a:r>
          </a:p>
          <a:p>
            <a:pPr marL="228600" indent="-228600">
              <a:buAutoNum type="arabicPeriod"/>
            </a:pPr>
            <a:r>
              <a:rPr lang="en-US" dirty="0" smtClean="0"/>
              <a:t>Filter</a:t>
            </a:r>
            <a:r>
              <a:rPr lang="en-US" baseline="0" dirty="0" smtClean="0"/>
              <a:t> Attribute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Add Ajax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07F4E-10F5-4104-9EF8-E98D370060A3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en-US" dirty="0" smtClean="0"/>
              <a:t>Quick and dirty, plain old html. Id replaced</a:t>
            </a:r>
            <a:r>
              <a:rPr lang="en-US" baseline="0" dirty="0" smtClean="0"/>
              <a:t> by classic asp-</a:t>
            </a:r>
            <a:r>
              <a:rPr lang="en-US" baseline="0" dirty="0" err="1" smtClean="0"/>
              <a:t>ish</a:t>
            </a:r>
            <a:r>
              <a:rPr lang="en-US" baseline="0" dirty="0" smtClean="0"/>
              <a:t> code</a:t>
            </a:r>
          </a:p>
          <a:p>
            <a:pPr marL="685800" lvl="1" indent="-228600">
              <a:buAutoNum type="arabicPeriod"/>
            </a:pPr>
            <a:r>
              <a:rPr lang="en-US" baseline="0" dirty="0" smtClean="0"/>
              <a:t>Will work, but magic strings everywhere</a:t>
            </a:r>
          </a:p>
          <a:p>
            <a:pPr marL="685800" lvl="1" indent="-228600">
              <a:buAutoNum type="arabicPeriod"/>
            </a:pPr>
            <a:r>
              <a:rPr lang="en-US" baseline="0" dirty="0" smtClean="0"/>
              <a:t>If your controller changes, refactoring here will be uncovered at runtime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Better way, as controller is implied. (Unless needed to move to a different controller)</a:t>
            </a:r>
          </a:p>
          <a:p>
            <a:pPr marL="685800" lvl="1" indent="-228600">
              <a:buAutoNum type="arabicPeriod"/>
            </a:pPr>
            <a:r>
              <a:rPr lang="en-US" baseline="0" dirty="0" smtClean="0"/>
              <a:t>Controller changes will again be uncovered at runtime.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Best way, the view is strongly typed to the controller. </a:t>
            </a:r>
          </a:p>
          <a:p>
            <a:pPr marL="685800" lvl="1" indent="-228600">
              <a:buAutoNum type="arabicPeriod"/>
            </a:pPr>
            <a:r>
              <a:rPr lang="en-US" baseline="0" dirty="0" smtClean="0"/>
              <a:t>Controller change here will break the build…woo-</a:t>
            </a:r>
            <a:r>
              <a:rPr lang="en-US" baseline="0" dirty="0" err="1" smtClean="0"/>
              <a:t>hoo</a:t>
            </a:r>
            <a:r>
              <a:rPr lang="en-US" baseline="0" dirty="0" smtClean="0"/>
              <a:t>! Fail early!</a:t>
            </a:r>
          </a:p>
          <a:p>
            <a:pPr marL="228600" indent="-228600">
              <a:buAutoNum type="arabicPeriod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07F4E-10F5-4104-9EF8-E98D370060A3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Open source project</a:t>
            </a:r>
            <a:r>
              <a:rPr lang="en-US" baseline="0" dirty="0" smtClean="0"/>
              <a:t> on </a:t>
            </a:r>
            <a:r>
              <a:rPr lang="en-US" baseline="0" dirty="0" err="1" smtClean="0"/>
              <a:t>CodePlex</a:t>
            </a:r>
            <a:endParaRPr lang="en-US" baseline="0" dirty="0" smtClean="0"/>
          </a:p>
          <a:p>
            <a:r>
              <a:rPr lang="en-US" dirty="0" smtClean="0"/>
              <a:t>Adding code for</a:t>
            </a:r>
            <a:r>
              <a:rPr lang="en-US" baseline="0" dirty="0" smtClean="0"/>
              <a:t> MVC to work with Castle, </a:t>
            </a:r>
            <a:r>
              <a:rPr lang="en-US" baseline="0" dirty="0" err="1" smtClean="0"/>
              <a:t>Spring.Net</a:t>
            </a:r>
            <a:r>
              <a:rPr lang="en-US" baseline="0" dirty="0" smtClean="0"/>
              <a:t>, Structure Map, etc.</a:t>
            </a:r>
          </a:p>
          <a:p>
            <a:r>
              <a:rPr lang="en-US" baseline="0" dirty="0" smtClean="0"/>
              <a:t>Original </a:t>
            </a:r>
            <a:r>
              <a:rPr lang="en-US" baseline="0" dirty="0" err="1" smtClean="0"/>
              <a:t>HtmlHelpers</a:t>
            </a:r>
            <a:r>
              <a:rPr lang="en-US" baseline="0" dirty="0" smtClean="0"/>
              <a:t> folded into release 2, </a:t>
            </a:r>
            <a:r>
              <a:rPr lang="en-US" baseline="0" dirty="0" err="1" smtClean="0"/>
              <a:t>MvcContrib</a:t>
            </a:r>
            <a:r>
              <a:rPr lang="en-US" baseline="0" dirty="0" smtClean="0"/>
              <a:t> picking up where they left off</a:t>
            </a:r>
          </a:p>
          <a:p>
            <a:r>
              <a:rPr lang="en-US" baseline="0" dirty="0" smtClean="0"/>
              <a:t>Add on code for VS and for R#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07F4E-10F5-4104-9EF8-E98D370060A3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dirty="0" smtClean="0"/>
              <a:t>What do you get out of the box?</a:t>
            </a:r>
          </a:p>
          <a:p>
            <a:pPr marL="228600" indent="-228600">
              <a:buAutoNum type="arabicPeriod"/>
            </a:pPr>
            <a:r>
              <a:rPr lang="en-US" sz="1200" baseline="0" dirty="0" smtClean="0"/>
              <a:t>Working Sample App</a:t>
            </a:r>
          </a:p>
          <a:p>
            <a:pPr marL="685800" lvl="1" indent="-228600">
              <a:buAutoNum type="arabicPeriod"/>
            </a:pPr>
            <a:r>
              <a:rPr lang="en-US" sz="1200" baseline="0" dirty="0" smtClean="0"/>
              <a:t>Default Routing</a:t>
            </a:r>
          </a:p>
          <a:p>
            <a:pPr marL="685800" lvl="1" indent="-228600">
              <a:buAutoNum type="arabicPeriod"/>
            </a:pPr>
            <a:r>
              <a:rPr lang="en-US" sz="1200" baseline="0" dirty="0" smtClean="0"/>
              <a:t>Home Controller</a:t>
            </a:r>
          </a:p>
          <a:p>
            <a:pPr marL="685800" lvl="1" indent="-228600">
              <a:buAutoNum type="arabicPeriod"/>
            </a:pPr>
            <a:r>
              <a:rPr lang="en-US" sz="1200" baseline="0" dirty="0" smtClean="0"/>
              <a:t>Home and About Views</a:t>
            </a:r>
          </a:p>
          <a:p>
            <a:pPr marL="228600" indent="-228600">
              <a:buAutoNum type="arabicPeriod"/>
            </a:pPr>
            <a:r>
              <a:rPr lang="en-US" sz="1200" baseline="0" dirty="0" err="1" smtClean="0"/>
              <a:t>WebFormsViewEngine</a:t>
            </a:r>
            <a:endParaRPr lang="en-US" sz="1200" baseline="0" dirty="0" smtClean="0"/>
          </a:p>
          <a:p>
            <a:pPr marL="228600" indent="-228600">
              <a:buAutoNum type="arabicPeriod"/>
            </a:pPr>
            <a:r>
              <a:rPr lang="en-US" sz="1200" baseline="0" dirty="0" smtClean="0"/>
              <a:t>Test Project</a:t>
            </a:r>
          </a:p>
          <a:p>
            <a:endParaRPr lang="en-US" sz="1200" baseline="0" dirty="0" smtClean="0"/>
          </a:p>
          <a:p>
            <a:r>
              <a:rPr lang="en-US" sz="1200" baseline="0" dirty="0" smtClean="0"/>
              <a:t>What’s Going on?</a:t>
            </a:r>
          </a:p>
          <a:p>
            <a:pPr marL="228600" indent="-228600">
              <a:buAutoNum type="arabicPeriod"/>
            </a:pPr>
            <a:r>
              <a:rPr lang="en-US" sz="1200" baseline="0" dirty="0" smtClean="0"/>
              <a:t>Browser makes request (use Products)</a:t>
            </a:r>
          </a:p>
          <a:p>
            <a:pPr marL="228600" indent="-228600">
              <a:buAutoNum type="arabicPeriod"/>
            </a:pPr>
            <a:r>
              <a:rPr lang="en-US" sz="1200" baseline="0" dirty="0" smtClean="0"/>
              <a:t>Route is determined</a:t>
            </a:r>
          </a:p>
          <a:p>
            <a:pPr marL="228600" indent="-228600">
              <a:buAutoNum type="arabicPeriod"/>
            </a:pPr>
            <a:r>
              <a:rPr lang="en-US" sz="1200" baseline="0" dirty="0" smtClean="0"/>
              <a:t>Controller Activated</a:t>
            </a:r>
          </a:p>
          <a:p>
            <a:pPr marL="685800" lvl="1" indent="-228600">
              <a:buAutoNum type="arabicPeriod"/>
            </a:pPr>
            <a:r>
              <a:rPr lang="en-US" sz="1200" baseline="0" dirty="0" smtClean="0"/>
              <a:t>Gets data from Model</a:t>
            </a:r>
          </a:p>
          <a:p>
            <a:pPr marL="685800" lvl="1" indent="-228600">
              <a:buAutoNum type="arabicPeriod"/>
            </a:pPr>
            <a:r>
              <a:rPr lang="en-US" sz="1200" baseline="0" dirty="0" smtClean="0"/>
              <a:t>Determines View</a:t>
            </a:r>
          </a:p>
          <a:p>
            <a:pPr marL="228600" lvl="0" indent="-228600">
              <a:buAutoNum type="arabicPeriod"/>
            </a:pPr>
            <a:r>
              <a:rPr lang="en-US" sz="1200" baseline="0" dirty="0" smtClean="0"/>
              <a:t>Renders 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07F4E-10F5-4104-9EF8-E98D370060A3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en-US" dirty="0" smtClean="0"/>
              <a:t>New app</a:t>
            </a:r>
          </a:p>
          <a:p>
            <a:pPr marL="228600" indent="-228600">
              <a:buAutoNum type="arabicPeriod"/>
            </a:pPr>
            <a:r>
              <a:rPr lang="en-US" dirty="0" smtClean="0"/>
              <a:t>Demo</a:t>
            </a:r>
            <a:r>
              <a:rPr lang="en-US" baseline="0" dirty="0" smtClean="0"/>
              <a:t> app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07F4E-10F5-4104-9EF8-E98D370060A3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07F4E-10F5-4104-9EF8-E98D370060A3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Who</a:t>
            </a:r>
            <a:r>
              <a:rPr lang="en-US" baseline="0" dirty="0" smtClean="0"/>
              <a:t> doesn’t love this?</a:t>
            </a:r>
          </a:p>
          <a:p>
            <a:r>
              <a:rPr lang="en-US" baseline="0" dirty="0" smtClean="0"/>
              <a:t>Was that </a:t>
            </a:r>
            <a:r>
              <a:rPr lang="en-US" baseline="0" dirty="0" err="1" smtClean="0"/>
              <a:t>OnPreInit</a:t>
            </a:r>
            <a:r>
              <a:rPr lang="en-US" baseline="0" dirty="0" smtClean="0"/>
              <a:t> or </a:t>
            </a:r>
            <a:r>
              <a:rPr lang="en-US" baseline="0" dirty="0" err="1" smtClean="0"/>
              <a:t>OnPreLoad</a:t>
            </a:r>
            <a:r>
              <a:rPr lang="en-US" baseline="0" dirty="0" smtClean="0"/>
              <a:t>?</a:t>
            </a:r>
          </a:p>
          <a:p>
            <a:pPr marL="228600" indent="-228600">
              <a:buFont typeface="+mj-lt"/>
              <a:buNone/>
            </a:pPr>
            <a:r>
              <a:rPr lang="en-US" baseline="0" dirty="0" smtClean="0"/>
              <a:t>Page Lifecycle brings state to the web, not totally a bad thing</a:t>
            </a:r>
            <a:endParaRPr lang="en-US" baseline="0" dirty="0" smtClean="0"/>
          </a:p>
          <a:p>
            <a:r>
              <a:rPr lang="en-US" baseline="0" dirty="0" err="1" smtClean="0"/>
              <a:t>Runat</a:t>
            </a:r>
            <a:r>
              <a:rPr lang="en-US" baseline="0" dirty="0" smtClean="0"/>
              <a:t>=server</a:t>
            </a:r>
          </a:p>
          <a:p>
            <a:r>
              <a:rPr lang="en-US" baseline="0" dirty="0" smtClean="0"/>
              <a:t>Naming Container in </a:t>
            </a:r>
            <a:r>
              <a:rPr lang="en-US" baseline="0" dirty="0" err="1" smtClean="0"/>
              <a:t>javascript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07F4E-10F5-4104-9EF8-E98D370060A3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steaming pile of </a:t>
            </a:r>
            <a:r>
              <a:rPr lang="en-US" dirty="0" err="1" smtClean="0"/>
              <a:t>Page_Load</a:t>
            </a:r>
            <a:endParaRPr lang="en-US" dirty="0" smtClean="0"/>
          </a:p>
          <a:p>
            <a:r>
              <a:rPr lang="en-US" dirty="0" smtClean="0"/>
              <a:t>Neal</a:t>
            </a:r>
            <a:r>
              <a:rPr lang="en-US" baseline="0" dirty="0" smtClean="0"/>
              <a:t> Ford: “Bad developer will move heaven and Earth to do the wrong thing.”</a:t>
            </a:r>
          </a:p>
          <a:p>
            <a:r>
              <a:rPr lang="en-US" baseline="0" dirty="0" smtClean="0"/>
              <a:t>Mix of presentation and logic in the code behind, no Separation of Concerns</a:t>
            </a:r>
          </a:p>
          <a:p>
            <a:r>
              <a:rPr lang="en-US" baseline="0" dirty="0" smtClean="0"/>
              <a:t>Extremely difficult to test code behinds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Dependent on web server to run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Concrete classes on the web server run </a:t>
            </a:r>
            <a:r>
              <a:rPr lang="en-US" baseline="0" dirty="0" err="1" smtClean="0"/>
              <a:t>WebForms</a:t>
            </a:r>
            <a:endParaRPr lang="en-US" baseline="0" dirty="0" smtClean="0"/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No way to fake or mock those classes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07F4E-10F5-4104-9EF8-E98D370060A3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Everybody’s </a:t>
            </a:r>
            <a:r>
              <a:rPr lang="en-US" dirty="0" smtClean="0"/>
              <a:t>doing it, </a:t>
            </a:r>
            <a:r>
              <a:rPr lang="en-US" dirty="0" smtClean="0"/>
              <a:t>man</a:t>
            </a:r>
          </a:p>
          <a:p>
            <a:r>
              <a:rPr lang="en-US" dirty="0" smtClean="0"/>
              <a:t>PHP lists 35 different MVC implementations</a:t>
            </a:r>
            <a:r>
              <a:rPr lang="en-US" baseline="0" dirty="0" smtClean="0"/>
              <a:t> on Wikipedia</a:t>
            </a:r>
            <a:endParaRPr lang="en-US" dirty="0" smtClean="0"/>
          </a:p>
          <a:p>
            <a:r>
              <a:rPr lang="en-US" dirty="0" smtClean="0"/>
              <a:t>Explain </a:t>
            </a:r>
            <a:r>
              <a:rPr lang="en-US" dirty="0" smtClean="0"/>
              <a:t>why monorail</a:t>
            </a:r>
            <a:r>
              <a:rPr lang="en-US" baseline="0" dirty="0" smtClean="0"/>
              <a:t> is a valid alternative, but it’s Open Source (Built on </a:t>
            </a:r>
            <a:r>
              <a:rPr lang="en-US" baseline="0" dirty="0" err="1" smtClean="0"/>
              <a:t>WebForms</a:t>
            </a:r>
            <a:r>
              <a:rPr lang="en-US" baseline="0" dirty="0" smtClean="0"/>
              <a:t>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Demand from community for an offering from Microsoft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07F4E-10F5-4104-9EF8-E98D370060A3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Obligatory 3 circle diagram</a:t>
            </a:r>
          </a:p>
          <a:p>
            <a:pPr marL="228600" indent="-228600">
              <a:buAutoNum type="arabicPeriod"/>
            </a:pPr>
            <a:r>
              <a:rPr lang="en-US" dirty="0" smtClean="0"/>
              <a:t>Request come</a:t>
            </a:r>
            <a:r>
              <a:rPr lang="en-US" baseline="0" dirty="0" smtClean="0"/>
              <a:t>s in from one of the Internets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Controller handles request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Determines view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View indirectly determines if it needs information from the Model (asp.net version, view can be strongly typed to the model)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Model returns information as requested, doesn’t know to what view or what controller has called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/>
              <a:t>Model everything that’s not view and controller – business logic, data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Response is returned back to the Internets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07F4E-10F5-4104-9EF8-E98D370060A3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Proven Pattern</a:t>
            </a:r>
            <a:r>
              <a:rPr lang="en-US" baseline="0" dirty="0" smtClean="0"/>
              <a:t> – 1979 in Smalltalk</a:t>
            </a:r>
            <a:endParaRPr lang="en-US" dirty="0" smtClean="0"/>
          </a:p>
          <a:p>
            <a:r>
              <a:rPr lang="en-US" dirty="0" smtClean="0"/>
              <a:t>Expand </a:t>
            </a:r>
            <a:r>
              <a:rPr lang="en-US" dirty="0" smtClean="0"/>
              <a:t>on not a replacement to </a:t>
            </a:r>
            <a:r>
              <a:rPr lang="en-US" dirty="0" err="1" smtClean="0"/>
              <a:t>WebForms</a:t>
            </a:r>
            <a:endParaRPr lang="en-US" dirty="0" smtClean="0"/>
          </a:p>
          <a:p>
            <a:r>
              <a:rPr lang="en-US" baseline="0" dirty="0" smtClean="0"/>
              <a:t> - Alternative to </a:t>
            </a:r>
            <a:r>
              <a:rPr lang="en-US" baseline="0" dirty="0" err="1" smtClean="0"/>
              <a:t>WebForms</a:t>
            </a:r>
            <a:endParaRPr lang="en-US" baseline="0" dirty="0" smtClean="0"/>
          </a:p>
          <a:p>
            <a:r>
              <a:rPr lang="en-US" baseline="0" dirty="0" smtClean="0"/>
              <a:t> - </a:t>
            </a:r>
            <a:r>
              <a:rPr lang="en-US" baseline="0" dirty="0" err="1" smtClean="0"/>
              <a:t>WebForms</a:t>
            </a:r>
            <a:r>
              <a:rPr lang="en-US" baseline="0" dirty="0" smtClean="0"/>
              <a:t> not going away</a:t>
            </a:r>
          </a:p>
          <a:p>
            <a:r>
              <a:rPr lang="en-US" baseline="0" dirty="0" smtClean="0"/>
              <a:t> - Not </a:t>
            </a:r>
            <a:r>
              <a:rPr lang="en-US" baseline="0" dirty="0" err="1" smtClean="0"/>
              <a:t>WebForms</a:t>
            </a:r>
            <a:r>
              <a:rPr lang="en-US" baseline="0" dirty="0" smtClean="0"/>
              <a:t> 4.0</a:t>
            </a:r>
          </a:p>
          <a:p>
            <a:endParaRPr lang="en-US" baseline="0" dirty="0" smtClean="0"/>
          </a:p>
          <a:p>
            <a:r>
              <a:rPr lang="en-US" baseline="0" dirty="0" smtClean="0"/>
              <a:t>Routing</a:t>
            </a: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Maps incoming URLs to the correct Controllers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Maps outgoing URLs so the can be called back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Originally part of </a:t>
            </a:r>
            <a:r>
              <a:rPr lang="en-US" dirty="0" err="1" smtClean="0"/>
              <a:t>mvc</a:t>
            </a:r>
            <a:r>
              <a:rPr lang="en-US" dirty="0" smtClean="0"/>
              <a:t> namespace, has</a:t>
            </a:r>
            <a:r>
              <a:rPr lang="en-US" baseline="0" dirty="0" smtClean="0"/>
              <a:t> been moved “up” to web namespace</a:t>
            </a:r>
          </a:p>
          <a:p>
            <a:pPr lvl="1">
              <a:buFont typeface="Arial" pitchFamily="34" charset="0"/>
              <a:buChar char="•"/>
            </a:pPr>
            <a:r>
              <a:rPr lang="en-US" baseline="0" dirty="0" smtClean="0"/>
              <a:t>RESTFUL – uses get and post out of the box (Adam </a:t>
            </a:r>
            <a:r>
              <a:rPr lang="en-US" baseline="0" dirty="0" err="1" smtClean="0"/>
              <a:t>Tybor’s</a:t>
            </a:r>
            <a:r>
              <a:rPr lang="en-US" baseline="0" dirty="0" smtClean="0"/>
              <a:t> blog post)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07F4E-10F5-4104-9EF8-E98D370060A3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r>
              <a:rPr lang="en-US" dirty="0" smtClean="0"/>
              <a:t>Encourage</a:t>
            </a:r>
            <a:r>
              <a:rPr lang="en-US" baseline="0" dirty="0" smtClean="0"/>
              <a:t> </a:t>
            </a:r>
            <a:r>
              <a:rPr lang="en-US" baseline="0" dirty="0" smtClean="0"/>
              <a:t>use of OOP principles</a:t>
            </a:r>
          </a:p>
          <a:p>
            <a:pPr marL="685800" lvl="1" indent="-228600">
              <a:buAutoNum type="arabicPeriod"/>
            </a:pPr>
            <a:r>
              <a:rPr lang="en-US" baseline="0" dirty="0" smtClean="0"/>
              <a:t>Separation of Concerns</a:t>
            </a:r>
          </a:p>
          <a:p>
            <a:pPr marL="685800" lvl="1" indent="-228600">
              <a:buAutoNum type="arabicPeriod"/>
            </a:pPr>
            <a:r>
              <a:rPr lang="en-US" baseline="0" dirty="0" smtClean="0"/>
              <a:t>Single </a:t>
            </a:r>
            <a:r>
              <a:rPr lang="en-US" baseline="0" dirty="0" err="1" smtClean="0"/>
              <a:t>Responsibilty</a:t>
            </a:r>
            <a:endParaRPr lang="en-US" baseline="0" dirty="0" smtClean="0"/>
          </a:p>
          <a:p>
            <a:pPr marL="685800" lvl="1" indent="-228600">
              <a:buAutoNum type="arabicPeriod"/>
            </a:pPr>
            <a:r>
              <a:rPr lang="en-US" baseline="0" dirty="0" smtClean="0"/>
              <a:t>Dependencies are abstracted out to </a:t>
            </a:r>
            <a:r>
              <a:rPr lang="en-US" baseline="0" dirty="0" err="1" smtClean="0"/>
              <a:t>HttpContextBase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HttpRequestBase</a:t>
            </a:r>
            <a:r>
              <a:rPr lang="en-US" baseline="0" dirty="0" smtClean="0"/>
              <a:t>, etc</a:t>
            </a:r>
          </a:p>
          <a:p>
            <a:pPr marL="685800" lvl="1" indent="-228600">
              <a:buAutoNum type="arabicPeriod"/>
            </a:pPr>
            <a:r>
              <a:rPr lang="en-US" baseline="0" dirty="0" smtClean="0"/>
              <a:t>All Http classes now easily mocked or faked (MVC Mock Helpers)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07F4E-10F5-4104-9EF8-E98D370060A3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r>
              <a:rPr lang="en-US" baseline="0" dirty="0" smtClean="0"/>
              <a:t>Bye </a:t>
            </a:r>
            <a:r>
              <a:rPr lang="en-US" baseline="0" dirty="0" err="1" smtClean="0"/>
              <a:t>bye</a:t>
            </a:r>
            <a:r>
              <a:rPr lang="en-US" baseline="0" dirty="0" smtClean="0"/>
              <a:t> naming container</a:t>
            </a:r>
          </a:p>
          <a:p>
            <a:pPr marL="228600" indent="-228600">
              <a:buNone/>
            </a:pPr>
            <a:r>
              <a:rPr lang="en-US" baseline="0" dirty="0" smtClean="0"/>
              <a:t>No more </a:t>
            </a:r>
            <a:r>
              <a:rPr lang="en-US" baseline="0" dirty="0" err="1" smtClean="0"/>
              <a:t>control.ClientId</a:t>
            </a:r>
            <a:endParaRPr lang="en-US" dirty="0" smtClean="0"/>
          </a:p>
          <a:p>
            <a:pPr marL="228600" indent="-228600">
              <a:buNone/>
            </a:pPr>
            <a:r>
              <a:rPr lang="en-US" dirty="0" smtClean="0"/>
              <a:t>Separation of concerns, </a:t>
            </a:r>
            <a:r>
              <a:rPr lang="en-US" dirty="0" smtClean="0"/>
              <a:t>keep </a:t>
            </a:r>
            <a:r>
              <a:rPr lang="en-US" dirty="0" smtClean="0"/>
              <a:t>business logic </a:t>
            </a:r>
            <a:r>
              <a:rPr lang="en-US" dirty="0" smtClean="0"/>
              <a:t>out</a:t>
            </a:r>
            <a:r>
              <a:rPr lang="en-US" baseline="0" dirty="0" smtClean="0"/>
              <a:t> of</a:t>
            </a:r>
            <a:r>
              <a:rPr lang="en-US" dirty="0" smtClean="0"/>
              <a:t> </a:t>
            </a:r>
            <a:r>
              <a:rPr lang="en-US" dirty="0" smtClean="0"/>
              <a:t>your presentation </a:t>
            </a:r>
            <a:r>
              <a:rPr lang="en-US" dirty="0" smtClean="0"/>
              <a:t>code</a:t>
            </a:r>
          </a:p>
          <a:p>
            <a:pPr marL="228600" indent="-228600">
              <a:buNone/>
            </a:pPr>
            <a:r>
              <a:rPr lang="en-US" dirty="0" smtClean="0"/>
              <a:t>Use</a:t>
            </a:r>
            <a:r>
              <a:rPr lang="en-US" baseline="0" dirty="0" smtClean="0"/>
              <a:t> of CSS easier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07F4E-10F5-4104-9EF8-E98D370060A3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Back</a:t>
            </a:r>
            <a:r>
              <a:rPr lang="en-US" baseline="0" dirty="0" smtClean="0"/>
              <a:t> to </a:t>
            </a:r>
            <a:r>
              <a:rPr lang="en-US" baseline="0" dirty="0" err="1" smtClean="0"/>
              <a:t>Requset</a:t>
            </a:r>
            <a:r>
              <a:rPr lang="en-US" baseline="0" dirty="0" smtClean="0"/>
              <a:t> and Response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Request comes in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Controller interprets the request and decides what to do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Application does something cool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Response is sent back to the Internets</a:t>
            </a:r>
          </a:p>
          <a:p>
            <a:pPr marL="228600" indent="-228600">
              <a:buAutoNum type="arabicPeriod"/>
            </a:pPr>
            <a:endParaRPr lang="en-US" baseline="0" dirty="0" smtClean="0"/>
          </a:p>
          <a:p>
            <a:pPr marL="228600" indent="-228600">
              <a:buNone/>
            </a:pPr>
            <a:r>
              <a:rPr lang="en-US" baseline="0" dirty="0" smtClean="0"/>
              <a:t>No Postback</a:t>
            </a:r>
          </a:p>
          <a:p>
            <a:pPr marL="228600" indent="-228600">
              <a:buNone/>
            </a:pPr>
            <a:r>
              <a:rPr lang="en-US" baseline="0" dirty="0" smtClean="0"/>
              <a:t>Page lifecycle still happens (look at trace)</a:t>
            </a:r>
          </a:p>
          <a:p>
            <a:pPr marL="228600" indent="-228600">
              <a:buNone/>
            </a:pPr>
            <a:r>
              <a:rPr lang="en-US" baseline="0" dirty="0" smtClean="0"/>
              <a:t>Still based on asp.net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07F4E-10F5-4104-9EF8-E98D370060A3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4/11/2008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4/11/2008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4/11/2008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4/11/2008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4/11/2008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4/11/2008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4/11/2008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4/11/2008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4/11/2008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4/11/2008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4/11/2008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4/11/2008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jpe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sp.net/learn/3.5-extensions-videos/" TargetMode="External"/><Relationship Id="rId7" Type="http://schemas.openxmlformats.org/officeDocument/2006/relationships/hyperlink" Target="http://weblogs.asp.net/scottgu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essions.visitmix.com/?selectedSearch=T22" TargetMode="External"/><Relationship Id="rId5" Type="http://schemas.openxmlformats.org/officeDocument/2006/relationships/hyperlink" Target="http://www.haacked.com/" TargetMode="External"/><Relationship Id="rId4" Type="http://schemas.openxmlformats.org/officeDocument/2006/relationships/hyperlink" Target="http://www.hanselman.com/blog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timwingfield.com/" TargetMode="External"/><Relationship Id="rId2" Type="http://schemas.openxmlformats.org/officeDocument/2006/relationships/hyperlink" Target="mailto:tim@timwingfield.com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gif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9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gif"/><Relationship Id="rId10" Type="http://schemas.openxmlformats.org/officeDocument/2006/relationships/image" Target="../media/image13.jpeg"/><Relationship Id="rId4" Type="http://schemas.openxmlformats.org/officeDocument/2006/relationships/image" Target="../media/image7.png"/><Relationship Id="rId9" Type="http://schemas.openxmlformats.org/officeDocument/2006/relationships/image" Target="../media/image12.gif"/><Relationship Id="rId1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Getting Started with </a:t>
            </a:r>
            <a:r>
              <a:rPr lang="en-US" dirty="0" err="1" smtClean="0"/>
              <a:t>ASP.Net</a:t>
            </a:r>
            <a:r>
              <a:rPr lang="en-US" dirty="0" smtClean="0"/>
              <a:t> MVC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Tim Wingfield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2064"/>
            <a:ext cx="7772400" cy="914400"/>
          </a:xfrm>
        </p:spPr>
        <p:txBody>
          <a:bodyPr/>
          <a:lstStyle/>
          <a:p>
            <a:pPr algn="ctr"/>
            <a:r>
              <a:rPr lang="en-US" dirty="0" smtClean="0"/>
              <a:t>Request and Response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Cloud 3"/>
          <p:cNvSpPr/>
          <p:nvPr/>
        </p:nvSpPr>
        <p:spPr>
          <a:xfrm>
            <a:off x="2095500" y="1600200"/>
            <a:ext cx="4953000" cy="2286000"/>
          </a:xfrm>
          <a:prstGeom prst="cloud">
            <a:avLst/>
          </a:prstGeom>
          <a:effectLst>
            <a:glow rad="63500">
              <a:schemeClr val="accent6">
                <a:alpha val="45000"/>
                <a:satMod val="120000"/>
              </a:schemeClr>
            </a:glow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6800" y="4953000"/>
            <a:ext cx="2765501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latin typeface="Courier New" pitchFamily="49" charset="0"/>
                <a:cs typeface="Courier New" pitchFamily="49" charset="0"/>
              </a:rPr>
              <a:t>Request</a:t>
            </a:r>
            <a:endParaRPr lang="en-US" sz="4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29200" y="4953000"/>
            <a:ext cx="3134191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latin typeface="Courier New" pitchFamily="49" charset="0"/>
                <a:cs typeface="Courier New" pitchFamily="49" charset="0"/>
              </a:rPr>
              <a:t>Response</a:t>
            </a:r>
            <a:endParaRPr lang="en-US" sz="4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Down Arrow 7"/>
          <p:cNvSpPr/>
          <p:nvPr/>
        </p:nvSpPr>
        <p:spPr>
          <a:xfrm>
            <a:off x="2133600" y="3657600"/>
            <a:ext cx="838200" cy="1143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 rot="10800000">
            <a:off x="6172200" y="3352800"/>
            <a:ext cx="838200" cy="1447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Customizable and Extensible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7171" name="Picture 3" descr="C:\Users\Tim\Pictures\presentation graphics\mvc getting started\roadsig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295400"/>
            <a:ext cx="2047875" cy="2047875"/>
          </a:xfrm>
          <a:prstGeom prst="rect">
            <a:avLst/>
          </a:prstGeom>
          <a:noFill/>
        </p:spPr>
      </p:pic>
      <p:pic>
        <p:nvPicPr>
          <p:cNvPr id="7173" name="Picture 5" descr="C:\Users\Tim\Pictures\presentation graphics\mvc getting started\FilterAttrib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38200" y="2895600"/>
            <a:ext cx="7591600" cy="2971800"/>
          </a:xfrm>
          <a:prstGeom prst="rect">
            <a:avLst/>
          </a:prstGeom>
          <a:noFill/>
        </p:spPr>
      </p:pic>
      <p:pic>
        <p:nvPicPr>
          <p:cNvPr id="7172" name="Picture 4" descr="C:\Users\Tim\Pictures\presentation graphics\mvc getting started\ajax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172200" y="4343400"/>
            <a:ext cx="2085975" cy="20859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 have options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1371600"/>
            <a:ext cx="51619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&lt;a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=“/Product/View/12”&gt;</a:t>
            </a:r>
          </a:p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View Product</a:t>
            </a:r>
          </a:p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&lt;/a&gt;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0" y="3154740"/>
            <a:ext cx="68210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&lt;%=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Html.ActionLink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(“View Product”, </a:t>
            </a:r>
          </a:p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“View”, </a:t>
            </a:r>
          </a:p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new { id=12} ) %&gt;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0" y="5105400"/>
            <a:ext cx="77444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&lt;%=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Html.ActionLink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&lt;Product&gt;</a:t>
            </a:r>
          </a:p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(c =&gt;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c.View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(12), “View Product”) %&gt;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5" dur="indefinite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2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3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5" grpId="1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MvcContrib.org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IoC</a:t>
            </a:r>
            <a:r>
              <a:rPr lang="en-US" dirty="0" smtClean="0"/>
              <a:t> </a:t>
            </a:r>
            <a:r>
              <a:rPr lang="en-US" dirty="0" smtClean="0"/>
              <a:t>container controller factories</a:t>
            </a:r>
          </a:p>
          <a:p>
            <a:r>
              <a:rPr lang="en-US" dirty="0" smtClean="0"/>
              <a:t>View Helpers</a:t>
            </a:r>
          </a:p>
          <a:p>
            <a:r>
              <a:rPr lang="en-US" dirty="0" smtClean="0"/>
              <a:t>Code Snippets and Live Templates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838200" y="457200"/>
            <a:ext cx="7391400" cy="5638800"/>
            <a:chOff x="838200" y="457200"/>
            <a:chExt cx="7391400" cy="5638800"/>
          </a:xfrm>
        </p:grpSpPr>
        <p:sp>
          <p:nvSpPr>
            <p:cNvPr id="4" name="Oval 3"/>
            <p:cNvSpPr/>
            <p:nvPr/>
          </p:nvSpPr>
          <p:spPr>
            <a:xfrm>
              <a:off x="3200400" y="457200"/>
              <a:ext cx="2743200" cy="259080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bg1"/>
                  </a:solidFill>
                </a:rPr>
                <a:t>Model</a:t>
              </a:r>
              <a:endParaRPr lang="en-US" sz="3200" dirty="0">
                <a:solidFill>
                  <a:schemeClr val="bg1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838200" y="3352800"/>
              <a:ext cx="2743200" cy="25908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bg1"/>
                  </a:solidFill>
                </a:rPr>
                <a:t>View</a:t>
              </a:r>
              <a:endParaRPr lang="en-US" sz="3200" dirty="0">
                <a:solidFill>
                  <a:schemeClr val="bg1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5486400" y="3505200"/>
              <a:ext cx="2743200" cy="25908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bg1"/>
                  </a:solidFill>
                </a:rPr>
                <a:t>Controller</a:t>
              </a:r>
              <a:endParaRPr lang="en-US" sz="3200" dirty="0">
                <a:solidFill>
                  <a:schemeClr val="bg1"/>
                </a:solidFill>
              </a:endParaRPr>
            </a:p>
          </p:txBody>
        </p:sp>
        <p:sp>
          <p:nvSpPr>
            <p:cNvPr id="11" name="Down Arrow 10"/>
            <p:cNvSpPr/>
            <p:nvPr/>
          </p:nvSpPr>
          <p:spPr>
            <a:xfrm rot="8532530">
              <a:off x="5354242" y="2772893"/>
              <a:ext cx="891651" cy="868671"/>
            </a:xfrm>
            <a:prstGeom prst="downArrow">
              <a:avLst/>
            </a:prstGeom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Down Arrow 12"/>
            <p:cNvSpPr/>
            <p:nvPr/>
          </p:nvSpPr>
          <p:spPr>
            <a:xfrm rot="13276711">
              <a:off x="2971191" y="2755136"/>
              <a:ext cx="891651" cy="868671"/>
            </a:xfrm>
            <a:prstGeom prst="downArrow">
              <a:avLst/>
            </a:prstGeom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Down Arrow 9"/>
            <p:cNvSpPr/>
            <p:nvPr/>
          </p:nvSpPr>
          <p:spPr>
            <a:xfrm rot="5400000">
              <a:off x="4011875" y="4141526"/>
              <a:ext cx="891651" cy="1447801"/>
            </a:xfrm>
            <a:prstGeom prst="downArrow">
              <a:avLst/>
            </a:prstGeom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ounded Rectangle 13"/>
          <p:cNvSpPr/>
          <p:nvPr/>
        </p:nvSpPr>
        <p:spPr>
          <a:xfrm>
            <a:off x="6248400" y="381000"/>
            <a:ext cx="2514600" cy="11430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chemeClr val="tx2">
                    <a:lumMod val="25000"/>
                  </a:schemeClr>
                </a:solidFill>
              </a:rPr>
              <a:t>MyMvcAppTests</a:t>
            </a:r>
            <a:endParaRPr lang="en-US" sz="2400" b="1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248400" y="2895600"/>
            <a:ext cx="2514600" cy="8382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Default Routes</a:t>
            </a:r>
            <a:endParaRPr lang="en-US" sz="2400" b="1" dirty="0"/>
          </a:p>
        </p:txBody>
      </p:sp>
      <p:sp>
        <p:nvSpPr>
          <p:cNvPr id="16" name="Rounded Rectangle 15"/>
          <p:cNvSpPr/>
          <p:nvPr/>
        </p:nvSpPr>
        <p:spPr>
          <a:xfrm>
            <a:off x="5486400" y="5486400"/>
            <a:ext cx="3276600" cy="7620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/>
              <a:t>WebFormsViewEngine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18"/>
                                        </p:tgtEl>
                                      </p:cBhvr>
                                      <p:by x="65000" y="65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22222E-6 L -0.14583 -0.14445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3" y="-72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819400"/>
            <a:ext cx="7772400" cy="1447800"/>
          </a:xfrm>
        </p:spPr>
        <p:txBody>
          <a:bodyPr/>
          <a:lstStyle/>
          <a:p>
            <a:r>
              <a:rPr lang="en-US" sz="6000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&lt;code /&gt;</a:t>
            </a:r>
            <a:endParaRPr lang="en-US" sz="6000" dirty="0">
              <a:solidFill>
                <a:srgbClr val="FFC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www.asp.net/learn/3.5-extensions-videos/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www.hanselman.com/blog/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www.haacked.com</a:t>
            </a:r>
            <a:endParaRPr lang="en-US" dirty="0" smtClean="0"/>
          </a:p>
          <a:p>
            <a:r>
              <a:rPr lang="en-US" dirty="0" smtClean="0">
                <a:hlinkClick r:id="rId6"/>
              </a:rPr>
              <a:t>sessions.visitmix.com/?</a:t>
            </a:r>
            <a:r>
              <a:rPr lang="en-US" dirty="0" err="1" smtClean="0">
                <a:hlinkClick r:id="rId6"/>
              </a:rPr>
              <a:t>selectedSearch</a:t>
            </a:r>
            <a:r>
              <a:rPr lang="en-US" dirty="0" smtClean="0">
                <a:hlinkClick r:id="rId6"/>
              </a:rPr>
              <a:t>=T22</a:t>
            </a:r>
            <a:endParaRPr lang="en-US" dirty="0" smtClean="0"/>
          </a:p>
          <a:p>
            <a:r>
              <a:rPr lang="en-US" dirty="0" smtClean="0">
                <a:hlinkClick r:id="rId7"/>
              </a:rPr>
              <a:t>weblogs.asp.net/</a:t>
            </a:r>
            <a:r>
              <a:rPr lang="en-US" dirty="0" err="1" smtClean="0">
                <a:hlinkClick r:id="rId7"/>
              </a:rPr>
              <a:t>scottgu</a:t>
            </a:r>
            <a:r>
              <a:rPr lang="en-US" dirty="0" smtClean="0">
                <a:hlinkClick r:id="rId7"/>
              </a:rPr>
              <a:t>/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4974336"/>
          </a:xfrm>
        </p:spPr>
        <p:txBody>
          <a:bodyPr/>
          <a:lstStyle/>
          <a:p>
            <a:r>
              <a:rPr lang="en-US" dirty="0" smtClean="0"/>
              <a:t>Tim Wingfield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email: </a:t>
            </a:r>
            <a:r>
              <a:rPr lang="en-US" dirty="0" smtClean="0">
                <a:hlinkClick r:id="rId2"/>
              </a:rPr>
              <a:t>tim@timwingfield.com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blog: </a:t>
            </a:r>
            <a:r>
              <a:rPr lang="en-US" dirty="0" smtClean="0">
                <a:hlinkClick r:id="rId3"/>
              </a:rPr>
              <a:t>blog.timwingfield.com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twitter: </a:t>
            </a:r>
            <a:r>
              <a:rPr lang="en-US" dirty="0" err="1" smtClean="0"/>
              <a:t>timwingfield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What’s the problem?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990600" y="2590800"/>
            <a:ext cx="7166927" cy="2438400"/>
            <a:chOff x="685800" y="2362200"/>
            <a:chExt cx="7166927" cy="2438400"/>
          </a:xfrm>
        </p:grpSpPr>
        <p:pic>
          <p:nvPicPr>
            <p:cNvPr id="1026" name="Picture 2" descr="C:\Users\Tim\Pictures\presentation graphics\mvc getting started\Internet_Explorer_7_Logo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85800" y="2362200"/>
              <a:ext cx="2438400" cy="2438400"/>
            </a:xfrm>
            <a:prstGeom prst="rect">
              <a:avLst/>
            </a:prstGeom>
            <a:noFill/>
            <a:effectLst>
              <a:reflection blurRad="6350" stA="50000" endA="275" endPos="40000" dist="101600" dir="5400000" sy="-100000" algn="bl" rotWithShape="0"/>
            </a:effectLst>
          </p:spPr>
        </p:pic>
        <p:pic>
          <p:nvPicPr>
            <p:cNvPr id="1027" name="Picture 3" descr="C:\Users\Tim\Pictures\presentation graphics\mvc getting started\vista_logo[5]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5867400" y="2590800"/>
              <a:ext cx="1985327" cy="1981200"/>
            </a:xfrm>
            <a:prstGeom prst="rect">
              <a:avLst/>
            </a:prstGeom>
            <a:noFill/>
            <a:effectLst>
              <a:reflection blurRad="6350" stA="50000" endA="275" endPos="40000" dist="101600" dir="5400000" sy="-100000" algn="bl" rotWithShape="0"/>
            </a:effectLst>
          </p:spPr>
        </p:pic>
        <p:sp>
          <p:nvSpPr>
            <p:cNvPr id="6" name="TextBox 5"/>
            <p:cNvSpPr txBox="1"/>
            <p:nvPr/>
          </p:nvSpPr>
          <p:spPr>
            <a:xfrm>
              <a:off x="3505200" y="2819400"/>
              <a:ext cx="266700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600" b="1" dirty="0" smtClean="0">
                  <a:solidFill>
                    <a:schemeClr val="tx2">
                      <a:lumMod val="90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!=</a:t>
              </a:r>
              <a:endParaRPr lang="en-US" sz="9600" b="1" dirty="0">
                <a:solidFill>
                  <a:schemeClr val="tx2">
                    <a:lumMod val="90000"/>
                  </a:schemeClr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Tim\Pictures\presentation graphics\mvc getting started\asppagelifecycle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14600" y="613857"/>
            <a:ext cx="4114800" cy="563028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5888736"/>
          </a:xfrm>
        </p:spPr>
        <p:txBody>
          <a:bodyPr/>
          <a:lstStyle/>
          <a:p>
            <a:r>
              <a:rPr lang="en-US" sz="2800" b="1" dirty="0" err="1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Page_Load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sender, </a:t>
            </a:r>
            <a:r>
              <a:rPr lang="en-US" sz="2800" b="1" dirty="0" err="1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EventArgs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e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28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{</a:t>
            </a:r>
            <a:br>
              <a:rPr lang="en-US" sz="28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8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8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8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8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8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8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8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8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8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800" b="1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3074" name="Picture 2" descr="C:\Users\Tim\Pictures\presentation graphics\mvc getting started\spaghetti_thumbnail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19400" y="1828800"/>
            <a:ext cx="3352800" cy="3352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Peer pressure</a:t>
            </a:r>
            <a:endParaRPr lang="en-US" dirty="0"/>
          </a:p>
        </p:txBody>
      </p:sp>
      <p:pic>
        <p:nvPicPr>
          <p:cNvPr id="4098" name="Picture 2" descr="C:\Users\Tim\Pictures\presentation graphics\mvc getting started\ruby_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371600"/>
            <a:ext cx="1371600" cy="1371600"/>
          </a:xfrm>
          <a:prstGeom prst="rect">
            <a:avLst/>
          </a:prstGeom>
          <a:noFill/>
        </p:spPr>
      </p:pic>
      <p:pic>
        <p:nvPicPr>
          <p:cNvPr id="4100" name="Picture 4" descr="C:\Users\Tim\Pictures\presentation graphics\mvc getting started\rails_icon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5800" y="2895600"/>
            <a:ext cx="839510" cy="1066800"/>
          </a:xfrm>
          <a:prstGeom prst="rect">
            <a:avLst/>
          </a:prstGeom>
          <a:noFill/>
        </p:spPr>
      </p:pic>
      <p:pic>
        <p:nvPicPr>
          <p:cNvPr id="4101" name="Picture 5" descr="C:\Users\Tim\Pictures\presentation graphics\mvc getting started\python-logo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943600" y="990600"/>
            <a:ext cx="2209800" cy="746437"/>
          </a:xfrm>
          <a:prstGeom prst="rect">
            <a:avLst/>
          </a:prstGeom>
          <a:noFill/>
        </p:spPr>
      </p:pic>
      <p:pic>
        <p:nvPicPr>
          <p:cNvPr id="4102" name="Picture 6" descr="C:\Users\Tim\Pictures\presentation graphics\mvc getting started\django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638800" y="1981200"/>
            <a:ext cx="1371600" cy="477774"/>
          </a:xfrm>
          <a:prstGeom prst="rect">
            <a:avLst/>
          </a:prstGeom>
          <a:noFill/>
        </p:spPr>
      </p:pic>
      <p:pic>
        <p:nvPicPr>
          <p:cNvPr id="4103" name="Picture 7" descr="C:\Users\Tim\Pictures\presentation graphics\mvc getting started\TurboGears-Logo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315200" y="1981200"/>
            <a:ext cx="1219200" cy="543872"/>
          </a:xfrm>
          <a:prstGeom prst="rect">
            <a:avLst/>
          </a:prstGeom>
          <a:noFill/>
        </p:spPr>
      </p:pic>
      <p:pic>
        <p:nvPicPr>
          <p:cNvPr id="4105" name="Picture 9" descr="C:\Users\Tim\Pictures\presentation graphics\mvc getting started\javalogo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200400" y="1981200"/>
            <a:ext cx="1600200" cy="1318071"/>
          </a:xfrm>
          <a:prstGeom prst="rect">
            <a:avLst/>
          </a:prstGeom>
          <a:noFill/>
        </p:spPr>
      </p:pic>
      <p:pic>
        <p:nvPicPr>
          <p:cNvPr id="4106" name="Picture 10" descr="C:\Users\Tim\Pictures\presentation graphics\mvc getting started\strutslogo.gif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2667000" y="3429000"/>
            <a:ext cx="1354138" cy="477278"/>
          </a:xfrm>
          <a:prstGeom prst="rect">
            <a:avLst/>
          </a:prstGeom>
          <a:noFill/>
        </p:spPr>
      </p:pic>
      <p:pic>
        <p:nvPicPr>
          <p:cNvPr id="4107" name="Picture 11" descr="C:\Users\Tim\Pictures\presentation graphics\mvc getting started\spring-logo.jpg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4267200" y="3429000"/>
            <a:ext cx="1190625" cy="628650"/>
          </a:xfrm>
          <a:prstGeom prst="rect">
            <a:avLst/>
          </a:prstGeom>
          <a:noFill/>
        </p:spPr>
      </p:pic>
      <p:pic>
        <p:nvPicPr>
          <p:cNvPr id="4108" name="Picture 12" descr="C:\Users\Tim\Pictures\presentation graphics\mvc getting started\grails_logo.png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3276600" y="4191000"/>
            <a:ext cx="1676400" cy="544830"/>
          </a:xfrm>
          <a:prstGeom prst="rect">
            <a:avLst/>
          </a:prstGeom>
          <a:noFill/>
        </p:spPr>
      </p:pic>
      <p:pic>
        <p:nvPicPr>
          <p:cNvPr id="4109" name="Picture 13" descr="C:\Users\Tim\Pictures\presentation graphics\mvc getting started\php_logo.png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6324600" y="3733800"/>
            <a:ext cx="1981200" cy="1043432"/>
          </a:xfrm>
          <a:prstGeom prst="rect">
            <a:avLst/>
          </a:prstGeom>
          <a:noFill/>
        </p:spPr>
      </p:pic>
      <p:pic>
        <p:nvPicPr>
          <p:cNvPr id="4110" name="Picture 14" descr="C:\Users\Tim\Pictures\presentation graphics\mvc getting started\cake-logo.png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5715000" y="4800600"/>
            <a:ext cx="1187450" cy="1187450"/>
          </a:xfrm>
          <a:prstGeom prst="rect">
            <a:avLst/>
          </a:prstGeom>
          <a:noFill/>
        </p:spPr>
      </p:pic>
      <p:pic>
        <p:nvPicPr>
          <p:cNvPr id="4111" name="Picture 15" descr="C:\Users\Tim\Pictures\presentation graphics\mvc getting started\zend_framework_logo.png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7086600" y="5105400"/>
            <a:ext cx="1528763" cy="802748"/>
          </a:xfrm>
          <a:prstGeom prst="rect">
            <a:avLst/>
          </a:prstGeom>
          <a:noFill/>
        </p:spPr>
      </p:pic>
      <p:pic>
        <p:nvPicPr>
          <p:cNvPr id="4112" name="Picture 16" descr="C:\Users\Tim\Pictures\presentation graphics\mvc getting started\asp-net-logo.gif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1219200" y="5029200"/>
            <a:ext cx="1419225" cy="485775"/>
          </a:xfrm>
          <a:prstGeom prst="rect">
            <a:avLst/>
          </a:prstGeom>
          <a:noFill/>
        </p:spPr>
      </p:pic>
      <p:pic>
        <p:nvPicPr>
          <p:cNvPr id="4113" name="Picture 17" descr="C:\Users\Tim\Pictures\presentation graphics\mvc getting started\castleinabox.gif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685800" y="5638800"/>
            <a:ext cx="1365250" cy="771974"/>
          </a:xfrm>
          <a:prstGeom prst="rect">
            <a:avLst/>
          </a:prstGeom>
          <a:noFill/>
        </p:spPr>
      </p:pic>
      <p:pic>
        <p:nvPicPr>
          <p:cNvPr id="4114" name="Picture 18" descr="C:\Users\Tim\Pictures\presentation graphics\mvc getting started\monorail_rawlogo.gif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2133600" y="5638800"/>
            <a:ext cx="1219200" cy="7851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200400" y="457200"/>
            <a:ext cx="2743200" cy="259080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Model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838200" y="3352800"/>
            <a:ext cx="2743200" cy="25908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View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486400" y="3505200"/>
            <a:ext cx="2743200" cy="25908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Controller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0" name="Down Arrow 9"/>
          <p:cNvSpPr/>
          <p:nvPr/>
        </p:nvSpPr>
        <p:spPr>
          <a:xfrm rot="8532530">
            <a:off x="5354242" y="2772893"/>
            <a:ext cx="891651" cy="868671"/>
          </a:xfrm>
          <a:prstGeom prst="downArrow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 rot="5400000">
            <a:off x="4011875" y="4141526"/>
            <a:ext cx="891651" cy="1447801"/>
          </a:xfrm>
          <a:prstGeom prst="downArrow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 rot="13276711">
            <a:off x="2971191" y="2755136"/>
            <a:ext cx="891651" cy="868671"/>
          </a:xfrm>
          <a:prstGeom prst="downArrow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loud 14"/>
          <p:cNvSpPr/>
          <p:nvPr/>
        </p:nvSpPr>
        <p:spPr>
          <a:xfrm>
            <a:off x="6781800" y="838200"/>
            <a:ext cx="1981200" cy="1295400"/>
          </a:xfrm>
          <a:prstGeom prst="cloud">
            <a:avLst/>
          </a:prstGeom>
          <a:effectLst>
            <a:glow rad="63500">
              <a:schemeClr val="accent6">
                <a:alpha val="45000"/>
                <a:satMod val="120000"/>
              </a:schemeClr>
            </a:glow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 rot="1019252">
            <a:off x="7802586" y="2302266"/>
            <a:ext cx="304800" cy="1295400"/>
          </a:xfrm>
          <a:prstGeom prst="downArrow">
            <a:avLst/>
          </a:prstGeom>
          <a:solidFill>
            <a:schemeClr val="accent4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>
          <a:xfrm rot="11828060">
            <a:off x="6908238" y="2152887"/>
            <a:ext cx="304800" cy="1159265"/>
          </a:xfrm>
          <a:prstGeom prst="downArrow">
            <a:avLst/>
          </a:prstGeom>
          <a:solidFill>
            <a:schemeClr val="accent4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1" dur="indefinite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3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4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6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7" dur="indefinite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9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0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2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3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7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28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0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1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5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6" dur="indefinite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8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9" dur="indefinite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1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2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7" grpId="0" animBg="1"/>
      <p:bldP spid="7" grpId="1" animBg="1"/>
      <p:bldP spid="10" grpId="0" animBg="1"/>
      <p:bldP spid="10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6" grpId="0" animBg="1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ASP.Net</a:t>
            </a:r>
            <a:r>
              <a:rPr lang="en-US" dirty="0" smtClean="0"/>
              <a:t> MVC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83560"/>
            <a:ext cx="7772400" cy="217884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New offering for </a:t>
            </a:r>
            <a:r>
              <a:rPr lang="en-US" dirty="0" err="1" smtClean="0"/>
              <a:t>ASP.Net</a:t>
            </a:r>
            <a:r>
              <a:rPr lang="en-US" dirty="0" smtClean="0"/>
              <a:t> from </a:t>
            </a:r>
            <a:r>
              <a:rPr lang="en-US" dirty="0" smtClean="0"/>
              <a:t>Microsoft</a:t>
            </a:r>
            <a:endParaRPr lang="en-US" dirty="0" smtClean="0"/>
          </a:p>
          <a:p>
            <a:r>
              <a:rPr lang="en-US" dirty="0" smtClean="0"/>
              <a:t>Alternative to </a:t>
            </a:r>
            <a:r>
              <a:rPr lang="en-US" dirty="0" err="1" smtClean="0"/>
              <a:t>WebForms</a:t>
            </a:r>
            <a:endParaRPr lang="en-US" dirty="0" smtClean="0"/>
          </a:p>
          <a:p>
            <a:r>
              <a:rPr lang="en-US" dirty="0" smtClean="0"/>
              <a:t>Routing</a:t>
            </a:r>
          </a:p>
          <a:p>
            <a:pPr lvl="1"/>
            <a:r>
              <a:rPr lang="en-US" dirty="0" smtClean="0"/>
              <a:t>Release </a:t>
            </a:r>
            <a:r>
              <a:rPr lang="en-US" dirty="0" smtClean="0"/>
              <a:t>2 applies to </a:t>
            </a:r>
            <a:r>
              <a:rPr lang="en-US" dirty="0" err="1" smtClean="0"/>
              <a:t>WebForms</a:t>
            </a:r>
            <a:endParaRPr lang="en-US" dirty="0" smtClean="0"/>
          </a:p>
          <a:p>
            <a:pPr lvl="1"/>
            <a:r>
              <a:rPr lang="en-US" dirty="0" smtClean="0"/>
              <a:t>RESTFUL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12064"/>
            <a:ext cx="7772400" cy="914400"/>
          </a:xfrm>
        </p:spPr>
        <p:txBody>
          <a:bodyPr/>
          <a:lstStyle/>
          <a:p>
            <a:pPr algn="ctr"/>
            <a:r>
              <a:rPr lang="en-US" dirty="0" smtClean="0"/>
              <a:t>Increased testability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5122" name="Picture 2" descr="C:\Users\Tim\Pictures\presentation graphics\mvc getting started\scan_tron_test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32000" y="2057400"/>
            <a:ext cx="5080001" cy="3810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control over your HTML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62000" y="2971800"/>
            <a:ext cx="7924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err="1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Runat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7200" dirty="0" smtClean="0">
                <a:latin typeface="Courier New" pitchFamily="49" charset="0"/>
                <a:cs typeface="Courier New" pitchFamily="49" charset="0"/>
              </a:rPr>
              <a:t>“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server</a:t>
            </a:r>
            <a:r>
              <a:rPr lang="en-US" sz="7200" dirty="0" smtClean="0">
                <a:latin typeface="Courier New" pitchFamily="49" charset="0"/>
                <a:cs typeface="Courier New" pitchFamily="49" charset="0"/>
              </a:rPr>
              <a:t>”</a:t>
            </a:r>
            <a:endParaRPr lang="en-US" sz="7200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1066800" y="2743200"/>
            <a:ext cx="6705600" cy="17526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371600" y="2590800"/>
            <a:ext cx="6248400" cy="19812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3898</TotalTime>
  <Words>731</Words>
  <Application>Microsoft Office PowerPoint</Application>
  <PresentationFormat>On-screen Show (4:3)</PresentationFormat>
  <Paragraphs>152</Paragraphs>
  <Slides>17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Metro</vt:lpstr>
      <vt:lpstr>Getting Started with ASP.Net MVC</vt:lpstr>
      <vt:lpstr>What’s the problem?</vt:lpstr>
      <vt:lpstr>Slide 3</vt:lpstr>
      <vt:lpstr>Page_Load(object sender, EventArgs e) {          }</vt:lpstr>
      <vt:lpstr>Peer pressure</vt:lpstr>
      <vt:lpstr>Slide 6</vt:lpstr>
      <vt:lpstr>Why ASP.Net MVC</vt:lpstr>
      <vt:lpstr>Increased testability </vt:lpstr>
      <vt:lpstr>More control over your HTML </vt:lpstr>
      <vt:lpstr>Request and Response </vt:lpstr>
      <vt:lpstr>Customizable and Extensible </vt:lpstr>
      <vt:lpstr>You have options</vt:lpstr>
      <vt:lpstr>MvcContrib.org </vt:lpstr>
      <vt:lpstr>Slide 14</vt:lpstr>
      <vt:lpstr>&lt;code /&gt;</vt:lpstr>
      <vt:lpstr>Resources</vt:lpstr>
      <vt:lpstr>Tim Wingfield  email: tim@timwingfield.com blog: blog.timwingfield.com twitter: timwingfield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 with ASP.Net MVC</dc:title>
  <dc:creator>Tim</dc:creator>
  <cp:lastModifiedBy>Tim</cp:lastModifiedBy>
  <cp:revision>53</cp:revision>
  <dcterms:created xsi:type="dcterms:W3CDTF">2006-08-16T00:00:00Z</dcterms:created>
  <dcterms:modified xsi:type="dcterms:W3CDTF">2008-04-13T02:59:08Z</dcterms:modified>
</cp:coreProperties>
</file>