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21"/>
  </p:notesMasterIdLst>
  <p:handoutMasterIdLst>
    <p:handoutMasterId r:id="rId22"/>
  </p:handoutMasterIdLst>
  <p:sldIdLst>
    <p:sldId id="256" r:id="rId2"/>
    <p:sldId id="278" r:id="rId3"/>
    <p:sldId id="281" r:id="rId4"/>
    <p:sldId id="282" r:id="rId5"/>
    <p:sldId id="283" r:id="rId6"/>
    <p:sldId id="259" r:id="rId7"/>
    <p:sldId id="279" r:id="rId8"/>
    <p:sldId id="260" r:id="rId9"/>
    <p:sldId id="261" r:id="rId10"/>
    <p:sldId id="263" r:id="rId11"/>
    <p:sldId id="280" r:id="rId12"/>
    <p:sldId id="266" r:id="rId13"/>
    <p:sldId id="267" r:id="rId14"/>
    <p:sldId id="285" r:id="rId15"/>
    <p:sldId id="264" r:id="rId16"/>
    <p:sldId id="276" r:id="rId17"/>
    <p:sldId id="284" r:id="rId18"/>
    <p:sldId id="274" r:id="rId19"/>
    <p:sldId id="27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69" autoAdjust="0"/>
    <p:restoredTop sz="81294" autoAdjust="0"/>
  </p:normalViewPr>
  <p:slideViewPr>
    <p:cSldViewPr>
      <p:cViewPr varScale="1">
        <p:scale>
          <a:sx n="92" d="100"/>
          <a:sy n="92" d="100"/>
        </p:scale>
        <p:origin x="-154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6" d="100"/>
          <a:sy n="86" d="100"/>
        </p:scale>
        <p:origin x="-3114" y="-7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A951ADC-051B-418C-A100-DFBFED9DCAF8}" type="datetimeFigureOut">
              <a:rPr lang="en-US" smtClean="0"/>
              <a:pPr/>
              <a:t>4/15/2008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6231CC-A8EB-42BD-A54B-1720694E6F88}"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CA705B-3C00-49E2-B709-40462F844435}" type="datetimeFigureOut">
              <a:rPr lang="en-US" smtClean="0"/>
              <a:pPr/>
              <a:t>4/15/2008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5A58F0-34EB-4AC8-8F16-CAEFD6BDFC5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US" dirty="0" smtClean="0"/>
              <a:t>How to get started with </a:t>
            </a:r>
            <a:r>
              <a:rPr lang="en-US" dirty="0" err="1" smtClean="0"/>
              <a:t>ASP.Net</a:t>
            </a:r>
            <a:r>
              <a:rPr lang="en-US" dirty="0" smtClean="0"/>
              <a:t> AJAX</a:t>
            </a:r>
          </a:p>
          <a:p>
            <a:pPr marL="228600" indent="-228600">
              <a:buFont typeface="+mj-lt"/>
              <a:buAutoNum type="arabicPeriod"/>
            </a:pPr>
            <a:r>
              <a:rPr lang="en-US" dirty="0" smtClean="0"/>
              <a:t>The Script Manager</a:t>
            </a:r>
          </a:p>
          <a:p>
            <a:pPr marL="228600" indent="-228600">
              <a:buFont typeface="+mj-lt"/>
              <a:buAutoNum type="arabicPeriod"/>
            </a:pPr>
            <a:r>
              <a:rPr lang="en-US" dirty="0" smtClean="0"/>
              <a:t>Using an update panel for partial page rendering</a:t>
            </a:r>
          </a:p>
          <a:p>
            <a:pPr marL="228600" indent="-228600">
              <a:buFont typeface="+mj-lt"/>
              <a:buAutoNum type="arabicPeriod"/>
            </a:pPr>
            <a:r>
              <a:rPr lang="en-US" dirty="0" err="1" smtClean="0"/>
              <a:t>Javascript</a:t>
            </a:r>
            <a:r>
              <a:rPr lang="en-US" dirty="0" smtClean="0"/>
              <a:t> callbacks </a:t>
            </a:r>
          </a:p>
          <a:p>
            <a:pPr marL="228600" indent="-228600">
              <a:buFont typeface="+mj-lt"/>
              <a:buAutoNum type="arabicPeriod"/>
            </a:pPr>
            <a:r>
              <a:rPr lang="en-US" dirty="0" smtClean="0"/>
              <a:t>AJAX Control Toolkit</a:t>
            </a:r>
          </a:p>
          <a:p>
            <a:endParaRPr lang="en-US" dirty="0"/>
          </a:p>
        </p:txBody>
      </p:sp>
      <p:sp>
        <p:nvSpPr>
          <p:cNvPr id="4" name="Slide Number Placeholder 3"/>
          <p:cNvSpPr>
            <a:spLocks noGrp="1"/>
          </p:cNvSpPr>
          <p:nvPr>
            <p:ph type="sldNum" sz="quarter" idx="10"/>
          </p:nvPr>
        </p:nvSpPr>
        <p:spPr/>
        <p:txBody>
          <a:bodyPr/>
          <a:lstStyle/>
          <a:p>
            <a:fld id="{D55A58F0-34EB-4AC8-8F16-CAEFD6BDFC59}"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US" dirty="0" smtClean="0"/>
              <a:t>Quick and Easy</a:t>
            </a:r>
          </a:p>
          <a:p>
            <a:pPr marL="228600" indent="-228600">
              <a:buFont typeface="+mj-lt"/>
              <a:buAutoNum type="arabicPeriod"/>
            </a:pPr>
            <a:r>
              <a:rPr lang="en-US" dirty="0" smtClean="0"/>
              <a:t>Makes most </a:t>
            </a:r>
            <a:r>
              <a:rPr lang="en-US" dirty="0" err="1" smtClean="0"/>
              <a:t>ASP.Net</a:t>
            </a:r>
            <a:r>
              <a:rPr lang="en-US" dirty="0" smtClean="0"/>
              <a:t> controls AJAX enabled out of the box</a:t>
            </a:r>
          </a:p>
          <a:p>
            <a:pPr marL="228600" indent="-228600">
              <a:buFont typeface="+mj-lt"/>
              <a:buAutoNum type="arabicPeriod"/>
            </a:pPr>
            <a:r>
              <a:rPr lang="en-US" dirty="0" smtClean="0"/>
              <a:t>Adding</a:t>
            </a:r>
            <a:r>
              <a:rPr lang="en-US" baseline="0" dirty="0" smtClean="0"/>
              <a:t> to a data grid can make paging and sorting a much better UX</a:t>
            </a:r>
            <a:endParaRPr lang="en-US" dirty="0" smtClean="0"/>
          </a:p>
          <a:p>
            <a:pPr marL="228600" indent="-228600">
              <a:buFont typeface="+mj-lt"/>
              <a:buAutoNum type="arabicPeriod"/>
            </a:pPr>
            <a:r>
              <a:rPr lang="en-US" dirty="0" smtClean="0"/>
              <a:t>Can add update progress controls to signify something</a:t>
            </a:r>
            <a:r>
              <a:rPr lang="en-US" baseline="0" dirty="0" smtClean="0"/>
              <a:t> going on</a:t>
            </a:r>
          </a:p>
        </p:txBody>
      </p:sp>
      <p:sp>
        <p:nvSpPr>
          <p:cNvPr id="4" name="Slide Number Placeholder 3"/>
          <p:cNvSpPr>
            <a:spLocks noGrp="1"/>
          </p:cNvSpPr>
          <p:nvPr>
            <p:ph type="sldNum" sz="quarter" idx="10"/>
          </p:nvPr>
        </p:nvSpPr>
        <p:spPr/>
        <p:txBody>
          <a:bodyPr/>
          <a:lstStyle/>
          <a:p>
            <a:fld id="{D55A58F0-34EB-4AC8-8F16-CAEFD6BDFC59}"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a:buNone/>
            </a:pPr>
            <a:r>
              <a:rPr lang="en-US" dirty="0" smtClean="0"/>
              <a:t>Cons</a:t>
            </a:r>
          </a:p>
          <a:p>
            <a:pPr marL="228600" indent="-228600">
              <a:buFont typeface="+mj-lt"/>
              <a:buAutoNum type="arabicPeriod"/>
            </a:pPr>
            <a:r>
              <a:rPr lang="en-US" dirty="0" smtClean="0"/>
              <a:t>Full page life-cycle every time</a:t>
            </a:r>
          </a:p>
          <a:p>
            <a:pPr marL="685800" lvl="1" indent="-228600">
              <a:buFont typeface="+mj-lt"/>
              <a:buAutoNum type="arabicPeriod"/>
            </a:pPr>
            <a:r>
              <a:rPr lang="en-US" dirty="0" smtClean="0"/>
              <a:t>Can only handle one event at a time to keep </a:t>
            </a:r>
            <a:r>
              <a:rPr lang="en-US" dirty="0" err="1" smtClean="0"/>
              <a:t>viewstate</a:t>
            </a:r>
            <a:r>
              <a:rPr lang="en-US" dirty="0" smtClean="0"/>
              <a:t> straight</a:t>
            </a:r>
          </a:p>
          <a:p>
            <a:pPr marL="228600" indent="-228600">
              <a:buFont typeface="+mj-lt"/>
              <a:buAutoNum type="arabicPeriod"/>
            </a:pPr>
            <a:r>
              <a:rPr lang="en-US" dirty="0" smtClean="0"/>
              <a:t>No default user feedback of </a:t>
            </a:r>
            <a:r>
              <a:rPr lang="en-US" dirty="0" err="1" smtClean="0"/>
              <a:t>async</a:t>
            </a:r>
            <a:r>
              <a:rPr lang="en-US" dirty="0" smtClean="0"/>
              <a:t> postback</a:t>
            </a:r>
          </a:p>
          <a:p>
            <a:pPr marL="228600" indent="-228600">
              <a:buFont typeface="+mj-lt"/>
              <a:buAutoNum type="arabicPeriod"/>
            </a:pPr>
            <a:r>
              <a:rPr lang="en-US" dirty="0" smtClean="0"/>
              <a:t>Extra work for error handling</a:t>
            </a:r>
          </a:p>
          <a:p>
            <a:pPr marL="685800" lvl="1" indent="-228600">
              <a:buFont typeface="+mj-lt"/>
              <a:buAutoNum type="arabicPeriod"/>
            </a:pPr>
            <a:r>
              <a:rPr lang="en-US" dirty="0" smtClean="0"/>
              <a:t>requires</a:t>
            </a:r>
            <a:r>
              <a:rPr lang="en-US" baseline="0" dirty="0" smtClean="0"/>
              <a:t> client script</a:t>
            </a:r>
            <a:endParaRPr lang="en-US" dirty="0" smtClean="0"/>
          </a:p>
          <a:p>
            <a:pPr marL="228600" indent="-228600">
              <a:buFont typeface="+mj-lt"/>
              <a:buAutoNum type="arabicPeriod"/>
            </a:pPr>
            <a:r>
              <a:rPr lang="en-US" dirty="0" smtClean="0"/>
              <a:t>Not suited for larger implementations</a:t>
            </a:r>
          </a:p>
          <a:p>
            <a:pPr marL="228600" indent="-228600">
              <a:buFont typeface="+mj-lt"/>
              <a:buAutoNum type="arabicPeriod"/>
            </a:pPr>
            <a:r>
              <a:rPr lang="en-US" dirty="0" smtClean="0"/>
              <a:t>Multiple</a:t>
            </a:r>
            <a:r>
              <a:rPr lang="en-US" baseline="0" dirty="0" smtClean="0"/>
              <a:t> panels can present some code management problems.</a:t>
            </a:r>
          </a:p>
          <a:p>
            <a:pPr marL="685800" lvl="1" indent="-228600">
              <a:buFont typeface="+mj-lt"/>
              <a:buAutoNum type="arabicPeriod"/>
            </a:pPr>
            <a:r>
              <a:rPr lang="en-US" baseline="0" dirty="0" smtClean="0"/>
              <a:t>Update mode</a:t>
            </a:r>
          </a:p>
          <a:p>
            <a:pPr marL="685800" lvl="1" indent="-228600">
              <a:buFont typeface="+mj-lt"/>
              <a:buAutoNum type="arabicPeriod"/>
            </a:pPr>
            <a:r>
              <a:rPr lang="en-US" baseline="0" dirty="0" smtClean="0"/>
              <a:t>Child triggers and trigger collection</a:t>
            </a:r>
          </a:p>
          <a:p>
            <a:pPr marL="228600" lvl="0" indent="-228600">
              <a:buFont typeface="+mj-lt"/>
              <a:buAutoNum type="arabicPeriod"/>
            </a:pPr>
            <a:r>
              <a:rPr lang="en-US" baseline="0" dirty="0" smtClean="0"/>
              <a:t>Focus issues as whole panel is refreshed</a:t>
            </a:r>
          </a:p>
        </p:txBody>
      </p:sp>
      <p:sp>
        <p:nvSpPr>
          <p:cNvPr id="4" name="Slide Number Placeholder 3"/>
          <p:cNvSpPr>
            <a:spLocks noGrp="1"/>
          </p:cNvSpPr>
          <p:nvPr>
            <p:ph type="sldNum" sz="quarter" idx="10"/>
          </p:nvPr>
        </p:nvSpPr>
        <p:spPr/>
        <p:txBody>
          <a:bodyPr/>
          <a:lstStyle/>
          <a:p>
            <a:fld id="{D55A58F0-34EB-4AC8-8F16-CAEFD6BDFC59}"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US" dirty="0" smtClean="0"/>
              <a:t>Manages the partial-page updates of Update Panels</a:t>
            </a:r>
          </a:p>
          <a:p>
            <a:pPr marL="228600" indent="-228600">
              <a:buFont typeface="+mj-lt"/>
              <a:buAutoNum type="arabicPeriod"/>
            </a:pPr>
            <a:r>
              <a:rPr lang="en-US" dirty="0" smtClean="0"/>
              <a:t>Partial Page Rendering must be true</a:t>
            </a:r>
          </a:p>
          <a:p>
            <a:pPr marL="228600" indent="-228600">
              <a:buFont typeface="+mj-lt"/>
              <a:buAutoNum type="arabicPeriod"/>
            </a:pPr>
            <a:r>
              <a:rPr lang="en-US" dirty="0" smtClean="0"/>
              <a:t>One instance per page</a:t>
            </a:r>
          </a:p>
          <a:p>
            <a:pPr marL="228600" indent="-228600">
              <a:buAutoNum type="arabicPeriod"/>
            </a:pPr>
            <a:r>
              <a:rPr lang="en-US" dirty="0" smtClean="0"/>
              <a:t>You don’t create the page request manager, rather get the</a:t>
            </a:r>
            <a:r>
              <a:rPr lang="en-US" baseline="0" dirty="0" smtClean="0"/>
              <a:t> instance of it.</a:t>
            </a:r>
          </a:p>
          <a:p>
            <a:pPr marL="228600" indent="-228600">
              <a:buAutoNum type="arabicPeriod"/>
            </a:pPr>
            <a:r>
              <a:rPr lang="en-US" baseline="0" dirty="0" smtClean="0"/>
              <a:t>If one update panel is on the page with partial rendering enabled, the script manager registers the </a:t>
            </a:r>
            <a:r>
              <a:rPr lang="en-US" baseline="0" dirty="0" err="1" smtClean="0"/>
              <a:t>prm</a:t>
            </a:r>
            <a:r>
              <a:rPr lang="en-US" baseline="0" dirty="0" smtClean="0"/>
              <a:t> script</a:t>
            </a:r>
            <a:endParaRPr lang="en-US" dirty="0"/>
          </a:p>
        </p:txBody>
      </p:sp>
      <p:sp>
        <p:nvSpPr>
          <p:cNvPr id="4" name="Slide Number Placeholder 3"/>
          <p:cNvSpPr>
            <a:spLocks noGrp="1"/>
          </p:cNvSpPr>
          <p:nvPr>
            <p:ph type="sldNum" sz="quarter" idx="10"/>
          </p:nvPr>
        </p:nvSpPr>
        <p:spPr/>
        <p:txBody>
          <a:bodyPr/>
          <a:lstStyle/>
          <a:p>
            <a:fld id="{D55A58F0-34EB-4AC8-8F16-CAEFD6BDFC59}"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228600" indent="-228600">
              <a:buAutoNum type="arabicPeriod"/>
            </a:pPr>
            <a:r>
              <a:rPr lang="en-US" dirty="0" err="1" smtClean="0"/>
              <a:t>initReq</a:t>
            </a:r>
            <a:r>
              <a:rPr lang="en-US" dirty="0" smtClean="0"/>
              <a:t> - Raised before processing of the asynchronous request starts. You can use this event to cancel a postback.</a:t>
            </a:r>
          </a:p>
          <a:p>
            <a:pPr marL="228600" indent="-228600">
              <a:buAutoNum type="arabicPeriod"/>
            </a:pPr>
            <a:r>
              <a:rPr lang="en-US" dirty="0" err="1" smtClean="0"/>
              <a:t>begReq</a:t>
            </a:r>
            <a:r>
              <a:rPr lang="en-US" baseline="0" dirty="0" smtClean="0"/>
              <a:t> - </a:t>
            </a:r>
            <a:r>
              <a:rPr lang="en-US" dirty="0" smtClean="0"/>
              <a:t>Raised before processing of an asynchronous postback starts and the postback is sent to the server. You can use this event to set request headers or to begin an animation that indicates that the page is processing.</a:t>
            </a:r>
          </a:p>
          <a:p>
            <a:pPr marL="228600" indent="-228600">
              <a:buAutoNum type="arabicPeriod"/>
            </a:pPr>
            <a:r>
              <a:rPr lang="en-US" dirty="0" err="1" smtClean="0"/>
              <a:t>pageLoading</a:t>
            </a:r>
            <a:r>
              <a:rPr lang="en-US" dirty="0" smtClean="0"/>
              <a:t> - Raised after the response from the server to an asynchronous postback is received but before any content on the page is updated. You can use this event to provide a custom transition effect for updated content.</a:t>
            </a:r>
          </a:p>
          <a:p>
            <a:pPr marL="228600" indent="-228600">
              <a:buAutoNum type="arabicPeriod"/>
            </a:pPr>
            <a:r>
              <a:rPr lang="en-US" dirty="0" err="1" smtClean="0"/>
              <a:t>pageLoaded</a:t>
            </a:r>
            <a:r>
              <a:rPr lang="en-US" dirty="0" smtClean="0"/>
              <a:t> - Raised after all content on the page is refreshed. You can use this event to provide a custom transition effect for updated content.</a:t>
            </a:r>
          </a:p>
          <a:p>
            <a:pPr marL="228600" indent="-228600">
              <a:buAutoNum type="arabicPeriod"/>
            </a:pPr>
            <a:r>
              <a:rPr lang="en-US" dirty="0" err="1" smtClean="0"/>
              <a:t>endReq</a:t>
            </a:r>
            <a:r>
              <a:rPr lang="en-US" dirty="0" smtClean="0"/>
              <a:t> - Raised after an asynchronous postback is finished and control has been returned to the browser. You can use this event to provide a notification to users or to log errors.</a:t>
            </a:r>
          </a:p>
          <a:p>
            <a:pPr marL="228600" indent="-228600">
              <a:buAutoNum type="arabicPeriod"/>
            </a:pPr>
            <a:endParaRPr lang="en-US" dirty="0" smtClean="0"/>
          </a:p>
          <a:p>
            <a:pPr marL="228600" indent="-228600">
              <a:buNone/>
            </a:pPr>
            <a:r>
              <a:rPr lang="en-US" b="1" dirty="0" smtClean="0"/>
              <a:t>&lt;Go to all update panel code here&gt;</a:t>
            </a:r>
          </a:p>
          <a:p>
            <a:pPr marL="228600" indent="-228600">
              <a:buAutoNum type="arabicPeriod"/>
            </a:pPr>
            <a:endParaRPr lang="en-US" dirty="0" smtClean="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D55A58F0-34EB-4AC8-8F16-CAEFD6BDFC59}"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New app</a:t>
            </a:r>
          </a:p>
          <a:p>
            <a:pPr marL="228600" indent="-228600">
              <a:buAutoNum type="arabicPeriod"/>
            </a:pPr>
            <a:r>
              <a:rPr lang="en-US" dirty="0" smtClean="0"/>
              <a:t>Demo</a:t>
            </a:r>
            <a:r>
              <a:rPr lang="en-US" baseline="0" dirty="0" smtClean="0"/>
              <a:t> app</a:t>
            </a:r>
            <a:endParaRPr lang="en-US" dirty="0"/>
          </a:p>
        </p:txBody>
      </p:sp>
      <p:sp>
        <p:nvSpPr>
          <p:cNvPr id="4" name="Slide Number Placeholder 3"/>
          <p:cNvSpPr>
            <a:spLocks noGrp="1"/>
          </p:cNvSpPr>
          <p:nvPr>
            <p:ph type="sldNum" sz="quarter" idx="10"/>
          </p:nvPr>
        </p:nvSpPr>
        <p:spPr/>
        <p:txBody>
          <a:bodyPr/>
          <a:lstStyle/>
          <a:p>
            <a:fld id="{F8007F4E-10F5-4104-9EF8-E98D370060A3}"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US" dirty="0" smtClean="0"/>
              <a:t>Closer</a:t>
            </a:r>
            <a:r>
              <a:rPr lang="en-US" baseline="0" dirty="0" smtClean="0"/>
              <a:t> to the other </a:t>
            </a:r>
            <a:r>
              <a:rPr lang="en-US" baseline="0" dirty="0" err="1" smtClean="0"/>
              <a:t>ajax</a:t>
            </a:r>
            <a:r>
              <a:rPr lang="en-US" baseline="0" dirty="0" smtClean="0"/>
              <a:t> </a:t>
            </a:r>
            <a:r>
              <a:rPr lang="en-US" baseline="0" dirty="0" err="1" smtClean="0"/>
              <a:t>js</a:t>
            </a:r>
            <a:r>
              <a:rPr lang="en-US" baseline="0" dirty="0" smtClean="0"/>
              <a:t> libraries</a:t>
            </a:r>
            <a:endParaRPr lang="en-US" dirty="0" smtClean="0"/>
          </a:p>
          <a:p>
            <a:pPr marL="228600" indent="-228600">
              <a:buFont typeface="+mj-lt"/>
              <a:buAutoNum type="arabicPeriod"/>
            </a:pPr>
            <a:r>
              <a:rPr lang="en-US" dirty="0" err="1" smtClean="0"/>
              <a:t>Async</a:t>
            </a:r>
            <a:r>
              <a:rPr lang="en-US" baseline="0" dirty="0" smtClean="0"/>
              <a:t> callbacks to web services</a:t>
            </a:r>
          </a:p>
          <a:p>
            <a:pPr marL="685800" lvl="1" indent="-228600">
              <a:buFont typeface="+mj-lt"/>
              <a:buAutoNum type="arabicPeriod"/>
            </a:pPr>
            <a:r>
              <a:rPr lang="en-US" baseline="0" dirty="0" smtClean="0"/>
              <a:t>Use public services on the net</a:t>
            </a:r>
          </a:p>
          <a:p>
            <a:pPr marL="685800" lvl="1" indent="-228600">
              <a:buFont typeface="+mj-lt"/>
              <a:buAutoNum type="arabicPeriod"/>
            </a:pPr>
            <a:r>
              <a:rPr lang="en-US" baseline="0" dirty="0" smtClean="0"/>
              <a:t>Use local services, </a:t>
            </a:r>
            <a:r>
              <a:rPr lang="en-US" baseline="0" dirty="0" err="1" smtClean="0"/>
              <a:t>wcf</a:t>
            </a:r>
            <a:r>
              <a:rPr lang="en-US" baseline="0" dirty="0" smtClean="0"/>
              <a:t>, </a:t>
            </a:r>
            <a:r>
              <a:rPr lang="en-US" baseline="0" dirty="0" err="1" smtClean="0"/>
              <a:t>asmx</a:t>
            </a:r>
            <a:endParaRPr lang="en-US" baseline="0" dirty="0" smtClean="0"/>
          </a:p>
          <a:p>
            <a:pPr marL="685800" lvl="1" indent="-228600">
              <a:buFont typeface="+mj-lt"/>
              <a:buAutoNum type="arabicPeriod"/>
            </a:pPr>
            <a:r>
              <a:rPr lang="en-US" baseline="0" dirty="0" smtClean="0"/>
              <a:t>Call page methods in </a:t>
            </a:r>
            <a:r>
              <a:rPr lang="en-US" baseline="0" dirty="0" err="1" smtClean="0"/>
              <a:t>aspx</a:t>
            </a:r>
            <a:r>
              <a:rPr lang="en-US" baseline="0" dirty="0" smtClean="0"/>
              <a:t> </a:t>
            </a:r>
            <a:r>
              <a:rPr lang="en-US" baseline="0" dirty="0" err="1" smtClean="0"/>
              <a:t>codebehinds</a:t>
            </a:r>
            <a:r>
              <a:rPr lang="en-US" baseline="0" dirty="0" smtClean="0"/>
              <a:t> decorate with [</a:t>
            </a:r>
            <a:r>
              <a:rPr lang="en-US" baseline="0" dirty="0" err="1" smtClean="0"/>
              <a:t>WebMethod</a:t>
            </a:r>
            <a:r>
              <a:rPr lang="en-US" baseline="0" dirty="0" smtClean="0"/>
              <a:t>], include </a:t>
            </a:r>
            <a:r>
              <a:rPr lang="en-US" baseline="0" dirty="0" err="1" smtClean="0"/>
              <a:t>scriptservice</a:t>
            </a:r>
            <a:endParaRPr lang="en-US" dirty="0" smtClean="0"/>
          </a:p>
          <a:p>
            <a:pPr marL="228600" indent="-228600">
              <a:buFont typeface="+mj-lt"/>
              <a:buAutoNum type="arabicPeriod"/>
            </a:pPr>
            <a:r>
              <a:rPr lang="en-US" dirty="0" smtClean="0"/>
              <a:t>JSON</a:t>
            </a:r>
          </a:p>
          <a:p>
            <a:pPr marL="228600" indent="-228600">
              <a:buFont typeface="+mj-lt"/>
              <a:buAutoNum type="arabicPeriod"/>
            </a:pPr>
            <a:r>
              <a:rPr lang="en-US" dirty="0" smtClean="0"/>
              <a:t>Can return strongly typed objects</a:t>
            </a:r>
          </a:p>
          <a:p>
            <a:pPr marL="685800" lvl="1" indent="-228600">
              <a:buFont typeface="+mj-lt"/>
              <a:buAutoNum type="arabicPeriod"/>
            </a:pPr>
            <a:r>
              <a:rPr lang="en-US" dirty="0" smtClean="0"/>
              <a:t>Fully qualified on client</a:t>
            </a:r>
          </a:p>
          <a:p>
            <a:pPr marL="685800" lvl="1" indent="-228600">
              <a:buFont typeface="+mj-lt"/>
              <a:buAutoNum type="arabicPeriod"/>
            </a:pPr>
            <a:endParaRPr lang="en-US" dirty="0" smtClean="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D55A58F0-34EB-4AC8-8F16-CAEFD6BDFC59}"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US" dirty="0" smtClean="0"/>
              <a:t>Lightweight and quick – </a:t>
            </a:r>
            <a:r>
              <a:rPr lang="en-US" dirty="0" err="1" smtClean="0"/>
              <a:t>kachow</a:t>
            </a:r>
            <a:r>
              <a:rPr lang="en-US" dirty="0" smtClean="0"/>
              <a:t>!</a:t>
            </a:r>
          </a:p>
          <a:p>
            <a:pPr marL="228600" indent="-228600">
              <a:buFont typeface="+mj-lt"/>
              <a:buAutoNum type="arabicPeriod"/>
            </a:pPr>
            <a:r>
              <a:rPr lang="en-US" dirty="0" smtClean="0"/>
              <a:t>No page lifecycle involved</a:t>
            </a:r>
          </a:p>
          <a:p>
            <a:pPr marL="228600" indent="-228600">
              <a:buFont typeface="+mj-lt"/>
              <a:buAutoNum type="arabicPeriod"/>
            </a:pPr>
            <a:r>
              <a:rPr lang="en-US" dirty="0" smtClean="0"/>
              <a:t>Reuse via web services</a:t>
            </a:r>
          </a:p>
          <a:p>
            <a:endParaRPr lang="en-US" dirty="0"/>
          </a:p>
        </p:txBody>
      </p:sp>
      <p:sp>
        <p:nvSpPr>
          <p:cNvPr id="4" name="Slide Number Placeholder 3"/>
          <p:cNvSpPr>
            <a:spLocks noGrp="1"/>
          </p:cNvSpPr>
          <p:nvPr>
            <p:ph type="sldNum" sz="quarter" idx="10"/>
          </p:nvPr>
        </p:nvSpPr>
        <p:spPr/>
        <p:txBody>
          <a:bodyPr/>
          <a:lstStyle/>
          <a:p>
            <a:fld id="{D55A58F0-34EB-4AC8-8F16-CAEFD6BDFC59}"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Not drag and drop “easy” like update panels</a:t>
            </a:r>
          </a:p>
          <a:p>
            <a:pPr marL="228600" indent="-228600">
              <a:buFont typeface="+mj-lt"/>
              <a:buAutoNum type="arabicPeriod"/>
            </a:pPr>
            <a:r>
              <a:rPr lang="en-US" dirty="0" smtClean="0"/>
              <a:t>Heavy client script</a:t>
            </a:r>
          </a:p>
          <a:p>
            <a:pPr marL="228600" indent="-228600">
              <a:buFont typeface="+mj-lt"/>
              <a:buAutoNum type="arabicPeriod"/>
            </a:pPr>
            <a:r>
              <a:rPr lang="en-US" dirty="0" smtClean="0"/>
              <a:t>More difficult debugging</a:t>
            </a:r>
          </a:p>
          <a:p>
            <a:pPr marL="228600" indent="-228600">
              <a:buFont typeface="+mj-lt"/>
              <a:buAutoNum type="arabicPeriod"/>
            </a:pPr>
            <a:r>
              <a:rPr lang="en-US" dirty="0" smtClean="0"/>
              <a:t>Response</a:t>
            </a:r>
            <a:r>
              <a:rPr lang="en-US" baseline="0" dirty="0" smtClean="0"/>
              <a:t> is always a string. Large data can defeat the purpose of using the client.</a:t>
            </a:r>
          </a:p>
          <a:p>
            <a:pPr marL="228600" indent="-228600">
              <a:buFont typeface="+mj-lt"/>
              <a:buAutoNum type="arabicPeriod"/>
            </a:pPr>
            <a:r>
              <a:rPr lang="en-US" baseline="0" dirty="0" smtClean="0"/>
              <a:t>Multiple callbacks can get messy</a:t>
            </a:r>
          </a:p>
          <a:p>
            <a:pPr marL="685800" lvl="1" indent="-228600">
              <a:buFont typeface="+mj-lt"/>
              <a:buAutoNum type="arabicPeriod"/>
            </a:pPr>
            <a:r>
              <a:rPr lang="en-US" baseline="0" dirty="0" smtClean="0"/>
              <a:t>All handled by </a:t>
            </a:r>
            <a:r>
              <a:rPr lang="en-US" baseline="0" dirty="0" err="1" smtClean="0"/>
              <a:t>RaiseCallbackEvent</a:t>
            </a:r>
            <a:endParaRPr lang="en-US" baseline="0" dirty="0" smtClean="0"/>
          </a:p>
          <a:p>
            <a:pPr marL="685800" lvl="1" indent="-228600">
              <a:buFont typeface="+mj-lt"/>
              <a:buAutoNum type="arabicPeriod"/>
            </a:pPr>
            <a:r>
              <a:rPr lang="en-US" baseline="0" dirty="0" smtClean="0"/>
              <a:t>If more than one call comes in, </a:t>
            </a:r>
            <a:r>
              <a:rPr lang="en-US" baseline="0" dirty="0" err="1" smtClean="0"/>
              <a:t>GetCallBackEventReference</a:t>
            </a:r>
            <a:r>
              <a:rPr lang="en-US" baseline="0" dirty="0" smtClean="0"/>
              <a:t> is needed, which will in turn be handled by </a:t>
            </a:r>
            <a:r>
              <a:rPr lang="en-US" baseline="0" dirty="0" err="1" smtClean="0"/>
              <a:t>RaiseCallbackEvent</a:t>
            </a:r>
            <a:endParaRPr lang="en-US" dirty="0" smtClean="0"/>
          </a:p>
        </p:txBody>
      </p:sp>
      <p:sp>
        <p:nvSpPr>
          <p:cNvPr id="4" name="Slide Number Placeholder 3"/>
          <p:cNvSpPr>
            <a:spLocks noGrp="1"/>
          </p:cNvSpPr>
          <p:nvPr>
            <p:ph type="sldNum" sz="quarter" idx="10"/>
          </p:nvPr>
        </p:nvSpPr>
        <p:spPr/>
        <p:txBody>
          <a:bodyPr/>
          <a:lstStyle/>
          <a:p>
            <a:fld id="{D55A58F0-34EB-4AC8-8F16-CAEFD6BDFC59}"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228600" indent="-228600">
              <a:buAutoNum type="arabicPeriod"/>
            </a:pPr>
            <a:r>
              <a:rPr lang="en-US" baseline="0" dirty="0" smtClean="0"/>
              <a:t>Microsoft link has the documentation and the forums</a:t>
            </a:r>
          </a:p>
          <a:p>
            <a:pPr marL="228600" indent="-228600">
              <a:buAutoNum type="arabicPeriod"/>
            </a:pPr>
            <a:r>
              <a:rPr lang="en-US" baseline="0" dirty="0" smtClean="0"/>
              <a:t>Toolkit has a running sample, and you get the source and sample with the download</a:t>
            </a:r>
          </a:p>
          <a:p>
            <a:pPr marL="228600" indent="-228600">
              <a:buAutoNum type="arabicPeriod"/>
            </a:pPr>
            <a:r>
              <a:rPr lang="en-US" baseline="0" dirty="0" smtClean="0"/>
              <a:t>Scott Guthrie will have a link wrap-up every few weeks with some great AJAX stuff in addition to his own. A few of the links are to…</a:t>
            </a:r>
          </a:p>
          <a:p>
            <a:pPr marL="228600" indent="-228600">
              <a:buAutoNum type="arabicPeriod"/>
            </a:pPr>
            <a:r>
              <a:rPr lang="en-US" baseline="0" dirty="0" smtClean="0"/>
              <a:t>Matt </a:t>
            </a:r>
            <a:r>
              <a:rPr lang="en-US" baseline="0" dirty="0" err="1" smtClean="0"/>
              <a:t>Berseth’s</a:t>
            </a:r>
            <a:r>
              <a:rPr lang="en-US" baseline="0" dirty="0" smtClean="0"/>
              <a:t> blog. Matt is doing some fun stuff with the toolkit.</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D55A58F0-34EB-4AC8-8F16-CAEFD6BDFC59}"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smtClean="0"/>
              <a:t>Questions?</a:t>
            </a:r>
            <a:endParaRPr lang="en-US" baseline="0" dirty="0" smtClean="0"/>
          </a:p>
        </p:txBody>
      </p:sp>
      <p:sp>
        <p:nvSpPr>
          <p:cNvPr id="4" name="Slide Number Placeholder 3"/>
          <p:cNvSpPr>
            <a:spLocks noGrp="1"/>
          </p:cNvSpPr>
          <p:nvPr>
            <p:ph type="sldNum" sz="quarter" idx="10"/>
          </p:nvPr>
        </p:nvSpPr>
        <p:spPr/>
        <p:txBody>
          <a:bodyPr/>
          <a:lstStyle/>
          <a:p>
            <a:fld id="{D55A58F0-34EB-4AC8-8F16-CAEFD6BDFC59}"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“Why AJAX?”</a:t>
            </a:r>
          </a:p>
          <a:p>
            <a:endParaRPr lang="en-US" dirty="0" smtClean="0"/>
          </a:p>
          <a:p>
            <a:r>
              <a:rPr lang="en-US" dirty="0" smtClean="0"/>
              <a:t>Better User Experience</a:t>
            </a:r>
          </a:p>
          <a:p>
            <a:r>
              <a:rPr lang="en-US" dirty="0" smtClean="0"/>
              <a:t>Browser standards getting better</a:t>
            </a:r>
          </a:p>
          <a:p>
            <a:endParaRPr lang="en-US" dirty="0" smtClean="0"/>
          </a:p>
          <a:p>
            <a:r>
              <a:rPr lang="en-US" dirty="0" smtClean="0"/>
              <a:t>Use </a:t>
            </a:r>
            <a:r>
              <a:rPr lang="en-US" dirty="0" err="1" smtClean="0"/>
              <a:t>XMLHttpRequest</a:t>
            </a:r>
            <a:endParaRPr lang="en-US" dirty="0" smtClean="0"/>
          </a:p>
          <a:p>
            <a:r>
              <a:rPr lang="en-US" dirty="0" err="1" smtClean="0"/>
              <a:t>Javascript</a:t>
            </a:r>
            <a:endParaRPr lang="en-US" dirty="0" smtClean="0"/>
          </a:p>
          <a:p>
            <a:r>
              <a:rPr lang="en-US" dirty="0" smtClean="0"/>
              <a:t>Update the DOM</a:t>
            </a:r>
          </a:p>
          <a:p>
            <a:endParaRPr lang="en-US" dirty="0"/>
          </a:p>
        </p:txBody>
      </p:sp>
      <p:sp>
        <p:nvSpPr>
          <p:cNvPr id="4" name="Slide Number Placeholder 3"/>
          <p:cNvSpPr>
            <a:spLocks noGrp="1"/>
          </p:cNvSpPr>
          <p:nvPr>
            <p:ph type="sldNum" sz="quarter" idx="10"/>
          </p:nvPr>
        </p:nvSpPr>
        <p:spPr/>
        <p:txBody>
          <a:bodyPr/>
          <a:lstStyle/>
          <a:p>
            <a:fld id="{D55A58F0-34EB-4AC8-8F16-CAEFD6BDFC59}"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Other </a:t>
            </a:r>
            <a:r>
              <a:rPr lang="en-US" dirty="0" err="1" smtClean="0"/>
              <a:t>Javascript</a:t>
            </a:r>
            <a:r>
              <a:rPr lang="en-US" dirty="0" smtClean="0"/>
              <a:t> libraries</a:t>
            </a:r>
            <a:r>
              <a:rPr lang="en-US" baseline="0" dirty="0" smtClean="0"/>
              <a:t> out there</a:t>
            </a:r>
          </a:p>
          <a:p>
            <a:r>
              <a:rPr lang="en-US" baseline="0" dirty="0" smtClean="0"/>
              <a:t>Pure </a:t>
            </a:r>
            <a:r>
              <a:rPr lang="en-US" baseline="0" dirty="0" err="1" smtClean="0"/>
              <a:t>js</a:t>
            </a:r>
            <a:r>
              <a:rPr lang="en-US" baseline="0" dirty="0" smtClean="0"/>
              <a:t> libraries</a:t>
            </a:r>
          </a:p>
          <a:p>
            <a:r>
              <a:rPr lang="en-US" baseline="0" dirty="0" smtClean="0"/>
              <a:t>Open source projects</a:t>
            </a:r>
          </a:p>
          <a:p>
            <a:r>
              <a:rPr lang="en-US" baseline="0" dirty="0" smtClean="0"/>
              <a:t>High barrier of entry to asp.net developers (no server side controls)</a:t>
            </a:r>
          </a:p>
          <a:p>
            <a:r>
              <a:rPr lang="en-US" baseline="0" dirty="0" err="1" smtClean="0"/>
              <a:t>AJAX.Net</a:t>
            </a:r>
            <a:r>
              <a:rPr lang="en-US" baseline="0" dirty="0" smtClean="0"/>
              <a:t> open source library being developed for </a:t>
            </a:r>
            <a:r>
              <a:rPr lang="en-US" baseline="0" dirty="0" err="1" smtClean="0"/>
              <a:t>.Net</a:t>
            </a:r>
            <a:endParaRPr lang="en-US" baseline="0" dirty="0" smtClean="0"/>
          </a:p>
          <a:p>
            <a:r>
              <a:rPr lang="en-US" baseline="0" dirty="0" smtClean="0"/>
              <a:t>Selling open source to clients</a:t>
            </a:r>
          </a:p>
          <a:p>
            <a:r>
              <a:rPr lang="en-US" baseline="0" dirty="0" smtClean="0"/>
              <a:t>Need was out there for an offering from Microsoft</a:t>
            </a:r>
            <a:endParaRPr lang="en-US" dirty="0"/>
          </a:p>
        </p:txBody>
      </p:sp>
      <p:sp>
        <p:nvSpPr>
          <p:cNvPr id="4" name="Slide Number Placeholder 3"/>
          <p:cNvSpPr>
            <a:spLocks noGrp="1"/>
          </p:cNvSpPr>
          <p:nvPr>
            <p:ph type="sldNum" sz="quarter" idx="10"/>
          </p:nvPr>
        </p:nvSpPr>
        <p:spPr/>
        <p:txBody>
          <a:bodyPr/>
          <a:lstStyle/>
          <a:p>
            <a:fld id="{D55A58F0-34EB-4AC8-8F16-CAEFD6BDFC59}"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How’d we get here?</a:t>
            </a:r>
          </a:p>
          <a:p>
            <a:r>
              <a:rPr lang="en-US" dirty="0" smtClean="0"/>
              <a:t>Atlas project unveiled</a:t>
            </a:r>
            <a:r>
              <a:rPr lang="en-US" baseline="0" dirty="0" smtClean="0"/>
              <a:t> at PDC in Sept 05</a:t>
            </a:r>
          </a:p>
          <a:p>
            <a:r>
              <a:rPr lang="en-US" baseline="0" dirty="0" smtClean="0"/>
              <a:t>Released as stand-alone extension for asp.net 2.0 in Jan 07</a:t>
            </a:r>
          </a:p>
          <a:p>
            <a:r>
              <a:rPr lang="en-US" baseline="0" dirty="0" smtClean="0"/>
              <a:t>adds </a:t>
            </a:r>
            <a:r>
              <a:rPr lang="en-US" baseline="0" dirty="0" err="1" smtClean="0"/>
              <a:t>System.Web.Extensions</a:t>
            </a:r>
            <a:endParaRPr lang="en-US" baseline="0" dirty="0" smtClean="0"/>
          </a:p>
          <a:p>
            <a:r>
              <a:rPr lang="en-US" baseline="0" dirty="0" smtClean="0"/>
              <a:t>Available out of the box in </a:t>
            </a:r>
            <a:r>
              <a:rPr lang="en-US" baseline="0" dirty="0" err="1" smtClean="0"/>
              <a:t>.net</a:t>
            </a:r>
            <a:r>
              <a:rPr lang="en-US" baseline="0" dirty="0" smtClean="0"/>
              <a:t> 3.5</a:t>
            </a:r>
            <a:endParaRPr lang="en-US" dirty="0"/>
          </a:p>
        </p:txBody>
      </p:sp>
      <p:sp>
        <p:nvSpPr>
          <p:cNvPr id="4" name="Slide Number Placeholder 3"/>
          <p:cNvSpPr>
            <a:spLocks noGrp="1"/>
          </p:cNvSpPr>
          <p:nvPr>
            <p:ph type="sldNum" sz="quarter" idx="10"/>
          </p:nvPr>
        </p:nvSpPr>
        <p:spPr/>
        <p:txBody>
          <a:bodyPr/>
          <a:lstStyle/>
          <a:p>
            <a:fld id="{D55A58F0-34EB-4AC8-8F16-CAEFD6BDFC59}"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228600" indent="-228600" rtl="0" eaLnBrk="1" latinLnBrk="0" hangingPunct="1">
              <a:buFont typeface="+mj-lt"/>
              <a:buAutoNum type="arabicPeriod"/>
            </a:pPr>
            <a:r>
              <a:rPr lang="en-US" sz="1200" kern="1200" dirty="0" smtClean="0">
                <a:solidFill>
                  <a:schemeClr val="tx1"/>
                </a:solidFill>
                <a:latin typeface="+mn-lt"/>
                <a:ea typeface="+mn-ea"/>
                <a:cs typeface="+mn-cs"/>
              </a:rPr>
              <a:t>Shared source project through Microsoft</a:t>
            </a:r>
          </a:p>
          <a:p>
            <a:pPr marL="228600" indent="-228600" rtl="0" eaLnBrk="1" latinLnBrk="0" hangingPunct="1">
              <a:buFont typeface="+mj-lt"/>
              <a:buAutoNum type="arabicPeriod"/>
            </a:pPr>
            <a:r>
              <a:rPr lang="en-US" sz="1200" kern="1200" dirty="0" smtClean="0">
                <a:solidFill>
                  <a:schemeClr val="tx1"/>
                </a:solidFill>
                <a:latin typeface="+mn-lt"/>
                <a:ea typeface="+mn-ea"/>
                <a:cs typeface="+mn-cs"/>
              </a:rPr>
              <a:t>Been</a:t>
            </a:r>
            <a:r>
              <a:rPr lang="en-US" sz="1200" kern="1200" baseline="0" dirty="0" smtClean="0">
                <a:solidFill>
                  <a:schemeClr val="tx1"/>
                </a:solidFill>
                <a:latin typeface="+mn-lt"/>
                <a:ea typeface="+mn-ea"/>
                <a:cs typeface="+mn-cs"/>
              </a:rPr>
              <a:t> around since early in beta testing of atlas</a:t>
            </a:r>
            <a:endParaRPr lang="en-US" sz="1200" dirty="0" smtClean="0"/>
          </a:p>
          <a:p>
            <a:pPr marL="228600" indent="-228600" rtl="0" eaLnBrk="1" latinLnBrk="0" hangingPunct="1">
              <a:buFont typeface="+mj-lt"/>
              <a:buAutoNum type="arabicPeriod"/>
            </a:pPr>
            <a:r>
              <a:rPr lang="en-US" sz="1200" kern="1200" dirty="0" smtClean="0">
                <a:solidFill>
                  <a:schemeClr val="tx1"/>
                </a:solidFill>
                <a:latin typeface="+mn-lt"/>
                <a:ea typeface="+mn-ea"/>
                <a:cs typeface="+mn-cs"/>
              </a:rPr>
              <a:t>34 controls at the moment</a:t>
            </a:r>
            <a:endParaRPr lang="en-US" dirty="0" smtClean="0"/>
          </a:p>
          <a:p>
            <a:pPr marL="228600" indent="-228600" rtl="0" eaLnBrk="1" latinLnBrk="0" hangingPunct="1">
              <a:buFont typeface="+mj-lt"/>
              <a:buAutoNum type="arabicPeriod"/>
            </a:pPr>
            <a:r>
              <a:rPr lang="en-US" sz="1200" kern="1200" dirty="0" smtClean="0">
                <a:solidFill>
                  <a:schemeClr val="tx1"/>
                </a:solidFill>
                <a:latin typeface="+mn-lt"/>
                <a:ea typeface="+mn-ea"/>
                <a:cs typeface="+mn-cs"/>
              </a:rPr>
              <a:t>Download and copy </a:t>
            </a:r>
            <a:r>
              <a:rPr lang="en-US" sz="1200" kern="1200" dirty="0" err="1" smtClean="0">
                <a:solidFill>
                  <a:schemeClr val="tx1"/>
                </a:solidFill>
                <a:latin typeface="+mn-lt"/>
                <a:ea typeface="+mn-ea"/>
                <a:cs typeface="+mn-cs"/>
              </a:rPr>
              <a:t>dll</a:t>
            </a:r>
            <a:r>
              <a:rPr lang="en-US" sz="1200" kern="1200" dirty="0" smtClean="0">
                <a:solidFill>
                  <a:schemeClr val="tx1"/>
                </a:solidFill>
                <a:latin typeface="+mn-lt"/>
                <a:ea typeface="+mn-ea"/>
                <a:cs typeface="+mn-cs"/>
              </a:rPr>
              <a:t> into bin to use</a:t>
            </a:r>
            <a:endParaRPr lang="en-US" dirty="0" smtClean="0"/>
          </a:p>
          <a:p>
            <a:pPr marL="228600" indent="-228600" rtl="0" eaLnBrk="1" latinLnBrk="0" hangingPunct="1">
              <a:buFont typeface="+mj-lt"/>
              <a:buAutoNum type="arabicPeriod"/>
            </a:pPr>
            <a:r>
              <a:rPr lang="en-US" sz="1200" kern="1200" dirty="0" smtClean="0">
                <a:solidFill>
                  <a:schemeClr val="tx1"/>
                </a:solidFill>
                <a:latin typeface="+mn-lt"/>
                <a:ea typeface="+mn-ea"/>
                <a:cs typeface="+mn-cs"/>
              </a:rPr>
              <a:t>Quickly and easily make a better UX</a:t>
            </a:r>
            <a:endParaRPr lang="en-US" dirty="0" smtClean="0"/>
          </a:p>
          <a:p>
            <a:pPr marL="228600" indent="-228600" rtl="0" eaLnBrk="1" latinLnBrk="0" hangingPunct="1">
              <a:buFont typeface="+mj-lt"/>
              <a:buAutoNum type="arabicPeriod"/>
            </a:pPr>
            <a:r>
              <a:rPr lang="en-US" sz="1200" kern="1200" dirty="0" smtClean="0">
                <a:solidFill>
                  <a:schemeClr val="tx1"/>
                </a:solidFill>
                <a:latin typeface="+mn-lt"/>
                <a:ea typeface="+mn-ea"/>
                <a:cs typeface="+mn-cs"/>
              </a:rPr>
              <a:t>Extender available to create your own controls</a:t>
            </a:r>
          </a:p>
          <a:p>
            <a:endParaRPr lang="en-US" dirty="0"/>
          </a:p>
        </p:txBody>
      </p:sp>
      <p:sp>
        <p:nvSpPr>
          <p:cNvPr id="4" name="Slide Number Placeholder 3"/>
          <p:cNvSpPr>
            <a:spLocks noGrp="1"/>
          </p:cNvSpPr>
          <p:nvPr>
            <p:ph type="sldNum" sz="quarter" idx="10"/>
          </p:nvPr>
        </p:nvSpPr>
        <p:spPr/>
        <p:txBody>
          <a:bodyPr/>
          <a:lstStyle/>
          <a:p>
            <a:fld id="{D55A58F0-34EB-4AC8-8F16-CAEFD6BDFC59}"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228600" indent="-228600">
              <a:buNone/>
            </a:pPr>
            <a:r>
              <a:rPr lang="en-US" baseline="0" dirty="0" smtClean="0"/>
              <a:t>Getting Started</a:t>
            </a:r>
          </a:p>
          <a:p>
            <a:pPr marL="228600" indent="-228600">
              <a:buNone/>
            </a:pPr>
            <a:r>
              <a:rPr lang="en-US" baseline="0" dirty="0" smtClean="0"/>
              <a:t>VS 05</a:t>
            </a:r>
          </a:p>
          <a:p>
            <a:pPr marL="228600" indent="-228600">
              <a:buNone/>
            </a:pPr>
            <a:r>
              <a:rPr lang="en-US" baseline="0" dirty="0" smtClean="0"/>
              <a:t>Download the bits</a:t>
            </a:r>
          </a:p>
          <a:p>
            <a:pPr marL="228600" indent="-228600">
              <a:buNone/>
            </a:pPr>
            <a:r>
              <a:rPr lang="en-US" baseline="0" dirty="0" smtClean="0"/>
              <a:t>Run installation</a:t>
            </a:r>
          </a:p>
          <a:p>
            <a:pPr marL="228600" indent="-228600">
              <a:buNone/>
            </a:pPr>
            <a:r>
              <a:rPr lang="en-US" baseline="0" dirty="0" smtClean="0"/>
              <a:t>Add new AJAX enabled site</a:t>
            </a:r>
          </a:p>
        </p:txBody>
      </p:sp>
      <p:sp>
        <p:nvSpPr>
          <p:cNvPr id="4" name="Slide Number Placeholder 3"/>
          <p:cNvSpPr>
            <a:spLocks noGrp="1"/>
          </p:cNvSpPr>
          <p:nvPr>
            <p:ph type="sldNum" sz="quarter" idx="10"/>
          </p:nvPr>
        </p:nvSpPr>
        <p:spPr/>
        <p:txBody>
          <a:bodyPr/>
          <a:lstStyle/>
          <a:p>
            <a:fld id="{D55A58F0-34EB-4AC8-8F16-CAEFD6BDFC59}"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228600" indent="-228600">
              <a:buNone/>
            </a:pPr>
            <a:r>
              <a:rPr lang="en-US" baseline="0" dirty="0" smtClean="0"/>
              <a:t>Getting Started</a:t>
            </a:r>
          </a:p>
          <a:p>
            <a:pPr marL="228600" indent="-228600">
              <a:buNone/>
            </a:pPr>
            <a:r>
              <a:rPr lang="en-US" baseline="0" dirty="0" smtClean="0"/>
              <a:t>VS 08</a:t>
            </a:r>
          </a:p>
          <a:p>
            <a:pPr marL="228600" indent="-228600">
              <a:buNone/>
            </a:pPr>
            <a:r>
              <a:rPr lang="en-US" baseline="0" dirty="0" smtClean="0"/>
              <a:t>New project</a:t>
            </a:r>
          </a:p>
          <a:p>
            <a:pPr marL="228600" indent="-228600">
              <a:buNone/>
            </a:pPr>
            <a:r>
              <a:rPr lang="en-US" baseline="0" dirty="0" smtClean="0"/>
              <a:t>Drag out script manager</a:t>
            </a:r>
          </a:p>
        </p:txBody>
      </p:sp>
      <p:sp>
        <p:nvSpPr>
          <p:cNvPr id="4" name="Slide Number Placeholder 3"/>
          <p:cNvSpPr>
            <a:spLocks noGrp="1"/>
          </p:cNvSpPr>
          <p:nvPr>
            <p:ph type="sldNum" sz="quarter" idx="10"/>
          </p:nvPr>
        </p:nvSpPr>
        <p:spPr/>
        <p:txBody>
          <a:bodyPr/>
          <a:lstStyle/>
          <a:p>
            <a:fld id="{D55A58F0-34EB-4AC8-8F16-CAEFD6BDFC59}"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228600" indent="-228600">
              <a:buNone/>
            </a:pPr>
            <a:r>
              <a:rPr lang="en-US" dirty="0" smtClean="0"/>
              <a:t>Script</a:t>
            </a:r>
            <a:r>
              <a:rPr lang="en-US" baseline="0" dirty="0" smtClean="0"/>
              <a:t> Manager does the magic.</a:t>
            </a:r>
          </a:p>
          <a:p>
            <a:pPr marL="228600" indent="-228600">
              <a:buNone/>
            </a:pPr>
            <a:r>
              <a:rPr lang="en-US" baseline="0" dirty="0" smtClean="0"/>
              <a:t>Links the .</a:t>
            </a:r>
            <a:r>
              <a:rPr lang="en-US" baseline="0" dirty="0" err="1" smtClean="0"/>
              <a:t>js</a:t>
            </a:r>
            <a:r>
              <a:rPr lang="en-US" baseline="0" dirty="0" smtClean="0"/>
              <a:t> files in</a:t>
            </a:r>
          </a:p>
          <a:p>
            <a:pPr marL="228600" indent="-228600">
              <a:buNone/>
            </a:pPr>
            <a:r>
              <a:rPr lang="en-US" baseline="0" dirty="0" smtClean="0"/>
              <a:t>Add to master page</a:t>
            </a:r>
          </a:p>
          <a:p>
            <a:pPr marL="228600" indent="-228600">
              <a:buNone/>
            </a:pPr>
            <a:endParaRPr lang="en-US" dirty="0" smtClean="0"/>
          </a:p>
          <a:p>
            <a:pPr marL="228600" indent="-228600">
              <a:buAutoNum type="arabicPeriod"/>
            </a:pPr>
            <a:r>
              <a:rPr lang="en-US" dirty="0" smtClean="0"/>
              <a:t>Partial rendering –</a:t>
            </a:r>
            <a:r>
              <a:rPr lang="en-US" baseline="0" dirty="0" smtClean="0"/>
              <a:t> “Atlas” was set to false by default. Magic needed for update panels to work asynchronously</a:t>
            </a:r>
          </a:p>
          <a:p>
            <a:pPr marL="228600" indent="-228600">
              <a:buAutoNum type="arabicPeriod"/>
            </a:pPr>
            <a:r>
              <a:rPr lang="en-US" baseline="0" dirty="0" smtClean="0"/>
              <a:t>Page methods – allows static methods to be written in the code behind. Decorate with [</a:t>
            </a:r>
            <a:r>
              <a:rPr lang="en-US" baseline="0" dirty="0" err="1" smtClean="0"/>
              <a:t>WebMethod</a:t>
            </a:r>
            <a:r>
              <a:rPr lang="en-US" baseline="0" dirty="0" smtClean="0"/>
              <a:t>] attribute</a:t>
            </a:r>
          </a:p>
          <a:p>
            <a:pPr marL="228600" indent="-228600">
              <a:buAutoNum type="arabicPeriod"/>
            </a:pPr>
            <a:r>
              <a:rPr lang="en-US" baseline="0" dirty="0" err="1" smtClean="0"/>
              <a:t>Async</a:t>
            </a:r>
            <a:r>
              <a:rPr lang="en-US" baseline="0" dirty="0" smtClean="0"/>
              <a:t> timeout – will use here later. Allows for longer/shorter timeouts depending on your situation</a:t>
            </a:r>
          </a:p>
          <a:p>
            <a:pPr marL="228600" indent="-228600">
              <a:buAutoNum type="arabicPeriod"/>
            </a:pPr>
            <a:r>
              <a:rPr lang="en-US" dirty="0" err="1" smtClean="0"/>
              <a:t>AsyncPostBackErrorMessage</a:t>
            </a:r>
            <a:r>
              <a:rPr lang="en-US" dirty="0" smtClean="0"/>
              <a:t> - </a:t>
            </a:r>
            <a:r>
              <a:rPr lang="en-US" baseline="0" dirty="0" err="1" smtClean="0"/>
              <a:t>Async</a:t>
            </a:r>
            <a:r>
              <a:rPr lang="en-US" baseline="0" dirty="0" smtClean="0"/>
              <a:t> error message – catch all message. Quick and dirty way to clean up error messages.</a:t>
            </a:r>
          </a:p>
          <a:p>
            <a:pPr marL="228600" indent="-228600">
              <a:buAutoNum type="arabicPeriod"/>
            </a:pPr>
            <a:r>
              <a:rPr lang="en-US" baseline="0" dirty="0" smtClean="0"/>
              <a:t>Scripts collection – allows you to register </a:t>
            </a:r>
            <a:r>
              <a:rPr lang="en-US" baseline="0" dirty="0" err="1" smtClean="0"/>
              <a:t>js</a:t>
            </a:r>
            <a:r>
              <a:rPr lang="en-US" baseline="0" dirty="0" smtClean="0"/>
              <a:t> scripts to the page. The script manager will register during the page’s </a:t>
            </a:r>
            <a:r>
              <a:rPr lang="en-US" baseline="0" dirty="0" err="1" smtClean="0"/>
              <a:t>PreRender</a:t>
            </a:r>
            <a:r>
              <a:rPr lang="en-US" baseline="0" dirty="0" smtClean="0"/>
              <a:t> event</a:t>
            </a:r>
          </a:p>
          <a:p>
            <a:pPr marL="228600" indent="-228600">
              <a:buAutoNum type="arabicPeriod"/>
            </a:pPr>
            <a:r>
              <a:rPr lang="en-US" baseline="0" dirty="0" smtClean="0"/>
              <a:t>Services collection – allows you to register web services for use in call-backs. Also during the </a:t>
            </a:r>
            <a:r>
              <a:rPr lang="en-US" baseline="0" dirty="0" err="1" smtClean="0"/>
              <a:t>PreRender</a:t>
            </a:r>
            <a:r>
              <a:rPr lang="en-US" baseline="0" dirty="0" smtClean="0"/>
              <a:t> event.</a:t>
            </a:r>
            <a:endParaRPr lang="en-US" dirty="0"/>
          </a:p>
        </p:txBody>
      </p:sp>
      <p:sp>
        <p:nvSpPr>
          <p:cNvPr id="4" name="Slide Number Placeholder 3"/>
          <p:cNvSpPr>
            <a:spLocks noGrp="1"/>
          </p:cNvSpPr>
          <p:nvPr>
            <p:ph type="sldNum" sz="quarter" idx="10"/>
          </p:nvPr>
        </p:nvSpPr>
        <p:spPr/>
        <p:txBody>
          <a:bodyPr/>
          <a:lstStyle/>
          <a:p>
            <a:fld id="{D55A58F0-34EB-4AC8-8F16-CAEFD6BDFC59}"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228600" indent="-228600">
              <a:buNone/>
            </a:pPr>
            <a:r>
              <a:rPr lang="en-US" dirty="0" smtClean="0"/>
              <a:t>Update Panel, automates</a:t>
            </a:r>
            <a:r>
              <a:rPr lang="en-US" baseline="0" dirty="0" smtClean="0"/>
              <a:t> the </a:t>
            </a:r>
            <a:r>
              <a:rPr lang="en-US" baseline="0" dirty="0" err="1" smtClean="0"/>
              <a:t>AJAXing</a:t>
            </a:r>
            <a:r>
              <a:rPr lang="en-US" baseline="0" dirty="0" smtClean="0"/>
              <a:t> of your pages</a:t>
            </a:r>
          </a:p>
          <a:p>
            <a:pPr marL="228600" indent="-228600">
              <a:buNone/>
            </a:pPr>
            <a:endParaRPr lang="en-US" dirty="0" smtClean="0"/>
          </a:p>
          <a:p>
            <a:pPr marL="228600" indent="-228600">
              <a:buAutoNum type="arabicPeriod"/>
            </a:pPr>
            <a:r>
              <a:rPr lang="en-US" dirty="0" err="1" smtClean="0"/>
              <a:t>ChildrenAsTriggers</a:t>
            </a:r>
            <a:r>
              <a:rPr lang="en-US" dirty="0" smtClean="0"/>
              <a:t>=false</a:t>
            </a:r>
            <a:r>
              <a:rPr lang="en-US" baseline="0" dirty="0" smtClean="0"/>
              <a:t> and </a:t>
            </a:r>
            <a:r>
              <a:rPr lang="en-US" baseline="0" dirty="0" err="1" smtClean="0"/>
              <a:t>UpdateMode</a:t>
            </a:r>
            <a:r>
              <a:rPr lang="en-US" baseline="0" dirty="0" smtClean="0"/>
              <a:t>=Always throws and </a:t>
            </a:r>
            <a:r>
              <a:rPr lang="en-US" baseline="0" dirty="0" err="1" smtClean="0"/>
              <a:t>InvalidOperation</a:t>
            </a:r>
            <a:r>
              <a:rPr lang="en-US" baseline="0" dirty="0" smtClean="0"/>
              <a:t> error</a:t>
            </a:r>
          </a:p>
          <a:p>
            <a:pPr marL="228600" indent="-228600">
              <a:buAutoNum type="arabicPeriod"/>
            </a:pPr>
            <a:r>
              <a:rPr lang="en-US" baseline="0" dirty="0" err="1" smtClean="0"/>
              <a:t>UpdateMode</a:t>
            </a:r>
            <a:r>
              <a:rPr lang="en-US" baseline="0" dirty="0" smtClean="0"/>
              <a:t>=always – updates every postback on the page</a:t>
            </a:r>
          </a:p>
          <a:p>
            <a:pPr marL="228600" indent="-228600">
              <a:buAutoNum type="arabicPeriod"/>
            </a:pPr>
            <a:r>
              <a:rPr lang="en-US" baseline="0" dirty="0" err="1" smtClean="0"/>
              <a:t>UpdateMode</a:t>
            </a:r>
            <a:r>
              <a:rPr lang="en-US" baseline="0" dirty="0" smtClean="0"/>
              <a:t>=Conditional – Updates on update() method call (server or client), from triggers in the trigger collection, and </a:t>
            </a:r>
            <a:r>
              <a:rPr lang="en-US" baseline="0" dirty="0" err="1" smtClean="0"/>
              <a:t>ChildrenAsTriggers</a:t>
            </a:r>
            <a:r>
              <a:rPr lang="en-US" baseline="0" dirty="0" smtClean="0"/>
              <a:t>=True</a:t>
            </a:r>
          </a:p>
          <a:p>
            <a:pPr marL="228600" indent="-228600">
              <a:buAutoNum type="arabicPeriod"/>
            </a:pPr>
            <a:r>
              <a:rPr lang="en-US" baseline="0" dirty="0" err="1" smtClean="0"/>
              <a:t>RenderMode</a:t>
            </a:r>
            <a:r>
              <a:rPr lang="en-US" baseline="0" dirty="0" smtClean="0"/>
              <a:t> – block or inline, renders as a div or span</a:t>
            </a:r>
            <a:endParaRPr lang="en-US" dirty="0"/>
          </a:p>
        </p:txBody>
      </p:sp>
      <p:sp>
        <p:nvSpPr>
          <p:cNvPr id="4" name="Slide Number Placeholder 3"/>
          <p:cNvSpPr>
            <a:spLocks noGrp="1"/>
          </p:cNvSpPr>
          <p:nvPr>
            <p:ph type="sldNum" sz="quarter" idx="10"/>
          </p:nvPr>
        </p:nvSpPr>
        <p:spPr/>
        <p:txBody>
          <a:bodyPr/>
          <a:lstStyle/>
          <a:p>
            <a:fld id="{D55A58F0-34EB-4AC8-8F16-CAEFD6BDFC59}"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06C54696-270C-4914-A8D7-D187CB4A52BE}" type="datetimeFigureOut">
              <a:rPr lang="en-US" smtClean="0"/>
              <a:pPr/>
              <a:t>4/15/2008</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719A8826-5F3A-4B8F-8259-3D5E01E63124}"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9"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6C54696-270C-4914-A8D7-D187CB4A52BE}" type="datetimeFigureOut">
              <a:rPr lang="en-US" smtClean="0"/>
              <a:pPr/>
              <a:t>4/15/2008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19A8826-5F3A-4B8F-8259-3D5E01E6312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6C54696-270C-4914-A8D7-D187CB4A52BE}" type="datetimeFigureOut">
              <a:rPr lang="en-US" smtClean="0"/>
              <a:pPr/>
              <a:t>4/15/2008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19A8826-5F3A-4B8F-8259-3D5E01E6312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6C54696-270C-4914-A8D7-D187CB4A52BE}" type="datetimeFigureOut">
              <a:rPr lang="en-US" smtClean="0"/>
              <a:pPr/>
              <a:t>4/15/2008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19A8826-5F3A-4B8F-8259-3D5E01E6312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7" y="1"/>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6" y="4246565"/>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3"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6C54696-270C-4914-A8D7-D187CB4A52BE}" type="datetimeFigureOut">
              <a:rPr lang="en-US" smtClean="0"/>
              <a:pPr/>
              <a:t>4/15/2008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19A8826-5F3A-4B8F-8259-3D5E01E63124}" type="slidenum">
              <a:rPr lang="en-US" smtClean="0"/>
              <a:pPr/>
              <a:t>‹#›</a:t>
            </a:fld>
            <a:endParaRPr lang="en-US"/>
          </a:p>
        </p:txBody>
      </p:sp>
      <p:sp>
        <p:nvSpPr>
          <p:cNvPr id="7" name="Rectangle 6"/>
          <p:cNvSpPr/>
          <p:nvPr/>
        </p:nvSpPr>
        <p:spPr>
          <a:xfrm>
            <a:off x="363160" y="402266"/>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1"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1"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3"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9"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3"/>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3"/>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6C54696-270C-4914-A8D7-D187CB4A52BE}" type="datetimeFigureOut">
              <a:rPr lang="en-US" smtClean="0"/>
              <a:pPr/>
              <a:t>4/15/2008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19A8826-5F3A-4B8F-8259-3D5E01E6312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7"/>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2"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7"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2"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7"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6C54696-270C-4914-A8D7-D187CB4A52BE}" type="datetimeFigureOut">
              <a:rPr lang="en-US" smtClean="0"/>
              <a:pPr/>
              <a:t>4/15/2008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719A8826-5F3A-4B8F-8259-3D5E01E63124}" type="slidenum">
              <a:rPr lang="en-US" smtClean="0"/>
              <a:pPr/>
              <a:t>‹#›</a:t>
            </a:fld>
            <a:endParaRPr lang="en-US"/>
          </a:p>
        </p:txBody>
      </p:sp>
      <p:sp>
        <p:nvSpPr>
          <p:cNvPr id="16" name="Rectangle 15"/>
          <p:cNvSpPr/>
          <p:nvPr/>
        </p:nvSpPr>
        <p:spPr>
          <a:xfrm>
            <a:off x="87791"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3"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5"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1"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06C54696-270C-4914-A8D7-D187CB4A52BE}" type="datetimeFigureOut">
              <a:rPr lang="en-US" smtClean="0"/>
              <a:pPr/>
              <a:t>4/15/2008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719A8826-5F3A-4B8F-8259-3D5E01E6312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6C54696-270C-4914-A8D7-D187CB4A52BE}" type="datetimeFigureOut">
              <a:rPr lang="en-US" smtClean="0"/>
              <a:pPr/>
              <a:t>4/15/2008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719A8826-5F3A-4B8F-8259-3D5E01E6312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6C54696-270C-4914-A8D7-D187CB4A52BE}" type="datetimeFigureOut">
              <a:rPr lang="en-US" smtClean="0"/>
              <a:pPr/>
              <a:t>4/15/2008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19A8826-5F3A-4B8F-8259-3D5E01E6312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2"/>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6" y="1885028"/>
            <a:ext cx="8782623"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4" y="1219200"/>
            <a:ext cx="132763" cy="128467"/>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3"/>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3"/>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4" y="1371600"/>
            <a:ext cx="132763" cy="128467"/>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91" y="1474764"/>
            <a:ext cx="132763" cy="128467"/>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501"/>
            <a:ext cx="2133600" cy="365125"/>
          </a:xfrm>
        </p:spPr>
        <p:txBody>
          <a:bodyPr/>
          <a:lstStyle>
            <a:extLst/>
          </a:lstStyle>
          <a:p>
            <a:fld id="{06C54696-270C-4914-A8D7-D187CB4A52BE}" type="datetimeFigureOut">
              <a:rPr lang="en-US" smtClean="0"/>
              <a:pPr/>
              <a:t>4/15/2008</a:t>
            </a:fld>
            <a:endParaRPr lang="en-US"/>
          </a:p>
        </p:txBody>
      </p:sp>
      <p:sp>
        <p:nvSpPr>
          <p:cNvPr id="6" name="Footer Placeholder 5"/>
          <p:cNvSpPr>
            <a:spLocks noGrp="1"/>
          </p:cNvSpPr>
          <p:nvPr>
            <p:ph type="ftr" sz="quarter" idx="11"/>
          </p:nvPr>
        </p:nvSpPr>
        <p:spPr>
          <a:xfrm>
            <a:off x="914400" y="55501"/>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501"/>
            <a:ext cx="457200" cy="365125"/>
          </a:xfrm>
        </p:spPr>
        <p:txBody>
          <a:bodyPr/>
          <a:lstStyle>
            <a:extLst/>
          </a:lstStyle>
          <a:p>
            <a:fld id="{719A8826-5F3A-4B8F-8259-3D5E01E6312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9"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7"/>
            <a:ext cx="2133600" cy="365125"/>
          </a:xfrm>
          <a:prstGeom prst="rect">
            <a:avLst/>
          </a:prstGeom>
        </p:spPr>
        <p:txBody>
          <a:bodyPr vert="horz" anchor="b"/>
          <a:lstStyle>
            <a:lvl1pPr algn="l" eaLnBrk="1" latinLnBrk="0" hangingPunct="1">
              <a:defRPr kumimoji="0" sz="1100">
                <a:solidFill>
                  <a:schemeClr val="tx2"/>
                </a:solidFill>
              </a:defRPr>
            </a:lvl1pPr>
            <a:extLst/>
          </a:lstStyle>
          <a:p>
            <a:fld id="{06C54696-270C-4914-A8D7-D187CB4A52BE}" type="datetimeFigureOut">
              <a:rPr lang="en-US" smtClean="0"/>
              <a:pPr/>
              <a:t>4/15/2008</a:t>
            </a:fld>
            <a:endParaRPr lang="en-US"/>
          </a:p>
        </p:txBody>
      </p:sp>
      <p:sp>
        <p:nvSpPr>
          <p:cNvPr id="3" name="Footer Placeholder 2"/>
          <p:cNvSpPr>
            <a:spLocks noGrp="1"/>
          </p:cNvSpPr>
          <p:nvPr>
            <p:ph type="ftr" sz="quarter" idx="3"/>
          </p:nvPr>
        </p:nvSpPr>
        <p:spPr>
          <a:xfrm>
            <a:off x="914400" y="6416677"/>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7"/>
            <a:ext cx="457200" cy="365125"/>
          </a:xfrm>
          <a:prstGeom prst="rect">
            <a:avLst/>
          </a:prstGeom>
        </p:spPr>
        <p:txBody>
          <a:bodyPr vert="horz" anchor="b"/>
          <a:lstStyle>
            <a:lvl1pPr algn="l" eaLnBrk="1" latinLnBrk="0" hangingPunct="1">
              <a:defRPr kumimoji="0" sz="1200">
                <a:solidFill>
                  <a:schemeClr val="tx2"/>
                </a:solidFill>
              </a:defRPr>
            </a:lvl1pPr>
            <a:extLst/>
          </a:lstStyle>
          <a:p>
            <a:fld id="{719A8826-5F3A-4B8F-8259-3D5E01E63124}"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2.gif"/><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mailto:tim@timwingfield.com"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ajax.asp.net/"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 to </a:t>
            </a:r>
            <a:r>
              <a:rPr lang="en-US" dirty="0" err="1" smtClean="0"/>
              <a:t>ASP.Net</a:t>
            </a:r>
            <a:r>
              <a:rPr lang="en-US" dirty="0" smtClean="0"/>
              <a:t> </a:t>
            </a:r>
            <a:r>
              <a:rPr lang="en-US" dirty="0" err="1" smtClean="0"/>
              <a:t>ajax</a:t>
            </a:r>
            <a:endParaRPr lang="en-US" dirty="0"/>
          </a:p>
        </p:txBody>
      </p:sp>
      <p:sp>
        <p:nvSpPr>
          <p:cNvPr id="3" name="Subtitle 2"/>
          <p:cNvSpPr>
            <a:spLocks noGrp="1"/>
          </p:cNvSpPr>
          <p:nvPr>
            <p:ph type="subTitle" idx="1"/>
          </p:nvPr>
        </p:nvSpPr>
        <p:spPr/>
        <p:txBody>
          <a:bodyPr/>
          <a:lstStyle/>
          <a:p>
            <a:r>
              <a:rPr lang="en-US" dirty="0" smtClean="0"/>
              <a:t>Tim Wingfield</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12064"/>
            <a:ext cx="7772400" cy="914400"/>
          </a:xfrm>
        </p:spPr>
        <p:txBody>
          <a:bodyPr/>
          <a:lstStyle/>
          <a:p>
            <a:pPr algn="ctr"/>
            <a:r>
              <a:rPr lang="en-US" dirty="0" smtClean="0"/>
              <a:t>Update Panel Pros</a:t>
            </a:r>
            <a:endParaRPr lang="en-US" dirty="0"/>
          </a:p>
        </p:txBody>
      </p:sp>
      <p:pic>
        <p:nvPicPr>
          <p:cNvPr id="6149" name="Picture 5" descr="C:\Users\Tim\Pictures\presentation graphics\Intro to ASP.Net AJAX\Mickey_Mouse.png"/>
          <p:cNvPicPr>
            <a:picLocks noChangeAspect="1" noChangeArrowheads="1"/>
          </p:cNvPicPr>
          <p:nvPr/>
        </p:nvPicPr>
        <p:blipFill>
          <a:blip r:embed="rId3"/>
          <a:srcRect/>
          <a:stretch>
            <a:fillRect/>
          </a:stretch>
        </p:blipFill>
        <p:spPr bwMode="auto">
          <a:xfrm>
            <a:off x="2813422" y="1828800"/>
            <a:ext cx="3517161" cy="4038600"/>
          </a:xfrm>
          <a:prstGeom prst="rect">
            <a:avLst/>
          </a:prstGeom>
          <a:solidFill>
            <a:schemeClr val="tx1">
              <a:lumMod val="95000"/>
            </a:schemeClr>
          </a:solidFill>
          <a:effectLst>
            <a:softEdge rad="63500"/>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12064"/>
            <a:ext cx="7772400" cy="914400"/>
          </a:xfrm>
        </p:spPr>
        <p:txBody>
          <a:bodyPr/>
          <a:lstStyle/>
          <a:p>
            <a:pPr algn="ctr"/>
            <a:r>
              <a:rPr lang="en-US" dirty="0" smtClean="0"/>
              <a:t>Update Panel Cons</a:t>
            </a:r>
            <a:endParaRPr lang="en-US" dirty="0"/>
          </a:p>
        </p:txBody>
      </p:sp>
      <p:pic>
        <p:nvPicPr>
          <p:cNvPr id="7170" name="Picture 2" descr="C:\Users\Tim\Pictures\presentation graphics\Intro to ASP.Net AJAX\donald_mad.jpg"/>
          <p:cNvPicPr>
            <a:picLocks noChangeAspect="1" noChangeArrowheads="1"/>
          </p:cNvPicPr>
          <p:nvPr/>
        </p:nvPicPr>
        <p:blipFill>
          <a:blip r:embed="rId3"/>
          <a:srcRect/>
          <a:stretch>
            <a:fillRect/>
          </a:stretch>
        </p:blipFill>
        <p:spPr bwMode="auto">
          <a:xfrm>
            <a:off x="2922019" y="1905000"/>
            <a:ext cx="3299967" cy="3657600"/>
          </a:xfrm>
          <a:prstGeom prst="rect">
            <a:avLst/>
          </a:prstGeom>
          <a:noFill/>
          <a:effectLst>
            <a:softEdge rad="63500"/>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12064"/>
            <a:ext cx="7772400" cy="914400"/>
          </a:xfrm>
        </p:spPr>
        <p:txBody>
          <a:bodyPr/>
          <a:lstStyle/>
          <a:p>
            <a:pPr algn="ctr"/>
            <a:r>
              <a:rPr lang="en-US" dirty="0" smtClean="0"/>
              <a:t>Page Request Manager</a:t>
            </a:r>
            <a:endParaRPr lang="en-US" dirty="0"/>
          </a:p>
        </p:txBody>
      </p:sp>
      <p:pic>
        <p:nvPicPr>
          <p:cNvPr id="9219" name="Picture 3" descr="C:\Users\Tim\Pictures\presentation graphics\Intro to ASP.Net AJAX\traffic-cop.jpg"/>
          <p:cNvPicPr>
            <a:picLocks noChangeAspect="1" noChangeArrowheads="1"/>
          </p:cNvPicPr>
          <p:nvPr/>
        </p:nvPicPr>
        <p:blipFill>
          <a:blip r:embed="rId3"/>
          <a:srcRect/>
          <a:stretch>
            <a:fillRect/>
          </a:stretch>
        </p:blipFill>
        <p:spPr bwMode="auto">
          <a:xfrm>
            <a:off x="2857500" y="1676399"/>
            <a:ext cx="3429000" cy="4233333"/>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12064"/>
            <a:ext cx="7772400" cy="914400"/>
          </a:xfrm>
        </p:spPr>
        <p:txBody>
          <a:bodyPr/>
          <a:lstStyle/>
          <a:p>
            <a:pPr algn="ctr"/>
            <a:r>
              <a:rPr lang="en-US" sz="3200" dirty="0" smtClean="0"/>
              <a:t>Page Request Manager Client Events</a:t>
            </a:r>
            <a:endParaRPr lang="en-US" sz="3200" dirty="0"/>
          </a:p>
        </p:txBody>
      </p:sp>
      <p:sp>
        <p:nvSpPr>
          <p:cNvPr id="4" name="Rounded Rectangle 3"/>
          <p:cNvSpPr/>
          <p:nvPr/>
        </p:nvSpPr>
        <p:spPr>
          <a:xfrm>
            <a:off x="2895600" y="1371600"/>
            <a:ext cx="33528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smtClean="0"/>
              <a:t>initializeRequest</a:t>
            </a:r>
            <a:endParaRPr lang="en-US" sz="3200" dirty="0" smtClean="0"/>
          </a:p>
        </p:txBody>
      </p:sp>
      <p:sp>
        <p:nvSpPr>
          <p:cNvPr id="6" name="Rounded Rectangle 5"/>
          <p:cNvSpPr/>
          <p:nvPr/>
        </p:nvSpPr>
        <p:spPr>
          <a:xfrm>
            <a:off x="2895600" y="2362200"/>
            <a:ext cx="3352800" cy="685800"/>
          </a:xfrm>
          <a:prstGeom prst="round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smtClean="0"/>
              <a:t>beginRequest</a:t>
            </a:r>
            <a:endParaRPr lang="en-US" sz="3200" dirty="0" smtClean="0"/>
          </a:p>
        </p:txBody>
      </p:sp>
      <p:sp>
        <p:nvSpPr>
          <p:cNvPr id="7" name="Rounded Rectangle 6"/>
          <p:cNvSpPr/>
          <p:nvPr/>
        </p:nvSpPr>
        <p:spPr>
          <a:xfrm>
            <a:off x="2895600" y="3352800"/>
            <a:ext cx="3352800" cy="685800"/>
          </a:xfrm>
          <a:prstGeom prst="roundRect">
            <a:avLst/>
          </a:prstGeom>
          <a:solidFill>
            <a:schemeClr val="tx2">
              <a:lumMod val="50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smtClean="0"/>
              <a:t>pageLoading</a:t>
            </a:r>
            <a:endParaRPr lang="en-US" sz="3200" dirty="0" smtClean="0"/>
          </a:p>
        </p:txBody>
      </p:sp>
      <p:sp>
        <p:nvSpPr>
          <p:cNvPr id="8" name="Rounded Rectangle 7"/>
          <p:cNvSpPr/>
          <p:nvPr/>
        </p:nvSpPr>
        <p:spPr>
          <a:xfrm>
            <a:off x="2895600" y="4343400"/>
            <a:ext cx="3352800" cy="685800"/>
          </a:xfrm>
          <a:prstGeom prst="roundRect">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smtClean="0"/>
              <a:t>pageLoaded</a:t>
            </a:r>
            <a:endParaRPr lang="en-US" sz="3200" dirty="0" smtClean="0"/>
          </a:p>
        </p:txBody>
      </p:sp>
      <p:sp>
        <p:nvSpPr>
          <p:cNvPr id="9" name="Rounded Rectangle 8"/>
          <p:cNvSpPr/>
          <p:nvPr/>
        </p:nvSpPr>
        <p:spPr>
          <a:xfrm>
            <a:off x="2895600" y="5334000"/>
            <a:ext cx="3352800" cy="685800"/>
          </a:xfrm>
          <a:prstGeom prst="roundRect">
            <a:avLst/>
          </a:prstGeom>
          <a:solidFill>
            <a:schemeClr val="accent4">
              <a:lumMod val="50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smtClean="0"/>
              <a:t>endRequest</a:t>
            </a:r>
            <a:endParaRPr lang="en-US" sz="32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819400"/>
            <a:ext cx="7772400" cy="1447800"/>
          </a:xfrm>
        </p:spPr>
        <p:txBody>
          <a:bodyPr/>
          <a:lstStyle/>
          <a:p>
            <a:r>
              <a:rPr lang="en-US" sz="6000" dirty="0" smtClean="0">
                <a:solidFill>
                  <a:srgbClr val="FFC000"/>
                </a:solidFill>
                <a:latin typeface="Courier New" pitchFamily="49" charset="0"/>
                <a:cs typeface="Courier New" pitchFamily="49" charset="0"/>
              </a:rPr>
              <a:t>&lt;code /&gt;</a:t>
            </a:r>
            <a:endParaRPr lang="en-US" sz="6000" dirty="0">
              <a:solidFill>
                <a:srgbClr val="FFC000"/>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Javascript</a:t>
            </a:r>
            <a:r>
              <a:rPr lang="en-US" dirty="0" smtClean="0"/>
              <a:t> Callbacks</a:t>
            </a:r>
            <a:endParaRPr lang="en-US" dirty="0"/>
          </a:p>
        </p:txBody>
      </p:sp>
      <p:pic>
        <p:nvPicPr>
          <p:cNvPr id="11266" name="Picture 2" descr="C:\Users\Tim\Pictures\presentation graphics\Intro to ASP.Net AJAX\communication.jpg"/>
          <p:cNvPicPr>
            <a:picLocks noChangeAspect="1" noChangeArrowheads="1"/>
          </p:cNvPicPr>
          <p:nvPr/>
        </p:nvPicPr>
        <p:blipFill>
          <a:blip r:embed="rId3"/>
          <a:srcRect/>
          <a:stretch>
            <a:fillRect/>
          </a:stretch>
        </p:blipFill>
        <p:spPr bwMode="auto">
          <a:xfrm>
            <a:off x="838203" y="1600200"/>
            <a:ext cx="2810655" cy="2286000"/>
          </a:xfrm>
          <a:prstGeom prst="rect">
            <a:avLst/>
          </a:prstGeom>
          <a:noFill/>
          <a:effectLst>
            <a:softEdge rad="63500"/>
          </a:effectLst>
        </p:spPr>
      </p:pic>
      <p:sp>
        <p:nvSpPr>
          <p:cNvPr id="6" name="Cloud 5"/>
          <p:cNvSpPr/>
          <p:nvPr/>
        </p:nvSpPr>
        <p:spPr>
          <a:xfrm>
            <a:off x="5791200" y="1371600"/>
            <a:ext cx="2743200" cy="1524000"/>
          </a:xfrm>
          <a:prstGeom prst="clou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pic>
        <p:nvPicPr>
          <p:cNvPr id="11267" name="Picture 3" descr="C:\Users\Tim\Pictures\presentation graphics\Intro to ASP.Net AJAX\My_Computer.png"/>
          <p:cNvPicPr>
            <a:picLocks noChangeAspect="1" noChangeArrowheads="1"/>
          </p:cNvPicPr>
          <p:nvPr/>
        </p:nvPicPr>
        <p:blipFill>
          <a:blip r:embed="rId4"/>
          <a:srcRect/>
          <a:stretch>
            <a:fillRect/>
          </a:stretch>
        </p:blipFill>
        <p:spPr bwMode="auto">
          <a:xfrm>
            <a:off x="5562600" y="4038600"/>
            <a:ext cx="2438400" cy="2438400"/>
          </a:xfrm>
          <a:prstGeom prst="rect">
            <a:avLst/>
          </a:prstGeom>
          <a:noFill/>
        </p:spPr>
      </p:pic>
      <p:grpSp>
        <p:nvGrpSpPr>
          <p:cNvPr id="13" name="Group 12"/>
          <p:cNvGrpSpPr/>
          <p:nvPr/>
        </p:nvGrpSpPr>
        <p:grpSpPr>
          <a:xfrm>
            <a:off x="1828800" y="4953000"/>
            <a:ext cx="1600200" cy="1752600"/>
            <a:chOff x="2895600" y="4953000"/>
            <a:chExt cx="1600200" cy="1752600"/>
          </a:xfrm>
        </p:grpSpPr>
        <p:pic>
          <p:nvPicPr>
            <p:cNvPr id="11268" name="Picture 4" descr="C:\Users\Tim\Pictures\presentation graphics\Intro to ASP.Net AJAX\aspx-icon.gif"/>
            <p:cNvPicPr>
              <a:picLocks noChangeAspect="1" noChangeArrowheads="1"/>
            </p:cNvPicPr>
            <p:nvPr/>
          </p:nvPicPr>
          <p:blipFill>
            <a:blip r:embed="rId5"/>
            <a:srcRect/>
            <a:stretch>
              <a:fillRect/>
            </a:stretch>
          </p:blipFill>
          <p:spPr bwMode="auto">
            <a:xfrm>
              <a:off x="2895600" y="5105400"/>
              <a:ext cx="1600200" cy="1600200"/>
            </a:xfrm>
            <a:prstGeom prst="rect">
              <a:avLst/>
            </a:prstGeom>
            <a:noFill/>
          </p:spPr>
        </p:pic>
        <p:sp>
          <p:nvSpPr>
            <p:cNvPr id="8" name="TextBox 7"/>
            <p:cNvSpPr txBox="1"/>
            <p:nvPr/>
          </p:nvSpPr>
          <p:spPr>
            <a:xfrm>
              <a:off x="3352800" y="4953000"/>
              <a:ext cx="1104470" cy="646331"/>
            </a:xfrm>
            <a:prstGeom prst="rect">
              <a:avLst/>
            </a:prstGeom>
            <a:noFill/>
          </p:spPr>
          <p:txBody>
            <a:bodyPr wrap="none" rtlCol="0">
              <a:spAutoFit/>
            </a:bodyPr>
            <a:lstStyle/>
            <a:p>
              <a:r>
                <a:rPr lang="en-US" sz="3600" b="1" dirty="0" err="1" smtClean="0">
                  <a:solidFill>
                    <a:schemeClr val="bg1"/>
                  </a:solidFill>
                </a:rPr>
                <a:t>aspx</a:t>
              </a:r>
              <a:endParaRPr lang="en-US" sz="3600" b="1" dirty="0">
                <a:solidFill>
                  <a:schemeClr val="bg1"/>
                </a:solidFill>
              </a:endParaRPr>
            </a:p>
          </p:txBody>
        </p:sp>
      </p:grpSp>
      <p:sp>
        <p:nvSpPr>
          <p:cNvPr id="10" name="Right Arrow 9"/>
          <p:cNvSpPr/>
          <p:nvPr/>
        </p:nvSpPr>
        <p:spPr>
          <a:xfrm>
            <a:off x="3810000" y="1752600"/>
            <a:ext cx="1752600" cy="685800"/>
          </a:xfrm>
          <a:prstGeom prst="rightArrow">
            <a:avLst/>
          </a:prstGeom>
          <a:solidFill>
            <a:srgbClr val="0070C0"/>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rot="1193578">
            <a:off x="3868069" y="3837087"/>
            <a:ext cx="1752600" cy="685800"/>
          </a:xfrm>
          <a:prstGeom prst="rightArrow">
            <a:avLst/>
          </a:prstGeom>
          <a:solidFill>
            <a:srgbClr val="0070C0"/>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rot="5400000">
            <a:off x="2362200" y="4114800"/>
            <a:ext cx="990600" cy="685800"/>
          </a:xfrm>
          <a:prstGeom prst="rightArrow">
            <a:avLst/>
          </a:prstGeom>
          <a:solidFill>
            <a:srgbClr val="0070C0"/>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1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1000"/>
                                        <p:tgtEl>
                                          <p:spTgt spid="11"/>
                                        </p:tgtEl>
                                      </p:cBhvr>
                                    </p:animEffect>
                                  </p:childTnLst>
                                </p:cTn>
                              </p:par>
                              <p:par>
                                <p:cTn id="16" presetID="10" presetClass="entr" presetSubtype="0" fill="hold" nodeType="withEffect">
                                  <p:stCondLst>
                                    <p:cond delay="0"/>
                                  </p:stCondLst>
                                  <p:childTnLst>
                                    <p:set>
                                      <p:cBhvr>
                                        <p:cTn id="17" dur="1" fill="hold">
                                          <p:stCondLst>
                                            <p:cond delay="0"/>
                                          </p:stCondLst>
                                        </p:cTn>
                                        <p:tgtEl>
                                          <p:spTgt spid="11267"/>
                                        </p:tgtEl>
                                        <p:attrNameLst>
                                          <p:attrName>style.visibility</p:attrName>
                                        </p:attrNameLst>
                                      </p:cBhvr>
                                      <p:to>
                                        <p:strVal val="visible"/>
                                      </p:to>
                                    </p:set>
                                    <p:animEffect transition="in" filter="fade">
                                      <p:cBhvr>
                                        <p:cTn id="18" dur="1000"/>
                                        <p:tgtEl>
                                          <p:spTgt spid="1126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1000"/>
                                        <p:tgtEl>
                                          <p:spTgt spid="12"/>
                                        </p:tgtEl>
                                      </p:cBhvr>
                                    </p:animEffect>
                                  </p:childTnLst>
                                </p:cTn>
                              </p:par>
                              <p:par>
                                <p:cTn id="24" presetID="10" presetClass="entr" presetSubtype="0"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1"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12064"/>
            <a:ext cx="7772400" cy="914400"/>
          </a:xfrm>
        </p:spPr>
        <p:txBody>
          <a:bodyPr/>
          <a:lstStyle/>
          <a:p>
            <a:pPr algn="ctr"/>
            <a:r>
              <a:rPr lang="en-US" dirty="0" smtClean="0"/>
              <a:t>Callback Pros</a:t>
            </a:r>
            <a:endParaRPr lang="en-US" dirty="0"/>
          </a:p>
        </p:txBody>
      </p:sp>
      <p:pic>
        <p:nvPicPr>
          <p:cNvPr id="12291" name="Picture 3" descr="C:\Users\Tim\Pictures\presentation graphics\Intro to ASP.Net AJAX\cars-lightning-mcqueen.jpg"/>
          <p:cNvPicPr>
            <a:picLocks noChangeAspect="1" noChangeArrowheads="1"/>
          </p:cNvPicPr>
          <p:nvPr/>
        </p:nvPicPr>
        <p:blipFill>
          <a:blip r:embed="rId3"/>
          <a:srcRect/>
          <a:stretch>
            <a:fillRect/>
          </a:stretch>
        </p:blipFill>
        <p:spPr bwMode="auto">
          <a:xfrm>
            <a:off x="2247900" y="2209800"/>
            <a:ext cx="4648200" cy="3222048"/>
          </a:xfrm>
          <a:prstGeom prst="rect">
            <a:avLst/>
          </a:prstGeom>
          <a:noFill/>
          <a:ln w="76200">
            <a:solidFill>
              <a:schemeClr val="tx1"/>
            </a:solid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12064"/>
            <a:ext cx="7772400" cy="914400"/>
          </a:xfrm>
        </p:spPr>
        <p:txBody>
          <a:bodyPr/>
          <a:lstStyle/>
          <a:p>
            <a:pPr algn="ctr"/>
            <a:r>
              <a:rPr lang="en-US" dirty="0" smtClean="0"/>
              <a:t>Callback Cons</a:t>
            </a:r>
            <a:endParaRPr lang="en-US" dirty="0"/>
          </a:p>
        </p:txBody>
      </p:sp>
      <p:pic>
        <p:nvPicPr>
          <p:cNvPr id="13314" name="Picture 2" descr="C:\Users\Tim\Pictures\presentation graphics\Intro to ASP.Net AJAX\cars-chick-hicks.jpg"/>
          <p:cNvPicPr>
            <a:picLocks noChangeAspect="1" noChangeArrowheads="1"/>
          </p:cNvPicPr>
          <p:nvPr/>
        </p:nvPicPr>
        <p:blipFill>
          <a:blip r:embed="rId3"/>
          <a:srcRect/>
          <a:stretch>
            <a:fillRect/>
          </a:stretch>
        </p:blipFill>
        <p:spPr bwMode="auto">
          <a:xfrm>
            <a:off x="2263515" y="2133600"/>
            <a:ext cx="4616975" cy="3200400"/>
          </a:xfrm>
          <a:prstGeom prst="rect">
            <a:avLst/>
          </a:prstGeom>
          <a:noFill/>
          <a:ln w="76200">
            <a:solidFill>
              <a:schemeClr val="tx1"/>
            </a:solid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lstStyle/>
          <a:p>
            <a:r>
              <a:rPr lang="en-US" dirty="0" smtClean="0"/>
              <a:t>Microsoft AJAX libraries: ajax.asp.net</a:t>
            </a:r>
          </a:p>
          <a:p>
            <a:r>
              <a:rPr lang="en-US" dirty="0" smtClean="0"/>
              <a:t>Toolkit: asp.net/</a:t>
            </a:r>
            <a:r>
              <a:rPr lang="en-US" dirty="0" err="1" smtClean="0"/>
              <a:t>ajax</a:t>
            </a:r>
            <a:r>
              <a:rPr lang="en-US" dirty="0" smtClean="0"/>
              <a:t>/</a:t>
            </a:r>
            <a:r>
              <a:rPr lang="en-US" dirty="0" err="1" smtClean="0"/>
              <a:t>ajaxcontroltoolkit</a:t>
            </a:r>
            <a:r>
              <a:rPr lang="en-US" dirty="0" smtClean="0"/>
              <a:t>/</a:t>
            </a:r>
          </a:p>
          <a:p>
            <a:r>
              <a:rPr lang="en-US" dirty="0" smtClean="0"/>
              <a:t>Scott Guthrie: weblogs.asp.net/</a:t>
            </a:r>
            <a:r>
              <a:rPr lang="en-US" dirty="0" err="1" smtClean="0"/>
              <a:t>scottgu</a:t>
            </a:r>
            <a:r>
              <a:rPr lang="en-US" dirty="0" smtClean="0"/>
              <a:t>/</a:t>
            </a:r>
          </a:p>
          <a:p>
            <a:r>
              <a:rPr lang="en-US" dirty="0" smtClean="0"/>
              <a:t>Matt </a:t>
            </a:r>
            <a:r>
              <a:rPr lang="en-US" dirty="0" err="1" smtClean="0"/>
              <a:t>Berseth</a:t>
            </a:r>
            <a:r>
              <a:rPr lang="en-US" dirty="0" smtClean="0"/>
              <a:t>: mattberseth.com</a:t>
            </a:r>
          </a:p>
          <a:p>
            <a:r>
              <a:rPr lang="en-US" dirty="0" smtClean="0"/>
              <a:t>David Hayden: davidhayden.com/blog/</a:t>
            </a:r>
            <a:r>
              <a:rPr lang="en-US" dirty="0" err="1" smtClean="0"/>
              <a:t>dave</a:t>
            </a:r>
            <a:r>
              <a:rPr lang="en-US" dirty="0" smtClean="0"/>
              <a:t>/</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 Wingfield</a:t>
            </a:r>
            <a:endParaRPr lang="en-US" dirty="0"/>
          </a:p>
        </p:txBody>
      </p:sp>
      <p:sp>
        <p:nvSpPr>
          <p:cNvPr id="3" name="Content Placeholder 2"/>
          <p:cNvSpPr>
            <a:spLocks noGrp="1"/>
          </p:cNvSpPr>
          <p:nvPr>
            <p:ph idx="1"/>
          </p:nvPr>
        </p:nvSpPr>
        <p:spPr>
          <a:xfrm>
            <a:off x="914400" y="1783560"/>
            <a:ext cx="8001000" cy="4572000"/>
          </a:xfrm>
        </p:spPr>
        <p:txBody>
          <a:bodyPr>
            <a:normAutofit/>
          </a:bodyPr>
          <a:lstStyle/>
          <a:p>
            <a:r>
              <a:rPr lang="en-US" sz="2800" dirty="0" smtClean="0"/>
              <a:t>Email: </a:t>
            </a:r>
            <a:r>
              <a:rPr lang="en-US" sz="2800" dirty="0" smtClean="0">
                <a:hlinkClick r:id="rId3"/>
              </a:rPr>
              <a:t>tim@timwingfield.com</a:t>
            </a:r>
            <a:endParaRPr lang="en-US" sz="2800" dirty="0" smtClean="0"/>
          </a:p>
          <a:p>
            <a:r>
              <a:rPr lang="en-US" sz="2800" dirty="0" smtClean="0"/>
              <a:t>Blog: blog.timwingfield.com</a:t>
            </a:r>
          </a:p>
          <a:p>
            <a:r>
              <a:rPr lang="en-US" sz="2800" dirty="0" smtClean="0"/>
              <a:t>Twitter: </a:t>
            </a:r>
            <a:r>
              <a:rPr lang="en-US" sz="2800" dirty="0" err="1" smtClean="0"/>
              <a:t>timwingfield</a:t>
            </a:r>
            <a:endParaRPr lang="en-US" sz="2800" dirty="0" smtClean="0"/>
          </a:p>
          <a:p>
            <a:r>
              <a:rPr lang="en-US" sz="2800" dirty="0" smtClean="0"/>
              <a:t>Code </a:t>
            </a:r>
            <a:r>
              <a:rPr lang="en-US" sz="2800" dirty="0" smtClean="0"/>
              <a:t>and Slides: </a:t>
            </a:r>
            <a:r>
              <a:rPr lang="en-US" sz="2800" dirty="0" smtClean="0"/>
              <a:t>code.google.com/p/</a:t>
            </a:r>
            <a:r>
              <a:rPr lang="en-US" sz="2800" dirty="0" err="1" smtClean="0"/>
              <a:t>codeincubator</a:t>
            </a:r>
            <a:r>
              <a:rPr lang="en-US" sz="2800" dirty="0" smtClean="0"/>
              <a:t>/source/browse/Samples/Intro-to-asp.net-</a:t>
            </a:r>
            <a:r>
              <a:rPr lang="en-US" sz="2800" dirty="0" err="1" smtClean="0"/>
              <a:t>ajax</a:t>
            </a:r>
            <a:endParaRPr lang="en-US" sz="28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C:\Users\Tim\Pictures\presentation graphics\Intro to ASP.Net AJAX\ajax.jpg"/>
          <p:cNvPicPr>
            <a:picLocks noChangeAspect="1" noChangeArrowheads="1"/>
          </p:cNvPicPr>
          <p:nvPr/>
        </p:nvPicPr>
        <p:blipFill>
          <a:blip r:embed="rId3"/>
          <a:srcRect/>
          <a:stretch>
            <a:fillRect/>
          </a:stretch>
        </p:blipFill>
        <p:spPr bwMode="auto">
          <a:xfrm>
            <a:off x="609600" y="457202"/>
            <a:ext cx="2362200" cy="2362201"/>
          </a:xfrm>
          <a:prstGeom prst="rect">
            <a:avLst/>
          </a:prstGeom>
          <a:noFill/>
          <a:effectLst>
            <a:softEdge rad="31750"/>
          </a:effectLst>
        </p:spPr>
      </p:pic>
      <p:pic>
        <p:nvPicPr>
          <p:cNvPr id="1027" name="Picture 3" descr="C:\Users\Tim\Pictures\presentation graphics\Intro to ASP.Net AJAX\users.png"/>
          <p:cNvPicPr>
            <a:picLocks noChangeAspect="1" noChangeArrowheads="1"/>
          </p:cNvPicPr>
          <p:nvPr/>
        </p:nvPicPr>
        <p:blipFill>
          <a:blip r:embed="rId4"/>
          <a:srcRect/>
          <a:stretch>
            <a:fillRect/>
          </a:stretch>
        </p:blipFill>
        <p:spPr bwMode="auto">
          <a:xfrm>
            <a:off x="5694514" y="838200"/>
            <a:ext cx="2916089" cy="2743200"/>
          </a:xfrm>
          <a:prstGeom prst="rect">
            <a:avLst/>
          </a:prstGeom>
          <a:noFill/>
        </p:spPr>
      </p:pic>
      <p:pic>
        <p:nvPicPr>
          <p:cNvPr id="1029" name="Picture 5" descr="C:\Users\Tim\Pictures\presentation graphics\Intro to ASP.Net AJAX\safari-logo.png"/>
          <p:cNvPicPr>
            <a:picLocks noChangeAspect="1" noChangeArrowheads="1"/>
          </p:cNvPicPr>
          <p:nvPr/>
        </p:nvPicPr>
        <p:blipFill>
          <a:blip r:embed="rId5"/>
          <a:srcRect/>
          <a:stretch>
            <a:fillRect/>
          </a:stretch>
        </p:blipFill>
        <p:spPr bwMode="auto">
          <a:xfrm>
            <a:off x="3381414" y="4193179"/>
            <a:ext cx="1817129" cy="1762616"/>
          </a:xfrm>
          <a:prstGeom prst="rect">
            <a:avLst/>
          </a:prstGeom>
          <a:noFill/>
          <a:effectLst>
            <a:reflection blurRad="6350" stA="50000" endA="275" endPos="40000" dist="101600" dir="5400000" sy="-100000" algn="bl" rotWithShape="0"/>
          </a:effectLst>
        </p:spPr>
      </p:pic>
      <p:pic>
        <p:nvPicPr>
          <p:cNvPr id="1032" name="Picture 8" descr="C:\Users\Tim\Pictures\presentation graphics\Intro to ASP.Net AJAX\firefox_logo.png"/>
          <p:cNvPicPr>
            <a:picLocks noChangeAspect="1" noChangeArrowheads="1"/>
          </p:cNvPicPr>
          <p:nvPr/>
        </p:nvPicPr>
        <p:blipFill>
          <a:blip r:embed="rId6" cstate="print"/>
          <a:srcRect/>
          <a:stretch>
            <a:fillRect/>
          </a:stretch>
        </p:blipFill>
        <p:spPr bwMode="auto">
          <a:xfrm>
            <a:off x="916467" y="4267202"/>
            <a:ext cx="1781504" cy="1687867"/>
          </a:xfrm>
          <a:prstGeom prst="rect">
            <a:avLst/>
          </a:prstGeom>
          <a:noFill/>
          <a:effectLst>
            <a:reflection blurRad="6350" stA="50000" endA="275" endPos="40000" dist="101600" dir="5400000" sy="-100000" algn="bl" rotWithShape="0"/>
          </a:effectLst>
        </p:spPr>
      </p:pic>
      <p:pic>
        <p:nvPicPr>
          <p:cNvPr id="1033" name="Picture 9" descr="C:\Users\Tim\Pictures\presentation graphics\Intro to ASP.Net AJAX\Internet_Explorer_7_Logo.png"/>
          <p:cNvPicPr>
            <a:picLocks noChangeAspect="1" noChangeArrowheads="1"/>
          </p:cNvPicPr>
          <p:nvPr/>
        </p:nvPicPr>
        <p:blipFill>
          <a:blip r:embed="rId7"/>
          <a:srcRect/>
          <a:stretch>
            <a:fillRect/>
          </a:stretch>
        </p:blipFill>
        <p:spPr bwMode="auto">
          <a:xfrm>
            <a:off x="5822169" y="4191000"/>
            <a:ext cx="1752600" cy="1752600"/>
          </a:xfrm>
          <a:prstGeom prst="rect">
            <a:avLst/>
          </a:prstGeom>
          <a:noFill/>
          <a:effectLst>
            <a:reflection blurRad="6350" stA="50000" endA="275" endPos="40000" dist="101600" dir="5400000" sy="-100000" algn="bl" rotWithShape="0"/>
          </a:effectLst>
        </p:spPr>
      </p:pic>
      <p:pic>
        <p:nvPicPr>
          <p:cNvPr id="1034" name="Picture 10" descr="C:\Users\Tim\Pictures\presentation graphics\Intro to ASP.Net AJAX\teeth.png"/>
          <p:cNvPicPr>
            <a:picLocks noChangeAspect="1" noChangeArrowheads="1"/>
          </p:cNvPicPr>
          <p:nvPr/>
        </p:nvPicPr>
        <p:blipFill>
          <a:blip r:embed="rId8"/>
          <a:srcRect/>
          <a:stretch>
            <a:fillRect/>
          </a:stretch>
        </p:blipFill>
        <p:spPr bwMode="auto">
          <a:xfrm>
            <a:off x="6324600" y="1752601"/>
            <a:ext cx="381000" cy="142875"/>
          </a:xfrm>
          <a:prstGeom prst="rect">
            <a:avLst/>
          </a:prstGeom>
          <a:noFill/>
        </p:spPr>
      </p:pic>
      <p:pic>
        <p:nvPicPr>
          <p:cNvPr id="17" name="Picture 10" descr="C:\Users\Tim\Pictures\presentation graphics\Intro to ASP.Net AJAX\teeth.png"/>
          <p:cNvPicPr>
            <a:picLocks noChangeAspect="1" noChangeArrowheads="1"/>
          </p:cNvPicPr>
          <p:nvPr/>
        </p:nvPicPr>
        <p:blipFill>
          <a:blip r:embed="rId8"/>
          <a:srcRect/>
          <a:stretch>
            <a:fillRect/>
          </a:stretch>
        </p:blipFill>
        <p:spPr bwMode="auto">
          <a:xfrm>
            <a:off x="7086600" y="2133602"/>
            <a:ext cx="381000" cy="1428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fade">
                                      <p:cBhvr>
                                        <p:cTn id="7" dur="1000"/>
                                        <p:tgtEl>
                                          <p:spTgt spid="102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34"/>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32"/>
                                        </p:tgtEl>
                                        <p:attrNameLst>
                                          <p:attrName>style.visibility</p:attrName>
                                        </p:attrNameLst>
                                      </p:cBhvr>
                                      <p:to>
                                        <p:strVal val="visible"/>
                                      </p:to>
                                    </p:set>
                                    <p:animEffect transition="in" filter="fade">
                                      <p:cBhvr>
                                        <p:cTn id="18" dur="1000"/>
                                        <p:tgtEl>
                                          <p:spTgt spid="1032"/>
                                        </p:tgtEl>
                                      </p:cBhvr>
                                    </p:animEffect>
                                  </p:childTnLst>
                                </p:cTn>
                              </p:par>
                              <p:par>
                                <p:cTn id="19" presetID="10" presetClass="entr" presetSubtype="0" fill="hold" nodeType="withEffect">
                                  <p:stCondLst>
                                    <p:cond delay="0"/>
                                  </p:stCondLst>
                                  <p:childTnLst>
                                    <p:set>
                                      <p:cBhvr>
                                        <p:cTn id="20" dur="1" fill="hold">
                                          <p:stCondLst>
                                            <p:cond delay="0"/>
                                          </p:stCondLst>
                                        </p:cTn>
                                        <p:tgtEl>
                                          <p:spTgt spid="1029"/>
                                        </p:tgtEl>
                                        <p:attrNameLst>
                                          <p:attrName>style.visibility</p:attrName>
                                        </p:attrNameLst>
                                      </p:cBhvr>
                                      <p:to>
                                        <p:strVal val="visible"/>
                                      </p:to>
                                    </p:set>
                                    <p:animEffect transition="in" filter="fade">
                                      <p:cBhvr>
                                        <p:cTn id="21" dur="1000"/>
                                        <p:tgtEl>
                                          <p:spTgt spid="1029"/>
                                        </p:tgtEl>
                                      </p:cBhvr>
                                    </p:animEffect>
                                  </p:childTnLst>
                                </p:cTn>
                              </p:par>
                              <p:par>
                                <p:cTn id="22" presetID="10" presetClass="entr" presetSubtype="0" fill="hold" nodeType="withEffect">
                                  <p:stCondLst>
                                    <p:cond delay="0"/>
                                  </p:stCondLst>
                                  <p:childTnLst>
                                    <p:set>
                                      <p:cBhvr>
                                        <p:cTn id="23" dur="1" fill="hold">
                                          <p:stCondLst>
                                            <p:cond delay="0"/>
                                          </p:stCondLst>
                                        </p:cTn>
                                        <p:tgtEl>
                                          <p:spTgt spid="1033"/>
                                        </p:tgtEl>
                                        <p:attrNameLst>
                                          <p:attrName>style.visibility</p:attrName>
                                        </p:attrNameLst>
                                      </p:cBhvr>
                                      <p:to>
                                        <p:strVal val="visible"/>
                                      </p:to>
                                    </p:set>
                                    <p:animEffect transition="in" filter="fade">
                                      <p:cBhvr>
                                        <p:cTn id="24" dur="1000"/>
                                        <p:tgtEl>
                                          <p:spTgt spid="10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098" name="Picture 2" descr="C:\Users\Tim\Pictures\presentation graphics\Intro to ASP.Net AJAX\dojo-logo.png"/>
          <p:cNvPicPr>
            <a:picLocks noChangeAspect="1" noChangeArrowheads="1"/>
          </p:cNvPicPr>
          <p:nvPr/>
        </p:nvPicPr>
        <p:blipFill>
          <a:blip r:embed="rId3"/>
          <a:srcRect/>
          <a:stretch>
            <a:fillRect/>
          </a:stretch>
        </p:blipFill>
        <p:spPr bwMode="auto">
          <a:xfrm>
            <a:off x="609600" y="533400"/>
            <a:ext cx="1981200" cy="1638300"/>
          </a:xfrm>
          <a:prstGeom prst="rect">
            <a:avLst/>
          </a:prstGeom>
          <a:noFill/>
        </p:spPr>
      </p:pic>
      <p:pic>
        <p:nvPicPr>
          <p:cNvPr id="4099" name="Picture 3" descr="C:\Users\Tim\Pictures\presentation graphics\Intro to ASP.Net AJAX\scriptaculous_logo.png"/>
          <p:cNvPicPr>
            <a:picLocks noChangeAspect="1" noChangeArrowheads="1"/>
          </p:cNvPicPr>
          <p:nvPr/>
        </p:nvPicPr>
        <p:blipFill>
          <a:blip r:embed="rId4"/>
          <a:srcRect/>
          <a:stretch>
            <a:fillRect/>
          </a:stretch>
        </p:blipFill>
        <p:spPr bwMode="auto">
          <a:xfrm>
            <a:off x="1981202" y="2286002"/>
            <a:ext cx="6667500" cy="2047875"/>
          </a:xfrm>
          <a:prstGeom prst="rect">
            <a:avLst/>
          </a:prstGeom>
          <a:noFill/>
        </p:spPr>
      </p:pic>
      <p:pic>
        <p:nvPicPr>
          <p:cNvPr id="4100" name="Picture 4" descr="C:\Users\Tim\Pictures\presentation graphics\Intro to ASP.Net AJAX\jquery-logo.png"/>
          <p:cNvPicPr>
            <a:picLocks noChangeAspect="1" noChangeArrowheads="1"/>
          </p:cNvPicPr>
          <p:nvPr/>
        </p:nvPicPr>
        <p:blipFill>
          <a:blip r:embed="rId5"/>
          <a:srcRect/>
          <a:stretch>
            <a:fillRect/>
          </a:stretch>
        </p:blipFill>
        <p:spPr bwMode="auto">
          <a:xfrm>
            <a:off x="6248403" y="4648200"/>
            <a:ext cx="1904999" cy="1419030"/>
          </a:xfrm>
          <a:prstGeom prst="rect">
            <a:avLst/>
          </a:prstGeom>
          <a:noFill/>
        </p:spPr>
      </p:pic>
      <p:pic>
        <p:nvPicPr>
          <p:cNvPr id="4101" name="Picture 5" descr="C:\Users\Tim\Pictures\presentation graphics\Intro to ASP.Net AJAX\prototypejs-logo.Png"/>
          <p:cNvPicPr>
            <a:picLocks noChangeAspect="1" noChangeArrowheads="1"/>
          </p:cNvPicPr>
          <p:nvPr/>
        </p:nvPicPr>
        <p:blipFill>
          <a:blip r:embed="rId6"/>
          <a:srcRect/>
          <a:stretch>
            <a:fillRect/>
          </a:stretch>
        </p:blipFill>
        <p:spPr bwMode="auto">
          <a:xfrm>
            <a:off x="5562600" y="762000"/>
            <a:ext cx="2074333" cy="1066800"/>
          </a:xfrm>
          <a:prstGeom prst="rect">
            <a:avLst/>
          </a:prstGeom>
          <a:noFill/>
        </p:spPr>
      </p:pic>
      <p:pic>
        <p:nvPicPr>
          <p:cNvPr id="4102" name="Picture 6" descr="C:\Users\Tim\Pictures\presentation graphics\Intro to ASP.Net AJAX\yahoo-logo.JPG"/>
          <p:cNvPicPr>
            <a:picLocks noChangeAspect="1" noChangeArrowheads="1"/>
          </p:cNvPicPr>
          <p:nvPr/>
        </p:nvPicPr>
        <p:blipFill>
          <a:blip r:embed="rId7"/>
          <a:srcRect/>
          <a:stretch>
            <a:fillRect/>
          </a:stretch>
        </p:blipFill>
        <p:spPr bwMode="auto">
          <a:xfrm>
            <a:off x="1143000" y="4800602"/>
            <a:ext cx="1676400" cy="131284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1000"/>
                                        <p:tgtEl>
                                          <p:spTgt spid="4098"/>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4101"/>
                                        </p:tgtEl>
                                        <p:attrNameLst>
                                          <p:attrName>style.visibility</p:attrName>
                                        </p:attrNameLst>
                                      </p:cBhvr>
                                      <p:to>
                                        <p:strVal val="visible"/>
                                      </p:to>
                                    </p:set>
                                    <p:animEffect transition="in" filter="fade">
                                      <p:cBhvr>
                                        <p:cTn id="11" dur="1000"/>
                                        <p:tgtEl>
                                          <p:spTgt spid="4101"/>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4099"/>
                                        </p:tgtEl>
                                        <p:attrNameLst>
                                          <p:attrName>style.visibility</p:attrName>
                                        </p:attrNameLst>
                                      </p:cBhvr>
                                      <p:to>
                                        <p:strVal val="visible"/>
                                      </p:to>
                                    </p:set>
                                    <p:animEffect transition="in" filter="fade">
                                      <p:cBhvr>
                                        <p:cTn id="15" dur="1000"/>
                                        <p:tgtEl>
                                          <p:spTgt spid="4099"/>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4102"/>
                                        </p:tgtEl>
                                        <p:attrNameLst>
                                          <p:attrName>style.visibility</p:attrName>
                                        </p:attrNameLst>
                                      </p:cBhvr>
                                      <p:to>
                                        <p:strVal val="visible"/>
                                      </p:to>
                                    </p:set>
                                    <p:animEffect transition="in" filter="fade">
                                      <p:cBhvr>
                                        <p:cTn id="19" dur="1000"/>
                                        <p:tgtEl>
                                          <p:spTgt spid="4102"/>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4100"/>
                                        </p:tgtEl>
                                        <p:attrNameLst>
                                          <p:attrName>style.visibility</p:attrName>
                                        </p:attrNameLst>
                                      </p:cBhvr>
                                      <p:to>
                                        <p:strVal val="visible"/>
                                      </p:to>
                                    </p:set>
                                    <p:animEffect transition="in" filter="fade">
                                      <p:cBhvr>
                                        <p:cTn id="23" dur="10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122" name="Picture 2" descr="C:\Users\Tim\Pictures\presentation graphics\Intro to ASP.Net AJAX\asp_ajax_logo.png"/>
          <p:cNvPicPr>
            <a:picLocks noChangeAspect="1" noChangeArrowheads="1"/>
          </p:cNvPicPr>
          <p:nvPr/>
        </p:nvPicPr>
        <p:blipFill>
          <a:blip r:embed="rId3"/>
          <a:srcRect/>
          <a:stretch>
            <a:fillRect/>
          </a:stretch>
        </p:blipFill>
        <p:spPr bwMode="auto">
          <a:xfrm>
            <a:off x="2362203" y="1948929"/>
            <a:ext cx="4419599" cy="1403872"/>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12064"/>
            <a:ext cx="7772400" cy="914400"/>
          </a:xfrm>
        </p:spPr>
        <p:txBody>
          <a:bodyPr/>
          <a:lstStyle/>
          <a:p>
            <a:pPr algn="ctr"/>
            <a:r>
              <a:rPr lang="en-US" dirty="0" smtClean="0"/>
              <a:t>AJAX Control Toolkit</a:t>
            </a:r>
            <a:endParaRPr lang="en-US" dirty="0"/>
          </a:p>
        </p:txBody>
      </p:sp>
      <p:pic>
        <p:nvPicPr>
          <p:cNvPr id="10242" name="Picture 2" descr="C:\Users\Tim\Pictures\presentation graphics\Intro to ASP.Net AJAX\toolbox.gif"/>
          <p:cNvPicPr>
            <a:picLocks noChangeAspect="1" noChangeArrowheads="1"/>
          </p:cNvPicPr>
          <p:nvPr/>
        </p:nvPicPr>
        <p:blipFill>
          <a:blip r:embed="rId3"/>
          <a:srcRect/>
          <a:stretch>
            <a:fillRect/>
          </a:stretch>
        </p:blipFill>
        <p:spPr bwMode="auto">
          <a:xfrm>
            <a:off x="2571752" y="2209800"/>
            <a:ext cx="4000501" cy="3810000"/>
          </a:xfrm>
          <a:prstGeom prst="rect">
            <a:avLst/>
          </a:prstGeom>
          <a:noFill/>
          <a:effectLst>
            <a:softEdge rad="63500"/>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2057400"/>
            <a:ext cx="7772400" cy="3657600"/>
          </a:xfrm>
        </p:spPr>
        <p:txBody>
          <a:bodyPr/>
          <a:lstStyle/>
          <a:p>
            <a:r>
              <a:rPr lang="en-US" dirty="0" smtClean="0"/>
              <a:t>Download the libraries at </a:t>
            </a:r>
            <a:r>
              <a:rPr lang="en-US" dirty="0" smtClean="0">
                <a:hlinkClick r:id="rId3"/>
              </a:rPr>
              <a:t>http://ajax.asp.net</a:t>
            </a:r>
            <a:endParaRPr lang="en-US" dirty="0" smtClean="0"/>
          </a:p>
          <a:p>
            <a:r>
              <a:rPr lang="en-US" dirty="0" smtClean="0"/>
              <a:t>In Visual Studio add a new 	</a:t>
            </a:r>
            <a:r>
              <a:rPr lang="en-US" dirty="0" err="1" smtClean="0"/>
              <a:t>ASP.Net</a:t>
            </a:r>
            <a:r>
              <a:rPr lang="en-US" dirty="0" smtClean="0"/>
              <a:t> AJAX Enabled Web Site</a:t>
            </a:r>
            <a:endParaRPr lang="en-US" dirty="0"/>
          </a:p>
        </p:txBody>
      </p:sp>
      <p:pic>
        <p:nvPicPr>
          <p:cNvPr id="2050" name="Picture 2" descr="C:\Users\Tim\Pictures\presentation graphics\Intro to ASP.Net AJAX\2005-pro.png"/>
          <p:cNvPicPr>
            <a:picLocks noChangeAspect="1" noChangeArrowheads="1"/>
          </p:cNvPicPr>
          <p:nvPr/>
        </p:nvPicPr>
        <p:blipFill>
          <a:blip r:embed="rId4"/>
          <a:srcRect/>
          <a:stretch>
            <a:fillRect/>
          </a:stretch>
        </p:blipFill>
        <p:spPr bwMode="auto">
          <a:xfrm>
            <a:off x="762000" y="304800"/>
            <a:ext cx="6375096" cy="12192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2057400"/>
            <a:ext cx="7772400" cy="3657600"/>
          </a:xfrm>
        </p:spPr>
        <p:txBody>
          <a:bodyPr/>
          <a:lstStyle/>
          <a:p>
            <a:r>
              <a:rPr lang="en-US" dirty="0" smtClean="0"/>
              <a:t>Create new </a:t>
            </a:r>
            <a:r>
              <a:rPr lang="en-US" dirty="0" err="1" smtClean="0"/>
              <a:t>ASP.Net</a:t>
            </a:r>
            <a:r>
              <a:rPr lang="en-US" dirty="0" smtClean="0"/>
              <a:t> Web Project</a:t>
            </a:r>
          </a:p>
          <a:p>
            <a:r>
              <a:rPr lang="en-US" dirty="0" smtClean="0"/>
              <a:t>Add a Script Manager to any page</a:t>
            </a:r>
            <a:endParaRPr lang="en-US" dirty="0"/>
          </a:p>
        </p:txBody>
      </p:sp>
      <p:pic>
        <p:nvPicPr>
          <p:cNvPr id="3075" name="Picture 3" descr="C:\Users\Tim\Pictures\presentation graphics\Intro to ASP.Net AJAX\VS2008.gif"/>
          <p:cNvPicPr>
            <a:picLocks noChangeAspect="1" noChangeArrowheads="1"/>
          </p:cNvPicPr>
          <p:nvPr/>
        </p:nvPicPr>
        <p:blipFill>
          <a:blip r:embed="rId3"/>
          <a:srcRect/>
          <a:stretch>
            <a:fillRect/>
          </a:stretch>
        </p:blipFill>
        <p:spPr bwMode="auto">
          <a:xfrm>
            <a:off x="776109" y="457200"/>
            <a:ext cx="7986891" cy="114300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838200"/>
            <a:ext cx="7924800" cy="4572000"/>
          </a:xfrm>
        </p:spPr>
        <p:txBody>
          <a:bodyPr>
            <a:normAutofit lnSpcReduction="10000"/>
          </a:bodyPr>
          <a:lstStyle/>
          <a:p>
            <a:pPr>
              <a:lnSpc>
                <a:spcPct val="120000"/>
              </a:lnSpc>
              <a:buNone/>
            </a:pPr>
            <a:r>
              <a:rPr lang="en-US" sz="3200" dirty="0" smtClean="0">
                <a:solidFill>
                  <a:srgbClr val="0000FF"/>
                </a:solidFill>
                <a:latin typeface="Courier New" pitchFamily="49" charset="0"/>
                <a:cs typeface="Courier New" pitchFamily="49" charset="0"/>
              </a:rPr>
              <a:t>&lt;</a:t>
            </a:r>
            <a:r>
              <a:rPr lang="en-US" sz="3200" dirty="0" err="1" smtClean="0">
                <a:solidFill>
                  <a:srgbClr val="FF0000"/>
                </a:solidFill>
                <a:latin typeface="Courier New" pitchFamily="49" charset="0"/>
                <a:cs typeface="Courier New" pitchFamily="49" charset="0"/>
              </a:rPr>
              <a:t>asp</a:t>
            </a:r>
            <a:r>
              <a:rPr lang="en-US" sz="3200" dirty="0" err="1" smtClean="0">
                <a:solidFill>
                  <a:srgbClr val="0000FF"/>
                </a:solidFill>
                <a:latin typeface="Courier New" pitchFamily="49" charset="0"/>
                <a:cs typeface="Courier New" pitchFamily="49" charset="0"/>
              </a:rPr>
              <a:t>:</a:t>
            </a:r>
            <a:r>
              <a:rPr lang="en-US" sz="3200" dirty="0" err="1" smtClean="0">
                <a:solidFill>
                  <a:srgbClr val="FF0000"/>
                </a:solidFill>
                <a:latin typeface="Courier New" pitchFamily="49" charset="0"/>
                <a:cs typeface="Courier New" pitchFamily="49" charset="0"/>
              </a:rPr>
              <a:t>ScriptManager</a:t>
            </a:r>
            <a:r>
              <a:rPr lang="en-US" sz="3200" dirty="0" smtClean="0">
                <a:solidFill>
                  <a:srgbClr val="800000"/>
                </a:solidFill>
                <a:latin typeface="Courier New" pitchFamily="49" charset="0"/>
                <a:cs typeface="Courier New" pitchFamily="49" charset="0"/>
              </a:rPr>
              <a:t> </a:t>
            </a:r>
          </a:p>
          <a:p>
            <a:pPr>
              <a:lnSpc>
                <a:spcPct val="120000"/>
              </a:lnSpc>
              <a:buNone/>
            </a:pPr>
            <a:r>
              <a:rPr lang="en-US" sz="3200" dirty="0" smtClean="0">
                <a:solidFill>
                  <a:srgbClr val="800000"/>
                </a:solidFill>
                <a:latin typeface="Courier New" pitchFamily="49" charset="0"/>
                <a:cs typeface="Courier New" pitchFamily="49" charset="0"/>
              </a:rPr>
              <a:t>	</a:t>
            </a:r>
            <a:r>
              <a:rPr lang="en-US" sz="3200" dirty="0" smtClean="0">
                <a:solidFill>
                  <a:srgbClr val="FF0000"/>
                </a:solidFill>
                <a:latin typeface="Courier New" pitchFamily="49" charset="0"/>
                <a:cs typeface="Courier New" pitchFamily="49" charset="0"/>
              </a:rPr>
              <a:t>ID</a:t>
            </a:r>
            <a:r>
              <a:rPr lang="en-US" sz="3200" dirty="0" smtClean="0">
                <a:solidFill>
                  <a:srgbClr val="0000FF"/>
                </a:solidFill>
                <a:latin typeface="Courier New" pitchFamily="49" charset="0"/>
                <a:cs typeface="Courier New" pitchFamily="49" charset="0"/>
              </a:rPr>
              <a:t>=“ScriptManager1” </a:t>
            </a:r>
          </a:p>
          <a:p>
            <a:pPr>
              <a:lnSpc>
                <a:spcPct val="120000"/>
              </a:lnSpc>
              <a:buNone/>
            </a:pPr>
            <a:r>
              <a:rPr lang="en-US" sz="3200" dirty="0" smtClean="0">
                <a:solidFill>
                  <a:srgbClr val="0000FF"/>
                </a:solidFill>
                <a:latin typeface="Courier New" pitchFamily="49" charset="0"/>
                <a:cs typeface="Courier New" pitchFamily="49" charset="0"/>
              </a:rPr>
              <a:t>	</a:t>
            </a:r>
            <a:r>
              <a:rPr lang="en-US" sz="3200" dirty="0" err="1" smtClean="0">
                <a:solidFill>
                  <a:srgbClr val="FF0000"/>
                </a:solidFill>
                <a:latin typeface="Courier New" pitchFamily="49" charset="0"/>
                <a:cs typeface="Courier New" pitchFamily="49" charset="0"/>
              </a:rPr>
              <a:t>runat</a:t>
            </a:r>
            <a:r>
              <a:rPr lang="en-US" sz="3200" dirty="0" smtClean="0">
                <a:solidFill>
                  <a:srgbClr val="0000FF"/>
                </a:solidFill>
                <a:latin typeface="Courier New" pitchFamily="49" charset="0"/>
                <a:cs typeface="Courier New" pitchFamily="49" charset="0"/>
              </a:rPr>
              <a:t>=“server” </a:t>
            </a:r>
          </a:p>
          <a:p>
            <a:pPr>
              <a:lnSpc>
                <a:spcPct val="120000"/>
              </a:lnSpc>
              <a:buNone/>
            </a:pPr>
            <a:r>
              <a:rPr lang="en-US" sz="3200" dirty="0" smtClean="0">
                <a:solidFill>
                  <a:srgbClr val="0000FF"/>
                </a:solidFill>
                <a:latin typeface="Courier New" pitchFamily="49" charset="0"/>
                <a:cs typeface="Courier New" pitchFamily="49" charset="0"/>
              </a:rPr>
              <a:t>	</a:t>
            </a:r>
            <a:r>
              <a:rPr lang="en-US" sz="3200" dirty="0" err="1" smtClean="0">
                <a:solidFill>
                  <a:srgbClr val="FF0000"/>
                </a:solidFill>
                <a:latin typeface="Courier New" pitchFamily="49" charset="0"/>
                <a:cs typeface="Courier New" pitchFamily="49" charset="0"/>
              </a:rPr>
              <a:t>EnablePartialRendering</a:t>
            </a:r>
            <a:r>
              <a:rPr lang="en-US" sz="3200" dirty="0" smtClean="0">
                <a:solidFill>
                  <a:srgbClr val="0000FF"/>
                </a:solidFill>
                <a:latin typeface="Courier New" pitchFamily="49" charset="0"/>
                <a:cs typeface="Courier New" pitchFamily="49" charset="0"/>
              </a:rPr>
              <a:t>=“true”</a:t>
            </a:r>
          </a:p>
          <a:p>
            <a:pPr>
              <a:lnSpc>
                <a:spcPct val="120000"/>
              </a:lnSpc>
              <a:buNone/>
            </a:pPr>
            <a:r>
              <a:rPr lang="en-US" sz="3200" dirty="0" smtClean="0">
                <a:solidFill>
                  <a:srgbClr val="0000FF"/>
                </a:solidFill>
                <a:latin typeface="Courier New" pitchFamily="49" charset="0"/>
                <a:cs typeface="Courier New" pitchFamily="49" charset="0"/>
              </a:rPr>
              <a:t>	</a:t>
            </a:r>
            <a:r>
              <a:rPr lang="en-US" sz="3200" dirty="0" err="1" smtClean="0">
                <a:solidFill>
                  <a:srgbClr val="FF0000"/>
                </a:solidFill>
                <a:latin typeface="Courier New" pitchFamily="49" charset="0"/>
                <a:cs typeface="Courier New" pitchFamily="49" charset="0"/>
              </a:rPr>
              <a:t>EnablePageMethods</a:t>
            </a:r>
            <a:r>
              <a:rPr lang="en-US" sz="3200" dirty="0" smtClean="0">
                <a:solidFill>
                  <a:srgbClr val="0000FF"/>
                </a:solidFill>
                <a:latin typeface="Courier New" pitchFamily="49" charset="0"/>
                <a:cs typeface="Courier New" pitchFamily="49" charset="0"/>
              </a:rPr>
              <a:t>=“false”</a:t>
            </a:r>
          </a:p>
          <a:p>
            <a:pPr>
              <a:lnSpc>
                <a:spcPct val="120000"/>
              </a:lnSpc>
              <a:buNone/>
            </a:pPr>
            <a:r>
              <a:rPr lang="en-US" sz="3200" dirty="0" smtClean="0">
                <a:solidFill>
                  <a:srgbClr val="0000FF"/>
                </a:solidFill>
                <a:latin typeface="Courier New" pitchFamily="49" charset="0"/>
                <a:cs typeface="Courier New" pitchFamily="49" charset="0"/>
              </a:rPr>
              <a:t>	</a:t>
            </a:r>
            <a:r>
              <a:rPr lang="en-US" sz="3200" dirty="0" err="1" smtClean="0">
                <a:solidFill>
                  <a:srgbClr val="FF0000"/>
                </a:solidFill>
                <a:latin typeface="Courier New" pitchFamily="49" charset="0"/>
                <a:cs typeface="Courier New" pitchFamily="49" charset="0"/>
              </a:rPr>
              <a:t>AsyncPostBackTimeOut</a:t>
            </a:r>
            <a:r>
              <a:rPr lang="en-US" sz="3200" dirty="0" smtClean="0">
                <a:solidFill>
                  <a:srgbClr val="0000FF"/>
                </a:solidFill>
                <a:latin typeface="Courier New" pitchFamily="49" charset="0"/>
                <a:cs typeface="Courier New" pitchFamily="49" charset="0"/>
              </a:rPr>
              <a:t>=“90”</a:t>
            </a:r>
          </a:p>
          <a:p>
            <a:pPr>
              <a:lnSpc>
                <a:spcPct val="120000"/>
              </a:lnSpc>
              <a:buNone/>
            </a:pPr>
            <a:r>
              <a:rPr lang="en-US" sz="3200" dirty="0" smtClean="0">
                <a:solidFill>
                  <a:srgbClr val="0000FF"/>
                </a:solidFill>
                <a:latin typeface="Courier New" pitchFamily="49" charset="0"/>
                <a:cs typeface="Courier New" pitchFamily="49" charset="0"/>
              </a:rPr>
              <a:t>/&gt;</a:t>
            </a:r>
            <a:endParaRPr lang="en-US" sz="3200" dirty="0" smtClean="0">
              <a:latin typeface="Courier New" pitchFamily="49" charset="0"/>
              <a:cs typeface="Courier New" pitchFamily="49" charset="0"/>
            </a:endParaRP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838200"/>
            <a:ext cx="7772400" cy="4572000"/>
          </a:xfrm>
        </p:spPr>
        <p:txBody>
          <a:bodyPr>
            <a:normAutofit/>
          </a:bodyPr>
          <a:lstStyle/>
          <a:p>
            <a:pPr>
              <a:lnSpc>
                <a:spcPct val="110000"/>
              </a:lnSpc>
              <a:buNone/>
            </a:pPr>
            <a:r>
              <a:rPr lang="en-US" sz="3200" dirty="0" smtClean="0">
                <a:solidFill>
                  <a:srgbClr val="0000FF"/>
                </a:solidFill>
                <a:latin typeface="Courier New" pitchFamily="49" charset="0"/>
                <a:cs typeface="Courier New" pitchFamily="49" charset="0"/>
              </a:rPr>
              <a:t>&lt;</a:t>
            </a:r>
            <a:r>
              <a:rPr lang="en-US" sz="3200" dirty="0" err="1" smtClean="0">
                <a:solidFill>
                  <a:srgbClr val="FF0000"/>
                </a:solidFill>
                <a:latin typeface="Courier New" pitchFamily="49" charset="0"/>
                <a:cs typeface="Courier New" pitchFamily="49" charset="0"/>
              </a:rPr>
              <a:t>asp</a:t>
            </a:r>
            <a:r>
              <a:rPr lang="en-US" sz="3200" dirty="0" err="1" smtClean="0">
                <a:solidFill>
                  <a:srgbClr val="0000FF"/>
                </a:solidFill>
                <a:latin typeface="Courier New" pitchFamily="49" charset="0"/>
                <a:cs typeface="Courier New" pitchFamily="49" charset="0"/>
              </a:rPr>
              <a:t>:</a:t>
            </a:r>
            <a:r>
              <a:rPr lang="en-US" sz="3200" dirty="0" err="1" smtClean="0">
                <a:solidFill>
                  <a:srgbClr val="FF0000"/>
                </a:solidFill>
                <a:latin typeface="Courier New" pitchFamily="49" charset="0"/>
                <a:cs typeface="Courier New" pitchFamily="49" charset="0"/>
              </a:rPr>
              <a:t>UpdatePanel</a:t>
            </a:r>
            <a:r>
              <a:rPr lang="en-US" sz="3200" dirty="0" smtClean="0">
                <a:solidFill>
                  <a:srgbClr val="800000"/>
                </a:solidFill>
                <a:latin typeface="Courier New" pitchFamily="49" charset="0"/>
                <a:cs typeface="Courier New" pitchFamily="49" charset="0"/>
              </a:rPr>
              <a:t> </a:t>
            </a:r>
            <a:r>
              <a:rPr lang="en-US" sz="3200" dirty="0" smtClean="0">
                <a:solidFill>
                  <a:srgbClr val="FF0000"/>
                </a:solidFill>
                <a:latin typeface="Courier New" pitchFamily="49" charset="0"/>
                <a:cs typeface="Courier New" pitchFamily="49" charset="0"/>
              </a:rPr>
              <a:t>ID</a:t>
            </a:r>
            <a:r>
              <a:rPr lang="en-US" sz="3200" dirty="0" smtClean="0">
                <a:solidFill>
                  <a:srgbClr val="0000FF"/>
                </a:solidFill>
                <a:latin typeface="Courier New" pitchFamily="49" charset="0"/>
                <a:cs typeface="Courier New" pitchFamily="49" charset="0"/>
              </a:rPr>
              <a:t>=“UpdatePanel1” </a:t>
            </a:r>
            <a:r>
              <a:rPr lang="en-US" sz="3200" dirty="0" err="1" smtClean="0">
                <a:solidFill>
                  <a:srgbClr val="FF0000"/>
                </a:solidFill>
                <a:latin typeface="Courier New" pitchFamily="49" charset="0"/>
                <a:cs typeface="Courier New" pitchFamily="49" charset="0"/>
              </a:rPr>
              <a:t>runat</a:t>
            </a:r>
            <a:r>
              <a:rPr lang="en-US" sz="3200" dirty="0" smtClean="0">
                <a:solidFill>
                  <a:srgbClr val="0000FF"/>
                </a:solidFill>
                <a:latin typeface="Courier New" pitchFamily="49" charset="0"/>
                <a:cs typeface="Courier New" pitchFamily="49" charset="0"/>
              </a:rPr>
              <a:t>=“server”</a:t>
            </a:r>
          </a:p>
          <a:p>
            <a:pPr>
              <a:lnSpc>
                <a:spcPct val="110000"/>
              </a:lnSpc>
              <a:buNone/>
            </a:pPr>
            <a:r>
              <a:rPr lang="en-US" sz="3200" dirty="0" smtClean="0">
                <a:solidFill>
                  <a:srgbClr val="0000FF"/>
                </a:solidFill>
                <a:latin typeface="Courier New" pitchFamily="49" charset="0"/>
                <a:cs typeface="Courier New" pitchFamily="49" charset="0"/>
              </a:rPr>
              <a:t>	</a:t>
            </a:r>
            <a:r>
              <a:rPr lang="en-US" sz="3200" dirty="0" err="1" smtClean="0">
                <a:solidFill>
                  <a:srgbClr val="FF0000"/>
                </a:solidFill>
                <a:latin typeface="Courier New" pitchFamily="49" charset="0"/>
                <a:cs typeface="Courier New" pitchFamily="49" charset="0"/>
              </a:rPr>
              <a:t>ChildrenAsTriggers</a:t>
            </a:r>
            <a:r>
              <a:rPr lang="en-US" sz="3200" dirty="0" smtClean="0">
                <a:solidFill>
                  <a:srgbClr val="0000FF"/>
                </a:solidFill>
                <a:latin typeface="Courier New" pitchFamily="49" charset="0"/>
                <a:cs typeface="Courier New" pitchFamily="49" charset="0"/>
              </a:rPr>
              <a:t>=“true”</a:t>
            </a:r>
          </a:p>
          <a:p>
            <a:pPr>
              <a:lnSpc>
                <a:spcPct val="110000"/>
              </a:lnSpc>
              <a:buNone/>
            </a:pPr>
            <a:r>
              <a:rPr lang="en-US" sz="3200" dirty="0" smtClean="0">
                <a:solidFill>
                  <a:srgbClr val="0000FF"/>
                </a:solidFill>
                <a:latin typeface="Courier New" pitchFamily="49" charset="0"/>
                <a:cs typeface="Courier New" pitchFamily="49" charset="0"/>
              </a:rPr>
              <a:t>	</a:t>
            </a:r>
            <a:r>
              <a:rPr lang="en-US" sz="3200" dirty="0" err="1" smtClean="0">
                <a:solidFill>
                  <a:srgbClr val="FF0000"/>
                </a:solidFill>
                <a:latin typeface="Courier New" pitchFamily="49" charset="0"/>
                <a:cs typeface="Courier New" pitchFamily="49" charset="0"/>
              </a:rPr>
              <a:t>UpdateMode</a:t>
            </a:r>
            <a:r>
              <a:rPr lang="en-US" sz="3200" dirty="0" smtClean="0">
                <a:solidFill>
                  <a:srgbClr val="0000FF"/>
                </a:solidFill>
                <a:latin typeface="Courier New" pitchFamily="49" charset="0"/>
                <a:cs typeface="Courier New" pitchFamily="49" charset="0"/>
              </a:rPr>
              <a:t>=“Always”</a:t>
            </a:r>
          </a:p>
          <a:p>
            <a:pPr>
              <a:lnSpc>
                <a:spcPct val="110000"/>
              </a:lnSpc>
              <a:buNone/>
            </a:pPr>
            <a:r>
              <a:rPr lang="en-US" sz="3200" dirty="0" smtClean="0">
                <a:solidFill>
                  <a:srgbClr val="0000FF"/>
                </a:solidFill>
                <a:latin typeface="Courier New" pitchFamily="49" charset="0"/>
                <a:cs typeface="Courier New" pitchFamily="49" charset="0"/>
              </a:rPr>
              <a:t>	</a:t>
            </a:r>
            <a:r>
              <a:rPr lang="en-US" sz="3200" dirty="0" err="1" smtClean="0">
                <a:solidFill>
                  <a:srgbClr val="FF0000"/>
                </a:solidFill>
                <a:latin typeface="Courier New" pitchFamily="49" charset="0"/>
                <a:cs typeface="Courier New" pitchFamily="49" charset="0"/>
              </a:rPr>
              <a:t>RenderMode</a:t>
            </a:r>
            <a:r>
              <a:rPr lang="en-US" sz="3200" dirty="0" smtClean="0">
                <a:solidFill>
                  <a:srgbClr val="0000FF"/>
                </a:solidFill>
                <a:latin typeface="Courier New" pitchFamily="49" charset="0"/>
                <a:cs typeface="Courier New" pitchFamily="49" charset="0"/>
              </a:rPr>
              <a:t>=“Block”</a:t>
            </a:r>
          </a:p>
          <a:p>
            <a:pPr>
              <a:lnSpc>
                <a:spcPct val="110000"/>
              </a:lnSpc>
              <a:buNone/>
            </a:pPr>
            <a:r>
              <a:rPr lang="en-US" sz="3200" dirty="0" smtClean="0">
                <a:solidFill>
                  <a:srgbClr val="0000FF"/>
                </a:solidFill>
                <a:latin typeface="Courier New" pitchFamily="49" charset="0"/>
                <a:cs typeface="Courier New" pitchFamily="49" charset="0"/>
              </a:rPr>
              <a:t>&gt;</a:t>
            </a:r>
            <a:endParaRPr lang="en-US" sz="3200"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3431</TotalTime>
  <Words>1033</Words>
  <Application>Microsoft Office PowerPoint</Application>
  <PresentationFormat>On-screen Show (4:3)</PresentationFormat>
  <Paragraphs>171</Paragraphs>
  <Slides>19</Slides>
  <Notes>19</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Metro</vt:lpstr>
      <vt:lpstr>Intro to ASP.Net ajax</vt:lpstr>
      <vt:lpstr>Slide 2</vt:lpstr>
      <vt:lpstr>Slide 3</vt:lpstr>
      <vt:lpstr>Slide 4</vt:lpstr>
      <vt:lpstr>AJAX Control Toolkit</vt:lpstr>
      <vt:lpstr>Slide 6</vt:lpstr>
      <vt:lpstr>Slide 7</vt:lpstr>
      <vt:lpstr>Slide 8</vt:lpstr>
      <vt:lpstr>Slide 9</vt:lpstr>
      <vt:lpstr>Update Panel Pros</vt:lpstr>
      <vt:lpstr>Update Panel Cons</vt:lpstr>
      <vt:lpstr>Page Request Manager</vt:lpstr>
      <vt:lpstr>Page Request Manager Client Events</vt:lpstr>
      <vt:lpstr>&lt;code /&gt;</vt:lpstr>
      <vt:lpstr>Javascript Callbacks</vt:lpstr>
      <vt:lpstr>Callback Pros</vt:lpstr>
      <vt:lpstr>Callback Cons</vt:lpstr>
      <vt:lpstr>Resources</vt:lpstr>
      <vt:lpstr>Tim Wingfield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Tim</dc:creator>
  <cp:lastModifiedBy>Tim</cp:lastModifiedBy>
  <cp:revision>137</cp:revision>
  <dcterms:created xsi:type="dcterms:W3CDTF">2007-09-23T15:06:20Z</dcterms:created>
  <dcterms:modified xsi:type="dcterms:W3CDTF">2008-04-15T13:12:34Z</dcterms:modified>
</cp:coreProperties>
</file>