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73" r:id="rId3"/>
    <p:sldId id="274" r:id="rId4"/>
    <p:sldId id="275" r:id="rId5"/>
    <p:sldId id="276" r:id="rId6"/>
    <p:sldId id="262" r:id="rId7"/>
    <p:sldId id="257" r:id="rId8"/>
    <p:sldId id="269" r:id="rId9"/>
    <p:sldId id="270" r:id="rId10"/>
    <p:sldId id="271" r:id="rId11"/>
    <p:sldId id="277" r:id="rId12"/>
    <p:sldId id="272" r:id="rId13"/>
    <p:sldId id="278" r:id="rId14"/>
    <p:sldId id="259" r:id="rId15"/>
    <p:sldId id="268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62" autoAdjust="0"/>
    <p:restoredTop sz="84941" autoAdjust="0"/>
  </p:normalViewPr>
  <p:slideViewPr>
    <p:cSldViewPr>
      <p:cViewPr varScale="1">
        <p:scale>
          <a:sx n="96" d="100"/>
          <a:sy n="96" d="100"/>
        </p:scale>
        <p:origin x="-8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3353-CC08-4841-A32F-CA9CB26E48DD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07F4E-10F5-4104-9EF8-E98D37006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“What are we trying to</a:t>
            </a:r>
            <a:r>
              <a:rPr lang="en-US" baseline="0" dirty="0" smtClean="0"/>
              <a:t> solve? What’s wrong with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?”</a:t>
            </a:r>
            <a:endParaRPr lang="en-US" dirty="0" smtClean="0"/>
          </a:p>
          <a:p>
            <a:r>
              <a:rPr lang="en-US" dirty="0" err="1" smtClean="0"/>
              <a:t>WebForms</a:t>
            </a:r>
            <a:r>
              <a:rPr lang="en-US" baseline="0" dirty="0" smtClean="0"/>
              <a:t> tried to move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to web development</a:t>
            </a:r>
          </a:p>
          <a:p>
            <a:r>
              <a:rPr lang="en-US" baseline="0" dirty="0" smtClean="0"/>
              <a:t>Introduced page event model</a:t>
            </a:r>
          </a:p>
          <a:p>
            <a:r>
              <a:rPr lang="en-US" baseline="0" dirty="0" smtClean="0"/>
              <a:t>Some developers think this is the way the whole web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Quick and dirty, plain old html. Id replaced</a:t>
            </a:r>
            <a:r>
              <a:rPr lang="en-US" baseline="0" dirty="0" smtClean="0"/>
              <a:t> by classic asp-</a:t>
            </a:r>
            <a:r>
              <a:rPr lang="en-US" baseline="0" dirty="0" err="1" smtClean="0"/>
              <a:t>ish</a:t>
            </a:r>
            <a:r>
              <a:rPr lang="en-US" baseline="0" dirty="0" smtClean="0"/>
              <a:t> code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Will work, but magic strings everywhere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If your controller changes, refactoring here will be uncovered at runtime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Better way, as controller is implied. (Unless needed to move to a different controller)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Controller changes will again be uncovered at runtime.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Best way, the view is strongly typed to the controller. 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Controller change here will break the build…woo-</a:t>
            </a:r>
            <a:r>
              <a:rPr lang="en-US" baseline="0" dirty="0" err="1" smtClean="0"/>
              <a:t>hoo</a:t>
            </a:r>
            <a:r>
              <a:rPr lang="en-US" baseline="0" dirty="0" smtClean="0"/>
              <a:t>! Fail early!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Custom Routing</a:t>
            </a:r>
          </a:p>
          <a:p>
            <a:pPr marL="228600" indent="-228600">
              <a:buAutoNum type="arabicPeriod"/>
            </a:pPr>
            <a:r>
              <a:rPr lang="en-US" dirty="0" smtClean="0"/>
              <a:t>Filter</a:t>
            </a:r>
            <a:r>
              <a:rPr lang="en-US" baseline="0" dirty="0" smtClean="0"/>
              <a:t> Attribute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Add 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project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CodePlex</a:t>
            </a:r>
            <a:endParaRPr lang="en-US" baseline="0" dirty="0" smtClean="0"/>
          </a:p>
          <a:p>
            <a:r>
              <a:rPr lang="en-US" dirty="0" smtClean="0"/>
              <a:t>Adding code for</a:t>
            </a:r>
            <a:r>
              <a:rPr lang="en-US" baseline="0" dirty="0" smtClean="0"/>
              <a:t> MVC to work with Castle, </a:t>
            </a:r>
            <a:r>
              <a:rPr lang="en-US" baseline="0" dirty="0" err="1" smtClean="0"/>
              <a:t>Spring.Net</a:t>
            </a:r>
            <a:r>
              <a:rPr lang="en-US" baseline="0" dirty="0" smtClean="0"/>
              <a:t>, Structure Map, etc.</a:t>
            </a:r>
          </a:p>
          <a:p>
            <a:r>
              <a:rPr lang="en-US" baseline="0" dirty="0" smtClean="0"/>
              <a:t>Original </a:t>
            </a:r>
            <a:r>
              <a:rPr lang="en-US" baseline="0" dirty="0" err="1" smtClean="0"/>
              <a:t>HtmlHelpers</a:t>
            </a:r>
            <a:r>
              <a:rPr lang="en-US" baseline="0" dirty="0" smtClean="0"/>
              <a:t> folded into release 2, </a:t>
            </a:r>
            <a:r>
              <a:rPr lang="en-US" baseline="0" dirty="0" err="1" smtClean="0"/>
              <a:t>MvcContrib</a:t>
            </a:r>
            <a:r>
              <a:rPr lang="en-US" baseline="0" dirty="0" smtClean="0"/>
              <a:t> picking up where they left off</a:t>
            </a:r>
          </a:p>
          <a:p>
            <a:r>
              <a:rPr lang="en-US" baseline="0" dirty="0" smtClean="0"/>
              <a:t>Add on code for VS and for R#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Expand on routing</a:t>
            </a:r>
          </a:p>
          <a:p>
            <a:r>
              <a:rPr lang="en-US" dirty="0" smtClean="0"/>
              <a:t>Find kittens</a:t>
            </a:r>
          </a:p>
          <a:p>
            <a:r>
              <a:rPr lang="en-US" dirty="0" smtClean="0"/>
              <a:t>Explain server controls…can use, not needed. Postback gone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What do you get out of the box?</a:t>
            </a:r>
          </a:p>
          <a:p>
            <a:pPr marL="228600" indent="-228600">
              <a:buAutoNum type="arabicPeriod"/>
            </a:pPr>
            <a:r>
              <a:rPr lang="en-US" sz="1200" baseline="0" dirty="0" smtClean="0"/>
              <a:t>Working Sample App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Default Routing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Home Controller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Home and About Views</a:t>
            </a:r>
          </a:p>
          <a:p>
            <a:pPr marL="228600" indent="-228600">
              <a:buAutoNum type="arabicPeriod"/>
            </a:pPr>
            <a:r>
              <a:rPr lang="en-US" sz="1200" baseline="0" dirty="0" err="1" smtClean="0"/>
              <a:t>WebFormsViewEngine</a:t>
            </a:r>
            <a:endParaRPr lang="en-US" sz="1200" baseline="0" dirty="0" smtClean="0"/>
          </a:p>
          <a:p>
            <a:pPr marL="228600" indent="-228600">
              <a:buAutoNum type="arabicPeriod"/>
            </a:pPr>
            <a:r>
              <a:rPr lang="en-US" sz="1200" baseline="0" dirty="0" smtClean="0"/>
              <a:t>Test Project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What’s Going on?</a:t>
            </a:r>
          </a:p>
          <a:p>
            <a:pPr marL="228600" indent="-228600">
              <a:buAutoNum type="arabicPeriod"/>
            </a:pPr>
            <a:r>
              <a:rPr lang="en-US" sz="1200" baseline="0" dirty="0" smtClean="0"/>
              <a:t>Browser makes request (use Products)</a:t>
            </a:r>
          </a:p>
          <a:p>
            <a:pPr marL="228600" indent="-228600">
              <a:buAutoNum type="arabicPeriod"/>
            </a:pPr>
            <a:r>
              <a:rPr lang="en-US" sz="1200" baseline="0" dirty="0" smtClean="0"/>
              <a:t>Route is determined</a:t>
            </a:r>
          </a:p>
          <a:p>
            <a:pPr marL="228600" indent="-228600">
              <a:buAutoNum type="arabicPeriod"/>
            </a:pPr>
            <a:r>
              <a:rPr lang="en-US" sz="1200" baseline="0" dirty="0" smtClean="0"/>
              <a:t>Controller Activated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Gets data from Model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Determines View</a:t>
            </a:r>
          </a:p>
          <a:p>
            <a:pPr marL="228600" lvl="0" indent="-228600">
              <a:buAutoNum type="arabicPeriod"/>
            </a:pPr>
            <a:r>
              <a:rPr lang="en-US" sz="1200" baseline="0" dirty="0" smtClean="0"/>
              <a:t>Renders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New app</a:t>
            </a:r>
          </a:p>
          <a:p>
            <a:pPr marL="228600" indent="-228600">
              <a:buAutoNum type="arabicPeriod"/>
            </a:pPr>
            <a:r>
              <a:rPr lang="en-US" dirty="0" smtClean="0"/>
              <a:t>Demo</a:t>
            </a:r>
            <a:r>
              <a:rPr lang="en-US" baseline="0" dirty="0" smtClean="0"/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</a:t>
            </a:r>
            <a:r>
              <a:rPr lang="en-US" baseline="0" dirty="0" smtClean="0"/>
              <a:t> doesn’t love this?</a:t>
            </a:r>
          </a:p>
          <a:p>
            <a:r>
              <a:rPr lang="en-US" baseline="0" dirty="0" smtClean="0"/>
              <a:t>Was that </a:t>
            </a:r>
            <a:r>
              <a:rPr lang="en-US" baseline="0" dirty="0" err="1" smtClean="0"/>
              <a:t>OnPreInit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OnPreLoad</a:t>
            </a:r>
            <a:r>
              <a:rPr lang="en-US" baseline="0" dirty="0" smtClean="0"/>
              <a:t>?</a:t>
            </a:r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Page Lifecycle brings state to the web, not totally a bad thing</a:t>
            </a:r>
            <a:endParaRPr lang="en-US" baseline="0" dirty="0" smtClean="0"/>
          </a:p>
          <a:p>
            <a:r>
              <a:rPr lang="en-US" baseline="0" dirty="0" err="1" smtClean="0"/>
              <a:t>Runat</a:t>
            </a:r>
            <a:r>
              <a:rPr lang="en-US" baseline="0" dirty="0" smtClean="0"/>
              <a:t>=server</a:t>
            </a:r>
          </a:p>
          <a:p>
            <a:r>
              <a:rPr lang="en-US" baseline="0" dirty="0" smtClean="0"/>
              <a:t>Naming Container in </a:t>
            </a:r>
            <a:r>
              <a:rPr lang="en-US" baseline="0" dirty="0" err="1" smtClean="0"/>
              <a:t>javascript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steaming pile of </a:t>
            </a:r>
            <a:r>
              <a:rPr lang="en-US" dirty="0" err="1" smtClean="0"/>
              <a:t>Page_Load</a:t>
            </a:r>
            <a:endParaRPr lang="en-US" dirty="0" smtClean="0"/>
          </a:p>
          <a:p>
            <a:r>
              <a:rPr lang="en-US" dirty="0" smtClean="0"/>
              <a:t>Neal</a:t>
            </a:r>
            <a:r>
              <a:rPr lang="en-US" baseline="0" dirty="0" smtClean="0"/>
              <a:t> Ford: “Bad developer will move heaven and Earth to do the wrong thing.”</a:t>
            </a:r>
          </a:p>
          <a:p>
            <a:r>
              <a:rPr lang="en-US" baseline="0" dirty="0" smtClean="0"/>
              <a:t>Mix of presentation and logic in the code behind, no Separation of Concerns</a:t>
            </a:r>
          </a:p>
          <a:p>
            <a:r>
              <a:rPr lang="en-US" baseline="0" dirty="0" smtClean="0"/>
              <a:t>Extremely difficult to test code behinds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Dependent on web server to run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Concrete classes on the web server run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No way to fake or mock those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Everybody’s </a:t>
            </a:r>
            <a:r>
              <a:rPr lang="en-US" dirty="0" smtClean="0"/>
              <a:t>doing it, </a:t>
            </a:r>
            <a:r>
              <a:rPr lang="en-US" dirty="0" smtClean="0"/>
              <a:t>man</a:t>
            </a:r>
          </a:p>
          <a:p>
            <a:r>
              <a:rPr lang="en-US" dirty="0" smtClean="0"/>
              <a:t>PHP lists 35 different MVC implementations</a:t>
            </a:r>
            <a:r>
              <a:rPr lang="en-US" baseline="0" dirty="0" smtClean="0"/>
              <a:t> on Wikipedia</a:t>
            </a:r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 smtClean="0"/>
              <a:t>why monorail</a:t>
            </a:r>
            <a:r>
              <a:rPr lang="en-US" baseline="0" dirty="0" smtClean="0"/>
              <a:t> is a valid alternative, but it’s Open Source (Built on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Demand from community for an offering from Microsoft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Obligatory 3 circle diagram</a:t>
            </a:r>
          </a:p>
          <a:p>
            <a:pPr marL="228600" indent="-228600">
              <a:buAutoNum type="arabicPeriod"/>
            </a:pPr>
            <a:r>
              <a:rPr lang="en-US" dirty="0" smtClean="0"/>
              <a:t>Request come</a:t>
            </a:r>
            <a:r>
              <a:rPr lang="en-US" baseline="0" dirty="0" smtClean="0"/>
              <a:t>s in from one of the Internets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Controller handles request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Determines view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View indirectly determines if it needs information from the Model (asp.net version, view can be strongly typed to the model)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Model returns information as requested, doesn’t know to what view or what controller has called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Model everything that’s not view and controller – business logic, data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Response is returned back to the Internets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Proven Pattern</a:t>
            </a:r>
            <a:r>
              <a:rPr lang="en-US" baseline="0" dirty="0" smtClean="0"/>
              <a:t> – 1979 in Smalltalk</a:t>
            </a:r>
            <a:endParaRPr lang="en-US" dirty="0" smtClean="0"/>
          </a:p>
          <a:p>
            <a:r>
              <a:rPr lang="en-US" dirty="0" smtClean="0"/>
              <a:t>Expand </a:t>
            </a:r>
            <a:r>
              <a:rPr lang="en-US" dirty="0" smtClean="0"/>
              <a:t>on not a replacement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baseline="0" dirty="0" smtClean="0"/>
              <a:t> - Alternative to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not going away</a:t>
            </a:r>
          </a:p>
          <a:p>
            <a:r>
              <a:rPr lang="en-US" baseline="0" dirty="0" smtClean="0"/>
              <a:t> - Not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4.0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Routing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incoming URLs to the correct Controllers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outgoing URLs so the can be called back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Originally part of </a:t>
            </a:r>
            <a:r>
              <a:rPr lang="en-US" dirty="0" err="1" smtClean="0"/>
              <a:t>mvc</a:t>
            </a:r>
            <a:r>
              <a:rPr lang="en-US" dirty="0" smtClean="0"/>
              <a:t> namespace, has</a:t>
            </a:r>
            <a:r>
              <a:rPr lang="en-US" baseline="0" dirty="0" smtClean="0"/>
              <a:t> been moved “up” to web namespace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RESTFUL – uses get and post out of the box (Adam </a:t>
            </a:r>
            <a:r>
              <a:rPr lang="en-US" baseline="0" dirty="0" err="1" smtClean="0"/>
              <a:t>Tybor’s</a:t>
            </a:r>
            <a:r>
              <a:rPr lang="en-US" baseline="0" dirty="0" smtClean="0"/>
              <a:t> blog post)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 smtClean="0"/>
              <a:t>Encourage</a:t>
            </a:r>
            <a:r>
              <a:rPr lang="en-US" baseline="0" dirty="0" smtClean="0"/>
              <a:t> </a:t>
            </a:r>
            <a:r>
              <a:rPr lang="en-US" baseline="0" dirty="0" smtClean="0"/>
              <a:t>use of OOP principles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Separation of Concerns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Single </a:t>
            </a:r>
            <a:r>
              <a:rPr lang="en-US" baseline="0" dirty="0" err="1" smtClean="0"/>
              <a:t>Responsibilty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Dependencies are abstracted out to </a:t>
            </a:r>
            <a:r>
              <a:rPr lang="en-US" baseline="0" dirty="0" err="1" smtClean="0"/>
              <a:t>HttpContextBase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HttpRequestBase</a:t>
            </a:r>
            <a:r>
              <a:rPr lang="en-US" baseline="0" dirty="0" smtClean="0"/>
              <a:t>, etc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All Http classes now easily mocked or faked (MVC Mock Helpers)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aseline="0" dirty="0" smtClean="0"/>
              <a:t>Bye </a:t>
            </a:r>
            <a:r>
              <a:rPr lang="en-US" baseline="0" dirty="0" err="1" smtClean="0"/>
              <a:t>bye</a:t>
            </a:r>
            <a:r>
              <a:rPr lang="en-US" baseline="0" dirty="0" smtClean="0"/>
              <a:t> naming container</a:t>
            </a:r>
          </a:p>
          <a:p>
            <a:pPr marL="228600" indent="-228600">
              <a:buNone/>
            </a:pPr>
            <a:r>
              <a:rPr lang="en-US" baseline="0" dirty="0" smtClean="0"/>
              <a:t>No more </a:t>
            </a:r>
            <a:r>
              <a:rPr lang="en-US" baseline="0" dirty="0" err="1" smtClean="0"/>
              <a:t>control.ClientId</a:t>
            </a:r>
            <a:endParaRPr lang="en-US" dirty="0" smtClean="0"/>
          </a:p>
          <a:p>
            <a:pPr marL="228600" indent="-228600">
              <a:buNone/>
            </a:pPr>
            <a:r>
              <a:rPr lang="en-US" dirty="0" smtClean="0"/>
              <a:t>Separation of concerns, </a:t>
            </a:r>
            <a:r>
              <a:rPr lang="en-US" dirty="0" smtClean="0"/>
              <a:t>keep </a:t>
            </a:r>
            <a:r>
              <a:rPr lang="en-US" dirty="0" smtClean="0"/>
              <a:t>business logic </a:t>
            </a:r>
            <a:r>
              <a:rPr lang="en-US" dirty="0" smtClean="0"/>
              <a:t>out</a:t>
            </a:r>
            <a:r>
              <a:rPr lang="en-US" baseline="0" dirty="0" smtClean="0"/>
              <a:t> of</a:t>
            </a:r>
            <a:r>
              <a:rPr lang="en-US" dirty="0" smtClean="0"/>
              <a:t> </a:t>
            </a:r>
            <a:r>
              <a:rPr lang="en-US" dirty="0" smtClean="0"/>
              <a:t>your presentation </a:t>
            </a:r>
            <a:r>
              <a:rPr lang="en-US" dirty="0" smtClean="0"/>
              <a:t>code</a:t>
            </a:r>
          </a:p>
          <a:p>
            <a:pPr marL="228600" indent="-228600">
              <a:buNone/>
            </a:pPr>
            <a:r>
              <a:rPr lang="en-US" dirty="0" smtClean="0"/>
              <a:t>Use</a:t>
            </a:r>
            <a:r>
              <a:rPr lang="en-US" baseline="0" dirty="0" smtClean="0"/>
              <a:t> of CSS easier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Requset</a:t>
            </a:r>
            <a:r>
              <a:rPr lang="en-US" baseline="0" dirty="0" smtClean="0"/>
              <a:t> and Response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Request comes in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Controller interprets the request and decides what to do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Application does something cool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Response is sent back to the Internets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No Postback</a:t>
            </a:r>
          </a:p>
          <a:p>
            <a:pPr marL="228600" indent="-228600">
              <a:buNone/>
            </a:pPr>
            <a:r>
              <a:rPr lang="en-US" baseline="0" dirty="0" smtClean="0"/>
              <a:t>Page lifecycle still happens (look at trace)</a:t>
            </a:r>
          </a:p>
          <a:p>
            <a:pPr marL="228600" indent="-228600">
              <a:buNone/>
            </a:pPr>
            <a:r>
              <a:rPr lang="en-US" baseline="0" dirty="0" smtClean="0"/>
              <a:t>Still based on asp.net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learn/3.5-extensions-videos/" TargetMode="External"/><Relationship Id="rId7" Type="http://schemas.openxmlformats.org/officeDocument/2006/relationships/hyperlink" Target="http://weblogs.asp.net/scottgu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ssions.visitmix.com/?selectedSearch=T22" TargetMode="External"/><Relationship Id="rId5" Type="http://schemas.openxmlformats.org/officeDocument/2006/relationships/hyperlink" Target="http://www.haacked.com/" TargetMode="External"/><Relationship Id="rId4" Type="http://schemas.openxmlformats.org/officeDocument/2006/relationships/hyperlink" Target="http://www.hanselman.com/blo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imwingfield.com/" TargetMode="External"/><Relationship Id="rId2" Type="http://schemas.openxmlformats.org/officeDocument/2006/relationships/hyperlink" Target="mailto:tim@timwingfield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gi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gif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gif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Wingfield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2064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Request and Response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2095500" y="1600200"/>
            <a:ext cx="4953000" cy="2286000"/>
          </a:xfrm>
          <a:prstGeom prst="cloud">
            <a:avLst/>
          </a:prstGeom>
          <a:effectLst>
            <a:glow rad="63500">
              <a:schemeClr val="accent6">
                <a:alpha val="45000"/>
                <a:satMod val="12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4953000"/>
            <a:ext cx="2765501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Request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4953000"/>
            <a:ext cx="3134191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Response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133600" y="3657600"/>
            <a:ext cx="8382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6172200" y="3352800"/>
            <a:ext cx="8382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have 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5161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=“/Product/View/12”&gt;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View Product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&lt;/a&gt;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154740"/>
            <a:ext cx="6821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(“View Product”,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“View”,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new { id=12} ) %&gt;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5105400"/>
            <a:ext cx="7744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&lt;Product&gt;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(c =&gt;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c.View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(12), “View Product”) %&gt;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Customizable and Extensible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1" name="Picture 3" descr="C:\Users\Tim\Pictures\presentation graphics\mvc getting started\roadsig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2047875" cy="2047875"/>
          </a:xfrm>
          <a:prstGeom prst="rect">
            <a:avLst/>
          </a:prstGeom>
          <a:noFill/>
        </p:spPr>
      </p:pic>
      <p:pic>
        <p:nvPicPr>
          <p:cNvPr id="7173" name="Picture 5" descr="C:\Users\Tim\Pictures\presentation graphics\mvc getting started\FilterAttri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895600"/>
            <a:ext cx="7591600" cy="2971800"/>
          </a:xfrm>
          <a:prstGeom prst="rect">
            <a:avLst/>
          </a:prstGeom>
          <a:noFill/>
        </p:spPr>
      </p:pic>
      <p:pic>
        <p:nvPicPr>
          <p:cNvPr id="7172" name="Picture 4" descr="C:\Users\Tim\Pictures\presentation graphics\mvc getting started\ajax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4343400"/>
            <a:ext cx="2085975" cy="2085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MvcContrib.org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smtClean="0"/>
              <a:t>container controller factories</a:t>
            </a:r>
          </a:p>
          <a:p>
            <a:r>
              <a:rPr lang="en-US" dirty="0" smtClean="0"/>
              <a:t>View Helpers</a:t>
            </a:r>
          </a:p>
          <a:p>
            <a:r>
              <a:rPr lang="en-US" dirty="0" smtClean="0"/>
              <a:t>Code Snippets and Live Templates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do you get out of the box?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sample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Default routes</a:t>
            </a:r>
            <a:endParaRPr lang="en-US" dirty="0" smtClean="0"/>
          </a:p>
          <a:p>
            <a:pPr lvl="1"/>
            <a:r>
              <a:rPr lang="en-US" dirty="0" err="1" smtClean="0"/>
              <a:t>HomeController</a:t>
            </a:r>
            <a:endParaRPr lang="en-US" dirty="0" smtClean="0"/>
          </a:p>
          <a:p>
            <a:pPr lvl="1"/>
            <a:r>
              <a:rPr lang="en-US" dirty="0" smtClean="0"/>
              <a:t>Home and About </a:t>
            </a:r>
            <a:r>
              <a:rPr lang="en-US" dirty="0" smtClean="0"/>
              <a:t>views</a:t>
            </a:r>
            <a:endParaRPr lang="en-US" dirty="0" smtClean="0"/>
          </a:p>
          <a:p>
            <a:r>
              <a:rPr lang="en-US" dirty="0" err="1" smtClean="0"/>
              <a:t>WebForms</a:t>
            </a:r>
            <a:r>
              <a:rPr lang="en-US" dirty="0" smtClean="0"/>
              <a:t> </a:t>
            </a:r>
            <a:r>
              <a:rPr lang="en-US" dirty="0" err="1" smtClean="0"/>
              <a:t>ViewEngineBase</a:t>
            </a:r>
            <a:endParaRPr lang="en-US" dirty="0" smtClean="0"/>
          </a:p>
          <a:p>
            <a:r>
              <a:rPr lang="en-US" dirty="0" smtClean="0"/>
              <a:t>Test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38200" y="457200"/>
            <a:ext cx="7391400" cy="5638800"/>
            <a:chOff x="838200" y="457200"/>
            <a:chExt cx="7391400" cy="5638800"/>
          </a:xfrm>
        </p:grpSpPr>
        <p:sp>
          <p:nvSpPr>
            <p:cNvPr id="4" name="Oval 3"/>
            <p:cNvSpPr/>
            <p:nvPr/>
          </p:nvSpPr>
          <p:spPr>
            <a:xfrm>
              <a:off x="3200400" y="457200"/>
              <a:ext cx="2743200" cy="2590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Model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38200" y="3352800"/>
              <a:ext cx="2743200" cy="2590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View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486400" y="3505200"/>
              <a:ext cx="2743200" cy="2590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Controller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 rot="8532530">
              <a:off x="5354242" y="2772893"/>
              <a:ext cx="891651" cy="868671"/>
            </a:xfrm>
            <a:prstGeom prst="downArrow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2"/>
            <p:cNvSpPr/>
            <p:nvPr/>
          </p:nvSpPr>
          <p:spPr>
            <a:xfrm rot="13276711">
              <a:off x="2971191" y="2755136"/>
              <a:ext cx="891651" cy="868671"/>
            </a:xfrm>
            <a:prstGeom prst="downArrow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 rot="5400000">
              <a:off x="4011875" y="4141526"/>
              <a:ext cx="891651" cy="1447801"/>
            </a:xfrm>
            <a:prstGeom prst="downArrow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248400" y="381000"/>
            <a:ext cx="251460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2">
                    <a:lumMod val="25000"/>
                  </a:schemeClr>
                </a:solidFill>
              </a:rPr>
              <a:t>MyMvcAppTests</a:t>
            </a:r>
            <a:endParaRPr lang="en-US" sz="24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48400" y="2895600"/>
            <a:ext cx="25146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Default Routes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486400" y="5486400"/>
            <a:ext cx="3276600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WebFormsViewEngine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14583 -0.1444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-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772400" cy="1447800"/>
          </a:xfrm>
        </p:spPr>
        <p:txBody>
          <a:bodyPr/>
          <a:lstStyle/>
          <a:p>
            <a:r>
              <a:rPr lang="en-US" sz="6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&lt;code /&gt;</a:t>
            </a:r>
            <a:endParaRPr lang="en-US" sz="6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www.asp.net/learn/3.5-extensions-videos/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www.hanselman.com/blog/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www.haacked.com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sessions.visitmix.com/?</a:t>
            </a:r>
            <a:r>
              <a:rPr lang="en-US" dirty="0" err="1" smtClean="0">
                <a:hlinkClick r:id="rId6"/>
              </a:rPr>
              <a:t>selectedSearch</a:t>
            </a:r>
            <a:r>
              <a:rPr lang="en-US" dirty="0" smtClean="0">
                <a:hlinkClick r:id="rId6"/>
              </a:rPr>
              <a:t>=T22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weblogs.asp.net/</a:t>
            </a:r>
            <a:r>
              <a:rPr lang="en-US" dirty="0" err="1" smtClean="0">
                <a:hlinkClick r:id="rId7"/>
              </a:rPr>
              <a:t>scottgu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974336"/>
          </a:xfrm>
        </p:spPr>
        <p:txBody>
          <a:bodyPr/>
          <a:lstStyle/>
          <a:p>
            <a:r>
              <a:rPr lang="en-US" dirty="0" smtClean="0"/>
              <a:t>Tim Wingfield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tim@timwingfield.com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blog: </a:t>
            </a:r>
            <a:r>
              <a:rPr lang="en-US" dirty="0" smtClean="0">
                <a:hlinkClick r:id="rId3"/>
              </a:rPr>
              <a:t>blog.timwingfield.com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twitter: </a:t>
            </a:r>
            <a:r>
              <a:rPr lang="en-US" dirty="0" err="1" smtClean="0"/>
              <a:t>timwingfield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the problem?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90600" y="2590800"/>
            <a:ext cx="7166927" cy="2438400"/>
            <a:chOff x="685800" y="2362200"/>
            <a:chExt cx="7166927" cy="2438400"/>
          </a:xfrm>
        </p:grpSpPr>
        <p:pic>
          <p:nvPicPr>
            <p:cNvPr id="1026" name="Picture 2" descr="C:\Users\Tim\Pictures\presentation graphics\mvc getting started\Internet_Explorer_7_Log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2362200"/>
              <a:ext cx="2438400" cy="24384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pic>
          <p:nvPicPr>
            <p:cNvPr id="1027" name="Picture 3" descr="C:\Users\Tim\Pictures\presentation graphics\mvc getting started\vista_logo[5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2590800"/>
              <a:ext cx="1985327" cy="19812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505200" y="2819400"/>
              <a:ext cx="2667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solidFill>
                    <a:schemeClr val="tx2">
                      <a:lumMod val="9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!=</a:t>
              </a:r>
              <a:endParaRPr lang="en-US" sz="9600" b="1" dirty="0">
                <a:solidFill>
                  <a:schemeClr val="tx2">
                    <a:lumMod val="9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Pictures\presentation graphics\mvc getting started\asppagelifecyc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613857"/>
            <a:ext cx="4114800" cy="5630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888736"/>
          </a:xfrm>
        </p:spPr>
        <p:txBody>
          <a:bodyPr/>
          <a:lstStyle/>
          <a:p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Page_Load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sender,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Tim\Pictures\presentation graphics\mvc getting started\spaghetti_thumbnai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828800"/>
            <a:ext cx="33528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pressure</a:t>
            </a:r>
            <a:endParaRPr lang="en-US" dirty="0"/>
          </a:p>
        </p:txBody>
      </p:sp>
      <p:pic>
        <p:nvPicPr>
          <p:cNvPr id="4098" name="Picture 2" descr="C:\Users\Tim\Pictures\presentation graphics\mvc getting started\ruby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371600"/>
            <a:ext cx="1371600" cy="1371600"/>
          </a:xfrm>
          <a:prstGeom prst="rect">
            <a:avLst/>
          </a:prstGeom>
          <a:noFill/>
        </p:spPr>
      </p:pic>
      <p:pic>
        <p:nvPicPr>
          <p:cNvPr id="4100" name="Picture 4" descr="C:\Users\Tim\Pictures\presentation graphics\mvc getting started\rails_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895600"/>
            <a:ext cx="839510" cy="1066800"/>
          </a:xfrm>
          <a:prstGeom prst="rect">
            <a:avLst/>
          </a:prstGeom>
          <a:noFill/>
        </p:spPr>
      </p:pic>
      <p:pic>
        <p:nvPicPr>
          <p:cNvPr id="4101" name="Picture 5" descr="C:\Users\Tim\Pictures\presentation graphics\mvc getting started\python-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990600"/>
            <a:ext cx="2209800" cy="746437"/>
          </a:xfrm>
          <a:prstGeom prst="rect">
            <a:avLst/>
          </a:prstGeom>
          <a:noFill/>
        </p:spPr>
      </p:pic>
      <p:pic>
        <p:nvPicPr>
          <p:cNvPr id="4102" name="Picture 6" descr="C:\Users\Tim\Pictures\presentation graphics\mvc getting started\djan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38800" y="1981200"/>
            <a:ext cx="1371600" cy="477774"/>
          </a:xfrm>
          <a:prstGeom prst="rect">
            <a:avLst/>
          </a:prstGeom>
          <a:noFill/>
        </p:spPr>
      </p:pic>
      <p:pic>
        <p:nvPicPr>
          <p:cNvPr id="4103" name="Picture 7" descr="C:\Users\Tim\Pictures\presentation graphics\mvc getting started\TurboGears-Log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15200" y="1981200"/>
            <a:ext cx="1219200" cy="543872"/>
          </a:xfrm>
          <a:prstGeom prst="rect">
            <a:avLst/>
          </a:prstGeom>
          <a:noFill/>
        </p:spPr>
      </p:pic>
      <p:pic>
        <p:nvPicPr>
          <p:cNvPr id="4105" name="Picture 9" descr="C:\Users\Tim\Pictures\presentation graphics\mvc getting started\javalogo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00400" y="1981200"/>
            <a:ext cx="1600200" cy="1318071"/>
          </a:xfrm>
          <a:prstGeom prst="rect">
            <a:avLst/>
          </a:prstGeom>
          <a:noFill/>
        </p:spPr>
      </p:pic>
      <p:pic>
        <p:nvPicPr>
          <p:cNvPr id="4106" name="Picture 10" descr="C:\Users\Tim\Pictures\presentation graphics\mvc getting started\struts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67000" y="3429000"/>
            <a:ext cx="1354138" cy="477278"/>
          </a:xfrm>
          <a:prstGeom prst="rect">
            <a:avLst/>
          </a:prstGeom>
          <a:noFill/>
        </p:spPr>
      </p:pic>
      <p:pic>
        <p:nvPicPr>
          <p:cNvPr id="4107" name="Picture 11" descr="C:\Users\Tim\Pictures\presentation graphics\mvc getting started\spring-logo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267200" y="3429000"/>
            <a:ext cx="1190625" cy="628650"/>
          </a:xfrm>
          <a:prstGeom prst="rect">
            <a:avLst/>
          </a:prstGeom>
          <a:noFill/>
        </p:spPr>
      </p:pic>
      <p:pic>
        <p:nvPicPr>
          <p:cNvPr id="4108" name="Picture 12" descr="C:\Users\Tim\Pictures\presentation graphics\mvc getting started\grails_logo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276600" y="4191000"/>
            <a:ext cx="1676400" cy="544830"/>
          </a:xfrm>
          <a:prstGeom prst="rect">
            <a:avLst/>
          </a:prstGeom>
          <a:noFill/>
        </p:spPr>
      </p:pic>
      <p:pic>
        <p:nvPicPr>
          <p:cNvPr id="4109" name="Picture 13" descr="C:\Users\Tim\Pictures\presentation graphics\mvc getting started\php_logo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324600" y="3733800"/>
            <a:ext cx="1981200" cy="1043432"/>
          </a:xfrm>
          <a:prstGeom prst="rect">
            <a:avLst/>
          </a:prstGeom>
          <a:noFill/>
        </p:spPr>
      </p:pic>
      <p:pic>
        <p:nvPicPr>
          <p:cNvPr id="4110" name="Picture 14" descr="C:\Users\Tim\Pictures\presentation graphics\mvc getting started\cake-logo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715000" y="4800600"/>
            <a:ext cx="1187450" cy="1187450"/>
          </a:xfrm>
          <a:prstGeom prst="rect">
            <a:avLst/>
          </a:prstGeom>
          <a:noFill/>
        </p:spPr>
      </p:pic>
      <p:pic>
        <p:nvPicPr>
          <p:cNvPr id="4111" name="Picture 15" descr="C:\Users\Tim\Pictures\presentation graphics\mvc getting started\zend_framework_logo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86600" y="5105400"/>
            <a:ext cx="1528763" cy="802748"/>
          </a:xfrm>
          <a:prstGeom prst="rect">
            <a:avLst/>
          </a:prstGeom>
          <a:noFill/>
        </p:spPr>
      </p:pic>
      <p:pic>
        <p:nvPicPr>
          <p:cNvPr id="4112" name="Picture 16" descr="C:\Users\Tim\Pictures\presentation graphics\mvc getting started\asp-net-logo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219200" y="5029200"/>
            <a:ext cx="1419225" cy="485775"/>
          </a:xfrm>
          <a:prstGeom prst="rect">
            <a:avLst/>
          </a:prstGeom>
          <a:noFill/>
        </p:spPr>
      </p:pic>
      <p:pic>
        <p:nvPicPr>
          <p:cNvPr id="4113" name="Picture 17" descr="C:\Users\Tim\Pictures\presentation graphics\mvc getting started\castleinabox.gi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85800" y="5638800"/>
            <a:ext cx="1365250" cy="771974"/>
          </a:xfrm>
          <a:prstGeom prst="rect">
            <a:avLst/>
          </a:prstGeom>
          <a:noFill/>
        </p:spPr>
      </p:pic>
      <p:pic>
        <p:nvPicPr>
          <p:cNvPr id="4114" name="Picture 18" descr="C:\Users\Tim\Pictures\presentation graphics\mvc getting started\monorail_rawlogo.gif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133600" y="5638800"/>
            <a:ext cx="1219200" cy="785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0400" y="457200"/>
            <a:ext cx="2743200" cy="2590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Model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33528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6400" y="35052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Controller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8532530">
            <a:off x="5354242" y="2772893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5400000">
            <a:off x="4011875" y="4141526"/>
            <a:ext cx="891651" cy="144780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3276711">
            <a:off x="2971191" y="2755136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/>
          <p:cNvSpPr/>
          <p:nvPr/>
        </p:nvSpPr>
        <p:spPr>
          <a:xfrm>
            <a:off x="6781800" y="838200"/>
            <a:ext cx="1981200" cy="1295400"/>
          </a:xfrm>
          <a:prstGeom prst="cloud">
            <a:avLst/>
          </a:prstGeom>
          <a:effectLst>
            <a:glow rad="63500">
              <a:schemeClr val="accent6">
                <a:alpha val="45000"/>
                <a:satMod val="12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19252">
            <a:off x="7802586" y="2302266"/>
            <a:ext cx="304800" cy="1295400"/>
          </a:xfrm>
          <a:prstGeom prst="down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1828060">
            <a:off x="6908238" y="2152887"/>
            <a:ext cx="304800" cy="1159265"/>
          </a:xfrm>
          <a:prstGeom prst="down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1788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New offering for </a:t>
            </a:r>
            <a:r>
              <a:rPr lang="en-US" dirty="0" err="1" smtClean="0"/>
              <a:t>ASP.Net</a:t>
            </a:r>
            <a:r>
              <a:rPr lang="en-US" dirty="0" smtClean="0"/>
              <a:t> from </a:t>
            </a:r>
            <a:r>
              <a:rPr lang="en-US" dirty="0" smtClean="0"/>
              <a:t>Microsoft</a:t>
            </a:r>
            <a:endParaRPr lang="en-US" dirty="0" smtClean="0"/>
          </a:p>
          <a:p>
            <a:r>
              <a:rPr lang="en-US" dirty="0" smtClean="0"/>
              <a:t>Alternative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Release </a:t>
            </a:r>
            <a:r>
              <a:rPr lang="en-US" dirty="0" smtClean="0"/>
              <a:t>2 applies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/>
            <a:r>
              <a:rPr lang="en-US" dirty="0" smtClean="0"/>
              <a:t>RESTFUL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2064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Increased testability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 descr="C:\Users\Tim\Pictures\presentation graphics\mvc getting started\scan_tron_te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00" y="2057400"/>
            <a:ext cx="5080001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control over your HTML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29718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Runat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72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server</a:t>
            </a:r>
            <a:r>
              <a:rPr lang="en-US" sz="72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7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066800" y="2743200"/>
            <a:ext cx="6705600" cy="1752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71600" y="2590800"/>
            <a:ext cx="6248400" cy="1981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3886</TotalTime>
  <Words>770</Words>
  <Application>Microsoft Office PowerPoint</Application>
  <PresentationFormat>On-screen Show (4:3)</PresentationFormat>
  <Paragraphs>163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Metro</vt:lpstr>
      <vt:lpstr>Getting Started with ASP.Net MVC</vt:lpstr>
      <vt:lpstr>What’s the problem?</vt:lpstr>
      <vt:lpstr>Slide 3</vt:lpstr>
      <vt:lpstr>Page_Load(object sender, EventArgs e) {          }</vt:lpstr>
      <vt:lpstr>Peer pressure</vt:lpstr>
      <vt:lpstr>Slide 6</vt:lpstr>
      <vt:lpstr>Why ASP.Net MVC</vt:lpstr>
      <vt:lpstr>Increased testability </vt:lpstr>
      <vt:lpstr>More control over your HTML </vt:lpstr>
      <vt:lpstr>Request and Response </vt:lpstr>
      <vt:lpstr>You have options</vt:lpstr>
      <vt:lpstr>Customizable and Extensible </vt:lpstr>
      <vt:lpstr>MvcContrib.org </vt:lpstr>
      <vt:lpstr>What do you get out of the box?</vt:lpstr>
      <vt:lpstr>Slide 15</vt:lpstr>
      <vt:lpstr>&lt;code /&gt;</vt:lpstr>
      <vt:lpstr>Resources</vt:lpstr>
      <vt:lpstr>Tim Wingfield  email: tim@timwingfield.com blog: blog.timwingfield.com twitter: timwingfield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MVC</dc:title>
  <dc:creator>Tim</dc:creator>
  <cp:lastModifiedBy>Tim</cp:lastModifiedBy>
  <cp:revision>52</cp:revision>
  <dcterms:created xsi:type="dcterms:W3CDTF">2006-08-16T00:00:00Z</dcterms:created>
  <dcterms:modified xsi:type="dcterms:W3CDTF">2008-04-13T02:47:37Z</dcterms:modified>
</cp:coreProperties>
</file>