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89" r:id="rId6"/>
    <p:sldId id="290" r:id="rId7"/>
    <p:sldId id="298" r:id="rId8"/>
    <p:sldId id="299" r:id="rId9"/>
    <p:sldId id="257" r:id="rId10"/>
    <p:sldId id="292" r:id="rId11"/>
    <p:sldId id="286" r:id="rId12"/>
    <p:sldId id="297" r:id="rId13"/>
    <p:sldId id="295" r:id="rId14"/>
    <p:sldId id="301" r:id="rId15"/>
    <p:sldId id="302" r:id="rId16"/>
    <p:sldId id="300" r:id="rId17"/>
    <p:sldId id="268" r:id="rId18"/>
    <p:sldId id="269" r:id="rId19"/>
    <p:sldId id="2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4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6/7/2024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395728"/>
            <a:ext cx="8160978" cy="124358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AI plays AI-generated Pong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Steven Harper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4392195" cy="4093243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Differences not listed here:</a:t>
            </a:r>
          </a:p>
          <a:p>
            <a:r>
              <a:rPr lang="en-US" dirty="0"/>
              <a:t>Up-conv consists of a direct upscaling of the image followed by many 3x3 convolution layers</a:t>
            </a:r>
          </a:p>
          <a:p>
            <a:r>
              <a:rPr lang="en-US" dirty="0"/>
              <a:t>A self attention layer is added between each down and each up layer.</a:t>
            </a:r>
          </a:p>
          <a:p>
            <a:r>
              <a:rPr lang="en-US" dirty="0"/>
              <a:t>Layer dimensions are not accurate for the model I used</a:t>
            </a:r>
          </a:p>
          <a:p>
            <a:pPr lvl="1"/>
            <a:r>
              <a:rPr lang="en-US" dirty="0"/>
              <a:t>Image sizes were 64x64</a:t>
            </a:r>
          </a:p>
          <a:p>
            <a:pPr lvl="1"/>
            <a:r>
              <a:rPr lang="en-US" dirty="0"/>
              <a:t>Output image size matched the input size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59FCA507-C860-C66D-D654-4FD2D8E25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515" y="1243724"/>
            <a:ext cx="6563922" cy="43705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E7D3A0-C50B-D1D6-C476-12F611455CB1}"/>
              </a:ext>
            </a:extLst>
          </p:cNvPr>
          <p:cNvSpPr txBox="1"/>
          <p:nvPr/>
        </p:nvSpPr>
        <p:spPr>
          <a:xfrm>
            <a:off x="1722782" y="6404238"/>
            <a:ext cx="9024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Image source: https://arxiv.org/abs/1505.04597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8EC2D64-0F12-804A-F4D0-9E636590E2F7}"/>
              </a:ext>
            </a:extLst>
          </p:cNvPr>
          <p:cNvSpPr/>
          <p:nvPr/>
        </p:nvSpPr>
        <p:spPr>
          <a:xfrm>
            <a:off x="11247120" y="5148072"/>
            <a:ext cx="228600" cy="914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DA5864ED-5084-2861-1A22-77EC9791A540}"/>
              </a:ext>
            </a:extLst>
          </p:cNvPr>
          <p:cNvSpPr/>
          <p:nvPr/>
        </p:nvSpPr>
        <p:spPr>
          <a:xfrm>
            <a:off x="10914743" y="1930399"/>
            <a:ext cx="899886" cy="7468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Less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Noised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0A6129D4-4EF6-5F85-6DE1-C15D451B992B}"/>
              </a:ext>
            </a:extLst>
          </p:cNvPr>
          <p:cNvSpPr/>
          <p:nvPr/>
        </p:nvSpPr>
        <p:spPr>
          <a:xfrm>
            <a:off x="5087258" y="1864493"/>
            <a:ext cx="899886" cy="81280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Input image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D0491B9F-6604-5DB0-D11D-306285A85234}"/>
              </a:ext>
            </a:extLst>
          </p:cNvPr>
          <p:cNvSpPr/>
          <p:nvPr/>
        </p:nvSpPr>
        <p:spPr>
          <a:xfrm>
            <a:off x="11033037" y="4712646"/>
            <a:ext cx="548640" cy="914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5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Time step and embedding are applied at skip connections.</a:t>
            </a:r>
          </a:p>
          <a:p>
            <a:pPr lvl="1"/>
            <a:r>
              <a:rPr lang="en-US" sz="1800" dirty="0"/>
              <a:t>Time step uses positional encoding</a:t>
            </a:r>
          </a:p>
          <a:p>
            <a:pPr lvl="1"/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Training vs Eval</a:t>
            </a:r>
          </a:p>
          <a:p>
            <a:pPr lvl="1"/>
            <a:r>
              <a:rPr lang="en-US" sz="1800" dirty="0"/>
              <a:t>At training the model is trying to predict the </a:t>
            </a:r>
            <a:r>
              <a:rPr lang="en-US" sz="1800" i="1" dirty="0"/>
              <a:t>noise</a:t>
            </a:r>
            <a:r>
              <a:rPr lang="en-US" sz="1800" dirty="0"/>
              <a:t>, given a noised image.</a:t>
            </a:r>
          </a:p>
          <a:p>
            <a:pPr lvl="1"/>
            <a:r>
              <a:rPr lang="en-US" sz="1800" dirty="0"/>
              <a:t>At eval the model is iteratively creating an image from noise.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BAC393-07B4-9CDD-891A-2F8DF823B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317" y="810690"/>
            <a:ext cx="3054507" cy="534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2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Many errors in training data</a:t>
            </a:r>
          </a:p>
          <a:p>
            <a:pPr lvl="1"/>
            <a:r>
              <a:rPr lang="en-US" sz="1800" dirty="0"/>
              <a:t>Wrong transforms</a:t>
            </a:r>
          </a:p>
          <a:p>
            <a:pPr lvl="1"/>
            <a:r>
              <a:rPr lang="en-US" sz="1800" dirty="0"/>
              <a:t>Conv layers</a:t>
            </a:r>
          </a:p>
          <a:p>
            <a:pPr lvl="1"/>
            <a:r>
              <a:rPr lang="en-US" sz="1800" dirty="0"/>
              <a:t>Learning rate</a:t>
            </a:r>
          </a:p>
          <a:p>
            <a:endParaRPr lang="en-US" sz="2000" dirty="0"/>
          </a:p>
          <a:p>
            <a:r>
              <a:rPr lang="en-US" sz="2000" dirty="0"/>
              <a:t>Still no good results.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3B6757-955B-5484-E20F-DD5A6D7CB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797" y="1246829"/>
            <a:ext cx="2121009" cy="2140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4BF76A-44AD-A729-DA2E-35EAFFB40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797" y="3991256"/>
            <a:ext cx="2095608" cy="20638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017CAA-5F61-1734-5EEB-6910A366CC60}"/>
              </a:ext>
            </a:extLst>
          </p:cNvPr>
          <p:cNvSpPr txBox="1"/>
          <p:nvPr/>
        </p:nvSpPr>
        <p:spPr>
          <a:xfrm>
            <a:off x="5877426" y="4744090"/>
            <a:ext cx="160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Without conv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6A71C-58BA-4C4D-9E42-582D261E46BA}"/>
              </a:ext>
            </a:extLst>
          </p:cNvPr>
          <p:cNvSpPr txBox="1"/>
          <p:nvPr/>
        </p:nvSpPr>
        <p:spPr>
          <a:xfrm>
            <a:off x="6203950" y="1777785"/>
            <a:ext cx="138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With conv</a:t>
            </a:r>
          </a:p>
        </p:txBody>
      </p:sp>
    </p:spTree>
    <p:extLst>
      <p:ext uri="{BB962C8B-B14F-4D97-AF65-F5344CB8AC3E}">
        <p14:creationId xmlns:p14="http://schemas.microsoft.com/office/powerpoint/2010/main" val="305968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work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Get better results with generator</a:t>
            </a:r>
          </a:p>
          <a:p>
            <a:endParaRPr lang="en-US" sz="2000" dirty="0"/>
          </a:p>
          <a:p>
            <a:r>
              <a:rPr lang="en-US" sz="2000" dirty="0"/>
              <a:t>Change the generator to use a cosine scheduler</a:t>
            </a:r>
          </a:p>
          <a:p>
            <a:endParaRPr lang="en-US" sz="2000" dirty="0"/>
          </a:p>
          <a:p>
            <a:r>
              <a:rPr lang="en-US" sz="2000" dirty="0"/>
              <a:t>Try using the generator recurrently</a:t>
            </a:r>
          </a:p>
          <a:p>
            <a:endParaRPr lang="en-US" sz="2000" dirty="0"/>
          </a:p>
          <a:p>
            <a:r>
              <a:rPr lang="en-US" sz="2000" dirty="0"/>
              <a:t>Try using an agent</a:t>
            </a:r>
          </a:p>
          <a:p>
            <a:endParaRPr lang="en-US" sz="2000" dirty="0"/>
          </a:p>
          <a:p>
            <a:r>
              <a:rPr lang="en-US" sz="2000" dirty="0"/>
              <a:t>Look into better methods of upscaling diffusion images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52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Specifics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Resnet 18 takes a 224x224 image, Pong is 210x160</a:t>
            </a:r>
          </a:p>
          <a:p>
            <a:endParaRPr lang="en-US" sz="2000" dirty="0"/>
          </a:p>
          <a:p>
            <a:r>
              <a:rPr lang="en-US" sz="2000" dirty="0"/>
              <a:t>Resnet 18 has no fully connected layers, it outputs a 512 vector, this is reduced to 256 by the max pooling layer.</a:t>
            </a:r>
          </a:p>
          <a:p>
            <a:endParaRPr lang="en-US" sz="2000" dirty="0"/>
          </a:p>
          <a:p>
            <a:r>
              <a:rPr lang="en-US" sz="2000" dirty="0"/>
              <a:t>The output image looks like 64x64 but is upscaled to 224x224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25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plays AI-generated Pong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Create a model which plays Pong, called the agent</a:t>
            </a:r>
          </a:p>
          <a:p>
            <a:endParaRPr lang="en-US" sz="2000" dirty="0"/>
          </a:p>
          <a:p>
            <a:r>
              <a:rPr lang="en-US" sz="2000" dirty="0"/>
              <a:t>Create an image generator model which emulates Pong</a:t>
            </a:r>
          </a:p>
          <a:p>
            <a:endParaRPr lang="en-US" sz="2000" dirty="0"/>
          </a:p>
          <a:p>
            <a:r>
              <a:rPr lang="en-US" sz="2000" dirty="0"/>
              <a:t>Use the generator to create fake images of Pong</a:t>
            </a:r>
          </a:p>
          <a:p>
            <a:endParaRPr lang="en-US" sz="2000" dirty="0"/>
          </a:p>
          <a:p>
            <a:r>
              <a:rPr lang="en-US" sz="2000" dirty="0"/>
              <a:t>Train the agent on that fake version of Pong</a:t>
            </a:r>
          </a:p>
          <a:p>
            <a:endParaRPr lang="en-US" sz="2000" dirty="0"/>
          </a:p>
          <a:p>
            <a:r>
              <a:rPr lang="en-US" sz="2000" dirty="0"/>
              <a:t>See how good it does on real Pong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1712833-C3E8-5B4F-A830-4DA2DD8F0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973" y="924151"/>
            <a:ext cx="2445657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0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Training reinforcement learning models in a real environment can be expensive/difficult</a:t>
            </a:r>
          </a:p>
          <a:p>
            <a:endParaRPr lang="en-US" sz="2000" dirty="0"/>
          </a:p>
          <a:p>
            <a:r>
              <a:rPr lang="en-US" sz="2000" dirty="0"/>
              <a:t>Video generation is something that can also be applied to many other ideas.</a:t>
            </a:r>
          </a:p>
          <a:p>
            <a:endParaRPr lang="en-US" sz="2000" dirty="0"/>
          </a:p>
          <a:p>
            <a:r>
              <a:rPr lang="en-US" sz="2000" dirty="0"/>
              <a:t>It’s easy to get lots of data by running a game and saving images.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 descr="A close up of a robot arm&#10;&#10;Description automatically generated">
            <a:extLst>
              <a:ext uri="{FF2B5EF4-FFF2-40B4-BE49-F238E27FC236}">
                <a16:creationId xmlns:a16="http://schemas.microsoft.com/office/drawing/2014/main" id="{3DDA6693-BDB6-28EF-6926-19BBE3D21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085" y="1538513"/>
            <a:ext cx="3824515" cy="25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6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Implementation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The agent model</a:t>
            </a:r>
          </a:p>
          <a:p>
            <a:pPr lvl="1"/>
            <a:r>
              <a:rPr lang="en-US" sz="1800" dirty="0"/>
              <a:t>Input: an Image</a:t>
            </a:r>
          </a:p>
          <a:p>
            <a:pPr lvl="1"/>
            <a:r>
              <a:rPr lang="en-US" sz="1800" dirty="0"/>
              <a:t>Output: a decision for what button to press</a:t>
            </a:r>
          </a:p>
          <a:p>
            <a:pPr lvl="1"/>
            <a:endParaRPr lang="en-US" sz="1800" dirty="0"/>
          </a:p>
          <a:p>
            <a:r>
              <a:rPr lang="en-US" sz="2000" dirty="0"/>
              <a:t>The generator model</a:t>
            </a:r>
          </a:p>
          <a:p>
            <a:pPr lvl="1"/>
            <a:r>
              <a:rPr lang="en-US" sz="1800" dirty="0"/>
              <a:t>Input: previous images &amp; the agent’s decision</a:t>
            </a:r>
          </a:p>
          <a:p>
            <a:pPr lvl="1"/>
            <a:r>
              <a:rPr lang="en-US" sz="1800" dirty="0"/>
              <a:t>Output: a new image &amp; rewards for the agent</a:t>
            </a:r>
          </a:p>
          <a:p>
            <a:pPr lvl="1"/>
            <a:endParaRPr lang="en-US" sz="2000" dirty="0"/>
          </a:p>
          <a:p>
            <a:r>
              <a:rPr lang="en-US" sz="2000" dirty="0"/>
              <a:t>The generator is trained before the agent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 descr="A rectangular black rectangle with text&#10;&#10;Description automatically generated">
            <a:extLst>
              <a:ext uri="{FF2B5EF4-FFF2-40B4-BE49-F238E27FC236}">
                <a16:creationId xmlns:a16="http://schemas.microsoft.com/office/drawing/2014/main" id="{06825974-6E09-07F4-3DB4-AA98BA617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886" y="2761850"/>
            <a:ext cx="5958114" cy="133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9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Generation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Run OpenAI gym library</a:t>
            </a:r>
          </a:p>
          <a:p>
            <a:endParaRPr lang="en-US" sz="2000" dirty="0"/>
          </a:p>
          <a:p>
            <a:r>
              <a:rPr lang="en-US" sz="2000" dirty="0"/>
              <a:t>Randomly select what actions to do</a:t>
            </a:r>
          </a:p>
          <a:p>
            <a:endParaRPr lang="en-US" sz="2000" dirty="0"/>
          </a:p>
          <a:p>
            <a:r>
              <a:rPr lang="en-US" sz="2000" dirty="0"/>
              <a:t>Save the last two images and decision as a 3 channel tensor (224x224)</a:t>
            </a:r>
          </a:p>
          <a:p>
            <a:endParaRPr lang="en-US" sz="2000" dirty="0"/>
          </a:p>
          <a:p>
            <a:r>
              <a:rPr lang="en-US" sz="2000" dirty="0"/>
              <a:t>Save the resulting image as a ground truth for the generator (64x64)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14077-EE54-3386-6473-D7B858CA2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5339" y="177800"/>
            <a:ext cx="2033596" cy="2109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55908A-AE6D-722E-3B79-EF6E68451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704" y="2430273"/>
            <a:ext cx="2171812" cy="21972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201BED-39DC-E466-7883-828D04232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178" y="4705239"/>
            <a:ext cx="2190863" cy="215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8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A0712067-8F0E-C0D6-4F13-99536708E9CA}"/>
              </a:ext>
            </a:extLst>
          </p:cNvPr>
          <p:cNvSpPr txBox="1"/>
          <p:nvPr/>
        </p:nvSpPr>
        <p:spPr>
          <a:xfrm>
            <a:off x="706046" y="5417362"/>
            <a:ext cx="350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	= Frozen</a:t>
            </a:r>
          </a:p>
          <a:p>
            <a:r>
              <a:rPr lang="en-US" dirty="0"/>
              <a:t>	= Unfrozen</a:t>
            </a:r>
          </a:p>
          <a:p>
            <a:r>
              <a:rPr lang="en-US" dirty="0"/>
              <a:t>	= No weights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931502C8-5D91-8773-32AB-F9A1A64D48D1}"/>
              </a:ext>
            </a:extLst>
          </p:cNvPr>
          <p:cNvSpPr/>
          <p:nvPr/>
        </p:nvSpPr>
        <p:spPr>
          <a:xfrm rot="5400000">
            <a:off x="2185827" y="2046889"/>
            <a:ext cx="2004274" cy="1710443"/>
          </a:xfrm>
          <a:prstGeom prst="trapezoid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093E9B-EF9B-4D04-366B-CC57F8478494}"/>
              </a:ext>
            </a:extLst>
          </p:cNvPr>
          <p:cNvCxnSpPr>
            <a:cxnSpLocks/>
            <a:stCxn id="23" idx="3"/>
            <a:endCxn id="32" idx="1"/>
          </p:cNvCxnSpPr>
          <p:nvPr/>
        </p:nvCxnSpPr>
        <p:spPr>
          <a:xfrm>
            <a:off x="4670054" y="2887242"/>
            <a:ext cx="1262291" cy="2137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8">
            <a:extLst>
              <a:ext uri="{FF2B5EF4-FFF2-40B4-BE49-F238E27FC236}">
                <a16:creationId xmlns:a16="http://schemas.microsoft.com/office/drawing/2014/main" id="{43B7C744-0CB1-6C6A-AC26-9C2AD0C0A376}"/>
              </a:ext>
            </a:extLst>
          </p:cNvPr>
          <p:cNvCxnSpPr>
            <a:cxnSpLocks/>
            <a:stCxn id="23" idx="3"/>
            <a:endCxn id="48" idx="1"/>
          </p:cNvCxnSpPr>
          <p:nvPr/>
        </p:nvCxnSpPr>
        <p:spPr>
          <a:xfrm>
            <a:off x="4670054" y="2887242"/>
            <a:ext cx="1217052" cy="2504250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1891FE0-FDCF-01CD-D5A9-02AB1219D68F}"/>
              </a:ext>
            </a:extLst>
          </p:cNvPr>
          <p:cNvSpPr txBox="1"/>
          <p:nvPr/>
        </p:nvSpPr>
        <p:spPr>
          <a:xfrm>
            <a:off x="2321661" y="2717443"/>
            <a:ext cx="1710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Resnet18</a:t>
            </a:r>
          </a:p>
          <a:p>
            <a:r>
              <a:rPr lang="en-US" dirty="0"/>
              <a:t>(no fc layers)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502662-6F14-E9AD-2050-49B6BC2FA830}"/>
              </a:ext>
            </a:extLst>
          </p:cNvPr>
          <p:cNvSpPr/>
          <p:nvPr/>
        </p:nvSpPr>
        <p:spPr>
          <a:xfrm>
            <a:off x="4518798" y="2451813"/>
            <a:ext cx="151256" cy="870857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EEB0B40-0CA2-75C9-1191-62A5A8F9E732}"/>
              </a:ext>
            </a:extLst>
          </p:cNvPr>
          <p:cNvCxnSpPr>
            <a:stCxn id="5" idx="0"/>
            <a:endCxn id="23" idx="1"/>
          </p:cNvCxnSpPr>
          <p:nvPr/>
        </p:nvCxnSpPr>
        <p:spPr>
          <a:xfrm flipV="1">
            <a:off x="4043186" y="2887242"/>
            <a:ext cx="475612" cy="148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E67D8CE-FF6C-AEC4-4BCD-22C13BD95D1D}"/>
              </a:ext>
            </a:extLst>
          </p:cNvPr>
          <p:cNvSpPr txBox="1"/>
          <p:nvPr/>
        </p:nvSpPr>
        <p:spPr>
          <a:xfrm>
            <a:off x="4280992" y="1635013"/>
            <a:ext cx="75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pool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A6CED851-8C72-00FB-5B82-B646EEC6B3B2}"/>
              </a:ext>
            </a:extLst>
          </p:cNvPr>
          <p:cNvSpPr/>
          <p:nvPr/>
        </p:nvSpPr>
        <p:spPr>
          <a:xfrm>
            <a:off x="5932345" y="2074046"/>
            <a:ext cx="1999585" cy="1669143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Denoising</a:t>
            </a:r>
          </a:p>
          <a:p>
            <a:pPr algn="ctr"/>
            <a:r>
              <a:rPr lang="en-US" dirty="0"/>
              <a:t>Diffusion model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Unet</a:t>
            </a:r>
            <a:r>
              <a:rPr lang="en-US" dirty="0"/>
              <a:t>)</a:t>
            </a:r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3541896D-CDD2-B8C9-1940-EFC61D018BE4}"/>
              </a:ext>
            </a:extLst>
          </p:cNvPr>
          <p:cNvSpPr/>
          <p:nvPr/>
        </p:nvSpPr>
        <p:spPr>
          <a:xfrm>
            <a:off x="8630857" y="2549696"/>
            <a:ext cx="145143" cy="717843"/>
          </a:xfrm>
          <a:prstGeom prst="flowChartProcess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325CED-5A48-6CFA-962B-0F9A5DD1AD85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7931930" y="2908618"/>
            <a:ext cx="69892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20085A1-C77B-B374-652B-9EB7F184C2CA}"/>
              </a:ext>
            </a:extLst>
          </p:cNvPr>
          <p:cNvSpPr txBox="1"/>
          <p:nvPr/>
        </p:nvSpPr>
        <p:spPr>
          <a:xfrm>
            <a:off x="8122857" y="2000903"/>
            <a:ext cx="130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Upscale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7E91D4-D48A-DD8A-C16A-C6ADF2D0D344}"/>
              </a:ext>
            </a:extLst>
          </p:cNvPr>
          <p:cNvCxnSpPr>
            <a:cxnSpLocks/>
          </p:cNvCxnSpPr>
          <p:nvPr/>
        </p:nvCxnSpPr>
        <p:spPr>
          <a:xfrm>
            <a:off x="8773758" y="2908618"/>
            <a:ext cx="1134345" cy="18783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79DB619-A40B-FA12-6013-2586F12FFB3B}"/>
              </a:ext>
            </a:extLst>
          </p:cNvPr>
          <p:cNvCxnSpPr>
            <a:cxnSpLocks/>
          </p:cNvCxnSpPr>
          <p:nvPr/>
        </p:nvCxnSpPr>
        <p:spPr>
          <a:xfrm flipV="1">
            <a:off x="7266512" y="5100751"/>
            <a:ext cx="745578" cy="237730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3AF4A82-114D-600B-342C-F4B6DBFC66D9}"/>
              </a:ext>
            </a:extLst>
          </p:cNvPr>
          <p:cNvCxnSpPr>
            <a:cxnSpLocks/>
          </p:cNvCxnSpPr>
          <p:nvPr/>
        </p:nvCxnSpPr>
        <p:spPr>
          <a:xfrm>
            <a:off x="7324569" y="5615237"/>
            <a:ext cx="745578" cy="266000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2184EA3E-99AB-0449-8AA3-B149C96ECD03}"/>
              </a:ext>
            </a:extLst>
          </p:cNvPr>
          <p:cNvSpPr/>
          <p:nvPr/>
        </p:nvSpPr>
        <p:spPr>
          <a:xfrm>
            <a:off x="5887106" y="4955104"/>
            <a:ext cx="1437463" cy="872776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Fully connected layer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5491B02-992A-E0F8-A44A-6F3C39D59B46}"/>
              </a:ext>
            </a:extLst>
          </p:cNvPr>
          <p:cNvCxnSpPr>
            <a:cxnSpLocks/>
          </p:cNvCxnSpPr>
          <p:nvPr/>
        </p:nvCxnSpPr>
        <p:spPr>
          <a:xfrm>
            <a:off x="1540977" y="2927401"/>
            <a:ext cx="786225" cy="0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ED80DE13-D879-F884-6D28-32A99628448F}"/>
              </a:ext>
            </a:extLst>
          </p:cNvPr>
          <p:cNvSpPr/>
          <p:nvPr/>
        </p:nvSpPr>
        <p:spPr>
          <a:xfrm>
            <a:off x="1222911" y="5769428"/>
            <a:ext cx="412049" cy="22361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C239EF2-237C-3EE8-BCEA-05FBD40BD6C4}"/>
              </a:ext>
            </a:extLst>
          </p:cNvPr>
          <p:cNvSpPr/>
          <p:nvPr/>
        </p:nvSpPr>
        <p:spPr>
          <a:xfrm>
            <a:off x="1222911" y="6042251"/>
            <a:ext cx="412049" cy="22361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A3DCE4F-FAC9-CA3C-9076-3FA57A65DBFA}"/>
              </a:ext>
            </a:extLst>
          </p:cNvPr>
          <p:cNvSpPr/>
          <p:nvPr/>
        </p:nvSpPr>
        <p:spPr>
          <a:xfrm>
            <a:off x="1222911" y="6315075"/>
            <a:ext cx="412049" cy="223619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A696A4-0F3C-3984-5363-A0F8C6A51D76}"/>
              </a:ext>
            </a:extLst>
          </p:cNvPr>
          <p:cNvSpPr txBox="1"/>
          <p:nvPr/>
        </p:nvSpPr>
        <p:spPr>
          <a:xfrm>
            <a:off x="8122857" y="4869543"/>
            <a:ext cx="178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 Reward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5797E4-6335-2AAD-14E2-1AB85F72C2C9}"/>
              </a:ext>
            </a:extLst>
          </p:cNvPr>
          <p:cNvSpPr txBox="1"/>
          <p:nvPr/>
        </p:nvSpPr>
        <p:spPr>
          <a:xfrm>
            <a:off x="8122857" y="5769428"/>
            <a:ext cx="157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Done signal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664A7B-1925-83FC-A442-46EF6B571F9D}"/>
              </a:ext>
            </a:extLst>
          </p:cNvPr>
          <p:cNvSpPr txBox="1"/>
          <p:nvPr/>
        </p:nvSpPr>
        <p:spPr>
          <a:xfrm>
            <a:off x="3435709" y="336762"/>
            <a:ext cx="432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2C9B35-556C-0421-43F0-D9E98B11B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98" y="2580547"/>
            <a:ext cx="733544" cy="7421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85C773-48E8-F540-2D9B-FE4196A40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004" y="2512600"/>
            <a:ext cx="747605" cy="73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7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Denoising Diffusion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A39338-A037-2D96-F347-B52DF430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8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93395"/>
            <a:ext cx="6718300" cy="4425233"/>
          </a:xfrm>
        </p:spPr>
        <p:txBody>
          <a:bodyPr/>
          <a:lstStyle/>
          <a:p>
            <a:r>
              <a:rPr lang="en-US" sz="2000" dirty="0"/>
              <a:t>Generate an image from pure noise + an embedding</a:t>
            </a:r>
          </a:p>
          <a:p>
            <a:pPr lvl="1"/>
            <a:r>
              <a:rPr lang="en-US" sz="1800" dirty="0"/>
              <a:t>Incrementally undo noise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200" dirty="0"/>
          </a:p>
          <a:p>
            <a:r>
              <a:rPr lang="en-US" sz="2000" dirty="0"/>
              <a:t>Train the model by trying to undo different levels of noise.</a:t>
            </a:r>
          </a:p>
          <a:p>
            <a:endParaRPr lang="en-US" sz="2000" dirty="0"/>
          </a:p>
          <a:p>
            <a:r>
              <a:rPr lang="en-US" sz="2000" dirty="0"/>
              <a:t>linear schedule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4FFF4D-9A0E-2975-5AE0-32DAA13BD5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894"/>
          <a:stretch/>
        </p:blipFill>
        <p:spPr>
          <a:xfrm>
            <a:off x="1155033" y="2406656"/>
            <a:ext cx="10010274" cy="155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2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71af3243-3dd4-4a8d-8c0d-dd76da1f02a5"/>
    <ds:schemaRef ds:uri="http://purl.org/dc/elements/1.1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16c05727-aa75-4e4a-9b5f-8a80a1165891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1851</TotalTime>
  <Words>487</Words>
  <Application>Microsoft Office PowerPoint</Application>
  <PresentationFormat>Widescreen</PresentationFormat>
  <Paragraphs>127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Trade Gothic LT Pro</vt:lpstr>
      <vt:lpstr>Arial</vt:lpstr>
      <vt:lpstr>Calibri</vt:lpstr>
      <vt:lpstr>Trebuchet MS</vt:lpstr>
      <vt:lpstr>Office Theme</vt:lpstr>
      <vt:lpstr>AI plays AI-generated Pong</vt:lpstr>
      <vt:lpstr>AI plays AI-generated Pong</vt:lpstr>
      <vt:lpstr>Why?</vt:lpstr>
      <vt:lpstr>Overall Implementation</vt:lpstr>
      <vt:lpstr>Data Generation</vt:lpstr>
      <vt:lpstr>Architecture</vt:lpstr>
      <vt:lpstr>PowerPoint Presentation</vt:lpstr>
      <vt:lpstr>Denoising Diffusion Model</vt:lpstr>
      <vt:lpstr>Concept</vt:lpstr>
      <vt:lpstr>Architecture</vt:lpstr>
      <vt:lpstr>Specifics</vt:lpstr>
      <vt:lpstr>Results</vt:lpstr>
      <vt:lpstr>Further work</vt:lpstr>
      <vt:lpstr>Questions</vt:lpstr>
      <vt:lpstr>Thank You</vt:lpstr>
      <vt:lpstr>Generator Specifics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generated Pong</dc:title>
  <dc:creator>steven harper</dc:creator>
  <cp:lastModifiedBy>steven harper</cp:lastModifiedBy>
  <cp:revision>80</cp:revision>
  <dcterms:created xsi:type="dcterms:W3CDTF">2024-06-01T23:13:23Z</dcterms:created>
  <dcterms:modified xsi:type="dcterms:W3CDTF">2024-06-08T05:47:16Z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