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256" r:id="rId5"/>
    <p:sldId id="289" r:id="rId6"/>
    <p:sldId id="290" r:id="rId7"/>
    <p:sldId id="298" r:id="rId8"/>
    <p:sldId id="299" r:id="rId9"/>
    <p:sldId id="257" r:id="rId10"/>
    <p:sldId id="292" r:id="rId11"/>
    <p:sldId id="293" r:id="rId12"/>
    <p:sldId id="286" r:id="rId13"/>
    <p:sldId id="297" r:id="rId14"/>
    <p:sldId id="295" r:id="rId15"/>
    <p:sldId id="294" r:id="rId16"/>
    <p:sldId id="296" r:id="rId17"/>
    <p:sldId id="301" r:id="rId18"/>
    <p:sldId id="300" r:id="rId19"/>
    <p:sldId id="268" r:id="rId20"/>
    <p:sldId id="269" r:id="rId21"/>
    <p:sldId id="288" r:id="rId22"/>
    <p:sldId id="260" r:id="rId23"/>
    <p:sldId id="258" r:id="rId24"/>
    <p:sldId id="261" r:id="rId25"/>
    <p:sldId id="262" r:id="rId26"/>
    <p:sldId id="283" r:id="rId27"/>
    <p:sldId id="264" r:id="rId28"/>
    <p:sldId id="266" r:id="rId29"/>
    <p:sldId id="284" r:id="rId30"/>
    <p:sldId id="267"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88" d="100"/>
          <a:sy n="88" d="100"/>
        </p:scale>
        <p:origin x="76" y="67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6/1/2024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2395728"/>
            <a:ext cx="8160978" cy="1243584"/>
          </a:xfrm>
        </p:spPr>
        <p:txBody>
          <a:bodyPr/>
          <a:lstStyle/>
          <a:p>
            <a:r>
              <a:rPr lang="en-US" dirty="0">
                <a:solidFill>
                  <a:schemeClr val="bg1"/>
                </a:solidFill>
              </a:rPr>
              <a:t>AI plays AI-generated Pong</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Steven Harper</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Concept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3338286"/>
            <a:ext cx="6718300" cy="2380342"/>
          </a:xfrm>
        </p:spPr>
        <p:txBody>
          <a:bodyPr/>
          <a:lstStyle/>
          <a:p>
            <a:r>
              <a:rPr lang="en-US" sz="2000" dirty="0"/>
              <a:t>Generate an image from pure noise + an embedding</a:t>
            </a:r>
          </a:p>
          <a:p>
            <a:pPr lvl="1"/>
            <a:r>
              <a:rPr lang="en-US" sz="1800" dirty="0"/>
              <a:t>Incrementally undo noise</a:t>
            </a:r>
          </a:p>
          <a:p>
            <a:endParaRPr lang="en-US" sz="2200" dirty="0"/>
          </a:p>
          <a:p>
            <a:r>
              <a:rPr lang="en-US" sz="2000" dirty="0"/>
              <a:t>Train the model by trying to undo different levels of noise.</a:t>
            </a:r>
          </a:p>
          <a:p>
            <a:endParaRPr lang="en-US" sz="2000" dirty="0"/>
          </a:p>
          <a:p>
            <a:r>
              <a:rPr lang="en-US" sz="2000" dirty="0"/>
              <a:t>linear schedule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4" name="Picture 3">
            <a:extLst>
              <a:ext uri="{FF2B5EF4-FFF2-40B4-BE49-F238E27FC236}">
                <a16:creationId xmlns:a16="http://schemas.microsoft.com/office/drawing/2014/main" id="{934FFF4D-9A0E-2975-5AE0-32DAA13BD5BB}"/>
              </a:ext>
            </a:extLst>
          </p:cNvPr>
          <p:cNvPicPr>
            <a:picLocks noChangeAspect="1"/>
          </p:cNvPicPr>
          <p:nvPr/>
        </p:nvPicPr>
        <p:blipFill>
          <a:blip r:embed="rId2"/>
          <a:stretch>
            <a:fillRect/>
          </a:stretch>
        </p:blipFill>
        <p:spPr>
          <a:xfrm>
            <a:off x="0" y="1468193"/>
            <a:ext cx="12192000" cy="1553273"/>
          </a:xfrm>
          <a:prstGeom prst="rect">
            <a:avLst/>
          </a:prstGeom>
        </p:spPr>
      </p:pic>
    </p:spTree>
    <p:extLst>
      <p:ext uri="{BB962C8B-B14F-4D97-AF65-F5344CB8AC3E}">
        <p14:creationId xmlns:p14="http://schemas.microsoft.com/office/powerpoint/2010/main" val="422992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Architecture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4392195" cy="4093243"/>
          </a:xfrm>
        </p:spPr>
        <p:txBody>
          <a:bodyPr/>
          <a:lstStyle/>
          <a:p>
            <a:endParaRPr lang="en-US" dirty="0"/>
          </a:p>
          <a:p>
            <a:pPr marL="0" indent="0">
              <a:buNone/>
            </a:pPr>
            <a:r>
              <a:rPr lang="en-US" dirty="0"/>
              <a:t>Differences not listed here:</a:t>
            </a:r>
          </a:p>
          <a:p>
            <a:r>
              <a:rPr lang="en-US" dirty="0"/>
              <a:t>Up-conv consists of a direct upscaling of the image followed by many 3x3 convolution layers</a:t>
            </a:r>
          </a:p>
          <a:p>
            <a:r>
              <a:rPr lang="en-US" dirty="0"/>
              <a:t>A self attention layer is added between each down and each up layer.</a:t>
            </a:r>
          </a:p>
          <a:p>
            <a:r>
              <a:rPr lang="en-US" dirty="0"/>
              <a:t>Layer dimensions are not accurate for the model I used</a:t>
            </a:r>
          </a:p>
          <a:p>
            <a:pPr lvl="1"/>
            <a:r>
              <a:rPr lang="en-US" dirty="0"/>
              <a:t>Image sizes were 64x64</a:t>
            </a:r>
          </a:p>
          <a:p>
            <a:pPr lvl="1"/>
            <a:r>
              <a:rPr lang="en-US" dirty="0"/>
              <a:t>Output image size matched the input size</a:t>
            </a:r>
          </a:p>
          <a:p>
            <a:endParaRPr lang="en-US" dirty="0"/>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4" name="Picture 3" descr="A diagram of a diagram&#10;&#10;Description automatically generated with medium confidence">
            <a:extLst>
              <a:ext uri="{FF2B5EF4-FFF2-40B4-BE49-F238E27FC236}">
                <a16:creationId xmlns:a16="http://schemas.microsoft.com/office/drawing/2014/main" id="{59FCA507-C860-C66D-D654-4FD2D8E25FCD}"/>
              </a:ext>
            </a:extLst>
          </p:cNvPr>
          <p:cNvPicPr>
            <a:picLocks noChangeAspect="1"/>
          </p:cNvPicPr>
          <p:nvPr/>
        </p:nvPicPr>
        <p:blipFill>
          <a:blip r:embed="rId2"/>
          <a:stretch>
            <a:fillRect/>
          </a:stretch>
        </p:blipFill>
        <p:spPr>
          <a:xfrm>
            <a:off x="5413515" y="1243724"/>
            <a:ext cx="6563922" cy="4370552"/>
          </a:xfrm>
          <a:prstGeom prst="rect">
            <a:avLst/>
          </a:prstGeom>
        </p:spPr>
      </p:pic>
      <p:sp>
        <p:nvSpPr>
          <p:cNvPr id="5" name="TextBox 4">
            <a:extLst>
              <a:ext uri="{FF2B5EF4-FFF2-40B4-BE49-F238E27FC236}">
                <a16:creationId xmlns:a16="http://schemas.microsoft.com/office/drawing/2014/main" id="{E4E7D3A0-C50B-D1D6-C476-12F611455CB1}"/>
              </a:ext>
            </a:extLst>
          </p:cNvPr>
          <p:cNvSpPr txBox="1"/>
          <p:nvPr/>
        </p:nvSpPr>
        <p:spPr>
          <a:xfrm>
            <a:off x="1722782" y="6404238"/>
            <a:ext cx="9024079" cy="276999"/>
          </a:xfrm>
          <a:prstGeom prst="rect">
            <a:avLst/>
          </a:prstGeom>
          <a:noFill/>
        </p:spPr>
        <p:txBody>
          <a:bodyPr wrap="square" rtlCol="0">
            <a:spAutoFit/>
          </a:bodyPr>
          <a:lstStyle/>
          <a:p>
            <a:pPr algn="r"/>
            <a:r>
              <a:rPr lang="en-US" sz="1200" dirty="0">
                <a:solidFill>
                  <a:schemeClr val="bg1"/>
                </a:solidFill>
              </a:rPr>
              <a:t>Image source: https://arxiv.org/abs/1505.04597</a:t>
            </a:r>
          </a:p>
        </p:txBody>
      </p:sp>
      <p:sp>
        <p:nvSpPr>
          <p:cNvPr id="6" name="Flowchart: Process 5">
            <a:extLst>
              <a:ext uri="{FF2B5EF4-FFF2-40B4-BE49-F238E27FC236}">
                <a16:creationId xmlns:a16="http://schemas.microsoft.com/office/drawing/2014/main" id="{08EC2D64-0F12-804A-F4D0-9E636590E2F7}"/>
              </a:ext>
            </a:extLst>
          </p:cNvPr>
          <p:cNvSpPr/>
          <p:nvPr/>
        </p:nvSpPr>
        <p:spPr>
          <a:xfrm>
            <a:off x="11247120" y="5148072"/>
            <a:ext cx="228600" cy="914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a:extLst>
              <a:ext uri="{FF2B5EF4-FFF2-40B4-BE49-F238E27FC236}">
                <a16:creationId xmlns:a16="http://schemas.microsoft.com/office/drawing/2014/main" id="{DA5864ED-5084-2861-1A22-77EC9791A540}"/>
              </a:ext>
            </a:extLst>
          </p:cNvPr>
          <p:cNvSpPr/>
          <p:nvPr/>
        </p:nvSpPr>
        <p:spPr>
          <a:xfrm>
            <a:off x="10914743" y="1930399"/>
            <a:ext cx="899886" cy="746895"/>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New</a:t>
            </a:r>
          </a:p>
          <a:p>
            <a:pPr algn="ctr"/>
            <a:r>
              <a:rPr lang="en-US" sz="900" dirty="0">
                <a:solidFill>
                  <a:schemeClr val="tx1"/>
                </a:solidFill>
              </a:rPr>
              <a:t>Image</a:t>
            </a:r>
          </a:p>
        </p:txBody>
      </p:sp>
      <p:sp>
        <p:nvSpPr>
          <p:cNvPr id="14" name="Flowchart: Process 13">
            <a:extLst>
              <a:ext uri="{FF2B5EF4-FFF2-40B4-BE49-F238E27FC236}">
                <a16:creationId xmlns:a16="http://schemas.microsoft.com/office/drawing/2014/main" id="{0A6129D4-4EF6-5F85-6DE1-C15D451B992B}"/>
              </a:ext>
            </a:extLst>
          </p:cNvPr>
          <p:cNvSpPr/>
          <p:nvPr/>
        </p:nvSpPr>
        <p:spPr>
          <a:xfrm>
            <a:off x="5087258" y="1864493"/>
            <a:ext cx="899886" cy="812801"/>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Input image</a:t>
            </a:r>
          </a:p>
        </p:txBody>
      </p:sp>
      <p:sp>
        <p:nvSpPr>
          <p:cNvPr id="15" name="Flowchart: Process 14">
            <a:extLst>
              <a:ext uri="{FF2B5EF4-FFF2-40B4-BE49-F238E27FC236}">
                <a16:creationId xmlns:a16="http://schemas.microsoft.com/office/drawing/2014/main" id="{D0491B9F-6604-5DB0-D11D-306285A85234}"/>
              </a:ext>
            </a:extLst>
          </p:cNvPr>
          <p:cNvSpPr/>
          <p:nvPr/>
        </p:nvSpPr>
        <p:spPr>
          <a:xfrm>
            <a:off x="11033037" y="4712646"/>
            <a:ext cx="548640" cy="914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335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normAutofit fontScale="90000"/>
          </a:bodyPr>
          <a:lstStyle/>
          <a:p>
            <a:r>
              <a:rPr lang="en-US" dirty="0"/>
              <a:t>Math behind Denoising Diffusion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6" name="Text Placeholder 5">
            <a:extLst>
              <a:ext uri="{FF2B5EF4-FFF2-40B4-BE49-F238E27FC236}">
                <a16:creationId xmlns:a16="http://schemas.microsoft.com/office/drawing/2014/main" id="{FDDEF4F5-2B11-BAC0-8D62-01170AE795D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8577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Generating noise at each timestep</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Resnet 18 has no fully connected layers, it outputs a 512 vector, this is reduced to 256 by the max pooling layer.</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79704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Math cont.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Resnet 18 has no fully connected layers, it outputs a 512 vector, this is reduced to 256 by the max pooling layer.</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198283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Further work</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sz="2000" dirty="0"/>
              <a:t>Change the generator to use a cosine scheduler</a:t>
            </a:r>
          </a:p>
          <a:p>
            <a:r>
              <a:rPr lang="en-US" sz="2000" dirty="0"/>
              <a:t>Try using the generator Recurrently</a:t>
            </a:r>
          </a:p>
          <a:p>
            <a:r>
              <a:rPr lang="en-US" sz="2000" dirty="0"/>
              <a:t>Try using an agent</a:t>
            </a:r>
          </a:p>
          <a:p>
            <a:r>
              <a:rPr lang="en-US" sz="2000" dirty="0"/>
              <a:t>Look into methods of upscaling diffusion images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353852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Questions</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Section Header01</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330758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Section Header02</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AI plays AI-generated Pong</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sz="2000" dirty="0"/>
              <a:t>Create a model which plays Pong, called the agent</a:t>
            </a:r>
          </a:p>
          <a:p>
            <a:endParaRPr lang="en-US" sz="2000" dirty="0"/>
          </a:p>
          <a:p>
            <a:r>
              <a:rPr lang="en-US" sz="2000" dirty="0"/>
              <a:t>Create an image generator model which emulates Pong</a:t>
            </a:r>
          </a:p>
          <a:p>
            <a:endParaRPr lang="en-US" sz="2000" dirty="0"/>
          </a:p>
          <a:p>
            <a:r>
              <a:rPr lang="en-US" sz="2000" dirty="0"/>
              <a:t>Use the generator to create fake images of Pong</a:t>
            </a:r>
          </a:p>
          <a:p>
            <a:endParaRPr lang="en-US" sz="2000" dirty="0"/>
          </a:p>
          <a:p>
            <a:r>
              <a:rPr lang="en-US" sz="2000" dirty="0"/>
              <a:t>Train the agent on that fake version of Pong</a:t>
            </a:r>
          </a:p>
          <a:p>
            <a:endParaRPr lang="en-US" sz="2000" dirty="0"/>
          </a:p>
          <a:p>
            <a:r>
              <a:rPr lang="en-US" sz="2000" dirty="0"/>
              <a:t>See how good it does on real Pong</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58840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25</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27</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28</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Why?</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sz="2000" dirty="0"/>
              <a:t>Training reinforcement learning models in a real environment can be expensive/difficult</a:t>
            </a:r>
          </a:p>
          <a:p>
            <a:endParaRPr lang="en-US" sz="2000" dirty="0"/>
          </a:p>
          <a:p>
            <a:r>
              <a:rPr lang="en-US" sz="2000" dirty="0"/>
              <a:t>Video generation is something that can also be applied to many other ideas.</a:t>
            </a:r>
          </a:p>
          <a:p>
            <a:endParaRPr lang="en-US" sz="2000" dirty="0"/>
          </a:p>
          <a:p>
            <a:r>
              <a:rPr lang="en-US" sz="2000" dirty="0"/>
              <a:t>It’s easy to get lots of data by running a game and saving images.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19786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Overall Implementation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sz="2000" dirty="0"/>
              <a:t>The agent model</a:t>
            </a:r>
          </a:p>
          <a:p>
            <a:pPr lvl="1"/>
            <a:r>
              <a:rPr lang="en-US" sz="1800" dirty="0"/>
              <a:t>Input: an Image</a:t>
            </a:r>
          </a:p>
          <a:p>
            <a:pPr lvl="1"/>
            <a:r>
              <a:rPr lang="en-US" sz="1800" dirty="0"/>
              <a:t>Output: a decision for what button to press</a:t>
            </a:r>
          </a:p>
          <a:p>
            <a:pPr lvl="1"/>
            <a:endParaRPr lang="en-US" sz="1800" dirty="0"/>
          </a:p>
          <a:p>
            <a:r>
              <a:rPr lang="en-US" sz="2000" dirty="0"/>
              <a:t>The generator model</a:t>
            </a:r>
          </a:p>
          <a:p>
            <a:pPr lvl="1"/>
            <a:r>
              <a:rPr lang="en-US" sz="1800" dirty="0"/>
              <a:t>Input: previous images &amp; the agent’s decision</a:t>
            </a:r>
          </a:p>
          <a:p>
            <a:pPr lvl="1"/>
            <a:r>
              <a:rPr lang="en-US" sz="1800" dirty="0"/>
              <a:t>Output: a new image &amp; rewards for the agent</a:t>
            </a:r>
          </a:p>
          <a:p>
            <a:pPr lvl="1"/>
            <a:endParaRPr lang="en-US" sz="2000" dirty="0"/>
          </a:p>
          <a:p>
            <a:r>
              <a:rPr lang="en-US" sz="2000" dirty="0"/>
              <a:t>The generator is trained before the agent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411749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Data Generation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sz="2000" dirty="0"/>
              <a:t>Run OpenAI gym library</a:t>
            </a:r>
          </a:p>
          <a:p>
            <a:endParaRPr lang="en-US" sz="2000" dirty="0"/>
          </a:p>
          <a:p>
            <a:r>
              <a:rPr lang="en-US" sz="2000" dirty="0"/>
              <a:t>Randomly select what actions to do</a:t>
            </a:r>
          </a:p>
          <a:p>
            <a:endParaRPr lang="en-US" sz="2000" dirty="0"/>
          </a:p>
          <a:p>
            <a:r>
              <a:rPr lang="en-US" sz="2000" dirty="0"/>
              <a:t>Save the last two images and decision as a 3 channel tensor (224x224)</a:t>
            </a:r>
          </a:p>
          <a:p>
            <a:endParaRPr lang="en-US" sz="2000" dirty="0"/>
          </a:p>
          <a:p>
            <a:r>
              <a:rPr lang="en-US" sz="2000" dirty="0"/>
              <a:t>Save the resulting image as a ground truth for the generator</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880382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Architecture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1" name="TextBox 70">
            <a:extLst>
              <a:ext uri="{FF2B5EF4-FFF2-40B4-BE49-F238E27FC236}">
                <a16:creationId xmlns:a16="http://schemas.microsoft.com/office/drawing/2014/main" id="{A0712067-8F0E-C0D6-4F13-99536708E9CA}"/>
              </a:ext>
            </a:extLst>
          </p:cNvPr>
          <p:cNvSpPr txBox="1"/>
          <p:nvPr/>
        </p:nvSpPr>
        <p:spPr>
          <a:xfrm>
            <a:off x="188686" y="5417362"/>
            <a:ext cx="3505200" cy="2031325"/>
          </a:xfrm>
          <a:prstGeom prst="rect">
            <a:avLst/>
          </a:prstGeom>
          <a:noFill/>
        </p:spPr>
        <p:txBody>
          <a:bodyPr wrap="square" rtlCol="0">
            <a:spAutoFit/>
          </a:bodyPr>
          <a:lstStyle/>
          <a:p>
            <a:endParaRPr lang="en-US" dirty="0"/>
          </a:p>
          <a:p>
            <a:r>
              <a:rPr lang="en-US" dirty="0"/>
              <a:t>	= Frozen</a:t>
            </a:r>
          </a:p>
          <a:p>
            <a:r>
              <a:rPr lang="en-US" dirty="0"/>
              <a:t>	= Unfrozen</a:t>
            </a:r>
          </a:p>
          <a:p>
            <a:r>
              <a:rPr lang="en-US" dirty="0"/>
              <a:t>	= No weights</a:t>
            </a:r>
          </a:p>
          <a:p>
            <a:endParaRPr lang="en-US" dirty="0"/>
          </a:p>
          <a:p>
            <a:endParaRPr lang="en-US" dirty="0"/>
          </a:p>
          <a:p>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5" name="Trapezoid 4">
            <a:extLst>
              <a:ext uri="{FF2B5EF4-FFF2-40B4-BE49-F238E27FC236}">
                <a16:creationId xmlns:a16="http://schemas.microsoft.com/office/drawing/2014/main" id="{931502C8-5D91-8773-32AB-F9A1A64D48D1}"/>
              </a:ext>
            </a:extLst>
          </p:cNvPr>
          <p:cNvSpPr/>
          <p:nvPr/>
        </p:nvSpPr>
        <p:spPr>
          <a:xfrm rot="5400000">
            <a:off x="1668467" y="2046889"/>
            <a:ext cx="2004274" cy="1710443"/>
          </a:xfrm>
          <a:prstGeom prst="trapezoid">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8A093E9B-EF9B-4D04-366B-CC57F8478494}"/>
              </a:ext>
            </a:extLst>
          </p:cNvPr>
          <p:cNvCxnSpPr>
            <a:cxnSpLocks/>
            <a:stCxn id="23" idx="3"/>
            <a:endCxn id="32" idx="1"/>
          </p:cNvCxnSpPr>
          <p:nvPr/>
        </p:nvCxnSpPr>
        <p:spPr>
          <a:xfrm>
            <a:off x="4152694" y="2887242"/>
            <a:ext cx="1262291" cy="2137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8">
            <a:extLst>
              <a:ext uri="{FF2B5EF4-FFF2-40B4-BE49-F238E27FC236}">
                <a16:creationId xmlns:a16="http://schemas.microsoft.com/office/drawing/2014/main" id="{43B7C744-0CB1-6C6A-AC26-9C2AD0C0A376}"/>
              </a:ext>
            </a:extLst>
          </p:cNvPr>
          <p:cNvCxnSpPr>
            <a:cxnSpLocks/>
            <a:stCxn id="23" idx="3"/>
            <a:endCxn id="48" idx="1"/>
          </p:cNvCxnSpPr>
          <p:nvPr/>
        </p:nvCxnSpPr>
        <p:spPr>
          <a:xfrm>
            <a:off x="4152694" y="2887242"/>
            <a:ext cx="1217052" cy="2504250"/>
          </a:xfrm>
          <a:prstGeom prst="bentConnector3">
            <a:avLst>
              <a:gd name="adj1" fmla="val 50000"/>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1891FE0-FDCF-01CD-D5A9-02AB1219D68F}"/>
              </a:ext>
            </a:extLst>
          </p:cNvPr>
          <p:cNvSpPr txBox="1"/>
          <p:nvPr/>
        </p:nvSpPr>
        <p:spPr>
          <a:xfrm>
            <a:off x="1804301" y="2717443"/>
            <a:ext cx="1710444" cy="646331"/>
          </a:xfrm>
          <a:prstGeom prst="rect">
            <a:avLst/>
          </a:prstGeom>
          <a:noFill/>
        </p:spPr>
        <p:txBody>
          <a:bodyPr wrap="square" rtlCol="0">
            <a:spAutoFit/>
          </a:bodyPr>
          <a:lstStyle/>
          <a:p>
            <a:r>
              <a:rPr lang="en-US" dirty="0"/>
              <a:t>Resnet18</a:t>
            </a:r>
          </a:p>
          <a:p>
            <a:r>
              <a:rPr lang="en-US" dirty="0"/>
              <a:t>(no fc layers)</a:t>
            </a:r>
          </a:p>
        </p:txBody>
      </p:sp>
      <p:sp>
        <p:nvSpPr>
          <p:cNvPr id="23" name="Rectangle 22">
            <a:extLst>
              <a:ext uri="{FF2B5EF4-FFF2-40B4-BE49-F238E27FC236}">
                <a16:creationId xmlns:a16="http://schemas.microsoft.com/office/drawing/2014/main" id="{72502662-6F14-E9AD-2050-49B6BC2FA830}"/>
              </a:ext>
            </a:extLst>
          </p:cNvPr>
          <p:cNvSpPr/>
          <p:nvPr/>
        </p:nvSpPr>
        <p:spPr>
          <a:xfrm>
            <a:off x="4001438" y="2451813"/>
            <a:ext cx="151256" cy="870857"/>
          </a:xfrm>
          <a:prstGeom prst="rect">
            <a:avLst/>
          </a:prstGeom>
          <a:solidFill>
            <a:schemeClr val="tx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3EEB0B40-0CA2-75C9-1191-62A5A8F9E732}"/>
              </a:ext>
            </a:extLst>
          </p:cNvPr>
          <p:cNvCxnSpPr>
            <a:stCxn id="5" idx="0"/>
            <a:endCxn id="23" idx="1"/>
          </p:cNvCxnSpPr>
          <p:nvPr/>
        </p:nvCxnSpPr>
        <p:spPr>
          <a:xfrm flipV="1">
            <a:off x="3525826" y="2887242"/>
            <a:ext cx="475612" cy="1486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E67D8CE-FF6C-AEC4-4BCD-22C13BD95D1D}"/>
              </a:ext>
            </a:extLst>
          </p:cNvPr>
          <p:cNvSpPr txBox="1"/>
          <p:nvPr/>
        </p:nvSpPr>
        <p:spPr>
          <a:xfrm>
            <a:off x="3763632" y="1635013"/>
            <a:ext cx="754743" cy="646331"/>
          </a:xfrm>
          <a:prstGeom prst="rect">
            <a:avLst/>
          </a:prstGeom>
          <a:noFill/>
        </p:spPr>
        <p:txBody>
          <a:bodyPr wrap="square" rtlCol="0">
            <a:spAutoFit/>
          </a:bodyPr>
          <a:lstStyle/>
          <a:p>
            <a:r>
              <a:rPr lang="en-US" dirty="0"/>
              <a:t>Max pool</a:t>
            </a:r>
          </a:p>
        </p:txBody>
      </p:sp>
      <p:sp>
        <p:nvSpPr>
          <p:cNvPr id="32" name="Flowchart: Process 31">
            <a:extLst>
              <a:ext uri="{FF2B5EF4-FFF2-40B4-BE49-F238E27FC236}">
                <a16:creationId xmlns:a16="http://schemas.microsoft.com/office/drawing/2014/main" id="{A6CED851-8C72-00FB-5B82-B646EEC6B3B2}"/>
              </a:ext>
            </a:extLst>
          </p:cNvPr>
          <p:cNvSpPr/>
          <p:nvPr/>
        </p:nvSpPr>
        <p:spPr>
          <a:xfrm>
            <a:off x="5414985" y="2074046"/>
            <a:ext cx="1999585" cy="1669143"/>
          </a:xfrm>
          <a:prstGeom prst="flowChartProcess">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Denoising</a:t>
            </a:r>
          </a:p>
          <a:p>
            <a:pPr algn="ctr"/>
            <a:r>
              <a:rPr lang="en-US" dirty="0"/>
              <a:t>Diffusion model</a:t>
            </a:r>
          </a:p>
          <a:p>
            <a:pPr algn="ctr"/>
            <a:r>
              <a:rPr lang="en-US" dirty="0"/>
              <a:t>(</a:t>
            </a:r>
            <a:r>
              <a:rPr lang="en-US" dirty="0" err="1"/>
              <a:t>Unet</a:t>
            </a:r>
            <a:r>
              <a:rPr lang="en-US" dirty="0"/>
              <a:t>)</a:t>
            </a:r>
          </a:p>
        </p:txBody>
      </p:sp>
      <p:sp>
        <p:nvSpPr>
          <p:cNvPr id="34" name="Flowchart: Process 33">
            <a:extLst>
              <a:ext uri="{FF2B5EF4-FFF2-40B4-BE49-F238E27FC236}">
                <a16:creationId xmlns:a16="http://schemas.microsoft.com/office/drawing/2014/main" id="{3541896D-CDD2-B8C9-1940-EFC61D018BE4}"/>
              </a:ext>
            </a:extLst>
          </p:cNvPr>
          <p:cNvSpPr/>
          <p:nvPr/>
        </p:nvSpPr>
        <p:spPr>
          <a:xfrm>
            <a:off x="8113497" y="2549696"/>
            <a:ext cx="145143" cy="717843"/>
          </a:xfrm>
          <a:prstGeom prst="flowChartProcess">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3E325CED-5A48-6CFA-962B-0F9A5DD1AD85}"/>
              </a:ext>
            </a:extLst>
          </p:cNvPr>
          <p:cNvCxnSpPr>
            <a:cxnSpLocks/>
            <a:stCxn id="32" idx="3"/>
            <a:endCxn id="34" idx="1"/>
          </p:cNvCxnSpPr>
          <p:nvPr/>
        </p:nvCxnSpPr>
        <p:spPr>
          <a:xfrm>
            <a:off x="7414570" y="2908618"/>
            <a:ext cx="698927"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20085A1-C77B-B374-652B-9EB7F184C2CA}"/>
              </a:ext>
            </a:extLst>
          </p:cNvPr>
          <p:cNvSpPr txBox="1"/>
          <p:nvPr/>
        </p:nvSpPr>
        <p:spPr>
          <a:xfrm>
            <a:off x="7605497" y="2000903"/>
            <a:ext cx="1306285" cy="369332"/>
          </a:xfrm>
          <a:prstGeom prst="rect">
            <a:avLst/>
          </a:prstGeom>
          <a:noFill/>
        </p:spPr>
        <p:txBody>
          <a:bodyPr wrap="square" rtlCol="0">
            <a:spAutoFit/>
          </a:bodyPr>
          <a:lstStyle/>
          <a:p>
            <a:r>
              <a:rPr lang="en-US" dirty="0"/>
              <a:t>Upscale</a:t>
            </a:r>
          </a:p>
        </p:txBody>
      </p:sp>
      <p:cxnSp>
        <p:nvCxnSpPr>
          <p:cNvPr id="39" name="Straight Arrow Connector 38">
            <a:extLst>
              <a:ext uri="{FF2B5EF4-FFF2-40B4-BE49-F238E27FC236}">
                <a16:creationId xmlns:a16="http://schemas.microsoft.com/office/drawing/2014/main" id="{0A7E91D4-D48A-DD8A-C16A-C6ADF2D0D344}"/>
              </a:ext>
            </a:extLst>
          </p:cNvPr>
          <p:cNvCxnSpPr>
            <a:cxnSpLocks/>
          </p:cNvCxnSpPr>
          <p:nvPr/>
        </p:nvCxnSpPr>
        <p:spPr>
          <a:xfrm>
            <a:off x="8256398" y="2908618"/>
            <a:ext cx="1134345" cy="18783"/>
          </a:xfrm>
          <a:prstGeom prst="straightConnector1">
            <a:avLst/>
          </a:prstGeom>
          <a:ln w="635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79DB619-A40B-FA12-6013-2586F12FFB3B}"/>
              </a:ext>
            </a:extLst>
          </p:cNvPr>
          <p:cNvCxnSpPr>
            <a:cxnSpLocks/>
          </p:cNvCxnSpPr>
          <p:nvPr/>
        </p:nvCxnSpPr>
        <p:spPr>
          <a:xfrm flipV="1">
            <a:off x="6749152" y="5100751"/>
            <a:ext cx="745578" cy="237730"/>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3AF4A82-114D-600B-342C-F4B6DBFC66D9}"/>
              </a:ext>
            </a:extLst>
          </p:cNvPr>
          <p:cNvCxnSpPr>
            <a:cxnSpLocks/>
          </p:cNvCxnSpPr>
          <p:nvPr/>
        </p:nvCxnSpPr>
        <p:spPr>
          <a:xfrm>
            <a:off x="6807209" y="5615237"/>
            <a:ext cx="745578" cy="266000"/>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8" name="Flowchart: Process 47">
            <a:extLst>
              <a:ext uri="{FF2B5EF4-FFF2-40B4-BE49-F238E27FC236}">
                <a16:creationId xmlns:a16="http://schemas.microsoft.com/office/drawing/2014/main" id="{2184EA3E-99AB-0449-8AA3-B149C96ECD03}"/>
              </a:ext>
            </a:extLst>
          </p:cNvPr>
          <p:cNvSpPr/>
          <p:nvPr/>
        </p:nvSpPr>
        <p:spPr>
          <a:xfrm>
            <a:off x="5369746" y="4955104"/>
            <a:ext cx="1437463" cy="872776"/>
          </a:xfrm>
          <a:prstGeom prst="flowChartProcess">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 Fully connected layer</a:t>
            </a:r>
          </a:p>
        </p:txBody>
      </p:sp>
      <p:cxnSp>
        <p:nvCxnSpPr>
          <p:cNvPr id="52" name="Straight Arrow Connector 51">
            <a:extLst>
              <a:ext uri="{FF2B5EF4-FFF2-40B4-BE49-F238E27FC236}">
                <a16:creationId xmlns:a16="http://schemas.microsoft.com/office/drawing/2014/main" id="{55491B02-992A-E0F8-A44A-6F3C39D59B46}"/>
              </a:ext>
            </a:extLst>
          </p:cNvPr>
          <p:cNvCxnSpPr>
            <a:cxnSpLocks/>
          </p:cNvCxnSpPr>
          <p:nvPr/>
        </p:nvCxnSpPr>
        <p:spPr>
          <a:xfrm>
            <a:off x="1023617" y="2927401"/>
            <a:ext cx="786225" cy="0"/>
          </a:xfrm>
          <a:prstGeom prst="straightConnector1">
            <a:avLst/>
          </a:prstGeom>
          <a:ln w="635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D80DE13-D879-F884-6D28-32A99628448F}"/>
              </a:ext>
            </a:extLst>
          </p:cNvPr>
          <p:cNvSpPr/>
          <p:nvPr/>
        </p:nvSpPr>
        <p:spPr>
          <a:xfrm>
            <a:off x="705551" y="5769428"/>
            <a:ext cx="412049" cy="223619"/>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AC239EF2-237C-3EE8-BCEA-05FBD40BD6C4}"/>
              </a:ext>
            </a:extLst>
          </p:cNvPr>
          <p:cNvSpPr/>
          <p:nvPr/>
        </p:nvSpPr>
        <p:spPr>
          <a:xfrm>
            <a:off x="705551" y="6042251"/>
            <a:ext cx="412049" cy="223619"/>
          </a:xfrm>
          <a:prstGeom prst="ellips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3A3DCE4F-FAC9-CA3C-9076-3FA57A65DBFA}"/>
              </a:ext>
            </a:extLst>
          </p:cNvPr>
          <p:cNvSpPr/>
          <p:nvPr/>
        </p:nvSpPr>
        <p:spPr>
          <a:xfrm>
            <a:off x="705551" y="6315075"/>
            <a:ext cx="412049" cy="223619"/>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extBox 74">
            <a:extLst>
              <a:ext uri="{FF2B5EF4-FFF2-40B4-BE49-F238E27FC236}">
                <a16:creationId xmlns:a16="http://schemas.microsoft.com/office/drawing/2014/main" id="{03A696A4-0F3C-3984-5363-A0F8C6A51D76}"/>
              </a:ext>
            </a:extLst>
          </p:cNvPr>
          <p:cNvSpPr txBox="1"/>
          <p:nvPr/>
        </p:nvSpPr>
        <p:spPr>
          <a:xfrm>
            <a:off x="7605497" y="4869543"/>
            <a:ext cx="1785246" cy="369332"/>
          </a:xfrm>
          <a:prstGeom prst="rect">
            <a:avLst/>
          </a:prstGeom>
          <a:noFill/>
        </p:spPr>
        <p:txBody>
          <a:bodyPr wrap="square" rtlCol="0">
            <a:spAutoFit/>
          </a:bodyPr>
          <a:lstStyle/>
          <a:p>
            <a:r>
              <a:rPr lang="en-US" dirty="0"/>
              <a:t>Agent Reward</a:t>
            </a:r>
          </a:p>
        </p:txBody>
      </p:sp>
      <p:sp>
        <p:nvSpPr>
          <p:cNvPr id="76" name="TextBox 75">
            <a:extLst>
              <a:ext uri="{FF2B5EF4-FFF2-40B4-BE49-F238E27FC236}">
                <a16:creationId xmlns:a16="http://schemas.microsoft.com/office/drawing/2014/main" id="{715797E4-6335-2AAD-14E2-1AB85F72C2C9}"/>
              </a:ext>
            </a:extLst>
          </p:cNvPr>
          <p:cNvSpPr txBox="1"/>
          <p:nvPr/>
        </p:nvSpPr>
        <p:spPr>
          <a:xfrm>
            <a:off x="7605497" y="5769428"/>
            <a:ext cx="1574789" cy="369332"/>
          </a:xfrm>
          <a:prstGeom prst="rect">
            <a:avLst/>
          </a:prstGeom>
          <a:noFill/>
        </p:spPr>
        <p:txBody>
          <a:bodyPr wrap="square" rtlCol="0">
            <a:spAutoFit/>
          </a:bodyPr>
          <a:lstStyle/>
          <a:p>
            <a:r>
              <a:rPr lang="en-US" dirty="0"/>
              <a:t>Done signal</a:t>
            </a:r>
          </a:p>
        </p:txBody>
      </p:sp>
    </p:spTree>
    <p:extLst>
      <p:ext uri="{BB962C8B-B14F-4D97-AF65-F5344CB8AC3E}">
        <p14:creationId xmlns:p14="http://schemas.microsoft.com/office/powerpoint/2010/main" val="192087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Specifics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sz="2000" dirty="0"/>
              <a:t>Resnet 18 takes a 224x224 image, Pong is 210x160</a:t>
            </a:r>
          </a:p>
          <a:p>
            <a:endParaRPr lang="en-US" sz="2000" dirty="0"/>
          </a:p>
          <a:p>
            <a:r>
              <a:rPr lang="en-US" sz="2000" dirty="0"/>
              <a:t>Resnet 18 has no fully connected layers, it outputs a 512 vector, this is reduced to 256 by the max pooling layer.</a:t>
            </a:r>
          </a:p>
          <a:p>
            <a:endParaRPr lang="en-US" sz="2000" dirty="0"/>
          </a:p>
          <a:p>
            <a:r>
              <a:rPr lang="en-US" sz="2000" dirty="0"/>
              <a:t>The output image looks like 64x64 but is upscaled to 224x224</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348425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normAutofit fontScale="90000"/>
          </a:bodyPr>
          <a:lstStyle/>
          <a:p>
            <a:r>
              <a:rPr lang="en-US" dirty="0"/>
              <a:t>Denoising Diffusion Model</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6" name="Text Placeholder 5">
            <a:extLst>
              <a:ext uri="{FF2B5EF4-FFF2-40B4-BE49-F238E27FC236}">
                <a16:creationId xmlns:a16="http://schemas.microsoft.com/office/drawing/2014/main" id="{D0A39338-A037-2D96-F347-B52DF430EC1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8258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1492</TotalTime>
  <Words>920</Words>
  <Application>Microsoft Office PowerPoint</Application>
  <PresentationFormat>Widescreen</PresentationFormat>
  <Paragraphs>156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Trade Gothic LT Pro</vt:lpstr>
      <vt:lpstr>Arial</vt:lpstr>
      <vt:lpstr>Calibri</vt:lpstr>
      <vt:lpstr>Trebuchet MS</vt:lpstr>
      <vt:lpstr>Office Theme</vt:lpstr>
      <vt:lpstr>AI plays AI-generated Pong</vt:lpstr>
      <vt:lpstr>AI plays AI-generated Pong</vt:lpstr>
      <vt:lpstr>Why?</vt:lpstr>
      <vt:lpstr>Overall Implementation</vt:lpstr>
      <vt:lpstr>Data Generation</vt:lpstr>
      <vt:lpstr>Architecture</vt:lpstr>
      <vt:lpstr>PowerPoint Presentation</vt:lpstr>
      <vt:lpstr>Specifics</vt:lpstr>
      <vt:lpstr>Denoising Diffusion Model</vt:lpstr>
      <vt:lpstr>Concept</vt:lpstr>
      <vt:lpstr>Architecture</vt:lpstr>
      <vt:lpstr>Math behind Denoising Diffusion</vt:lpstr>
      <vt:lpstr>Generating noise at each timestep</vt:lpstr>
      <vt:lpstr>Math cont.</vt:lpstr>
      <vt:lpstr>Further work</vt:lpstr>
      <vt:lpstr>Questions</vt:lpstr>
      <vt:lpstr>Thank You</vt:lpstr>
      <vt:lpstr>Section Header01</vt:lpstr>
      <vt:lpstr>Section Header02</vt:lpstr>
      <vt:lpstr>Content Title 01</vt:lpstr>
      <vt:lpstr>Content Title 02</vt:lpstr>
      <vt:lpstr>Content Title</vt:lpstr>
      <vt:lpstr>Content Title 03</vt:lpstr>
      <vt:lpstr>Content Title 04</vt:lpstr>
      <vt:lpstr>Table</vt:lpstr>
      <vt:lpstr>Chart</vt:lpstr>
      <vt:lpstr>Quote appears here  Lorem ipsum dolor sit amet, consectetuer adipiscing elit.”  - Author</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generated Pong</dc:title>
  <dc:creator>steven harper</dc:creator>
  <cp:lastModifiedBy>steven harper</cp:lastModifiedBy>
  <cp:revision>45</cp:revision>
  <dcterms:created xsi:type="dcterms:W3CDTF">2024-06-01T23:13:23Z</dcterms:created>
  <dcterms:modified xsi:type="dcterms:W3CDTF">2024-06-03T00:05:55Z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