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59350" y="3035525"/>
            <a:ext cx="3410700" cy="586800"/>
          </a:xfrm>
          <a:prstGeom prst="rect">
            <a:avLst/>
          </a:prstGeom>
          <a:noFill/>
          <a:ln cap="flat" cmpd="sng" w="12700">
            <a:solidFill>
              <a:srgbClr val="5A6B8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2176575" y="1750019"/>
            <a:ext cx="4568634" cy="1976028"/>
            <a:chOff x="961749" y="1024950"/>
            <a:chExt cx="4861801" cy="3703200"/>
          </a:xfrm>
        </p:grpSpPr>
        <p:sp>
          <p:nvSpPr>
            <p:cNvPr id="56" name="Google Shape;56;p13"/>
            <p:cNvSpPr/>
            <p:nvPr/>
          </p:nvSpPr>
          <p:spPr>
            <a:xfrm>
              <a:off x="961750" y="1024950"/>
              <a:ext cx="4861800" cy="3703200"/>
            </a:xfrm>
            <a:prstGeom prst="rect">
              <a:avLst/>
            </a:prstGeom>
            <a:noFill/>
            <a:ln cap="flat" cmpd="sng" w="12700">
              <a:solidFill>
                <a:srgbClr val="0097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201150" spcFirstLastPara="1" rIns="68575" wrap="square" tIns="54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</a:rPr>
                <a:t>  VPC</a:t>
              </a:r>
              <a:endParaRPr sz="600"/>
            </a:p>
          </p:txBody>
        </p:sp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1749" y="1024970"/>
              <a:ext cx="226269" cy="3725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/>
          <p:nvPr/>
        </p:nvSpPr>
        <p:spPr>
          <a:xfrm>
            <a:off x="2622850" y="1561725"/>
            <a:ext cx="1158300" cy="22332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8909C"/>
                </a:solidFill>
              </a:rPr>
              <a:t>Availability Zone 1</a:t>
            </a:r>
            <a:endParaRPr sz="600"/>
          </a:p>
        </p:txBody>
      </p:sp>
      <p:grpSp>
        <p:nvGrpSpPr>
          <p:cNvPr id="59" name="Google Shape;59;p13"/>
          <p:cNvGrpSpPr/>
          <p:nvPr/>
        </p:nvGrpSpPr>
        <p:grpSpPr>
          <a:xfrm>
            <a:off x="2691933" y="1890100"/>
            <a:ext cx="1020136" cy="818813"/>
            <a:chOff x="573250" y="1522050"/>
            <a:chExt cx="1495800" cy="864000"/>
          </a:xfrm>
        </p:grpSpPr>
        <p:sp>
          <p:nvSpPr>
            <p:cNvPr id="60" name="Google Shape;60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600">
                  <a:solidFill>
                    <a:srgbClr val="0097A7"/>
                  </a:solidFill>
                </a:rPr>
                <a:t>S</a:t>
              </a: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61" name="Google Shape;6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7212" y="1522054"/>
              <a:ext cx="205740" cy="1480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Google Shape;62;p13"/>
          <p:cNvGrpSpPr/>
          <p:nvPr/>
        </p:nvGrpSpPr>
        <p:grpSpPr>
          <a:xfrm>
            <a:off x="2691943" y="2834477"/>
            <a:ext cx="1020053" cy="822286"/>
            <a:chOff x="766152" y="2153754"/>
            <a:chExt cx="1500298" cy="835996"/>
          </a:xfrm>
        </p:grpSpPr>
        <p:sp>
          <p:nvSpPr>
            <p:cNvPr id="63" name="Google Shape;63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64" name="Google Shape;6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152" y="2153754"/>
              <a:ext cx="205740" cy="142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3"/>
          <p:cNvSpPr/>
          <p:nvPr/>
        </p:nvSpPr>
        <p:spPr>
          <a:xfrm>
            <a:off x="2459350" y="2044925"/>
            <a:ext cx="3410700" cy="586800"/>
          </a:xfrm>
          <a:prstGeom prst="rect">
            <a:avLst/>
          </a:prstGeom>
          <a:noFill/>
          <a:ln cap="flat" cmpd="sng" w="12700">
            <a:solidFill>
              <a:srgbClr val="5A6B8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3"/>
          <p:cNvGrpSpPr/>
          <p:nvPr/>
        </p:nvGrpSpPr>
        <p:grpSpPr>
          <a:xfrm>
            <a:off x="5888750" y="2448949"/>
            <a:ext cx="867900" cy="545400"/>
            <a:chOff x="5884275" y="3730074"/>
            <a:chExt cx="867900" cy="545400"/>
          </a:xfrm>
        </p:grpSpPr>
        <p:sp>
          <p:nvSpPr>
            <p:cNvPr id="67" name="Google Shape;67;p13"/>
            <p:cNvSpPr/>
            <p:nvPr/>
          </p:nvSpPr>
          <p:spPr>
            <a:xfrm>
              <a:off x="5997225" y="3730074"/>
              <a:ext cx="642000" cy="545400"/>
            </a:xfrm>
            <a:prstGeom prst="rect">
              <a:avLst/>
            </a:prstGeom>
            <a:noFill/>
            <a:ln cap="flat" cmpd="sng" w="12700">
              <a:solidFill>
                <a:srgbClr val="DF331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5884275" y="3782165"/>
              <a:ext cx="8679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ALB Security</a:t>
              </a:r>
              <a:br>
                <a:rPr lang="en" sz="700"/>
              </a:br>
              <a:r>
                <a:rPr lang="en" sz="700"/>
                <a:t>Group</a:t>
              </a:r>
              <a:endParaRPr sz="700"/>
            </a:p>
          </p:txBody>
        </p:sp>
      </p:grpSp>
      <p:pic>
        <p:nvPicPr>
          <p:cNvPr id="69" name="Google Shape;6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1520" y="5400020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99950" y="2913476"/>
            <a:ext cx="16674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Configuration 2 - Internal ALB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Only accessible from inside the private network.  The ALB will have network interfaces (one per AZ) that have only private addresses assigned from their respective subnets.</a:t>
            </a:r>
            <a:endParaRPr sz="600"/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1100" y="3056679"/>
            <a:ext cx="3524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859743" y="3399074"/>
            <a:ext cx="6132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/>
              <a:t>ALB - Internal</a:t>
            </a:r>
            <a:endParaRPr sz="600"/>
          </a:p>
        </p:txBody>
      </p:sp>
      <p:grpSp>
        <p:nvGrpSpPr>
          <p:cNvPr id="73" name="Google Shape;73;p13"/>
          <p:cNvGrpSpPr/>
          <p:nvPr/>
        </p:nvGrpSpPr>
        <p:grpSpPr>
          <a:xfrm>
            <a:off x="3765012" y="1106182"/>
            <a:ext cx="804600" cy="455534"/>
            <a:chOff x="2996349" y="304790"/>
            <a:chExt cx="804600" cy="455534"/>
          </a:xfrm>
        </p:grpSpPr>
        <p:pic>
          <p:nvPicPr>
            <p:cNvPr id="74" name="Google Shape;74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222433" y="304790"/>
              <a:ext cx="352425" cy="3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3"/>
            <p:cNvSpPr txBox="1"/>
            <p:nvPr/>
          </p:nvSpPr>
          <p:spPr>
            <a:xfrm>
              <a:off x="2996349" y="596824"/>
              <a:ext cx="804600" cy="1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232F3E"/>
                  </a:solidFill>
                </a:rPr>
                <a:t>Internet</a:t>
              </a:r>
              <a:endParaRPr sz="600"/>
            </a:p>
          </p:txBody>
        </p:sp>
      </p:grpSp>
      <p:pic>
        <p:nvPicPr>
          <p:cNvPr id="76" name="Google Shape;7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1087" y="2080191"/>
            <a:ext cx="3524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3780738" y="2465550"/>
            <a:ext cx="7731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/>
              <a:t>ALB - External</a:t>
            </a:r>
            <a:endParaRPr sz="600"/>
          </a:p>
        </p:txBody>
      </p:sp>
      <p:sp>
        <p:nvSpPr>
          <p:cNvPr id="78" name="Google Shape;78;p13"/>
          <p:cNvSpPr txBox="1"/>
          <p:nvPr/>
        </p:nvSpPr>
        <p:spPr>
          <a:xfrm>
            <a:off x="2571348" y="2299500"/>
            <a:ext cx="1221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Elastic Network Interface</a:t>
            </a:r>
            <a:br>
              <a:rPr lang="en" sz="500"/>
            </a:br>
            <a:r>
              <a:rPr lang="en" sz="500"/>
              <a:t>(Has both public and private IPs)</a:t>
            </a:r>
            <a:endParaRPr sz="500"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95652" y="2150101"/>
            <a:ext cx="212625" cy="21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3"/>
          <p:cNvCxnSpPr/>
          <p:nvPr/>
        </p:nvCxnSpPr>
        <p:spPr>
          <a:xfrm>
            <a:off x="3308277" y="2256401"/>
            <a:ext cx="68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95652" y="3126590"/>
            <a:ext cx="212625" cy="21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3"/>
          <p:cNvCxnSpPr>
            <a:stCxn id="81" idx="3"/>
          </p:cNvCxnSpPr>
          <p:nvPr/>
        </p:nvCxnSpPr>
        <p:spPr>
          <a:xfrm>
            <a:off x="3308277" y="3232890"/>
            <a:ext cx="68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/>
        </p:nvSpPr>
        <p:spPr>
          <a:xfrm>
            <a:off x="2459338" y="3290100"/>
            <a:ext cx="1485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Elastic Network Interface</a:t>
            </a:r>
            <a:br>
              <a:rPr lang="en" sz="500"/>
            </a:br>
            <a:r>
              <a:rPr lang="en" sz="500"/>
              <a:t>(Private IP only)</a:t>
            </a:r>
            <a:endParaRPr sz="500"/>
          </a:p>
        </p:txBody>
      </p:sp>
      <p:sp>
        <p:nvSpPr>
          <p:cNvPr id="84" name="Google Shape;84;p13"/>
          <p:cNvSpPr txBox="1"/>
          <p:nvPr/>
        </p:nvSpPr>
        <p:spPr>
          <a:xfrm>
            <a:off x="299950" y="1869411"/>
            <a:ext cx="16674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Configuration 1 - External ALB</a:t>
            </a:r>
            <a:endParaRPr b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Accessible from the public internet with appropriate security group rules.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Network interfaces have both a public and private IPs.  This allows them to safely pass traffic into the private address space.</a:t>
            </a:r>
            <a:endParaRPr sz="600"/>
          </a:p>
        </p:txBody>
      </p:sp>
      <p:sp>
        <p:nvSpPr>
          <p:cNvPr id="85" name="Google Shape;85;p13"/>
          <p:cNvSpPr/>
          <p:nvPr/>
        </p:nvSpPr>
        <p:spPr>
          <a:xfrm>
            <a:off x="4604050" y="1561725"/>
            <a:ext cx="1158300" cy="2233200"/>
          </a:xfrm>
          <a:prstGeom prst="rect">
            <a:avLst/>
          </a:prstGeom>
          <a:noFill/>
          <a:ln cap="flat" cmpd="sng" w="12700">
            <a:solidFill>
              <a:srgbClr val="78909C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8909C"/>
                </a:solidFill>
              </a:rPr>
              <a:t>Availability Zone 2</a:t>
            </a:r>
            <a:endParaRPr sz="600"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73133" y="1890100"/>
            <a:ext cx="1020136" cy="818813"/>
            <a:chOff x="573250" y="1522050"/>
            <a:chExt cx="1495800" cy="864000"/>
          </a:xfrm>
        </p:grpSpPr>
        <p:sp>
          <p:nvSpPr>
            <p:cNvPr id="87" name="Google Shape;87;p13"/>
            <p:cNvSpPr/>
            <p:nvPr/>
          </p:nvSpPr>
          <p:spPr>
            <a:xfrm>
              <a:off x="573250" y="1522050"/>
              <a:ext cx="1495800" cy="864000"/>
            </a:xfrm>
            <a:prstGeom prst="rect">
              <a:avLst/>
            </a:prstGeom>
            <a:solidFill>
              <a:srgbClr val="1D8900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Public </a:t>
              </a:r>
              <a:r>
                <a:rPr lang="en" sz="600">
                  <a:solidFill>
                    <a:srgbClr val="0097A7"/>
                  </a:solidFill>
                </a:rPr>
                <a:t>S</a:t>
              </a:r>
              <a:r>
                <a:rPr lang="en" sz="600">
                  <a:solidFill>
                    <a:srgbClr val="0097A7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88" name="Google Shape;8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7212" y="1522054"/>
              <a:ext cx="205740" cy="1480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3"/>
          <p:cNvGrpSpPr/>
          <p:nvPr/>
        </p:nvGrpSpPr>
        <p:grpSpPr>
          <a:xfrm>
            <a:off x="4673143" y="2834477"/>
            <a:ext cx="1020053" cy="822286"/>
            <a:chOff x="766152" y="2153754"/>
            <a:chExt cx="1500298" cy="835996"/>
          </a:xfrm>
        </p:grpSpPr>
        <p:sp>
          <p:nvSpPr>
            <p:cNvPr id="90" name="Google Shape;90;p13"/>
            <p:cNvSpPr/>
            <p:nvPr/>
          </p:nvSpPr>
          <p:spPr>
            <a:xfrm>
              <a:off x="770650" y="2161150"/>
              <a:ext cx="1495800" cy="828600"/>
            </a:xfrm>
            <a:prstGeom prst="rect">
              <a:avLst/>
            </a:prstGeom>
            <a:solidFill>
              <a:srgbClr val="007CBC">
                <a:alpha val="9800"/>
              </a:srgbClr>
            </a:solidFill>
            <a:ln>
              <a:noFill/>
            </a:ln>
          </p:spPr>
          <p:txBody>
            <a:bodyPr anchorCtr="0" anchor="t" bIns="34275" lIns="164575" spcFirstLastPara="1" rIns="68575" wrap="square" tIns="18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Private </a:t>
              </a:r>
              <a:r>
                <a:rPr lang="en" sz="600">
                  <a:solidFill>
                    <a:srgbClr val="78909C"/>
                  </a:solidFill>
                </a:rPr>
                <a:t>S</a:t>
              </a:r>
              <a:r>
                <a:rPr lang="en" sz="600">
                  <a:solidFill>
                    <a:srgbClr val="78909C"/>
                  </a:solidFill>
                  <a:latin typeface="Arial"/>
                  <a:ea typeface="Arial"/>
                  <a:cs typeface="Arial"/>
                  <a:sym typeface="Arial"/>
                </a:rPr>
                <a:t>ubnet</a:t>
              </a:r>
              <a:endParaRPr sz="600"/>
            </a:p>
          </p:txBody>
        </p:sp>
        <p:pic>
          <p:nvPicPr>
            <p:cNvPr id="91" name="Google Shape;91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152" y="2153754"/>
              <a:ext cx="205740" cy="1422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3"/>
          <p:cNvSpPr txBox="1"/>
          <p:nvPr/>
        </p:nvSpPr>
        <p:spPr>
          <a:xfrm>
            <a:off x="4440538" y="2299500"/>
            <a:ext cx="1485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Elastic Network Interface</a:t>
            </a:r>
            <a:br>
              <a:rPr lang="en" sz="500"/>
            </a:br>
            <a:r>
              <a:rPr lang="en" sz="500"/>
              <a:t>(Has both public and private IPs)</a:t>
            </a:r>
            <a:endParaRPr sz="500"/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76852" y="2150101"/>
            <a:ext cx="212625" cy="21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3"/>
          <p:cNvCxnSpPr>
            <a:stCxn id="76" idx="3"/>
            <a:endCxn id="93" idx="1"/>
          </p:cNvCxnSpPr>
          <p:nvPr/>
        </p:nvCxnSpPr>
        <p:spPr>
          <a:xfrm>
            <a:off x="4343512" y="2256403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76852" y="3126590"/>
            <a:ext cx="212625" cy="21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3"/>
          <p:cNvCxnSpPr>
            <a:stCxn id="71" idx="3"/>
          </p:cNvCxnSpPr>
          <p:nvPr/>
        </p:nvCxnSpPr>
        <p:spPr>
          <a:xfrm>
            <a:off x="4343525" y="3232892"/>
            <a:ext cx="7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 txBox="1"/>
          <p:nvPr/>
        </p:nvSpPr>
        <p:spPr>
          <a:xfrm>
            <a:off x="4440538" y="3290100"/>
            <a:ext cx="14853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Elastic Network Interface</a:t>
            </a:r>
            <a:br>
              <a:rPr lang="en" sz="500"/>
            </a:br>
            <a:r>
              <a:rPr lang="en" sz="500"/>
              <a:t>(Private IP only)</a:t>
            </a:r>
            <a:endParaRPr sz="500"/>
          </a:p>
        </p:txBody>
      </p:sp>
      <p:cxnSp>
        <p:nvCxnSpPr>
          <p:cNvPr id="98" name="Google Shape;98;p13"/>
          <p:cNvCxnSpPr>
            <a:stCxn id="84" idx="3"/>
            <a:endCxn id="65" idx="1"/>
          </p:cNvCxnSpPr>
          <p:nvPr/>
        </p:nvCxnSpPr>
        <p:spPr>
          <a:xfrm flipH="1" rot="10800000">
            <a:off x="1967350" y="2338461"/>
            <a:ext cx="492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>
            <a:endCxn id="54" idx="1"/>
          </p:cNvCxnSpPr>
          <p:nvPr/>
        </p:nvCxnSpPr>
        <p:spPr>
          <a:xfrm flipH="1" rot="10800000">
            <a:off x="1967350" y="3328925"/>
            <a:ext cx="492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>
            <a:stCxn id="76" idx="0"/>
            <a:endCxn id="75" idx="2"/>
          </p:cNvCxnSpPr>
          <p:nvPr/>
        </p:nvCxnSpPr>
        <p:spPr>
          <a:xfrm rot="10800000">
            <a:off x="4167300" y="1561791"/>
            <a:ext cx="0" cy="5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" name="Google Shape;101;p13"/>
          <p:cNvSpPr txBox="1"/>
          <p:nvPr/>
        </p:nvSpPr>
        <p:spPr>
          <a:xfrm>
            <a:off x="6578125" y="2092350"/>
            <a:ext cx="1623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600"/>
              <a:t>S3 Access Log Bucket</a:t>
            </a:r>
            <a:br>
              <a:rPr lang="en" sz="600"/>
            </a:br>
            <a:r>
              <a:rPr lang="en" sz="600"/>
              <a:t>(Optional)</a:t>
            </a:r>
            <a:br>
              <a:rPr lang="en" sz="600"/>
            </a:br>
            <a:br>
              <a:rPr lang="en" sz="600"/>
            </a:br>
            <a:r>
              <a:rPr lang="en" sz="600"/>
              <a:t>SSE/AES256 Encryption</a:t>
            </a:r>
            <a:br>
              <a:rPr lang="en" sz="600"/>
            </a:br>
            <a:r>
              <a:rPr lang="en" sz="600"/>
              <a:t>Lifecycle Configuration Retention</a:t>
            </a:r>
            <a:endParaRPr sz="600"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09217" y="1750025"/>
            <a:ext cx="3524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