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95350" y="796350"/>
            <a:ext cx="2400300" cy="3724200"/>
          </a:xfrm>
          <a:prstGeom prst="rect">
            <a:avLst/>
          </a:prstGeom>
          <a:noFill/>
          <a:ln cap="flat" cmpd="sng" w="12700">
            <a:solidFill>
              <a:srgbClr val="0097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342900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97A7"/>
                </a:solidFill>
              </a:rPr>
              <a:t>VPC</a:t>
            </a:r>
            <a:endParaRPr sz="1100"/>
          </a:p>
        </p:txBody>
      </p:sp>
      <p:sp>
        <p:nvSpPr>
          <p:cNvPr id="55" name="Google Shape;55;p13"/>
          <p:cNvSpPr/>
          <p:nvPr/>
        </p:nvSpPr>
        <p:spPr>
          <a:xfrm>
            <a:off x="3392325" y="531725"/>
            <a:ext cx="1909500" cy="41589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8909C"/>
                </a:solidFill>
              </a:rPr>
              <a:t>Availability Zone 1</a:t>
            </a:r>
            <a:endParaRPr sz="11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476322" y="1167850"/>
            <a:ext cx="1495800" cy="864000"/>
            <a:chOff x="573250" y="1522050"/>
            <a:chExt cx="1495800" cy="864000"/>
          </a:xfrm>
        </p:grpSpPr>
        <p:sp>
          <p:nvSpPr>
            <p:cNvPr id="57" name="Google Shape;57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25375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900">
                  <a:solidFill>
                    <a:srgbClr val="0097A7"/>
                  </a:solidFill>
                </a:rPr>
                <a:t>S</a:t>
              </a:r>
              <a:r>
                <a:rPr lang="en" sz="9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1100"/>
            </a:p>
          </p:txBody>
        </p:sp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13"/>
          <p:cNvGrpSpPr/>
          <p:nvPr/>
        </p:nvGrpSpPr>
        <p:grpSpPr>
          <a:xfrm>
            <a:off x="3474074" y="2333929"/>
            <a:ext cx="1500298" cy="835996"/>
            <a:chOff x="766152" y="2153754"/>
            <a:chExt cx="1500298" cy="835996"/>
          </a:xfrm>
        </p:grpSpPr>
        <p:sp>
          <p:nvSpPr>
            <p:cNvPr id="60" name="Google Shape;60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25375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900">
                  <a:solidFill>
                    <a:srgbClr val="78909C"/>
                  </a:solidFill>
                </a:rPr>
                <a:t>S</a:t>
              </a: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1100"/>
            </a:p>
          </p:txBody>
        </p:sp>
        <p:pic>
          <p:nvPicPr>
            <p:cNvPr id="61" name="Google Shape;6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5342" y="79636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680625" y="1789800"/>
            <a:ext cx="1088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OpenVPN Instance</a:t>
            </a:r>
            <a:endParaRPr sz="800"/>
          </a:p>
        </p:txBody>
      </p:sp>
      <p:grpSp>
        <p:nvGrpSpPr>
          <p:cNvPr id="64" name="Google Shape;64;p13"/>
          <p:cNvGrpSpPr/>
          <p:nvPr/>
        </p:nvGrpSpPr>
        <p:grpSpPr>
          <a:xfrm>
            <a:off x="3474074" y="3483054"/>
            <a:ext cx="1500298" cy="835996"/>
            <a:chOff x="766152" y="2153754"/>
            <a:chExt cx="1500298" cy="835996"/>
          </a:xfrm>
        </p:grpSpPr>
        <p:sp>
          <p:nvSpPr>
            <p:cNvPr id="65" name="Google Shape;65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25375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900">
                  <a:solidFill>
                    <a:srgbClr val="78909C"/>
                  </a:solidFill>
                </a:rPr>
                <a:t>S</a:t>
              </a: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1100"/>
            </a:p>
          </p:txBody>
        </p:sp>
        <p:pic>
          <p:nvPicPr>
            <p:cNvPr id="66" name="Google Shape;6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5275" y="1370900"/>
            <a:ext cx="457900" cy="45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>
            <a:stCxn id="67" idx="3"/>
            <a:endCxn id="60" idx="3"/>
          </p:cNvCxnSpPr>
          <p:nvPr/>
        </p:nvCxnSpPr>
        <p:spPr>
          <a:xfrm>
            <a:off x="4453175" y="1599850"/>
            <a:ext cx="521100" cy="1155900"/>
          </a:xfrm>
          <a:prstGeom prst="bentConnector3">
            <a:avLst>
              <a:gd fmla="val 1385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" name="Google Shape;69;p13"/>
          <p:cNvCxnSpPr>
            <a:endCxn id="65" idx="3"/>
          </p:cNvCxnSpPr>
          <p:nvPr/>
        </p:nvCxnSpPr>
        <p:spPr>
          <a:xfrm rot="5400000">
            <a:off x="4497522" y="3227800"/>
            <a:ext cx="1153800" cy="20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" name="Google Shape;7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195924" y="1408426"/>
            <a:ext cx="394014" cy="3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856530" y="1751407"/>
            <a:ext cx="107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1000"/>
          </a:p>
        </p:txBody>
      </p:sp>
      <p:cxnSp>
        <p:nvCxnSpPr>
          <p:cNvPr id="72" name="Google Shape;72;p13"/>
          <p:cNvCxnSpPr>
            <a:stCxn id="70" idx="1"/>
            <a:endCxn id="67" idx="1"/>
          </p:cNvCxnSpPr>
          <p:nvPr/>
        </p:nvCxnSpPr>
        <p:spPr>
          <a:xfrm>
            <a:off x="2589937" y="1599851"/>
            <a:ext cx="14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5769425" y="1599850"/>
            <a:ext cx="22443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Once connected, access inside the VPC should limited by security group rules.</a:t>
            </a:r>
            <a:br>
              <a:rPr lang="en" sz="1000"/>
            </a:br>
            <a:br>
              <a:rPr lang="en" sz="1000"/>
            </a:br>
            <a:r>
              <a:rPr lang="en" sz="1000"/>
              <a:t>By allowing the internal IP address of the OpenVPN instance in a security group rule, you allow users connected to OpenVPN access to that resource.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