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297031" y="1801314"/>
            <a:ext cx="3447994" cy="2048240"/>
            <a:chOff x="961742" y="1024950"/>
            <a:chExt cx="4861808" cy="3703200"/>
          </a:xfrm>
        </p:grpSpPr>
        <p:sp>
          <p:nvSpPr>
            <p:cNvPr id="55" name="Google Shape;55;p13"/>
            <p:cNvSpPr/>
            <p:nvPr/>
          </p:nvSpPr>
          <p:spPr>
            <a:xfrm>
              <a:off x="961750" y="1024950"/>
              <a:ext cx="4861800" cy="3703200"/>
            </a:xfrm>
            <a:prstGeom prst="rect">
              <a:avLst/>
            </a:prstGeom>
            <a:noFill/>
            <a:ln cap="flat" cmpd="sng" w="12700">
              <a:solidFill>
                <a:srgbClr val="0097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164575" spcFirstLastPara="1" rIns="68575" wrap="square" tIns="27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0097A7"/>
                  </a:solidFill>
                </a:rPr>
                <a:t>  VPC</a:t>
              </a:r>
              <a:endParaRPr sz="600"/>
            </a:p>
          </p:txBody>
        </p:sp>
        <p:pic>
          <p:nvPicPr>
            <p:cNvPr id="56" name="Google Shape;5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1742" y="1024960"/>
              <a:ext cx="247650" cy="247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13"/>
          <p:cNvSpPr/>
          <p:nvPr/>
        </p:nvSpPr>
        <p:spPr>
          <a:xfrm>
            <a:off x="3384850" y="1561725"/>
            <a:ext cx="1158300" cy="2407200"/>
          </a:xfrm>
          <a:prstGeom prst="rect">
            <a:avLst/>
          </a:prstGeom>
          <a:noFill/>
          <a:ln cap="flat" cmpd="sng" w="12700">
            <a:solidFill>
              <a:srgbClr val="78909C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78909C"/>
                </a:solidFill>
              </a:rPr>
              <a:t>Availability Zone 1</a:t>
            </a:r>
            <a:endParaRPr sz="600"/>
          </a:p>
        </p:txBody>
      </p:sp>
      <p:grpSp>
        <p:nvGrpSpPr>
          <p:cNvPr id="58" name="Google Shape;58;p13"/>
          <p:cNvGrpSpPr/>
          <p:nvPr/>
        </p:nvGrpSpPr>
        <p:grpSpPr>
          <a:xfrm>
            <a:off x="3453933" y="1966244"/>
            <a:ext cx="1020136" cy="545443"/>
            <a:chOff x="573250" y="1522050"/>
            <a:chExt cx="1495800" cy="864000"/>
          </a:xfrm>
        </p:grpSpPr>
        <p:sp>
          <p:nvSpPr>
            <p:cNvPr id="59" name="Google Shape;59;p13"/>
            <p:cNvSpPr/>
            <p:nvPr/>
          </p:nvSpPr>
          <p:spPr>
            <a:xfrm>
              <a:off x="573250" y="1522050"/>
              <a:ext cx="1495800" cy="864000"/>
            </a:xfrm>
            <a:prstGeom prst="rect">
              <a:avLst/>
            </a:prstGeom>
            <a:solidFill>
              <a:srgbClr val="1D8900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Public </a:t>
              </a:r>
              <a:r>
                <a:rPr lang="en" sz="600">
                  <a:solidFill>
                    <a:srgbClr val="0097A7"/>
                  </a:solidFill>
                </a:rPr>
                <a:t>S</a:t>
              </a:r>
              <a:r>
                <a:rPr lang="en" sz="6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60" name="Google Shape;60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7212" y="15220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" name="Google Shape;61;p13"/>
          <p:cNvGrpSpPr/>
          <p:nvPr/>
        </p:nvGrpSpPr>
        <p:grpSpPr>
          <a:xfrm>
            <a:off x="3453969" y="2576560"/>
            <a:ext cx="1020053" cy="552510"/>
            <a:chOff x="766152" y="2153754"/>
            <a:chExt cx="1500298" cy="835996"/>
          </a:xfrm>
        </p:grpSpPr>
        <p:sp>
          <p:nvSpPr>
            <p:cNvPr id="62" name="Google Shape;62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</a:t>
              </a:r>
              <a:r>
                <a:rPr lang="en" sz="600">
                  <a:solidFill>
                    <a:srgbClr val="78909C"/>
                  </a:solidFill>
                </a:rPr>
                <a:t>S</a:t>
              </a: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6152" y="21537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" name="Google Shape;64;p13"/>
          <p:cNvGrpSpPr/>
          <p:nvPr/>
        </p:nvGrpSpPr>
        <p:grpSpPr>
          <a:xfrm>
            <a:off x="3453980" y="3193939"/>
            <a:ext cx="1020053" cy="559449"/>
            <a:chOff x="766152" y="2153754"/>
            <a:chExt cx="1500298" cy="835996"/>
          </a:xfrm>
        </p:grpSpPr>
        <p:sp>
          <p:nvSpPr>
            <p:cNvPr id="65" name="Google Shape;65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Data </a:t>
              </a:r>
              <a:r>
                <a:rPr lang="en" sz="600">
                  <a:solidFill>
                    <a:srgbClr val="78909C"/>
                  </a:solidFill>
                </a:rPr>
                <a:t>S</a:t>
              </a: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66" name="Google Shape;66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6152" y="21537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13"/>
          <p:cNvSpPr/>
          <p:nvPr/>
        </p:nvSpPr>
        <p:spPr>
          <a:xfrm>
            <a:off x="4741575" y="1561725"/>
            <a:ext cx="1158300" cy="2407200"/>
          </a:xfrm>
          <a:prstGeom prst="rect">
            <a:avLst/>
          </a:prstGeom>
          <a:noFill/>
          <a:ln cap="flat" cmpd="sng" w="12700">
            <a:solidFill>
              <a:srgbClr val="78909C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78909C"/>
                </a:solidFill>
              </a:rPr>
              <a:t>Availability Zone 2</a:t>
            </a:r>
            <a:endParaRPr sz="600"/>
          </a:p>
        </p:txBody>
      </p:sp>
      <p:grpSp>
        <p:nvGrpSpPr>
          <p:cNvPr id="68" name="Google Shape;68;p13"/>
          <p:cNvGrpSpPr/>
          <p:nvPr/>
        </p:nvGrpSpPr>
        <p:grpSpPr>
          <a:xfrm>
            <a:off x="4810658" y="1966244"/>
            <a:ext cx="1020136" cy="545443"/>
            <a:chOff x="573250" y="1522050"/>
            <a:chExt cx="1495800" cy="864000"/>
          </a:xfrm>
        </p:grpSpPr>
        <p:sp>
          <p:nvSpPr>
            <p:cNvPr id="69" name="Google Shape;69;p13"/>
            <p:cNvSpPr/>
            <p:nvPr/>
          </p:nvSpPr>
          <p:spPr>
            <a:xfrm>
              <a:off x="573250" y="1522050"/>
              <a:ext cx="1495800" cy="864000"/>
            </a:xfrm>
            <a:prstGeom prst="rect">
              <a:avLst/>
            </a:prstGeom>
            <a:solidFill>
              <a:srgbClr val="1D8900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Public </a:t>
              </a:r>
              <a:r>
                <a:rPr lang="en" sz="600">
                  <a:solidFill>
                    <a:srgbClr val="0097A7"/>
                  </a:solidFill>
                </a:rPr>
                <a:t>S</a:t>
              </a:r>
              <a:r>
                <a:rPr lang="en" sz="6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70" name="Google Shape;70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7212" y="15220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" name="Google Shape;71;p13"/>
          <p:cNvGrpSpPr/>
          <p:nvPr/>
        </p:nvGrpSpPr>
        <p:grpSpPr>
          <a:xfrm>
            <a:off x="4810694" y="2576560"/>
            <a:ext cx="1020053" cy="552510"/>
            <a:chOff x="766152" y="2153754"/>
            <a:chExt cx="1500298" cy="835996"/>
          </a:xfrm>
        </p:grpSpPr>
        <p:sp>
          <p:nvSpPr>
            <p:cNvPr id="72" name="Google Shape;72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</a:t>
              </a:r>
              <a:r>
                <a:rPr lang="en" sz="600">
                  <a:solidFill>
                    <a:srgbClr val="78909C"/>
                  </a:solidFill>
                </a:rPr>
                <a:t>S</a:t>
              </a: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73" name="Google Shape;73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6152" y="21537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oogle Shape;74;p13"/>
          <p:cNvGrpSpPr/>
          <p:nvPr/>
        </p:nvGrpSpPr>
        <p:grpSpPr>
          <a:xfrm>
            <a:off x="4810705" y="3193939"/>
            <a:ext cx="1020053" cy="559449"/>
            <a:chOff x="766152" y="2153754"/>
            <a:chExt cx="1500298" cy="835996"/>
          </a:xfrm>
        </p:grpSpPr>
        <p:sp>
          <p:nvSpPr>
            <p:cNvPr id="75" name="Google Shape;75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Data </a:t>
              </a:r>
              <a:r>
                <a:rPr lang="en" sz="600">
                  <a:solidFill>
                    <a:srgbClr val="78909C"/>
                  </a:solidFill>
                </a:rPr>
                <a:t>S</a:t>
              </a: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76" name="Google Shape;76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6152" y="21537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" name="Google Shape;7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40279" y="796349"/>
            <a:ext cx="402600" cy="4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/>
        </p:nvSpPr>
        <p:spPr>
          <a:xfrm>
            <a:off x="3922875" y="1151625"/>
            <a:ext cx="143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EKS Cluster</a:t>
            </a:r>
            <a:br>
              <a:rPr lang="en" sz="800"/>
            </a:br>
            <a:r>
              <a:rPr i="1" lang="en" sz="700"/>
              <a:t>Optional subnet selections</a:t>
            </a:r>
            <a:endParaRPr i="1" sz="700"/>
          </a:p>
        </p:txBody>
      </p:sp>
      <p:cxnSp>
        <p:nvCxnSpPr>
          <p:cNvPr id="79" name="Google Shape;79;p13"/>
          <p:cNvCxnSpPr>
            <a:stCxn id="78" idx="2"/>
            <a:endCxn id="62" idx="3"/>
          </p:cNvCxnSpPr>
          <p:nvPr/>
        </p:nvCxnSpPr>
        <p:spPr>
          <a:xfrm rot="5400000">
            <a:off x="3873825" y="2086575"/>
            <a:ext cx="1368900" cy="16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78" idx="2"/>
            <a:endCxn id="72" idx="1"/>
          </p:cNvCxnSpPr>
          <p:nvPr/>
        </p:nvCxnSpPr>
        <p:spPr>
          <a:xfrm flipH="1" rot="-5400000">
            <a:off x="4043775" y="2085225"/>
            <a:ext cx="1368900" cy="171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78" idx="2"/>
            <a:endCxn id="59" idx="3"/>
          </p:cNvCxnSpPr>
          <p:nvPr/>
        </p:nvCxnSpPr>
        <p:spPr>
          <a:xfrm rot="5400000">
            <a:off x="4182075" y="1778325"/>
            <a:ext cx="752400" cy="16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78" idx="2"/>
            <a:endCxn id="69" idx="1"/>
          </p:cNvCxnSpPr>
          <p:nvPr/>
        </p:nvCxnSpPr>
        <p:spPr>
          <a:xfrm flipH="1" rot="-5400000">
            <a:off x="4350375" y="1778625"/>
            <a:ext cx="752400" cy="168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3"/>
          <p:cNvSpPr txBox="1"/>
          <p:nvPr/>
        </p:nvSpPr>
        <p:spPr>
          <a:xfrm>
            <a:off x="3384113" y="3942350"/>
            <a:ext cx="2514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subnets are not recommended cluster targets</a:t>
            </a:r>
            <a:endParaRPr sz="800"/>
          </a:p>
        </p:txBody>
      </p:sp>
      <p:grpSp>
        <p:nvGrpSpPr>
          <p:cNvPr id="84" name="Google Shape;84;p13"/>
          <p:cNvGrpSpPr/>
          <p:nvPr/>
        </p:nvGrpSpPr>
        <p:grpSpPr>
          <a:xfrm>
            <a:off x="5919550" y="1988774"/>
            <a:ext cx="867900" cy="545400"/>
            <a:chOff x="5884275" y="3730074"/>
            <a:chExt cx="867900" cy="545400"/>
          </a:xfrm>
        </p:grpSpPr>
        <p:sp>
          <p:nvSpPr>
            <p:cNvPr id="85" name="Google Shape;85;p13"/>
            <p:cNvSpPr/>
            <p:nvPr/>
          </p:nvSpPr>
          <p:spPr>
            <a:xfrm>
              <a:off x="5997225" y="3730074"/>
              <a:ext cx="642000" cy="545400"/>
            </a:xfrm>
            <a:prstGeom prst="rect">
              <a:avLst/>
            </a:prstGeom>
            <a:noFill/>
            <a:ln cap="flat" cmpd="sng" w="12700">
              <a:solidFill>
                <a:srgbClr val="DF331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5884275" y="3760553"/>
              <a:ext cx="867900" cy="4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Cluster </a:t>
              </a:r>
              <a:br>
                <a:rPr lang="en" sz="700"/>
              </a:br>
              <a:r>
                <a:rPr lang="en" sz="700"/>
                <a:t>Security</a:t>
              </a:r>
              <a:br>
                <a:rPr lang="en" sz="700"/>
              </a:br>
              <a:r>
                <a:rPr lang="en" sz="700"/>
                <a:t>Group</a:t>
              </a:r>
              <a:endParaRPr sz="700"/>
            </a:p>
          </p:txBody>
        </p:sp>
      </p:grpSp>
      <p:pic>
        <p:nvPicPr>
          <p:cNvPr id="87" name="Google Shape;8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97024" y="814074"/>
            <a:ext cx="402600" cy="4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11520" y="5400020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2792736" y="1079678"/>
            <a:ext cx="143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Cluster IAM Role</a:t>
            </a:r>
            <a:endParaRPr i="1" sz="700"/>
          </a:p>
        </p:txBody>
      </p:sp>
      <p:cxnSp>
        <p:nvCxnSpPr>
          <p:cNvPr id="90" name="Google Shape;90;p13"/>
          <p:cNvCxnSpPr>
            <a:endCxn id="77" idx="1"/>
          </p:cNvCxnSpPr>
          <p:nvPr/>
        </p:nvCxnSpPr>
        <p:spPr>
          <a:xfrm>
            <a:off x="3704079" y="994949"/>
            <a:ext cx="7362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18551" y="799963"/>
            <a:ext cx="402600" cy="4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5512148" y="1161642"/>
            <a:ext cx="16827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CloudWatch Logs</a:t>
            </a:r>
            <a:br>
              <a:rPr lang="en" sz="800"/>
            </a:br>
            <a:r>
              <a:rPr i="1" lang="en" sz="700"/>
              <a:t>Optional Control Plane Logging</a:t>
            </a:r>
            <a:endParaRPr i="1" sz="700"/>
          </a:p>
        </p:txBody>
      </p:sp>
      <p:cxnSp>
        <p:nvCxnSpPr>
          <p:cNvPr id="93" name="Google Shape;93;p13"/>
          <p:cNvCxnSpPr>
            <a:stCxn id="77" idx="3"/>
            <a:endCxn id="91" idx="1"/>
          </p:cNvCxnSpPr>
          <p:nvPr/>
        </p:nvCxnSpPr>
        <p:spPr>
          <a:xfrm>
            <a:off x="4842879" y="997649"/>
            <a:ext cx="12756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