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24"/>
  </p:notesMasterIdLst>
  <p:sldIdLst>
    <p:sldId id="257" r:id="rId2"/>
    <p:sldId id="262" r:id="rId3"/>
    <p:sldId id="272" r:id="rId4"/>
    <p:sldId id="263" r:id="rId5"/>
    <p:sldId id="303" r:id="rId6"/>
    <p:sldId id="274" r:id="rId7"/>
    <p:sldId id="269" r:id="rId8"/>
    <p:sldId id="296" r:id="rId9"/>
    <p:sldId id="285" r:id="rId10"/>
    <p:sldId id="293" r:id="rId11"/>
    <p:sldId id="279" r:id="rId12"/>
    <p:sldId id="301" r:id="rId13"/>
    <p:sldId id="287" r:id="rId14"/>
    <p:sldId id="295" r:id="rId15"/>
    <p:sldId id="302" r:id="rId16"/>
    <p:sldId id="298" r:id="rId17"/>
    <p:sldId id="291" r:id="rId18"/>
    <p:sldId id="297" r:id="rId19"/>
    <p:sldId id="294" r:id="rId20"/>
    <p:sldId id="299" r:id="rId21"/>
    <p:sldId id="288" r:id="rId22"/>
    <p:sldId id="30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cleFrog" initials="U" lastIdx="2" clrIdx="0">
    <p:extLst>
      <p:ext uri="{19B8F6BF-5375-455C-9EA6-DF929625EA0E}">
        <p15:presenceInfo xmlns:p15="http://schemas.microsoft.com/office/powerpoint/2012/main" userId="UncleFrog" providerId="None"/>
      </p:ext>
    </p:extLst>
  </p:cmAuthor>
  <p:cmAuthor id="2" name="洪嘉均 (110521022)" initials="洪嘉均" lastIdx="1" clrIdx="1">
    <p:extLst>
      <p:ext uri="{19B8F6BF-5375-455C-9EA6-DF929625EA0E}">
        <p15:presenceInfo xmlns:p15="http://schemas.microsoft.com/office/powerpoint/2012/main" userId="S-1-5-21-1227309123-4261562135-41399594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312" autoAdjust="0"/>
  </p:normalViewPr>
  <p:slideViewPr>
    <p:cSldViewPr snapToGrid="0">
      <p:cViewPr varScale="1">
        <p:scale>
          <a:sx n="71" d="100"/>
          <a:sy n="71" d="100"/>
        </p:scale>
        <p:origin x="1046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09A9-6030-4E12-965D-A7FAFCDE2E3F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50E9-B8F6-4BD6-BF8E-BDB2428185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36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12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zh-TW" altLang="en-US" dirty="0"/>
              <a:t>我是今天的報告者陳旻盛</a:t>
            </a:r>
            <a:endParaRPr lang="en-US" altLang="zh-TW" dirty="0"/>
          </a:p>
          <a:p>
            <a:r>
              <a:rPr lang="zh-TW" altLang="en-US" dirty="0"/>
              <a:t>其他組員</a:t>
            </a:r>
            <a:endParaRPr lang="en-US" altLang="zh-TW" dirty="0"/>
          </a:p>
          <a:p>
            <a:r>
              <a:rPr lang="zh-TW" altLang="en-US" dirty="0"/>
              <a:t>題目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03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Filefetch</a:t>
            </a:r>
            <a:r>
              <a:rPr lang="zh-TW" altLang="en-US" dirty="0"/>
              <a:t>用來讀檔 並將每個</a:t>
            </a:r>
            <a:r>
              <a:rPr lang="en-US" altLang="zh-TW" dirty="0"/>
              <a:t>gate</a:t>
            </a:r>
            <a:r>
              <a:rPr lang="zh-TW" altLang="en-US" dirty="0"/>
              <a:t>建成一個</a:t>
            </a:r>
            <a:r>
              <a:rPr lang="en-US" altLang="zh-TW" dirty="0"/>
              <a:t>structure</a:t>
            </a:r>
          </a:p>
          <a:p>
            <a:r>
              <a:rPr lang="en-US" altLang="zh-TW" dirty="0" err="1"/>
              <a:t>Gate_realation</a:t>
            </a:r>
            <a:r>
              <a:rPr lang="zh-TW" altLang="en-US" dirty="0"/>
              <a:t>用來將其建立成</a:t>
            </a:r>
            <a:r>
              <a:rPr lang="en-US" altLang="zh-TW" dirty="0"/>
              <a:t>doubly linked-list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441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(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因為有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print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出來 代表我的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netlist </a:t>
            </a:r>
          </a:p>
          <a:p>
            <a:pPr marL="36900" indent="0">
              <a:buNone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有電路出來是成功的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600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因為自己寫</a:t>
            </a:r>
            <a:r>
              <a:rPr lang="en-US" altLang="zh-TW" dirty="0"/>
              <a:t>ROBDD</a:t>
            </a:r>
            <a:r>
              <a:rPr lang="zh-TW" altLang="en-US" dirty="0"/>
              <a:t>有困難 所以用</a:t>
            </a:r>
            <a:r>
              <a:rPr lang="en-US" altLang="zh-TW" dirty="0"/>
              <a:t>CUDD</a:t>
            </a:r>
          </a:p>
          <a:p>
            <a:r>
              <a:rPr lang="zh-TW" altLang="en-US" dirty="0"/>
              <a:t>但是用</a:t>
            </a:r>
            <a:r>
              <a:rPr lang="en-US" altLang="zh-TW" dirty="0"/>
              <a:t>CUDD</a:t>
            </a:r>
            <a:r>
              <a:rPr lang="zh-TW" altLang="en-US" dirty="0"/>
              <a:t> 需要去改</a:t>
            </a:r>
            <a:r>
              <a:rPr lang="en-US" altLang="zh-TW" dirty="0"/>
              <a:t>code </a:t>
            </a:r>
            <a:r>
              <a:rPr lang="zh-TW" altLang="en-US" dirty="0"/>
              <a:t>讓比賽提供的</a:t>
            </a:r>
            <a:r>
              <a:rPr lang="en-US" altLang="zh-TW" dirty="0"/>
              <a:t>testcase</a:t>
            </a:r>
            <a:r>
              <a:rPr lang="zh-TW" altLang="en-US" dirty="0"/>
              <a:t>有辦法在上面使用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92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我們的目的是要寫出一個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/>
              <a:t>GATE LEVEL</a:t>
            </a:r>
            <a:r>
              <a:rPr lang="zh-TW" altLang="en-US" dirty="0"/>
              <a:t> </a:t>
            </a:r>
            <a:r>
              <a:rPr lang="en-US" altLang="zh-TW" dirty="0"/>
              <a:t>NETLIST</a:t>
            </a:r>
            <a:r>
              <a:rPr lang="zh-TW" altLang="en-US" dirty="0"/>
              <a:t>化簡成功能相同的</a:t>
            </a:r>
            <a:r>
              <a:rPr lang="en-US" altLang="zh-TW" dirty="0"/>
              <a:t>RTL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</a:p>
          <a:p>
            <a:r>
              <a:rPr lang="zh-TW" altLang="en-US" dirty="0"/>
              <a:t>並且化簡後的運算子要越少越好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658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0512</a:t>
            </a:r>
            <a:r>
              <a:rPr lang="zh-TW" altLang="en-US" dirty="0"/>
              <a:t>有更新</a:t>
            </a:r>
            <a:r>
              <a:rPr lang="en-US" altLang="zh-TW"/>
              <a:t>cost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42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首先讀入</a:t>
            </a:r>
            <a:r>
              <a:rPr lang="en-US" altLang="zh-TW" dirty="0"/>
              <a:t>input</a:t>
            </a:r>
            <a:r>
              <a:rPr lang="zh-TW" altLang="en-US" dirty="0"/>
              <a:t>的</a:t>
            </a:r>
            <a:r>
              <a:rPr lang="en-US" altLang="zh-TW" dirty="0"/>
              <a:t>netlist</a:t>
            </a:r>
            <a:r>
              <a:rPr lang="zh-TW" altLang="en-US" dirty="0"/>
              <a:t>檔，</a:t>
            </a:r>
            <a:endParaRPr lang="en-US" altLang="zh-TW" dirty="0"/>
          </a:p>
          <a:p>
            <a:r>
              <a:rPr lang="zh-TW" altLang="en-US" dirty="0"/>
              <a:t>完成讀檔後會將整個電路利用</a:t>
            </a:r>
            <a:r>
              <a:rPr lang="en-US" altLang="zh-TW" dirty="0"/>
              <a:t>ROBDD</a:t>
            </a:r>
            <a:r>
              <a:rPr lang="zh-TW" altLang="en-US" dirty="0"/>
              <a:t>的方式進行邏輯化簡，</a:t>
            </a:r>
            <a:endParaRPr lang="en-US" altLang="zh-TW" dirty="0"/>
          </a:p>
          <a:p>
            <a:r>
              <a:rPr lang="zh-TW" altLang="en-US" dirty="0"/>
              <a:t>化簡後再將剩餘的邏輯閘利用</a:t>
            </a:r>
            <a:r>
              <a:rPr lang="en-US" altLang="zh-TW" dirty="0"/>
              <a:t>k-feasible</a:t>
            </a:r>
            <a:r>
              <a:rPr lang="zh-TW" altLang="en-US" dirty="0"/>
              <a:t>的方式切割成</a:t>
            </a:r>
            <a:r>
              <a:rPr lang="en-US" altLang="zh-TW" dirty="0"/>
              <a:t>blocks</a:t>
            </a:r>
            <a:r>
              <a:rPr lang="zh-TW" altLang="en-US" dirty="0"/>
              <a:t>的形式，</a:t>
            </a:r>
            <a:endParaRPr lang="en-US" altLang="zh-TW" dirty="0"/>
          </a:p>
          <a:p>
            <a:r>
              <a:rPr lang="zh-TW" altLang="en-US" dirty="0"/>
              <a:t>之後建立一個</a:t>
            </a:r>
            <a:r>
              <a:rPr lang="en-US" altLang="zh-TW" dirty="0"/>
              <a:t>library</a:t>
            </a:r>
            <a:r>
              <a:rPr lang="zh-TW" altLang="en-US" dirty="0"/>
              <a:t>是包含基本邏輯閘</a:t>
            </a:r>
            <a:r>
              <a:rPr lang="en-US" altLang="zh-TW" dirty="0"/>
              <a:t>(</a:t>
            </a:r>
            <a:r>
              <a:rPr lang="zh-TW" altLang="en-US" dirty="0"/>
              <a:t>例如</a:t>
            </a:r>
            <a:r>
              <a:rPr lang="en-US" altLang="zh-TW" dirty="0"/>
              <a:t>and/or </a:t>
            </a:r>
            <a:r>
              <a:rPr lang="zh-TW" altLang="en-US" dirty="0"/>
              <a:t>等等</a:t>
            </a:r>
            <a:r>
              <a:rPr lang="en-US" altLang="zh-TW" dirty="0"/>
              <a:t>)</a:t>
            </a:r>
            <a:r>
              <a:rPr lang="zh-TW" altLang="en-US" dirty="0"/>
              <a:t>以及常見的功能性電路</a:t>
            </a:r>
            <a:r>
              <a:rPr lang="en-US" altLang="zh-TW" dirty="0"/>
              <a:t>(</a:t>
            </a:r>
            <a:r>
              <a:rPr lang="zh-TW" altLang="en-US" dirty="0"/>
              <a:t>例如加法器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然後掃描整個</a:t>
            </a:r>
            <a:r>
              <a:rPr lang="en-US" altLang="zh-TW" dirty="0"/>
              <a:t>netlist</a:t>
            </a:r>
            <a:r>
              <a:rPr lang="zh-TW" altLang="en-US" dirty="0"/>
              <a:t>，檢查</a:t>
            </a:r>
            <a:r>
              <a:rPr lang="en-US" altLang="zh-TW" dirty="0"/>
              <a:t>block</a:t>
            </a:r>
            <a:r>
              <a:rPr lang="zh-TW" altLang="en-US" dirty="0"/>
              <a:t>是否為</a:t>
            </a:r>
            <a:r>
              <a:rPr lang="en-US" altLang="zh-TW" dirty="0"/>
              <a:t>library</a:t>
            </a:r>
            <a:r>
              <a:rPr lang="zh-TW" altLang="en-US" dirty="0"/>
              <a:t>裡的元件組成，</a:t>
            </a:r>
            <a:endParaRPr lang="en-US" altLang="zh-TW" dirty="0"/>
          </a:p>
          <a:p>
            <a:r>
              <a:rPr lang="zh-TW" altLang="en-US" dirty="0"/>
              <a:t>如果是，再確認是否全部的</a:t>
            </a:r>
            <a:r>
              <a:rPr lang="en-US" altLang="zh-TW" dirty="0"/>
              <a:t>block</a:t>
            </a:r>
            <a:r>
              <a:rPr lang="zh-TW" altLang="en-US" dirty="0"/>
              <a:t>都已經檢查過，</a:t>
            </a:r>
            <a:endParaRPr lang="en-US" altLang="zh-TW" dirty="0"/>
          </a:p>
          <a:p>
            <a:r>
              <a:rPr lang="zh-TW" altLang="en-US" dirty="0"/>
              <a:t>如果沒有，就往下一個</a:t>
            </a:r>
            <a:r>
              <a:rPr lang="en-US" altLang="zh-TW" dirty="0"/>
              <a:t>block</a:t>
            </a:r>
            <a:r>
              <a:rPr lang="zh-TW" altLang="en-US" dirty="0"/>
              <a:t>做檢查，</a:t>
            </a:r>
            <a:endParaRPr lang="en-US" altLang="zh-TW" dirty="0"/>
          </a:p>
          <a:p>
            <a:r>
              <a:rPr lang="zh-TW" altLang="en-US" dirty="0"/>
              <a:t>如果被檢查到的</a:t>
            </a:r>
            <a:r>
              <a:rPr lang="en-US" altLang="zh-TW" dirty="0"/>
              <a:t>block</a:t>
            </a:r>
            <a:r>
              <a:rPr lang="zh-TW" altLang="en-US" dirty="0"/>
              <a:t>不是由</a:t>
            </a:r>
            <a:r>
              <a:rPr lang="en-US" altLang="zh-TW" dirty="0"/>
              <a:t>library</a:t>
            </a:r>
            <a:r>
              <a:rPr lang="zh-TW" altLang="en-US" dirty="0"/>
              <a:t>裡的元件組成，</a:t>
            </a:r>
            <a:endParaRPr lang="en-US" altLang="zh-TW" dirty="0"/>
          </a:p>
          <a:p>
            <a:r>
              <a:rPr lang="zh-TW" altLang="en-US" dirty="0"/>
              <a:t>就將此</a:t>
            </a:r>
            <a:r>
              <a:rPr lang="en-US" altLang="zh-TW" dirty="0"/>
              <a:t>block</a:t>
            </a:r>
            <a:r>
              <a:rPr lang="zh-TW" altLang="en-US" dirty="0"/>
              <a:t>加到</a:t>
            </a:r>
            <a:r>
              <a:rPr lang="en-US" altLang="zh-TW" dirty="0"/>
              <a:t>library</a:t>
            </a:r>
            <a:r>
              <a:rPr lang="zh-TW" altLang="en-US" dirty="0"/>
              <a:t>中，依此重複上述步驟，</a:t>
            </a:r>
            <a:endParaRPr lang="en-US" altLang="zh-TW" dirty="0"/>
          </a:p>
          <a:p>
            <a:r>
              <a:rPr lang="zh-TW" altLang="en-US" dirty="0"/>
              <a:t>直到所有</a:t>
            </a:r>
            <a:r>
              <a:rPr lang="en-US" altLang="zh-TW" dirty="0"/>
              <a:t>block</a:t>
            </a:r>
            <a:r>
              <a:rPr lang="zh-TW" altLang="en-US" dirty="0"/>
              <a:t>都被檢查完為止就完成</a:t>
            </a:r>
            <a:r>
              <a:rPr lang="en-US" altLang="zh-TW" dirty="0"/>
              <a:t>mapping</a:t>
            </a:r>
          </a:p>
          <a:p>
            <a:r>
              <a:rPr lang="zh-TW" altLang="en-US" dirty="0"/>
              <a:t>最後再計算</a:t>
            </a:r>
            <a:r>
              <a:rPr lang="en-US" altLang="zh-TW" dirty="0"/>
              <a:t>Primary output</a:t>
            </a:r>
            <a:r>
              <a:rPr lang="zh-TW" altLang="en-US" dirty="0"/>
              <a:t>的</a:t>
            </a:r>
            <a:r>
              <a:rPr lang="en-US" altLang="zh-TW" dirty="0"/>
              <a:t>cost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19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Colorado University</a:t>
            </a:r>
            <a:r>
              <a:rPr lang="zh-TW" altLang="en-US" dirty="0"/>
              <a:t>開發的</a:t>
            </a:r>
            <a:r>
              <a:rPr lang="en-US" altLang="zh-TW" dirty="0"/>
              <a:t>CUDD</a:t>
            </a:r>
            <a:r>
              <a:rPr lang="zh-TW" altLang="en-US" dirty="0"/>
              <a:t> </a:t>
            </a:r>
            <a:r>
              <a:rPr lang="en-US" altLang="zh-TW" dirty="0"/>
              <a:t>package</a:t>
            </a:r>
            <a:r>
              <a:rPr lang="zh-TW" altLang="en-US" dirty="0"/>
              <a:t>來實現</a:t>
            </a:r>
            <a:r>
              <a:rPr lang="en-US" altLang="zh-TW" dirty="0"/>
              <a:t>ROBDD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12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當我們輸入右圖的電路進去後</a:t>
            </a:r>
            <a:endParaRPr lang="en-US" altLang="zh-TW" dirty="0"/>
          </a:p>
          <a:p>
            <a:r>
              <a:rPr lang="zh-TW" altLang="en-US" dirty="0"/>
              <a:t>會產生當綠色及藍色兩個輸出為</a:t>
            </a:r>
            <a:r>
              <a:rPr lang="en-US" altLang="zh-TW" dirty="0"/>
              <a:t>1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最源頭的輸入哪些為</a:t>
            </a:r>
            <a:r>
              <a:rPr lang="en-US" altLang="zh-TW" dirty="0"/>
              <a:t>1</a:t>
            </a:r>
            <a:r>
              <a:rPr lang="zh-TW" altLang="en-US" dirty="0"/>
              <a:t>，哪些為</a:t>
            </a:r>
            <a:r>
              <a:rPr lang="en-US" altLang="zh-TW" dirty="0"/>
              <a:t>0</a:t>
            </a:r>
            <a:r>
              <a:rPr lang="zh-TW" altLang="en-US" dirty="0"/>
              <a:t>，哪些為</a:t>
            </a:r>
            <a:r>
              <a:rPr lang="en-US" altLang="zh-TW" dirty="0"/>
              <a:t>don’t care</a:t>
            </a:r>
          </a:p>
          <a:p>
            <a:r>
              <a:rPr lang="zh-TW" altLang="en-US" dirty="0"/>
              <a:t>我們可以藉由這個</a:t>
            </a:r>
            <a:r>
              <a:rPr lang="en-US" altLang="zh-TW" dirty="0"/>
              <a:t>CUDD</a:t>
            </a:r>
            <a:r>
              <a:rPr lang="zh-TW" altLang="en-US" dirty="0"/>
              <a:t> </a:t>
            </a:r>
            <a:r>
              <a:rPr lang="en-US" altLang="zh-TW" dirty="0"/>
              <a:t>package</a:t>
            </a:r>
            <a:r>
              <a:rPr lang="zh-TW" altLang="en-US" dirty="0"/>
              <a:t>所提供的</a:t>
            </a:r>
            <a:r>
              <a:rPr lang="en-US" altLang="zh-TW" dirty="0"/>
              <a:t>source code</a:t>
            </a:r>
            <a:r>
              <a:rPr lang="zh-TW" altLang="en-US" dirty="0"/>
              <a:t>來完成初步的邏輯化簡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44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這是我們用來儲存</a:t>
            </a:r>
            <a:r>
              <a:rPr lang="en-US" altLang="zh-TW" dirty="0"/>
              <a:t>gate</a:t>
            </a:r>
            <a:r>
              <a:rPr lang="zh-TW" altLang="en-US" dirty="0"/>
              <a:t>資訊的</a:t>
            </a:r>
            <a:r>
              <a:rPr lang="en-US" altLang="zh-TW" dirty="0"/>
              <a:t>data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01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testcase</a:t>
            </a:r>
            <a:r>
              <a:rPr lang="zh-TW" altLang="en-US" dirty="0"/>
              <a:t>中我們可以知道</a:t>
            </a:r>
            <a:endParaRPr lang="en-US" altLang="zh-TW" dirty="0"/>
          </a:p>
          <a:p>
            <a:r>
              <a:rPr lang="zh-TW" altLang="en-US" dirty="0"/>
              <a:t>所有的邏輯閘都是</a:t>
            </a:r>
            <a:r>
              <a:rPr lang="en-US" altLang="zh-TW" dirty="0"/>
              <a:t>two input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</a:p>
          <a:p>
            <a:r>
              <a:rPr lang="zh-TW" altLang="en-US" dirty="0"/>
              <a:t>若是像圖中左邊這種</a:t>
            </a:r>
            <a:r>
              <a:rPr lang="en-US" altLang="zh-TW" dirty="0"/>
              <a:t>3-input</a:t>
            </a:r>
            <a:r>
              <a:rPr lang="zh-TW" altLang="en-US" dirty="0"/>
              <a:t>的 在</a:t>
            </a:r>
            <a:r>
              <a:rPr lang="en-US" altLang="zh-TW" dirty="0"/>
              <a:t>testcase</a:t>
            </a:r>
            <a:r>
              <a:rPr lang="zh-TW" altLang="en-US" dirty="0"/>
              <a:t>中都會被拆成右邊的形式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Previous</a:t>
            </a:r>
            <a:r>
              <a:rPr lang="zh-TW" altLang="en-US" dirty="0"/>
              <a:t>和</a:t>
            </a:r>
            <a:r>
              <a:rPr lang="en-US" altLang="zh-TW" dirty="0"/>
              <a:t>next</a:t>
            </a:r>
            <a:r>
              <a:rPr lang="zh-TW" altLang="en-US" dirty="0"/>
              <a:t>的</a:t>
            </a:r>
            <a:r>
              <a:rPr lang="en-US" altLang="zh-TW" dirty="0"/>
              <a:t>pointer</a:t>
            </a:r>
            <a:r>
              <a:rPr lang="zh-TW" altLang="en-US" dirty="0"/>
              <a:t>是用來連結</a:t>
            </a:r>
            <a:r>
              <a:rPr lang="en-US" altLang="zh-TW" dirty="0"/>
              <a:t>gate</a:t>
            </a:r>
            <a:r>
              <a:rPr lang="zh-TW" altLang="en-US" dirty="0"/>
              <a:t>之間的關係</a:t>
            </a:r>
            <a:endParaRPr lang="en-US" altLang="zh-TW" dirty="0"/>
          </a:p>
          <a:p>
            <a:r>
              <a:rPr lang="zh-TW" altLang="en-US" dirty="0"/>
              <a:t>讓整個電路可以建成一個</a:t>
            </a:r>
            <a:r>
              <a:rPr lang="en-US" altLang="zh-TW" dirty="0"/>
              <a:t>doubly linked-list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450E9-B8F6-4BD6-BF8E-BDB2428185B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33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93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70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26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71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0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45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67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94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8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5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9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60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3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81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16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405C24-72C7-4954-80FD-31A207477F45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D494CE-C7AF-4674-86C0-96A3AF08F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84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F6207A-DFFF-486F-BB69-35B6DC23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04226"/>
            <a:ext cx="9440034" cy="1828801"/>
          </a:xfrm>
        </p:spPr>
        <p:txBody>
          <a:bodyPr anchor="ctr">
            <a:normAutofit fontScale="90000"/>
          </a:bodyPr>
          <a:lstStyle/>
          <a:p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Arithmetic Operations from Gate-Level Circuit</a:t>
            </a:r>
            <a:b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b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27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F5E47A-275D-4325-A6D3-E13D90BDE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521" y="4536490"/>
            <a:ext cx="9440034" cy="1888061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陳俊霖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110521015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洪嘉均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110521022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吳易澄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110521145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陳旻盛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110521168</a:t>
            </a:r>
          </a:p>
          <a:p>
            <a:pPr algn="l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10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FAAF-2B8C-4B35-A72D-7296D47E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1259"/>
            <a:ext cx="10353762" cy="970450"/>
          </a:xfrm>
        </p:spPr>
        <p:txBody>
          <a:bodyPr/>
          <a:lstStyle/>
          <a:p>
            <a:r>
              <a:rPr lang="en-US" altLang="zh-TW" dirty="0"/>
              <a:t>CUDD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70B8DFE-09C3-4B37-9482-307B38E6F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9788" y="1493186"/>
            <a:ext cx="3758687" cy="43052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CD1BB2-10C1-4EAC-A8A0-C6A5F98B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166" y="2337583"/>
            <a:ext cx="5920628" cy="26164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72AFF77-0904-49B7-A9DF-05C5DF51088A}"/>
              </a:ext>
            </a:extLst>
          </p:cNvPr>
          <p:cNvSpPr/>
          <p:nvPr/>
        </p:nvSpPr>
        <p:spPr>
          <a:xfrm>
            <a:off x="1240325" y="2607398"/>
            <a:ext cx="534154" cy="1222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160BF6-E905-419B-8B01-C6E34829173F}"/>
              </a:ext>
            </a:extLst>
          </p:cNvPr>
          <p:cNvSpPr/>
          <p:nvPr/>
        </p:nvSpPr>
        <p:spPr>
          <a:xfrm>
            <a:off x="5585988" y="2337583"/>
            <a:ext cx="597529" cy="2616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8B0D71C-B478-422F-A3BD-CC832C9EDFE1}"/>
              </a:ext>
            </a:extLst>
          </p:cNvPr>
          <p:cNvSpPr/>
          <p:nvPr/>
        </p:nvSpPr>
        <p:spPr>
          <a:xfrm>
            <a:off x="1774479" y="2607398"/>
            <a:ext cx="230669" cy="122221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C5116F-A342-4D14-A32B-16CD18E0580B}"/>
              </a:ext>
            </a:extLst>
          </p:cNvPr>
          <p:cNvSpPr/>
          <p:nvPr/>
        </p:nvSpPr>
        <p:spPr>
          <a:xfrm>
            <a:off x="10755517" y="2417275"/>
            <a:ext cx="452673" cy="715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FDEA06-4DDB-4ADF-8F31-33A4AB2C9AD7}"/>
              </a:ext>
            </a:extLst>
          </p:cNvPr>
          <p:cNvSpPr/>
          <p:nvPr/>
        </p:nvSpPr>
        <p:spPr>
          <a:xfrm>
            <a:off x="1774479" y="4200808"/>
            <a:ext cx="230669" cy="15975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4C06A47-9623-4080-8062-60A18D51C4AF}"/>
              </a:ext>
            </a:extLst>
          </p:cNvPr>
          <p:cNvSpPr/>
          <p:nvPr/>
        </p:nvSpPr>
        <p:spPr>
          <a:xfrm>
            <a:off x="10802117" y="4083113"/>
            <a:ext cx="597528" cy="61533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32F396-FCB3-40A1-B8AD-7AB81A9AA60E}"/>
              </a:ext>
            </a:extLst>
          </p:cNvPr>
          <p:cNvSpPr/>
          <p:nvPr/>
        </p:nvSpPr>
        <p:spPr>
          <a:xfrm>
            <a:off x="1240325" y="4200808"/>
            <a:ext cx="534154" cy="1597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1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F60929-A3AB-4CB7-9E35-422476845851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61430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FABDC-CEEA-400A-898F-8B52B805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B7737-48E2-4E0B-A145-D104B16B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71289D-7BBF-49B6-8B91-D0B3E584D772}"/>
              </a:ext>
            </a:extLst>
          </p:cNvPr>
          <p:cNvSpPr/>
          <p:nvPr/>
        </p:nvSpPr>
        <p:spPr>
          <a:xfrm>
            <a:off x="2039057" y="22123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儲存每個</a:t>
            </a:r>
            <a:r>
              <a:rPr lang="en-US" altLang="zh-TW" dirty="0"/>
              <a:t>gate</a:t>
            </a:r>
            <a:r>
              <a:rPr lang="zh-TW" altLang="en-US" dirty="0"/>
              <a:t>的資料結構</a:t>
            </a:r>
            <a:endParaRPr lang="en-US" altLang="zh-TW" dirty="0"/>
          </a:p>
          <a:p>
            <a:r>
              <a:rPr lang="en-US" altLang="zh-TW" dirty="0"/>
              <a:t>struct gate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gate_type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gate_name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vector&lt;string&gt; output;</a:t>
            </a:r>
          </a:p>
          <a:p>
            <a:r>
              <a:rPr lang="en-US" altLang="zh-TW" dirty="0"/>
              <a:t>    vector&lt;string&gt; input;</a:t>
            </a:r>
          </a:p>
          <a:p>
            <a:r>
              <a:rPr lang="en-US" altLang="zh-TW" dirty="0"/>
              <a:t>    vector&lt;gate*&gt; </a:t>
            </a:r>
            <a:r>
              <a:rPr lang="en-US" altLang="zh-TW" dirty="0" err="1"/>
              <a:t>previous_gate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vector&lt;gate*&gt; </a:t>
            </a:r>
            <a:r>
              <a:rPr lang="en-US" altLang="zh-TW" dirty="0" err="1"/>
              <a:t>next_gate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695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FABDC-CEEA-400A-898F-8B52B805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B7737-48E2-4E0B-A145-D104B16B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E89B06-EAF3-460D-8D9E-CF2C4B3D5EB5}"/>
              </a:ext>
            </a:extLst>
          </p:cNvPr>
          <p:cNvSpPr/>
          <p:nvPr/>
        </p:nvSpPr>
        <p:spPr>
          <a:xfrm>
            <a:off x="8174537" y="1928552"/>
            <a:ext cx="1222960" cy="4123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5062993-A494-4896-9041-B52C12C368C1}"/>
              </a:ext>
            </a:extLst>
          </p:cNvPr>
          <p:cNvCxnSpPr>
            <a:cxnSpLocks/>
          </p:cNvCxnSpPr>
          <p:nvPr/>
        </p:nvCxnSpPr>
        <p:spPr>
          <a:xfrm flipV="1">
            <a:off x="4273236" y="2336379"/>
            <a:ext cx="3784348" cy="93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4C457A0F-51AD-496A-AC99-0C3149A0D34B}"/>
              </a:ext>
            </a:extLst>
          </p:cNvPr>
          <p:cNvSpPr/>
          <p:nvPr/>
        </p:nvSpPr>
        <p:spPr>
          <a:xfrm>
            <a:off x="8265813" y="2666135"/>
            <a:ext cx="1023041" cy="5703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77A6F5A-2E53-4208-B5CA-1E7AD75E0CD3}"/>
              </a:ext>
            </a:extLst>
          </p:cNvPr>
          <p:cNvSpPr/>
          <p:nvPr/>
        </p:nvSpPr>
        <p:spPr>
          <a:xfrm>
            <a:off x="8256760" y="3304294"/>
            <a:ext cx="1032094" cy="5703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nand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4920BD4-EBFE-4676-B764-6228CFC7D9C4}"/>
              </a:ext>
            </a:extLst>
          </p:cNvPr>
          <p:cNvSpPr/>
          <p:nvPr/>
        </p:nvSpPr>
        <p:spPr>
          <a:xfrm>
            <a:off x="8265814" y="3942453"/>
            <a:ext cx="1032094" cy="5703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nor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05D6997-708D-415E-8781-0EB653C3E4AD}"/>
              </a:ext>
            </a:extLst>
          </p:cNvPr>
          <p:cNvSpPr/>
          <p:nvPr/>
        </p:nvSpPr>
        <p:spPr>
          <a:xfrm>
            <a:off x="8254757" y="2027976"/>
            <a:ext cx="1034098" cy="5703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and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D4B0A5C-0F3E-4E18-9074-BC88BC0BEC83}"/>
              </a:ext>
            </a:extLst>
          </p:cNvPr>
          <p:cNvSpPr/>
          <p:nvPr/>
        </p:nvSpPr>
        <p:spPr>
          <a:xfrm>
            <a:off x="8250230" y="5351663"/>
            <a:ext cx="1032094" cy="57036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xnor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圓形: 空心 16">
            <a:extLst>
              <a:ext uri="{FF2B5EF4-FFF2-40B4-BE49-F238E27FC236}">
                <a16:creationId xmlns:a16="http://schemas.microsoft.com/office/drawing/2014/main" id="{9C6EE9B3-E3B8-4B34-A0DD-108E09779226}"/>
              </a:ext>
            </a:extLst>
          </p:cNvPr>
          <p:cNvSpPr/>
          <p:nvPr/>
        </p:nvSpPr>
        <p:spPr>
          <a:xfrm>
            <a:off x="8575932" y="4576737"/>
            <a:ext cx="199176" cy="185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圓形: 空心 17">
            <a:extLst>
              <a:ext uri="{FF2B5EF4-FFF2-40B4-BE49-F238E27FC236}">
                <a16:creationId xmlns:a16="http://schemas.microsoft.com/office/drawing/2014/main" id="{8C076BC4-D014-49A1-8A0B-ADE14996CCB5}"/>
              </a:ext>
            </a:extLst>
          </p:cNvPr>
          <p:cNvSpPr/>
          <p:nvPr/>
        </p:nvSpPr>
        <p:spPr>
          <a:xfrm>
            <a:off x="8575932" y="4825664"/>
            <a:ext cx="199176" cy="185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圓形: 空心 18">
            <a:extLst>
              <a:ext uri="{FF2B5EF4-FFF2-40B4-BE49-F238E27FC236}">
                <a16:creationId xmlns:a16="http://schemas.microsoft.com/office/drawing/2014/main" id="{36855945-972A-4EF1-8394-3614505038D2}"/>
              </a:ext>
            </a:extLst>
          </p:cNvPr>
          <p:cNvSpPr/>
          <p:nvPr/>
        </p:nvSpPr>
        <p:spPr>
          <a:xfrm>
            <a:off x="8592258" y="5090452"/>
            <a:ext cx="199176" cy="18501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5297F34-E42C-4563-B00D-30D2F28D6FC6}"/>
              </a:ext>
            </a:extLst>
          </p:cNvPr>
          <p:cNvCxnSpPr/>
          <p:nvPr/>
        </p:nvCxnSpPr>
        <p:spPr>
          <a:xfrm flipV="1">
            <a:off x="4273236" y="2933323"/>
            <a:ext cx="3784348" cy="370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335BD87-F318-4D74-8F77-E2B60EFA16CA}"/>
              </a:ext>
            </a:extLst>
          </p:cNvPr>
          <p:cNvCxnSpPr/>
          <p:nvPr/>
        </p:nvCxnSpPr>
        <p:spPr>
          <a:xfrm>
            <a:off x="4273236" y="3268301"/>
            <a:ext cx="3784348" cy="28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6EE6C5D-98DE-402C-A875-CD13EC1BF73B}"/>
              </a:ext>
            </a:extLst>
          </p:cNvPr>
          <p:cNvCxnSpPr/>
          <p:nvPr/>
        </p:nvCxnSpPr>
        <p:spPr>
          <a:xfrm>
            <a:off x="4273236" y="3304294"/>
            <a:ext cx="3720974" cy="851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5CFDA8A-4505-448E-8CE7-3E5E75862325}"/>
              </a:ext>
            </a:extLst>
          </p:cNvPr>
          <p:cNvCxnSpPr/>
          <p:nvPr/>
        </p:nvCxnSpPr>
        <p:spPr>
          <a:xfrm>
            <a:off x="4273236" y="3268301"/>
            <a:ext cx="3784348" cy="226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371289D-7BBF-49B6-8B91-D0B3E584D772}"/>
              </a:ext>
            </a:extLst>
          </p:cNvPr>
          <p:cNvSpPr/>
          <p:nvPr/>
        </p:nvSpPr>
        <p:spPr>
          <a:xfrm>
            <a:off x="2039057" y="22123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儲存每個</a:t>
            </a:r>
            <a:r>
              <a:rPr lang="en-US" altLang="zh-TW" dirty="0"/>
              <a:t>gate</a:t>
            </a:r>
            <a:r>
              <a:rPr lang="zh-TW" altLang="en-US" dirty="0"/>
              <a:t>的資料結構</a:t>
            </a:r>
            <a:endParaRPr lang="en-US" altLang="zh-TW" dirty="0"/>
          </a:p>
          <a:p>
            <a:r>
              <a:rPr lang="en-US" altLang="zh-TW" dirty="0"/>
              <a:t>struct gate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gate_type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gate_name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vector&lt;string&gt; output;</a:t>
            </a:r>
          </a:p>
          <a:p>
            <a:r>
              <a:rPr lang="en-US" altLang="zh-TW" dirty="0"/>
              <a:t>    vector&lt;string&gt; input;</a:t>
            </a:r>
          </a:p>
          <a:p>
            <a:r>
              <a:rPr lang="en-US" altLang="zh-TW" dirty="0"/>
              <a:t>    vector&lt;gate*&gt; </a:t>
            </a:r>
            <a:r>
              <a:rPr lang="en-US" altLang="zh-TW" dirty="0" err="1"/>
              <a:t>previous_gate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vector&lt;gate*&gt; </a:t>
            </a:r>
            <a:r>
              <a:rPr lang="en-US" altLang="zh-TW" dirty="0" err="1"/>
              <a:t>next_gate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06708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FABDC-CEEA-400A-898F-8B52B805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B7737-48E2-4E0B-A145-D104B16B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71289D-7BBF-49B6-8B91-D0B3E584D772}"/>
              </a:ext>
            </a:extLst>
          </p:cNvPr>
          <p:cNvSpPr/>
          <p:nvPr/>
        </p:nvSpPr>
        <p:spPr>
          <a:xfrm>
            <a:off x="2039057" y="22123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儲存每個</a:t>
            </a:r>
            <a:r>
              <a:rPr lang="en-US" altLang="zh-TW" dirty="0"/>
              <a:t>gate</a:t>
            </a:r>
            <a:r>
              <a:rPr lang="zh-TW" altLang="en-US" dirty="0"/>
              <a:t>的資料結構</a:t>
            </a:r>
            <a:endParaRPr lang="en-US" altLang="zh-TW" dirty="0"/>
          </a:p>
          <a:p>
            <a:r>
              <a:rPr lang="en-US" altLang="zh-TW" dirty="0"/>
              <a:t>struct gate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gate_type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gate_name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vector&lt;string&gt; output;</a:t>
            </a:r>
          </a:p>
          <a:p>
            <a:r>
              <a:rPr lang="en-US" altLang="zh-TW" dirty="0"/>
              <a:t>    vector&lt;string&gt; input;</a:t>
            </a:r>
          </a:p>
          <a:p>
            <a:r>
              <a:rPr lang="en-US" altLang="zh-TW" dirty="0"/>
              <a:t>    vector&lt;gate*&gt; </a:t>
            </a:r>
            <a:r>
              <a:rPr lang="en-US" altLang="zh-TW" dirty="0" err="1"/>
              <a:t>previous_gate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vector&lt;gate*&gt; </a:t>
            </a:r>
            <a:r>
              <a:rPr lang="en-US" altLang="zh-TW" dirty="0" err="1"/>
              <a:t>next_gate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};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00976619-F61A-4438-AD96-3736A871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179" y="3011358"/>
            <a:ext cx="4875643" cy="17172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022610-41BC-4AE9-9F10-5C3069217280}"/>
              </a:ext>
            </a:extLst>
          </p:cNvPr>
          <p:cNvSpPr/>
          <p:nvPr/>
        </p:nvSpPr>
        <p:spPr>
          <a:xfrm>
            <a:off x="2255520" y="3890319"/>
            <a:ext cx="2265680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15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FABDC-CEEA-400A-898F-8B52B805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7B7737-48E2-4E0B-A145-D104B16B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71289D-7BBF-49B6-8B91-D0B3E584D772}"/>
              </a:ext>
            </a:extLst>
          </p:cNvPr>
          <p:cNvSpPr/>
          <p:nvPr/>
        </p:nvSpPr>
        <p:spPr>
          <a:xfrm>
            <a:off x="2039057" y="22123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儲存每個</a:t>
            </a:r>
            <a:r>
              <a:rPr lang="en-US" altLang="zh-TW" dirty="0"/>
              <a:t>gate</a:t>
            </a:r>
            <a:r>
              <a:rPr lang="zh-TW" altLang="en-US" dirty="0"/>
              <a:t>的資料結構</a:t>
            </a:r>
            <a:endParaRPr lang="en-US" altLang="zh-TW" dirty="0"/>
          </a:p>
          <a:p>
            <a:r>
              <a:rPr lang="en-US" altLang="zh-TW" dirty="0"/>
              <a:t>struct gate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gate_type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string </a:t>
            </a:r>
            <a:r>
              <a:rPr lang="en-US" altLang="zh-TW" dirty="0" err="1"/>
              <a:t>gate_name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  vector&lt;string&gt; output;</a:t>
            </a:r>
          </a:p>
          <a:p>
            <a:r>
              <a:rPr lang="en-US" altLang="zh-TW" dirty="0"/>
              <a:t>    vector&lt;string&gt; input;</a:t>
            </a:r>
          </a:p>
          <a:p>
            <a:r>
              <a:rPr lang="en-US" altLang="zh-TW" dirty="0"/>
              <a:t>    vector&lt;gate*&gt; </a:t>
            </a:r>
            <a:r>
              <a:rPr lang="en-US" altLang="zh-TW" dirty="0" err="1"/>
              <a:t>previous_gate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vector&lt;gate*&gt; </a:t>
            </a:r>
            <a:r>
              <a:rPr lang="en-US" altLang="zh-TW" dirty="0" err="1"/>
              <a:t>next_gate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};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969F0E-1107-4BD5-8424-BD3477257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950" y="2576253"/>
            <a:ext cx="5204438" cy="241149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1D2F6E-6D2A-4FE1-B268-2AD4B3CC01CA}"/>
              </a:ext>
            </a:extLst>
          </p:cNvPr>
          <p:cNvSpPr/>
          <p:nvPr/>
        </p:nvSpPr>
        <p:spPr>
          <a:xfrm>
            <a:off x="6037764" y="2683397"/>
            <a:ext cx="1718149" cy="59504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9F7A18-24F6-468C-A45C-91B5A58C246B}"/>
              </a:ext>
            </a:extLst>
          </p:cNvPr>
          <p:cNvSpPr/>
          <p:nvPr/>
        </p:nvSpPr>
        <p:spPr>
          <a:xfrm>
            <a:off x="9094918" y="2761741"/>
            <a:ext cx="1718149" cy="59504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7E3375A5-C757-4C44-99EC-E7C504D0BEBE}"/>
              </a:ext>
            </a:extLst>
          </p:cNvPr>
          <p:cNvCxnSpPr>
            <a:cxnSpLocks/>
          </p:cNvCxnSpPr>
          <p:nvPr/>
        </p:nvCxnSpPr>
        <p:spPr>
          <a:xfrm>
            <a:off x="7572845" y="2833735"/>
            <a:ext cx="1702052" cy="633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1D7AA5E-6B17-4794-B158-4FC030AD3CD7}"/>
              </a:ext>
            </a:extLst>
          </p:cNvPr>
          <p:cNvCxnSpPr/>
          <p:nvPr/>
        </p:nvCxnSpPr>
        <p:spPr>
          <a:xfrm rot="10800000">
            <a:off x="7627166" y="3089603"/>
            <a:ext cx="1593410" cy="7469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23C5708F-43B1-4EEF-AF29-F7227DA86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391" y="5160875"/>
            <a:ext cx="7523019" cy="914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8B66319-A6C9-4C7C-9258-3D93CFCE43E4}"/>
              </a:ext>
            </a:extLst>
          </p:cNvPr>
          <p:cNvSpPr/>
          <p:nvPr/>
        </p:nvSpPr>
        <p:spPr>
          <a:xfrm>
            <a:off x="2296159" y="4191601"/>
            <a:ext cx="3138621" cy="588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42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F60929-A3AB-4CB7-9E35-422476845851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4881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19D70-643F-4CB9-96F2-F701E867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Explanation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96DDBF-E74D-491B-A347-3064B8C1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Filefetch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input file</a:t>
            </a:r>
            <a:r>
              <a:rPr lang="zh-TW" altLang="en-US" sz="2400" dirty="0"/>
              <a:t> </a:t>
            </a:r>
            <a:r>
              <a:rPr lang="en-US" altLang="zh-TW" sz="2400" dirty="0"/>
              <a:t>load into C++</a:t>
            </a:r>
            <a:r>
              <a:rPr lang="zh-TW" altLang="en-US" sz="2400" dirty="0"/>
              <a:t> </a:t>
            </a:r>
            <a:endParaRPr lang="en-US" altLang="zh-TW" sz="2400" dirty="0"/>
          </a:p>
          <a:p>
            <a:pPr lvl="1"/>
            <a:r>
              <a:rPr lang="en-US" altLang="zh-TW" sz="2400" dirty="0"/>
              <a:t>every gate</a:t>
            </a:r>
            <a:r>
              <a:rPr lang="zh-TW" altLang="en-US" sz="2400" dirty="0"/>
              <a:t> </a:t>
            </a:r>
            <a:r>
              <a:rPr lang="en-US" altLang="zh-TW" sz="2400" dirty="0"/>
              <a:t>create into</a:t>
            </a:r>
            <a:r>
              <a:rPr lang="zh-TW" altLang="en-US" sz="2400" dirty="0"/>
              <a:t> </a:t>
            </a:r>
            <a:r>
              <a:rPr lang="en-US" altLang="zh-TW" sz="2400" dirty="0"/>
              <a:t>structure</a:t>
            </a:r>
          </a:p>
          <a:p>
            <a:r>
              <a:rPr lang="en-US" altLang="zh-TW" sz="2800" dirty="0" err="1"/>
              <a:t>Gate_relation</a:t>
            </a:r>
            <a:r>
              <a:rPr lang="en-US" altLang="zh-TW" sz="2800" dirty="0"/>
              <a:t>:</a:t>
            </a:r>
          </a:p>
          <a:p>
            <a:pPr lvl="1"/>
            <a:r>
              <a:rPr lang="en-US" altLang="zh-TW" sz="2400" dirty="0"/>
              <a:t>Find </a:t>
            </a:r>
            <a:r>
              <a:rPr lang="en-US" altLang="zh-TW" sz="2400" dirty="0">
                <a:effectLst/>
              </a:rPr>
              <a:t>grandchildren relation</a:t>
            </a:r>
          </a:p>
          <a:p>
            <a:pPr lvl="1"/>
            <a:endParaRPr lang="en-US" altLang="zh-TW" sz="2400" dirty="0"/>
          </a:p>
          <a:p>
            <a:pPr marL="36900" indent="0">
              <a:buNone/>
            </a:pPr>
            <a:endParaRPr lang="en-US" altLang="zh-TW" dirty="0"/>
          </a:p>
          <a:p>
            <a:pPr marL="45000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4DDD19-18C5-4B88-ADE1-1463FA4E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641150"/>
            <a:ext cx="5029719" cy="1575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DCEF9CE-0266-4AE2-856C-7F55DE88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858" y="4486280"/>
            <a:ext cx="4229566" cy="19597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C36D6B-1FC5-49A9-940F-0DBDB01A4247}"/>
              </a:ext>
            </a:extLst>
          </p:cNvPr>
          <p:cNvSpPr/>
          <p:nvPr/>
        </p:nvSpPr>
        <p:spPr>
          <a:xfrm>
            <a:off x="1765426" y="4583534"/>
            <a:ext cx="1023041" cy="51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0A31ED-BF05-4DB9-A031-117BC38BEEDC}"/>
              </a:ext>
            </a:extLst>
          </p:cNvPr>
          <p:cNvSpPr/>
          <p:nvPr/>
        </p:nvSpPr>
        <p:spPr>
          <a:xfrm>
            <a:off x="4116397" y="4654453"/>
            <a:ext cx="1023041" cy="51356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E2B983B3-3986-4175-9572-A68EC90419CA}"/>
              </a:ext>
            </a:extLst>
          </p:cNvPr>
          <p:cNvCxnSpPr>
            <a:cxnSpLocks/>
          </p:cNvCxnSpPr>
          <p:nvPr/>
        </p:nvCxnSpPr>
        <p:spPr>
          <a:xfrm>
            <a:off x="2653420" y="4671805"/>
            <a:ext cx="1563276" cy="903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330EF5E5-91C2-42F7-BD2C-2B749A79B421}"/>
              </a:ext>
            </a:extLst>
          </p:cNvPr>
          <p:cNvCxnSpPr>
            <a:cxnSpLocks/>
          </p:cNvCxnSpPr>
          <p:nvPr/>
        </p:nvCxnSpPr>
        <p:spPr>
          <a:xfrm rot="10800000">
            <a:off x="2653420" y="4927727"/>
            <a:ext cx="1563276" cy="10864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543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F60929-A3AB-4CB7-9E35-422476845851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782878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73626-27E7-4069-AAB7-0A622EE8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B3DF02-7410-498C-A459-DEC11CE7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Always two Inputs </a:t>
            </a:r>
          </a:p>
          <a:p>
            <a:pPr marL="36900" indent="0">
              <a:buNone/>
            </a:pP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Every</a:t>
            </a: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input must be some gate's output</a:t>
            </a:r>
          </a:p>
          <a:p>
            <a:pPr marL="36900" indent="0">
              <a:buNone/>
            </a:pP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If it prints successfully</a:t>
            </a:r>
          </a:p>
          <a:p>
            <a:pPr marL="36900" indent="0">
              <a:buNone/>
            </a:pPr>
            <a:endParaRPr lang="en-US" altLang="zh-TW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＊</a:t>
            </a:r>
            <a:r>
              <a:rPr lang="en-US" altLang="zh-TW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function pointer is successful</a:t>
            </a:r>
          </a:p>
          <a:p>
            <a:pPr marL="36900" indent="0">
              <a:buNone/>
            </a:pP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8A77A8B-17C4-4AA0-9DDE-EB5CCFCB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003" y="2001138"/>
            <a:ext cx="5619554" cy="233673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9103F4B-5F7F-4708-9EB1-B31333511671}"/>
              </a:ext>
            </a:extLst>
          </p:cNvPr>
          <p:cNvSpPr/>
          <p:nvPr/>
        </p:nvSpPr>
        <p:spPr>
          <a:xfrm>
            <a:off x="5676523" y="2009869"/>
            <a:ext cx="2734146" cy="1810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BB1869-3036-4AAB-9AA2-B2FEE812807E}"/>
              </a:ext>
            </a:extLst>
          </p:cNvPr>
          <p:cNvSpPr/>
          <p:nvPr/>
        </p:nvSpPr>
        <p:spPr>
          <a:xfrm>
            <a:off x="8410669" y="2009869"/>
            <a:ext cx="2856888" cy="1810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8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269D4-EF40-4E2E-82ED-24A9CB9D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40C75-E02F-4599-9E7B-A92091A7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26847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F60929-A3AB-4CB7-9E35-422476845851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48650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23BAD-F827-41AB-8AD0-B2338896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CB0B9-0472-4DCC-961F-DDBA0DB1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ROBDD  </a:t>
            </a:r>
            <a:r>
              <a:rPr lang="zh-TW" altLang="en-US" sz="2400" dirty="0"/>
              <a:t>撰寫有難度</a:t>
            </a:r>
            <a:endParaRPr lang="en-US" altLang="zh-TW" sz="2400" dirty="0"/>
          </a:p>
          <a:p>
            <a:pPr marL="3690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marL="36900" indent="0">
              <a:buNone/>
            </a:pP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CUDD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en-US" sz="2400" dirty="0"/>
              <a:t>  相容性問題</a:t>
            </a:r>
            <a:endParaRPr lang="en-US" altLang="zh-TW" sz="2400" dirty="0"/>
          </a:p>
          <a:p>
            <a:pPr marL="3690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113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35412B-418C-46A7-9DB2-9A59156F28EE}"/>
              </a:ext>
            </a:extLst>
          </p:cNvPr>
          <p:cNvSpPr/>
          <p:nvPr/>
        </p:nvSpPr>
        <p:spPr>
          <a:xfrm>
            <a:off x="5998310" y="2675473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82EC4C-4DE5-453E-9EE9-5ACE4E5E39AA}"/>
              </a:ext>
            </a:extLst>
          </p:cNvPr>
          <p:cNvSpPr/>
          <p:nvPr/>
        </p:nvSpPr>
        <p:spPr>
          <a:xfrm>
            <a:off x="703864" y="2875002"/>
            <a:ext cx="1077362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zh-TW" alt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ABA44C8-5767-4E04-AED0-EFB41BAC58C8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94634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6D84-AF2C-43A0-A4D0-646D972F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A32B9-A95C-4827-827E-A19395A9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99624"/>
            <a:ext cx="10353762" cy="4058751"/>
          </a:xfrm>
        </p:spPr>
        <p:txBody>
          <a:bodyPr/>
          <a:lstStyle/>
          <a:p>
            <a:r>
              <a:rPr lang="en-US" altLang="zh-TW" dirty="0"/>
              <a:t>contestants need to write a program to </a:t>
            </a:r>
            <a:r>
              <a:rPr lang="en-US" altLang="zh-TW" b="1" dirty="0">
                <a:solidFill>
                  <a:srgbClr val="92D050"/>
                </a:solidFill>
              </a:rPr>
              <a:t>generate a functionally equivalent RTL module and minimize the number of operators</a:t>
            </a:r>
            <a:r>
              <a:rPr lang="en-US" altLang="zh-TW" dirty="0"/>
              <a:t> in the output RTL by extracting the </a:t>
            </a:r>
            <a:r>
              <a:rPr lang="en-US" altLang="zh-TW" dirty="0" err="1"/>
              <a:t>datapaths</a:t>
            </a:r>
            <a:r>
              <a:rPr lang="en-US" altLang="zh-TW" dirty="0"/>
              <a:t> (arithmetic operations) from the netlist.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8C1D61-9426-46DC-87B7-193FC10F37CE}"/>
              </a:ext>
            </a:extLst>
          </p:cNvPr>
          <p:cNvPicPr>
            <a:picLocks noGr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497398"/>
            <a:ext cx="10353675" cy="3751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15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E6D84-AF2C-43A0-A4D0-646D972F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9F3D0E5-E733-40B3-9A44-2026917E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55153" y="1634671"/>
            <a:ext cx="3561262" cy="35886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0136039-82D3-4D0A-B00D-31635A75C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190" y="5500677"/>
            <a:ext cx="7292972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6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D20C219-9DC8-4C58-8B65-134F0C59F4CB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25338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9CF19-0BED-4450-BC32-8F4CC9EF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6260"/>
            <a:ext cx="10353762" cy="970450"/>
          </a:xfrm>
        </p:spPr>
        <p:txBody>
          <a:bodyPr>
            <a:normAutofit/>
          </a:bodyPr>
          <a:lstStyle/>
          <a:p>
            <a:r>
              <a:rPr lang="en-US" altLang="zh-TW" sz="4800" b="1" dirty="0"/>
              <a:t>Our Idea</a:t>
            </a:r>
            <a:endParaRPr lang="zh-TW" altLang="en-US" sz="4800" b="1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7362159-DEA8-4C7D-96EE-50A41BDBD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99" y="1349780"/>
            <a:ext cx="4655801" cy="51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D20C219-9DC8-4C58-8B65-134F0C59F4CB}"/>
              </a:ext>
            </a:extLst>
          </p:cNvPr>
          <p:cNvSpPr txBox="1">
            <a:spLocks/>
          </p:cNvSpPr>
          <p:nvPr/>
        </p:nvSpPr>
        <p:spPr>
          <a:xfrm>
            <a:off x="843148" y="694707"/>
            <a:ext cx="10424409" cy="50964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Idea</a:t>
            </a:r>
          </a:p>
          <a:p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Result</a:t>
            </a:r>
          </a:p>
          <a:p>
            <a:r>
              <a:rPr lang="en-US" altLang="zh-TW" sz="2400" b="1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480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7E352-9D65-41BB-842B-8957AA39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04" y="450000"/>
            <a:ext cx="10353762" cy="97045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Implementation</a:t>
            </a:r>
            <a:endParaRPr lang="zh-TW" altLang="en-US" sz="4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B4ECAF-E6A5-4D84-8A0E-DAFE0484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80" y="1493209"/>
            <a:ext cx="4655801" cy="5195032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3309BFE-382E-4538-9B97-7A8DB21BA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C1C131-79A6-4268-B8E2-FE361C2B3BF2}"/>
              </a:ext>
            </a:extLst>
          </p:cNvPr>
          <p:cNvSpPr/>
          <p:nvPr/>
        </p:nvSpPr>
        <p:spPr>
          <a:xfrm>
            <a:off x="4065234" y="1918892"/>
            <a:ext cx="1158240" cy="308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165B8829-8285-4469-9FF7-BF2F503954F2}"/>
              </a:ext>
            </a:extLst>
          </p:cNvPr>
          <p:cNvSpPr/>
          <p:nvPr/>
        </p:nvSpPr>
        <p:spPr>
          <a:xfrm>
            <a:off x="5389735" y="1953654"/>
            <a:ext cx="380245" cy="239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B09F03-BB2B-42D0-9FDB-DA9976AE1A16}"/>
              </a:ext>
            </a:extLst>
          </p:cNvPr>
          <p:cNvSpPr/>
          <p:nvPr/>
        </p:nvSpPr>
        <p:spPr>
          <a:xfrm>
            <a:off x="5951708" y="1884130"/>
            <a:ext cx="1450465" cy="3461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CUDD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708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3895</TotalTime>
  <Words>930</Words>
  <Application>Microsoft Office PowerPoint</Application>
  <PresentationFormat>寬螢幕</PresentationFormat>
  <Paragraphs>186</Paragraphs>
  <Slides>22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微軟正黑體</vt:lpstr>
      <vt:lpstr>PMingLiU</vt:lpstr>
      <vt:lpstr>PMingLiU</vt:lpstr>
      <vt:lpstr>標楷體</vt:lpstr>
      <vt:lpstr>Calibri</vt:lpstr>
      <vt:lpstr>Calisto MT</vt:lpstr>
      <vt:lpstr>Times New Roman</vt:lpstr>
      <vt:lpstr>Trebuchet MS</vt:lpstr>
      <vt:lpstr>Wingdings 2</vt:lpstr>
      <vt:lpstr>石板</vt:lpstr>
      <vt:lpstr>    Learning Arithmetic Operations from Gate-Level Circuit       </vt:lpstr>
      <vt:lpstr>Outline</vt:lpstr>
      <vt:lpstr>PowerPoint 簡報</vt:lpstr>
      <vt:lpstr>Problem Formulation</vt:lpstr>
      <vt:lpstr>Problem Formulation</vt:lpstr>
      <vt:lpstr>PowerPoint 簡報</vt:lpstr>
      <vt:lpstr>Our Idea</vt:lpstr>
      <vt:lpstr>PowerPoint 簡報</vt:lpstr>
      <vt:lpstr>Implementation</vt:lpstr>
      <vt:lpstr>CUDD</vt:lpstr>
      <vt:lpstr>PowerPoint 簡報</vt:lpstr>
      <vt:lpstr>Data Structure</vt:lpstr>
      <vt:lpstr>Data Structure</vt:lpstr>
      <vt:lpstr>Data Structure</vt:lpstr>
      <vt:lpstr>Data Structure</vt:lpstr>
      <vt:lpstr>PowerPoint 簡報</vt:lpstr>
      <vt:lpstr>Code Explanation</vt:lpstr>
      <vt:lpstr>PowerPoint 簡報</vt:lpstr>
      <vt:lpstr>Code result</vt:lpstr>
      <vt:lpstr>PowerPoint 簡報</vt:lpstr>
      <vt:lpstr>Challenge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UncleFrog</dc:creator>
  <cp:lastModifiedBy>陳旻盛 (110521168)</cp:lastModifiedBy>
  <cp:revision>116</cp:revision>
  <dcterms:created xsi:type="dcterms:W3CDTF">2022-04-27T03:26:51Z</dcterms:created>
  <dcterms:modified xsi:type="dcterms:W3CDTF">2022-05-26T11:51:07Z</dcterms:modified>
</cp:coreProperties>
</file>