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76" r:id="rId4"/>
    <p:sldId id="267" r:id="rId5"/>
    <p:sldId id="268" r:id="rId6"/>
    <p:sldId id="270" r:id="rId7"/>
    <p:sldId id="271" r:id="rId8"/>
    <p:sldId id="269" r:id="rId9"/>
    <p:sldId id="272" r:id="rId10"/>
    <p:sldId id="277" r:id="rId11"/>
    <p:sldId id="273" r:id="rId12"/>
    <p:sldId id="274" r:id="rId13"/>
    <p:sldId id="275" r:id="rId14"/>
    <p:sldId id="278" r:id="rId15"/>
    <p:sldId id="266" r:id="rId16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1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97" d="100"/>
          <a:sy n="97" d="100"/>
        </p:scale>
        <p:origin x="78" y="49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A2BB00-8C29-49F3-AEB7-AB5C09299A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CF06261-A2C6-4242-99C0-A3A1F5B6D3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71046CF-1E09-4A60-8204-023CB4EFD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B2E43-C288-425D-8D2A-2A61B356C3CA}" type="datetimeFigureOut">
              <a:rPr lang="es-EC" smtClean="0"/>
              <a:t>12/10/2019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CFEF291-F8B7-4239-83A7-35C6C0E6B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F478FD0-7A24-4227-9C05-8E59C126A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23A01-9207-4326-A51F-579EC6E3D1F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434778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03D316-311E-4BE3-B6A6-9B627BB2A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5C7786E-AB78-41F8-9D1B-5DF9541B02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9893B66-8B1E-4229-B995-A94B0905B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B2E43-C288-425D-8D2A-2A61B356C3CA}" type="datetimeFigureOut">
              <a:rPr lang="es-EC" smtClean="0"/>
              <a:t>12/10/2019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ED20CFE-022D-4CAA-9E8A-A4F5D2CEC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7A0ACE6-FCD2-4F49-A22D-F01D589E3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23A01-9207-4326-A51F-579EC6E3D1F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989523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210C4A8-1629-41FB-9406-74222F3CBA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0300CAD-64B5-4C4D-886A-63975BA4CC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629E408-C977-442B-8EEE-6660FC4BD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B2E43-C288-425D-8D2A-2A61B356C3CA}" type="datetimeFigureOut">
              <a:rPr lang="es-EC" smtClean="0"/>
              <a:t>12/10/2019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1ED2E56-01FE-4F3D-BD97-5C0829426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280542F-B17B-4EFC-9981-A7A53EA44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23A01-9207-4326-A51F-579EC6E3D1F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450657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C2B20B-857A-4EB6-A2EA-0DBB795CF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4284153-E3CD-469E-8616-F334D45328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A60523A-69C3-4E5A-B1A7-082282198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B2E43-C288-425D-8D2A-2A61B356C3CA}" type="datetimeFigureOut">
              <a:rPr lang="es-EC" smtClean="0"/>
              <a:t>12/10/2019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B7B705C-DFDC-4336-8472-412A4BF55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34E9873-D0FA-4655-A0ED-A8A118703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23A01-9207-4326-A51F-579EC6E3D1F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874432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45A5C1-D5A2-4670-A55F-35C6E5E09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749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D55B31F-D13C-4C71-9B59-C906AC2E28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057219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dirty="0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67EC70D-4774-41D4-BCF4-14805ED76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B2E43-C288-425D-8D2A-2A61B356C3CA}" type="datetimeFigureOut">
              <a:rPr lang="es-EC" smtClean="0"/>
              <a:t>12/10/2019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29B10FF-0523-4FC8-B4C9-CAA90280E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D9601AE-D30D-427E-AF58-0D327E7C9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23A01-9207-4326-A51F-579EC6E3D1F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826909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9B2204-F81E-4224-862E-25442F962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B87C6AB-FEAD-457D-A02B-6E989F2CD0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5838931-27D6-4EBD-9331-5F03E4DFA7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9E7E503-9D94-4EAF-B838-C5C95E6A3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B2E43-C288-425D-8D2A-2A61B356C3CA}" type="datetimeFigureOut">
              <a:rPr lang="es-EC" smtClean="0"/>
              <a:t>12/10/2019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A842C35-6E4C-4B4D-956A-DC06E63E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D70B10F-1DBE-45FD-AF75-EFEA4B90E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23A01-9207-4326-A51F-579EC6E3D1F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558238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C8D5FE-0F0A-416F-AF96-3C4BC192F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AF9DEDA-B7C0-4B3A-AE2D-FCEE6604C6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B61E657-177D-45BF-B153-893553F0DC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4C66EB5-4DDE-43E9-B532-2C54192C27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5807DC5-183D-4950-944B-8333B8C299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BD4B4DC-A44E-4DBC-8848-A29FA7084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B2E43-C288-425D-8D2A-2A61B356C3CA}" type="datetimeFigureOut">
              <a:rPr lang="es-EC" smtClean="0"/>
              <a:t>12/10/2019</a:t>
            </a:fld>
            <a:endParaRPr lang="es-EC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8D23BB6-D0DE-47EF-AC2A-7020EE2B2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AFD1728-35BA-4584-AA61-9E950E080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23A01-9207-4326-A51F-579EC6E3D1F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872994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E54573-1CF0-41EF-BC59-CDB06075A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E630E8A-EC10-4278-97A3-B2FA2522C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B2E43-C288-425D-8D2A-2A61B356C3CA}" type="datetimeFigureOut">
              <a:rPr lang="es-EC" smtClean="0"/>
              <a:t>12/10/2019</a:t>
            </a:fld>
            <a:endParaRPr lang="es-EC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7596409-84C8-4081-B851-27A320C05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9D15FBF-D42A-45D4-A679-F3602C57C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23A01-9207-4326-A51F-579EC6E3D1F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506781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B258504-7431-4AD0-ACAD-53E4D52B5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B2E43-C288-425D-8D2A-2A61B356C3CA}" type="datetimeFigureOut">
              <a:rPr lang="es-EC" smtClean="0"/>
              <a:t>12/10/2019</a:t>
            </a:fld>
            <a:endParaRPr lang="es-EC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D7A20AB-FB48-4C6F-94A6-43E43D3F2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0E4B6B5-6B15-4188-A35B-C139D879A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23A01-9207-4326-A51F-579EC6E3D1F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716197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89DB7C-38F0-45EA-BFAC-3A9D83B4B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62C8647-16CA-4622-92C7-DA95518AE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94ACBC8-4E8C-478D-A418-0363CFE287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7B76F0F-DFC6-4974-8947-F95A13CB2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B2E43-C288-425D-8D2A-2A61B356C3CA}" type="datetimeFigureOut">
              <a:rPr lang="es-EC" smtClean="0"/>
              <a:t>12/10/2019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EB2290E-84F2-468D-8A8B-FA8FDF9B7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36D7F7D-E792-4246-BFB2-9E29F7114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23A01-9207-4326-A51F-579EC6E3D1F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361700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788CDE-5C82-4191-80D4-6F8674170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A9301A5-6F51-4483-BB35-4C30AD8775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C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0AA7DE1-EB15-4384-9F68-43F695795B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D9381D0-28B9-41C6-B60E-C3CEFB1CC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B2E43-C288-425D-8D2A-2A61B356C3CA}" type="datetimeFigureOut">
              <a:rPr lang="es-EC" smtClean="0"/>
              <a:t>12/10/2019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6D1048F-4814-49F4-A6AA-00CE1DB14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773BDA4-DDFE-43B7-BA4F-6A7C96754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23A01-9207-4326-A51F-579EC6E3D1F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779522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8A432CB-C94A-44B0-ABD8-D0C51EFE2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936050C-4D86-4EA3-9F82-C4C89D0E4F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CD5797A-9BC0-4502-864F-8D56C8F72F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9B2E43-C288-425D-8D2A-2A61B356C3CA}" type="datetimeFigureOut">
              <a:rPr lang="es-EC" smtClean="0"/>
              <a:t>12/10/2019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CFE451E-31E0-49E8-B9C9-A204398E80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D600D15-99C4-4695-A5A2-F1F7C717C2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23A01-9207-4326-A51F-579EC6E3D1F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335036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python-format-function/" TargetMode="External"/><Relationship Id="rId2" Type="http://schemas.openxmlformats.org/officeDocument/2006/relationships/hyperlink" Target="https://pyformat.info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B5F54D-C7EA-4993-A34F-B3C16D61A5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C" b="1" dirty="0"/>
              <a:t>Formato de Salida</a:t>
            </a:r>
            <a:endParaRPr lang="es-EC" b="1" dirty="0">
              <a:solidFill>
                <a:srgbClr val="FF0000"/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FD2952D-5AD8-4706-B1A0-DD2F6CE5D4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2587" y="3786981"/>
            <a:ext cx="1266825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1842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EAE0D4-3180-46ED-9544-320EFFC3B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¿Tabla?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D402C895-C416-4E0F-A89F-794785C50D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17504"/>
            <a:ext cx="4615642" cy="1611496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D05E778B-D00D-4195-88FA-C29B4D2641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048125"/>
            <a:ext cx="4443064" cy="142875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333BD9B1-16F2-4232-BECA-F5298CDE32F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178"/>
          <a:stretch/>
        </p:blipFill>
        <p:spPr>
          <a:xfrm>
            <a:off x="5559426" y="2623252"/>
            <a:ext cx="5041900" cy="1053865"/>
          </a:xfrm>
          <a:prstGeom prst="rect">
            <a:avLst/>
          </a:prstGeom>
        </p:spPr>
      </p:pic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A01B3EC0-6D11-4CE3-AC8F-122C800DCE66}"/>
              </a:ext>
            </a:extLst>
          </p:cNvPr>
          <p:cNvCxnSpPr/>
          <p:nvPr/>
        </p:nvCxnSpPr>
        <p:spPr>
          <a:xfrm>
            <a:off x="2305050" y="1690688"/>
            <a:ext cx="0" cy="1814512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A57E777B-04B1-40A5-982D-403B6CFB0A26}"/>
              </a:ext>
            </a:extLst>
          </p:cNvPr>
          <p:cNvCxnSpPr/>
          <p:nvPr/>
        </p:nvCxnSpPr>
        <p:spPr>
          <a:xfrm>
            <a:off x="4252999" y="1614488"/>
            <a:ext cx="0" cy="1814512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2722A0AF-564E-4589-8CA0-6BD540B5389A}"/>
              </a:ext>
            </a:extLst>
          </p:cNvPr>
          <p:cNvCxnSpPr/>
          <p:nvPr/>
        </p:nvCxnSpPr>
        <p:spPr>
          <a:xfrm>
            <a:off x="2305050" y="3753630"/>
            <a:ext cx="0" cy="1814512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7248B705-4E46-476B-8878-2FEA821DC4AE}"/>
              </a:ext>
            </a:extLst>
          </p:cNvPr>
          <p:cNvCxnSpPr/>
          <p:nvPr/>
        </p:nvCxnSpPr>
        <p:spPr>
          <a:xfrm>
            <a:off x="4355522" y="3753630"/>
            <a:ext cx="0" cy="1814512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DB81BD70-4A54-4C87-A772-D371FEB38823}"/>
              </a:ext>
            </a:extLst>
          </p:cNvPr>
          <p:cNvCxnSpPr/>
          <p:nvPr/>
        </p:nvCxnSpPr>
        <p:spPr>
          <a:xfrm>
            <a:off x="7281603" y="2066147"/>
            <a:ext cx="0" cy="1814512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FCEF2C1E-FA17-43A2-83D2-C0D22C5CAC55}"/>
              </a:ext>
            </a:extLst>
          </p:cNvPr>
          <p:cNvCxnSpPr/>
          <p:nvPr/>
        </p:nvCxnSpPr>
        <p:spPr>
          <a:xfrm>
            <a:off x="9401348" y="2124336"/>
            <a:ext cx="0" cy="1814512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4" name="Imagen 13">
            <a:extLst>
              <a:ext uri="{FF2B5EF4-FFF2-40B4-BE49-F238E27FC236}">
                <a16:creationId xmlns:a16="http://schemas.microsoft.com/office/drawing/2014/main" id="{0C682594-D142-4ABE-A59F-3E1FE17499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21470" y="4257897"/>
            <a:ext cx="5219700" cy="1343025"/>
          </a:xfrm>
          <a:prstGeom prst="rect">
            <a:avLst/>
          </a:prstGeom>
        </p:spPr>
      </p:pic>
      <p:sp>
        <p:nvSpPr>
          <p:cNvPr id="15" name="Flecha: hacia la izquierda 14">
            <a:extLst>
              <a:ext uri="{FF2B5EF4-FFF2-40B4-BE49-F238E27FC236}">
                <a16:creationId xmlns:a16="http://schemas.microsoft.com/office/drawing/2014/main" id="{F7396684-55DE-409B-8284-9620728F651E}"/>
              </a:ext>
            </a:extLst>
          </p:cNvPr>
          <p:cNvSpPr/>
          <p:nvPr/>
        </p:nvSpPr>
        <p:spPr>
          <a:xfrm>
            <a:off x="5073454" y="4609681"/>
            <a:ext cx="609591" cy="40477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199575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1658E1-F4D8-49AA-906C-CF2BA2DC8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err="1"/>
              <a:t>Format</a:t>
            </a:r>
            <a:r>
              <a:rPr lang="es-EC" dirty="0"/>
              <a:t> Tabla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08D47C5E-6B90-4861-8D7A-AE600306CD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030537"/>
            <a:ext cx="6493769" cy="1325563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0074D5E4-6EBA-4DF0-8501-830E4BB403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831" y="1564308"/>
            <a:ext cx="6375400" cy="1299542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96A2ABD8-89B1-439E-996B-FAD3221424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4576141"/>
            <a:ext cx="7322927" cy="1325563"/>
          </a:xfrm>
          <a:prstGeom prst="rect">
            <a:avLst/>
          </a:prstGeom>
        </p:spPr>
      </p:pic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9669CCB5-5970-4D1E-BC90-6250571E883E}"/>
              </a:ext>
            </a:extLst>
          </p:cNvPr>
          <p:cNvCxnSpPr>
            <a:cxnSpLocks/>
          </p:cNvCxnSpPr>
          <p:nvPr/>
        </p:nvCxnSpPr>
        <p:spPr>
          <a:xfrm>
            <a:off x="508000" y="1741488"/>
            <a:ext cx="5588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746EF821-A19A-414D-A98E-C45716FFB4DA}"/>
              </a:ext>
            </a:extLst>
          </p:cNvPr>
          <p:cNvCxnSpPr>
            <a:cxnSpLocks/>
          </p:cNvCxnSpPr>
          <p:nvPr/>
        </p:nvCxnSpPr>
        <p:spPr>
          <a:xfrm>
            <a:off x="2032000" y="1728788"/>
            <a:ext cx="6350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3DF275EC-1E63-4303-9068-422A83A77CE1}"/>
              </a:ext>
            </a:extLst>
          </p:cNvPr>
          <p:cNvCxnSpPr>
            <a:cxnSpLocks/>
          </p:cNvCxnSpPr>
          <p:nvPr/>
        </p:nvCxnSpPr>
        <p:spPr>
          <a:xfrm>
            <a:off x="1816100" y="3240088"/>
            <a:ext cx="12446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715B1DE8-2030-4599-A3D9-12FC62C8F434}"/>
              </a:ext>
            </a:extLst>
          </p:cNvPr>
          <p:cNvCxnSpPr>
            <a:cxnSpLocks/>
          </p:cNvCxnSpPr>
          <p:nvPr/>
        </p:nvCxnSpPr>
        <p:spPr>
          <a:xfrm>
            <a:off x="508000" y="4776788"/>
            <a:ext cx="8382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uadroTexto 26">
            <a:extLst>
              <a:ext uri="{FF2B5EF4-FFF2-40B4-BE49-F238E27FC236}">
                <a16:creationId xmlns:a16="http://schemas.microsoft.com/office/drawing/2014/main" id="{25C1D1C8-7157-4AC4-A239-AB8CC4365B1A}"/>
              </a:ext>
            </a:extLst>
          </p:cNvPr>
          <p:cNvSpPr txBox="1"/>
          <p:nvPr/>
        </p:nvSpPr>
        <p:spPr>
          <a:xfrm>
            <a:off x="8369300" y="1690688"/>
            <a:ext cx="2540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8000" dirty="0"/>
              <a:t>^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1C662FA2-B8F0-4563-8FF7-93A2D0C73E40}"/>
              </a:ext>
            </a:extLst>
          </p:cNvPr>
          <p:cNvSpPr txBox="1"/>
          <p:nvPr/>
        </p:nvSpPr>
        <p:spPr>
          <a:xfrm>
            <a:off x="8369300" y="3233201"/>
            <a:ext cx="13589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8000" dirty="0"/>
              <a:t>&lt;</a:t>
            </a: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356C7B89-2706-407A-8CBB-59C7E2EF3619}"/>
              </a:ext>
            </a:extLst>
          </p:cNvPr>
          <p:cNvSpPr txBox="1"/>
          <p:nvPr/>
        </p:nvSpPr>
        <p:spPr>
          <a:xfrm>
            <a:off x="8436458" y="4556640"/>
            <a:ext cx="13589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80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250345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31" grpId="0"/>
      <p:bldP spid="3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92DB1756-FB50-43E8-A19D-7E5310A79F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8496300" cy="422910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61D05EBC-1936-43E6-8B98-30CA49EFD7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911604"/>
            <a:ext cx="8328025" cy="1581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567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742D7E-8E79-4D34-954D-E08508F84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9A9D916-13F3-407B-B78F-F662CD019D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C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2C704E0-B537-45A1-8262-D8DABB8BAF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8572500" cy="4410075"/>
          </a:xfrm>
          <a:prstGeom prst="rect">
            <a:avLst/>
          </a:prstGeom>
        </p:spPr>
      </p:pic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10862171-910A-44EC-A79F-7635C2196957}"/>
              </a:ext>
            </a:extLst>
          </p:cNvPr>
          <p:cNvCxnSpPr/>
          <p:nvPr/>
        </p:nvCxnSpPr>
        <p:spPr>
          <a:xfrm>
            <a:off x="3867150" y="4241800"/>
            <a:ext cx="5207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4DFF1F00-D76C-40E7-80AD-6FE7C0360B50}"/>
              </a:ext>
            </a:extLst>
          </p:cNvPr>
          <p:cNvCxnSpPr/>
          <p:nvPr/>
        </p:nvCxnSpPr>
        <p:spPr>
          <a:xfrm>
            <a:off x="3867150" y="3898900"/>
            <a:ext cx="5207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E7356BE5-FD93-42F7-B9FE-E6BE148E58CC}"/>
              </a:ext>
            </a:extLst>
          </p:cNvPr>
          <p:cNvCxnSpPr/>
          <p:nvPr/>
        </p:nvCxnSpPr>
        <p:spPr>
          <a:xfrm>
            <a:off x="3886200" y="4533900"/>
            <a:ext cx="5207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n 9">
            <a:extLst>
              <a:ext uri="{FF2B5EF4-FFF2-40B4-BE49-F238E27FC236}">
                <a16:creationId xmlns:a16="http://schemas.microsoft.com/office/drawing/2014/main" id="{403F7025-06D0-4393-8F00-565448038F3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178"/>
          <a:stretch/>
        </p:blipFill>
        <p:spPr>
          <a:xfrm>
            <a:off x="606425" y="4754643"/>
            <a:ext cx="7381875" cy="1542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8306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086552-2C06-4665-ABB6-2731755C2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Mas sobre </a:t>
            </a:r>
            <a:r>
              <a:rPr lang="es-EC" dirty="0" err="1"/>
              <a:t>format</a:t>
            </a:r>
            <a:r>
              <a:rPr lang="es-EC" dirty="0"/>
              <a:t>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A4222ED-30AD-41E4-AEE1-130F30DBC5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C" dirty="0">
                <a:hlinkClick r:id="rId2"/>
              </a:rPr>
              <a:t>https://pyformat.info</a:t>
            </a:r>
            <a:endParaRPr lang="es-EC" dirty="0"/>
          </a:p>
          <a:p>
            <a:r>
              <a:rPr lang="es-EC" dirty="0">
                <a:hlinkClick r:id="rId3"/>
              </a:rPr>
              <a:t>https://www.geeksforgeeks.org/python-format-function/</a:t>
            </a:r>
            <a:endParaRPr lang="es-EC" dirty="0"/>
          </a:p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31507961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38C425B1-3A0E-4DA8-8B36-CA7B89DD1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1209675"/>
          </a:xfrm>
        </p:spPr>
        <p:txBody>
          <a:bodyPr>
            <a:normAutofit/>
          </a:bodyPr>
          <a:lstStyle/>
          <a:p>
            <a:pPr algn="ctr"/>
            <a:r>
              <a:rPr lang="es-EC" sz="7200" dirty="0"/>
              <a:t>FIN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388F1192-D5F5-40EE-B398-31CEEEAE7D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7825" y="3072548"/>
            <a:ext cx="1276350" cy="120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152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A93B67-813A-44B4-AC02-83434FB44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b="1" dirty="0"/>
              <a:t>Contenido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4A3E68E-1DC7-4ACC-9DEE-E14A09653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C" dirty="0"/>
              <a:t>Un solo valor</a:t>
            </a:r>
          </a:p>
          <a:p>
            <a:r>
              <a:rPr lang="es-EC" dirty="0"/>
              <a:t>Múltiples Valores</a:t>
            </a:r>
          </a:p>
          <a:p>
            <a:r>
              <a:rPr lang="es-EC" dirty="0"/>
              <a:t>Concatenar</a:t>
            </a:r>
          </a:p>
          <a:p>
            <a:r>
              <a:rPr lang="es-EC" dirty="0" err="1"/>
              <a:t>Format</a:t>
            </a:r>
            <a:endParaRPr lang="es-EC" dirty="0"/>
          </a:p>
          <a:p>
            <a:pPr marL="0" indent="0">
              <a:buNone/>
            </a:pPr>
            <a:endParaRPr lang="es-EC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13E8959-D5C3-46F6-AECE-68901028B9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5335" y="365125"/>
            <a:ext cx="1323975" cy="120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135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30B0E0-7109-4062-904C-FB40D5E18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Un solo valor - función </a:t>
            </a:r>
            <a:r>
              <a:rPr lang="es-EC" dirty="0" err="1"/>
              <a:t>print</a:t>
            </a:r>
            <a:r>
              <a:rPr lang="es-EC" dirty="0"/>
              <a:t>()</a:t>
            </a:r>
          </a:p>
        </p:txBody>
      </p:sp>
      <p:sp>
        <p:nvSpPr>
          <p:cNvPr id="6" name="Flecha: a la derecha 5">
            <a:extLst>
              <a:ext uri="{FF2B5EF4-FFF2-40B4-BE49-F238E27FC236}">
                <a16:creationId xmlns:a16="http://schemas.microsoft.com/office/drawing/2014/main" id="{346712D7-5DC0-4E36-86BF-760851008368}"/>
              </a:ext>
            </a:extLst>
          </p:cNvPr>
          <p:cNvSpPr/>
          <p:nvPr/>
        </p:nvSpPr>
        <p:spPr>
          <a:xfrm>
            <a:off x="4463975" y="3035868"/>
            <a:ext cx="824697" cy="5238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6F8A7D02-1502-419F-853D-F46D48B1C24A}"/>
              </a:ext>
            </a:extLst>
          </p:cNvPr>
          <p:cNvSpPr/>
          <p:nvPr/>
        </p:nvSpPr>
        <p:spPr>
          <a:xfrm>
            <a:off x="2701637" y="5006609"/>
            <a:ext cx="5037513" cy="87997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D2416F9D-CC7C-4F2B-A809-213BF7A62D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353" y="2221481"/>
            <a:ext cx="2657475" cy="2152650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519E2C8E-00BD-498F-8B91-69A3AD9F5B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0327" y="2396807"/>
            <a:ext cx="1745326" cy="1797686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647E8D18-3026-4789-A120-7389F6F6560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0885" b="21702"/>
          <a:stretch/>
        </p:blipFill>
        <p:spPr>
          <a:xfrm>
            <a:off x="2998475" y="5267775"/>
            <a:ext cx="4580393" cy="576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372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06CD4C-2EC4-41A8-BF12-B2C61739C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Múltiples Valores (argumentos)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4338B72-6672-4959-844E-7E811C665E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C" dirty="0">
                <a:ea typeface="Lucida Sans Unicode" pitchFamily="34" charset="0"/>
              </a:rPr>
              <a:t>Escribir múltiples </a:t>
            </a:r>
            <a:r>
              <a:rPr lang="es-ES" dirty="0">
                <a:ea typeface="Lucida Sans Unicode" pitchFamily="34" charset="0"/>
              </a:rPr>
              <a:t>valores en un solo </a:t>
            </a:r>
            <a:r>
              <a:rPr lang="es-ES" dirty="0" err="1">
                <a:ea typeface="Lucida Sans Unicode" pitchFamily="34" charset="0"/>
              </a:rPr>
              <a:t>print</a:t>
            </a:r>
            <a:r>
              <a:rPr lang="es-ES" dirty="0">
                <a:ea typeface="Lucida Sans Unicode" pitchFamily="34" charset="0"/>
              </a:rPr>
              <a:t> separados por comas</a:t>
            </a:r>
          </a:p>
          <a:p>
            <a:pPr marL="0" indent="0">
              <a:buNone/>
            </a:pPr>
            <a:endParaRPr lang="es-EC" dirty="0">
              <a:ea typeface="Lucida Sans Unicode" pitchFamily="34" charset="0"/>
            </a:endParaRPr>
          </a:p>
          <a:p>
            <a:endParaRPr lang="es-EC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E926C94-E8DE-4568-994B-3A8CF539E2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6459" y="2886123"/>
            <a:ext cx="7718487" cy="1115171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8126D865-CEE0-47CF-9D74-AB4E962D5CD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885" b="21702"/>
          <a:stretch/>
        </p:blipFill>
        <p:spPr>
          <a:xfrm>
            <a:off x="2156459" y="4700016"/>
            <a:ext cx="4580393" cy="576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943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65788C-A021-468C-8CDD-586618631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Concatenar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DFDB1C2-632B-42D5-9570-C81EB4E6C0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C" sz="2400" dirty="0"/>
              <a:t>Significa juntar cadenas de caracteres </a:t>
            </a:r>
          </a:p>
          <a:p>
            <a:r>
              <a:rPr lang="es-EC" sz="2400" dirty="0"/>
              <a:t>Para concatenar se utiliza el operador +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FB10C5D-B11C-479A-ABB6-478AD89BE6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7886" y="3205734"/>
            <a:ext cx="2781300" cy="42862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92B1C949-B7C2-4E5E-B2B9-7C02858785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608" y="3078385"/>
            <a:ext cx="3438525" cy="581025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ECBB90B7-526E-45C4-9894-528E3830EE7D}"/>
              </a:ext>
            </a:extLst>
          </p:cNvPr>
          <p:cNvSpPr txBox="1"/>
          <p:nvPr/>
        </p:nvSpPr>
        <p:spPr>
          <a:xfrm>
            <a:off x="1968145" y="3779615"/>
            <a:ext cx="2081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dirty="0" err="1"/>
              <a:t>HolaMundo</a:t>
            </a:r>
            <a:endParaRPr lang="es-EC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6807B6BD-0A47-4E39-8006-447B40099404}"/>
              </a:ext>
            </a:extLst>
          </p:cNvPr>
          <p:cNvSpPr txBox="1"/>
          <p:nvPr/>
        </p:nvSpPr>
        <p:spPr>
          <a:xfrm>
            <a:off x="5460404" y="3779615"/>
            <a:ext cx="1916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dirty="0"/>
              <a:t>Hola Mundo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96AC8020-4BD8-43C7-8AA4-556B83B40BC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0885" b="21702"/>
          <a:stretch/>
        </p:blipFill>
        <p:spPr>
          <a:xfrm>
            <a:off x="2658536" y="5041449"/>
            <a:ext cx="4580393" cy="576072"/>
          </a:xfrm>
          <a:prstGeom prst="rect">
            <a:avLst/>
          </a:prstGeom>
        </p:spPr>
      </p:pic>
      <p:sp>
        <p:nvSpPr>
          <p:cNvPr id="14" name="Rectángulo 13">
            <a:extLst>
              <a:ext uri="{FF2B5EF4-FFF2-40B4-BE49-F238E27FC236}">
                <a16:creationId xmlns:a16="http://schemas.microsoft.com/office/drawing/2014/main" id="{749B3585-71D2-4DB1-BD7B-55E9028F4C52}"/>
              </a:ext>
            </a:extLst>
          </p:cNvPr>
          <p:cNvSpPr/>
          <p:nvPr/>
        </p:nvSpPr>
        <p:spPr>
          <a:xfrm>
            <a:off x="2339826" y="4737546"/>
            <a:ext cx="5037513" cy="87997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252467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733107-81CD-4346-B2CE-736149573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Múltiples valores -&gt; concatenar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D092E8FD-C550-4B7E-A018-5B7C1FAE12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0663" y="1817786"/>
            <a:ext cx="7272461" cy="1050729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2EEEDD16-2D94-4399-85E1-3A2C24CE2F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0663" y="3996884"/>
            <a:ext cx="7113581" cy="1077815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275DFA1B-EFB3-423E-95BE-F05DB0E50C18}"/>
              </a:ext>
            </a:extLst>
          </p:cNvPr>
          <p:cNvSpPr txBox="1"/>
          <p:nvPr/>
        </p:nvSpPr>
        <p:spPr>
          <a:xfrm>
            <a:off x="1491763" y="3404710"/>
            <a:ext cx="2628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3200" b="1" dirty="0"/>
              <a:t>¿Así?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C0EC77D9-31E9-45E9-9E21-36AC46975D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1763" y="5067300"/>
            <a:ext cx="7683118" cy="1325563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7E57AFD6-EEEC-487A-AA29-D560030CD9BA}"/>
              </a:ext>
            </a:extLst>
          </p:cNvPr>
          <p:cNvSpPr txBox="1"/>
          <p:nvPr/>
        </p:nvSpPr>
        <p:spPr>
          <a:xfrm>
            <a:off x="7022329" y="3889473"/>
            <a:ext cx="876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2800" b="1" dirty="0" err="1">
                <a:solidFill>
                  <a:srgbClr val="FF0000"/>
                </a:solidFill>
              </a:rPr>
              <a:t>int</a:t>
            </a:r>
            <a:endParaRPr lang="es-EC" b="1" dirty="0">
              <a:solidFill>
                <a:srgbClr val="FF0000"/>
              </a:solidFill>
            </a:endParaRPr>
          </a:p>
        </p:txBody>
      </p:sp>
      <p:sp>
        <p:nvSpPr>
          <p:cNvPr id="9" name="Cerrar corchete 8">
            <a:extLst>
              <a:ext uri="{FF2B5EF4-FFF2-40B4-BE49-F238E27FC236}">
                <a16:creationId xmlns:a16="http://schemas.microsoft.com/office/drawing/2014/main" id="{321696E6-C48D-446C-89C2-87AD9F393F28}"/>
              </a:ext>
            </a:extLst>
          </p:cNvPr>
          <p:cNvSpPr/>
          <p:nvPr/>
        </p:nvSpPr>
        <p:spPr>
          <a:xfrm rot="16200000">
            <a:off x="7246413" y="4116496"/>
            <a:ext cx="150484" cy="673310"/>
          </a:xfrm>
          <a:prstGeom prst="rightBracket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018395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733107-81CD-4346-B2CE-736149573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Múltiples valores -&gt; concatenar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C1BC5D07-F951-45B2-A5FE-48252D8498A4}"/>
              </a:ext>
            </a:extLst>
          </p:cNvPr>
          <p:cNvSpPr txBox="1"/>
          <p:nvPr/>
        </p:nvSpPr>
        <p:spPr>
          <a:xfrm>
            <a:off x="838200" y="1652588"/>
            <a:ext cx="2628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3200" b="1" dirty="0"/>
              <a:t>Solución: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DB6838B3-A994-437E-B68C-86BDDFB822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938" y="2486818"/>
            <a:ext cx="8176162" cy="1325563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9DA4C7BF-5275-4969-B9F1-418222414F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938" y="4620638"/>
            <a:ext cx="8092929" cy="1636275"/>
          </a:xfrm>
          <a:prstGeom prst="rect">
            <a:avLst/>
          </a:prstGeom>
        </p:spPr>
      </p:pic>
      <p:sp>
        <p:nvSpPr>
          <p:cNvPr id="14" name="Flecha: hacia abajo 13">
            <a:extLst>
              <a:ext uri="{FF2B5EF4-FFF2-40B4-BE49-F238E27FC236}">
                <a16:creationId xmlns:a16="http://schemas.microsoft.com/office/drawing/2014/main" id="{A8EB1720-39E3-4D50-8B7E-4E8C85D9985B}"/>
              </a:ext>
            </a:extLst>
          </p:cNvPr>
          <p:cNvSpPr/>
          <p:nvPr/>
        </p:nvSpPr>
        <p:spPr>
          <a:xfrm>
            <a:off x="4038600" y="3812381"/>
            <a:ext cx="558800" cy="7961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5" name="Cerrar corchete 14">
            <a:extLst>
              <a:ext uri="{FF2B5EF4-FFF2-40B4-BE49-F238E27FC236}">
                <a16:creationId xmlns:a16="http://schemas.microsoft.com/office/drawing/2014/main" id="{C907607C-A346-4698-9B73-D14274DE0C5D}"/>
              </a:ext>
            </a:extLst>
          </p:cNvPr>
          <p:cNvSpPr/>
          <p:nvPr/>
        </p:nvSpPr>
        <p:spPr>
          <a:xfrm rot="5400000">
            <a:off x="5303330" y="2407734"/>
            <a:ext cx="550289" cy="6851650"/>
          </a:xfrm>
          <a:prstGeom prst="rightBracket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2437750D-B2A7-4A5C-89D0-CD5E316E6F36}"/>
              </a:ext>
            </a:extLst>
          </p:cNvPr>
          <p:cNvSpPr txBox="1"/>
          <p:nvPr/>
        </p:nvSpPr>
        <p:spPr>
          <a:xfrm>
            <a:off x="3203574" y="6227191"/>
            <a:ext cx="474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dirty="0"/>
              <a:t>“Mi nombre es: Axell y tengo 22 años”</a:t>
            </a:r>
          </a:p>
        </p:txBody>
      </p:sp>
    </p:spTree>
    <p:extLst>
      <p:ext uri="{BB962C8B-B14F-4D97-AF65-F5344CB8AC3E}">
        <p14:creationId xmlns:p14="http://schemas.microsoft.com/office/powerpoint/2010/main" val="592947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CD7486-B594-45E9-970F-BA0A42E2C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err="1"/>
              <a:t>Format</a:t>
            </a:r>
            <a:endParaRPr lang="es-EC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8296A75-D1B3-47FB-A64E-2937B39C4C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altLang="en-US" kern="0" dirty="0">
                <a:solidFill>
                  <a:srgbClr val="000000"/>
                </a:solidFill>
                <a:ea typeface="Lucida Sans Unicode" pitchFamily="34" charset="0"/>
              </a:rPr>
              <a:t>Es una mejora del método de concatenación usando sustitución.</a:t>
            </a:r>
          </a:p>
          <a:p>
            <a:r>
              <a:rPr lang="es-ES" altLang="en-US" kern="0" dirty="0">
                <a:solidFill>
                  <a:srgbClr val="000000"/>
                </a:solidFill>
                <a:ea typeface="Lucida Sans Unicode" pitchFamily="34" charset="0"/>
              </a:rPr>
              <a:t>Retorna una cadena de caracteres sustituyendo los { } por los argumentos correspondientes.</a:t>
            </a:r>
          </a:p>
          <a:p>
            <a:endParaRPr lang="es-EC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0DE951E-FA9E-4E16-9B65-3ABC6BA266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362" y="3190874"/>
            <a:ext cx="7844226" cy="1012825"/>
          </a:xfrm>
          <a:prstGeom prst="rect">
            <a:avLst/>
          </a:prstGeom>
        </p:spPr>
      </p:pic>
      <p:sp>
        <p:nvSpPr>
          <p:cNvPr id="5" name="Flecha: curvada hacia abajo 4">
            <a:extLst>
              <a:ext uri="{FF2B5EF4-FFF2-40B4-BE49-F238E27FC236}">
                <a16:creationId xmlns:a16="http://schemas.microsoft.com/office/drawing/2014/main" id="{42CFA5CE-F48D-455F-9463-29A8470721AE}"/>
              </a:ext>
            </a:extLst>
          </p:cNvPr>
          <p:cNvSpPr/>
          <p:nvPr/>
        </p:nvSpPr>
        <p:spPr>
          <a:xfrm flipH="1">
            <a:off x="3784600" y="3429000"/>
            <a:ext cx="3644900" cy="41910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>
              <a:solidFill>
                <a:schemeClr val="tx1"/>
              </a:solidFill>
            </a:endParaRPr>
          </a:p>
        </p:txBody>
      </p:sp>
      <p:sp>
        <p:nvSpPr>
          <p:cNvPr id="6" name="Flecha: curvada hacia abajo 5">
            <a:extLst>
              <a:ext uri="{FF2B5EF4-FFF2-40B4-BE49-F238E27FC236}">
                <a16:creationId xmlns:a16="http://schemas.microsoft.com/office/drawing/2014/main" id="{10EF2215-5D62-4E09-82C3-196E40C66679}"/>
              </a:ext>
            </a:extLst>
          </p:cNvPr>
          <p:cNvSpPr/>
          <p:nvPr/>
        </p:nvSpPr>
        <p:spPr>
          <a:xfrm flipH="1">
            <a:off x="5205095" y="3429000"/>
            <a:ext cx="3020025" cy="419100"/>
          </a:xfrm>
          <a:prstGeom prst="curved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>
              <a:solidFill>
                <a:schemeClr val="tx1"/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D5C050A-7CD1-4239-A32C-2AEC20F68B1B}"/>
              </a:ext>
            </a:extLst>
          </p:cNvPr>
          <p:cNvSpPr txBox="1"/>
          <p:nvPr/>
        </p:nvSpPr>
        <p:spPr>
          <a:xfrm>
            <a:off x="2207895" y="4338636"/>
            <a:ext cx="599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dirty="0"/>
              <a:t>Mi nombre es: Axell y tengo 22 años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2F993DAF-FDDA-484E-ACBA-9143B5A57A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625" y="4949822"/>
            <a:ext cx="7690496" cy="1362077"/>
          </a:xfrm>
          <a:prstGeom prst="rect">
            <a:avLst/>
          </a:prstGeom>
        </p:spPr>
      </p:pic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8FD5F5BC-C258-4032-98F9-6CFB970177DD}"/>
              </a:ext>
            </a:extLst>
          </p:cNvPr>
          <p:cNvCxnSpPr>
            <a:cxnSpLocks/>
          </p:cNvCxnSpPr>
          <p:nvPr/>
        </p:nvCxnSpPr>
        <p:spPr>
          <a:xfrm>
            <a:off x="1122362" y="2746887"/>
            <a:ext cx="4973638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6119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07A7DD-7015-44ED-BD0D-ACB863726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err="1"/>
              <a:t>Format</a:t>
            </a:r>
            <a:r>
              <a:rPr lang="es-EC" dirty="0"/>
              <a:t> n decimales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6570619-97C7-4631-9E97-15A10B5AA9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C" dirty="0"/>
              <a:t>También podemos presentar valores con n cantidad de decimales por ejemplo:</a:t>
            </a:r>
          </a:p>
          <a:p>
            <a:pPr marL="0" indent="0">
              <a:buNone/>
            </a:pPr>
            <a:endParaRPr lang="es-EC" dirty="0"/>
          </a:p>
          <a:p>
            <a:pPr marL="0" indent="0">
              <a:buNone/>
            </a:pPr>
            <a:endParaRPr lang="es-EC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F3B0C04-0E94-4354-AF80-8EE744BF6D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76525"/>
            <a:ext cx="5991225" cy="150495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463801B-5012-4060-BD31-AA59AE04D736}"/>
              </a:ext>
            </a:extLst>
          </p:cNvPr>
          <p:cNvSpPr txBox="1"/>
          <p:nvPr/>
        </p:nvSpPr>
        <p:spPr>
          <a:xfrm>
            <a:off x="4699000" y="3059668"/>
            <a:ext cx="537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dirty="0"/>
              <a:t>-Producto: Capuchino -Precio final: 2.912</a:t>
            </a:r>
          </a:p>
        </p:txBody>
      </p:sp>
      <p:sp>
        <p:nvSpPr>
          <p:cNvPr id="7" name="Flecha: a la derecha 6">
            <a:extLst>
              <a:ext uri="{FF2B5EF4-FFF2-40B4-BE49-F238E27FC236}">
                <a16:creationId xmlns:a16="http://schemas.microsoft.com/office/drawing/2014/main" id="{672CF0AF-7E6E-4B6E-8A96-C8C3D7C28888}"/>
              </a:ext>
            </a:extLst>
          </p:cNvPr>
          <p:cNvSpPr/>
          <p:nvPr/>
        </p:nvSpPr>
        <p:spPr>
          <a:xfrm>
            <a:off x="3416300" y="3060700"/>
            <a:ext cx="1054100" cy="3683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86D3EDB2-0040-464D-87AC-03C900CE8E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612" y="4316412"/>
            <a:ext cx="7724775" cy="1619250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C7B848C1-6EC8-4E72-B007-330C3C6118E8}"/>
              </a:ext>
            </a:extLst>
          </p:cNvPr>
          <p:cNvSpPr txBox="1"/>
          <p:nvPr/>
        </p:nvSpPr>
        <p:spPr>
          <a:xfrm>
            <a:off x="4698999" y="4663598"/>
            <a:ext cx="4864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dirty="0"/>
              <a:t>-Producto: Capuchino -Precio final: 2.91</a:t>
            </a:r>
          </a:p>
        </p:txBody>
      </p:sp>
      <p:sp>
        <p:nvSpPr>
          <p:cNvPr id="11" name="Flecha: a la derecha 10">
            <a:extLst>
              <a:ext uri="{FF2B5EF4-FFF2-40B4-BE49-F238E27FC236}">
                <a16:creationId xmlns:a16="http://schemas.microsoft.com/office/drawing/2014/main" id="{9F979555-3BC4-43C3-B846-ED0731E8A98E}"/>
              </a:ext>
            </a:extLst>
          </p:cNvPr>
          <p:cNvSpPr/>
          <p:nvPr/>
        </p:nvSpPr>
        <p:spPr>
          <a:xfrm>
            <a:off x="3416300" y="4650899"/>
            <a:ext cx="1054100" cy="3683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78636C05-ED6F-49D9-9D82-E893CB2F1AB3}"/>
              </a:ext>
            </a:extLst>
          </p:cNvPr>
          <p:cNvCxnSpPr/>
          <p:nvPr/>
        </p:nvCxnSpPr>
        <p:spPr>
          <a:xfrm>
            <a:off x="635000" y="4232275"/>
            <a:ext cx="80518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errar corchete 13">
            <a:extLst>
              <a:ext uri="{FF2B5EF4-FFF2-40B4-BE49-F238E27FC236}">
                <a16:creationId xmlns:a16="http://schemas.microsoft.com/office/drawing/2014/main" id="{D7BEE9F6-DE99-4116-B6C0-406E7DEF9509}"/>
              </a:ext>
            </a:extLst>
          </p:cNvPr>
          <p:cNvSpPr/>
          <p:nvPr/>
        </p:nvSpPr>
        <p:spPr>
          <a:xfrm rot="5400000">
            <a:off x="5202953" y="5525215"/>
            <a:ext cx="160654" cy="660240"/>
          </a:xfrm>
          <a:prstGeom prst="righ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193085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9" grpId="0"/>
      <p:bldP spid="11" grpId="0" animBg="1"/>
      <p:bldP spid="14" grpId="0" animBg="1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986</TotalTime>
  <Words>169</Words>
  <Application>Microsoft Office PowerPoint</Application>
  <PresentationFormat>Panorámica</PresentationFormat>
  <Paragraphs>37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Tema de Office</vt:lpstr>
      <vt:lpstr>Formato de Salida</vt:lpstr>
      <vt:lpstr>Contenido</vt:lpstr>
      <vt:lpstr>Un solo valor - función print()</vt:lpstr>
      <vt:lpstr>Múltiples Valores (argumentos)</vt:lpstr>
      <vt:lpstr>Concatenar</vt:lpstr>
      <vt:lpstr>Múltiples valores -&gt; concatenar</vt:lpstr>
      <vt:lpstr>Múltiples valores -&gt; concatenar</vt:lpstr>
      <vt:lpstr>Format</vt:lpstr>
      <vt:lpstr>Format n decimales</vt:lpstr>
      <vt:lpstr>¿Tabla?</vt:lpstr>
      <vt:lpstr>Format Tabla</vt:lpstr>
      <vt:lpstr>Presentación de PowerPoint</vt:lpstr>
      <vt:lpstr>Presentación de PowerPoint</vt:lpstr>
      <vt:lpstr>Mas sobre format:</vt:lpstr>
      <vt:lpstr>FIN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 a Fundamentos de Programación</dc:title>
  <dc:creator>Axell Concha</dc:creator>
  <cp:lastModifiedBy>Axell Concha</cp:lastModifiedBy>
  <cp:revision>61</cp:revision>
  <dcterms:created xsi:type="dcterms:W3CDTF">2019-09-25T03:11:46Z</dcterms:created>
  <dcterms:modified xsi:type="dcterms:W3CDTF">2019-10-12T12:20:34Z</dcterms:modified>
</cp:coreProperties>
</file>