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6462"/>
  </p:normalViewPr>
  <p:slideViewPr>
    <p:cSldViewPr snapToGrid="0">
      <p:cViewPr varScale="1">
        <p:scale>
          <a:sx n="96" d="100"/>
          <a:sy n="96" d="100"/>
        </p:scale>
        <p:origin x="11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602302-C8A0-CB4E-9AA0-58C033AA4AB5}" type="datetimeFigureOut">
              <a:rPr lang="en-NO" smtClean="0"/>
              <a:t>22/01/2025</a:t>
            </a:fld>
            <a:endParaRPr lang="en-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1C69CB-FC16-8444-906A-A1B4797404C5}" type="slidenum">
              <a:rPr lang="en-NO" smtClean="0"/>
              <a:t>‹#›</a:t>
            </a:fld>
            <a:endParaRPr lang="en-NO"/>
          </a:p>
        </p:txBody>
      </p:sp>
    </p:spTree>
    <p:extLst>
      <p:ext uri="{BB962C8B-B14F-4D97-AF65-F5344CB8AC3E}">
        <p14:creationId xmlns:p14="http://schemas.microsoft.com/office/powerpoint/2010/main" val="2825975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The user interface calls methods from both the Habit and HabitTracker class</a:t>
            </a:r>
            <a:r>
              <a:rPr lang="en-GB" dirty="0"/>
              <a:t>es</a:t>
            </a:r>
            <a:r>
              <a:rPr lang="en-NO" dirty="0"/>
              <a:t> to perform actions such as creating a new habit or marking a habit as complete. The Habit class passes habit information such as name, frequency, date, and streak information to the HabitTracker class. The HabitTracker class receives and passes some information to and from the Habit class and is responsible for adding and retrieving habit information to and from the SQLITE3 database and for performing streak statistics such as </a:t>
            </a:r>
            <a:r>
              <a:rPr lang="en-GB" dirty="0"/>
              <a:t>the </a:t>
            </a:r>
            <a:r>
              <a:rPr lang="en-NO" dirty="0"/>
              <a:t>longest streak of all habits. Habit and HabitTracker classes are separate to make the app more modular and maintainable.</a:t>
            </a:r>
          </a:p>
        </p:txBody>
      </p:sp>
      <p:sp>
        <p:nvSpPr>
          <p:cNvPr id="4" name="Slide Number Placeholder 3"/>
          <p:cNvSpPr>
            <a:spLocks noGrp="1"/>
          </p:cNvSpPr>
          <p:nvPr>
            <p:ph type="sldNum" sz="quarter" idx="5"/>
          </p:nvPr>
        </p:nvSpPr>
        <p:spPr/>
        <p:txBody>
          <a:bodyPr/>
          <a:lstStyle/>
          <a:p>
            <a:fld id="{871C69CB-FC16-8444-906A-A1B4797404C5}" type="slidenum">
              <a:rPr lang="en-NO" smtClean="0"/>
              <a:t>2</a:t>
            </a:fld>
            <a:endParaRPr lang="en-NO"/>
          </a:p>
        </p:txBody>
      </p:sp>
    </p:spTree>
    <p:extLst>
      <p:ext uri="{BB962C8B-B14F-4D97-AF65-F5344CB8AC3E}">
        <p14:creationId xmlns:p14="http://schemas.microsoft.com/office/powerpoint/2010/main" val="3728588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871C69CB-FC16-8444-906A-A1B4797404C5}" type="slidenum">
              <a:rPr lang="en-NO" smtClean="0"/>
              <a:t>3</a:t>
            </a:fld>
            <a:endParaRPr lang="en-NO"/>
          </a:p>
        </p:txBody>
      </p:sp>
    </p:spTree>
    <p:extLst>
      <p:ext uri="{BB962C8B-B14F-4D97-AF65-F5344CB8AC3E}">
        <p14:creationId xmlns:p14="http://schemas.microsoft.com/office/powerpoint/2010/main" val="3521157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871C69CB-FC16-8444-906A-A1B4797404C5}" type="slidenum">
              <a:rPr lang="en-NO" smtClean="0"/>
              <a:t>4</a:t>
            </a:fld>
            <a:endParaRPr lang="en-NO"/>
          </a:p>
        </p:txBody>
      </p:sp>
    </p:spTree>
    <p:extLst>
      <p:ext uri="{BB962C8B-B14F-4D97-AF65-F5344CB8AC3E}">
        <p14:creationId xmlns:p14="http://schemas.microsoft.com/office/powerpoint/2010/main" val="3659775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1/22/25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1/22/25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1/22/25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1/22/25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1/22/25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1/22/25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1/22/25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1/22/25</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1/22/25</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1/22/25</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3252C-AD00-5595-F0A3-88B76FCD86C4}"/>
              </a:ext>
            </a:extLst>
          </p:cNvPr>
          <p:cNvSpPr>
            <a:spLocks noGrp="1"/>
          </p:cNvSpPr>
          <p:nvPr>
            <p:ph type="ctrTitle"/>
          </p:nvPr>
        </p:nvSpPr>
        <p:spPr/>
        <p:txBody>
          <a:bodyPr/>
          <a:lstStyle/>
          <a:p>
            <a:r>
              <a:rPr lang="en-NO" dirty="0"/>
              <a:t>HABIT TRACKER - DEVELOPMENT PHASE</a:t>
            </a:r>
          </a:p>
        </p:txBody>
      </p:sp>
      <p:sp>
        <p:nvSpPr>
          <p:cNvPr id="3" name="Subtitle 2">
            <a:extLst>
              <a:ext uri="{FF2B5EF4-FFF2-40B4-BE49-F238E27FC236}">
                <a16:creationId xmlns:a16="http://schemas.microsoft.com/office/drawing/2014/main" id="{1C8BE272-5145-1605-B7E5-1169A61CAA41}"/>
              </a:ext>
            </a:extLst>
          </p:cNvPr>
          <p:cNvSpPr>
            <a:spLocks noGrp="1"/>
          </p:cNvSpPr>
          <p:nvPr>
            <p:ph type="subTitle" idx="1"/>
          </p:nvPr>
        </p:nvSpPr>
        <p:spPr/>
        <p:txBody>
          <a:bodyPr/>
          <a:lstStyle/>
          <a:p>
            <a:r>
              <a:rPr lang="en-NO" dirty="0"/>
              <a:t>STEVEN ING</a:t>
            </a:r>
          </a:p>
        </p:txBody>
      </p:sp>
    </p:spTree>
    <p:extLst>
      <p:ext uri="{BB962C8B-B14F-4D97-AF65-F5344CB8AC3E}">
        <p14:creationId xmlns:p14="http://schemas.microsoft.com/office/powerpoint/2010/main" val="2312324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1A3C0-3A3E-72D5-3C49-0E18D6364148}"/>
              </a:ext>
            </a:extLst>
          </p:cNvPr>
          <p:cNvSpPr>
            <a:spLocks noGrp="1"/>
          </p:cNvSpPr>
          <p:nvPr>
            <p:ph type="title"/>
          </p:nvPr>
        </p:nvSpPr>
        <p:spPr>
          <a:xfrm>
            <a:off x="619936" y="915446"/>
            <a:ext cx="6092952" cy="1188720"/>
          </a:xfrm>
        </p:spPr>
        <p:txBody>
          <a:bodyPr vert="horz" lIns="182880" tIns="182880" rIns="182880" bIns="182880" rtlCol="0" anchor="ctr">
            <a:normAutofit/>
          </a:bodyPr>
          <a:lstStyle/>
          <a:p>
            <a:r>
              <a:rPr lang="en-US" dirty="0"/>
              <a:t>SQLITE3 </a:t>
            </a:r>
            <a:r>
              <a:rPr lang="en-US" dirty="0" err="1"/>
              <a:t>DAtabase</a:t>
            </a:r>
            <a:endParaRPr lang="en-US" dirty="0"/>
          </a:p>
        </p:txBody>
      </p:sp>
      <p:pic>
        <p:nvPicPr>
          <p:cNvPr id="6" name="Picture 5" descr="A screenshot of a computer&#10;&#10;Description automatically generated">
            <a:extLst>
              <a:ext uri="{FF2B5EF4-FFF2-40B4-BE49-F238E27FC236}">
                <a16:creationId xmlns:a16="http://schemas.microsoft.com/office/drawing/2014/main" id="{B827C341-59D8-611A-F9EF-3A8313E8A9DA}"/>
              </a:ext>
            </a:extLst>
          </p:cNvPr>
          <p:cNvPicPr>
            <a:picLocks noChangeAspect="1"/>
          </p:cNvPicPr>
          <p:nvPr/>
        </p:nvPicPr>
        <p:blipFill>
          <a:blip r:embed="rId2"/>
          <a:stretch>
            <a:fillRect/>
          </a:stretch>
        </p:blipFill>
        <p:spPr>
          <a:xfrm>
            <a:off x="8545190" y="952445"/>
            <a:ext cx="1658984" cy="2825670"/>
          </a:xfrm>
          <a:prstGeom prst="rect">
            <a:avLst/>
          </a:prstGeom>
          <a:ln w="31750" cap="sq">
            <a:solidFill>
              <a:srgbClr val="FFFFFF"/>
            </a:solidFill>
            <a:miter lim="800000"/>
          </a:ln>
        </p:spPr>
      </p:pic>
      <p:pic>
        <p:nvPicPr>
          <p:cNvPr id="5" name="Picture 4" descr="A screenshot of a computer&#10;&#10;Description automatically generated">
            <a:extLst>
              <a:ext uri="{FF2B5EF4-FFF2-40B4-BE49-F238E27FC236}">
                <a16:creationId xmlns:a16="http://schemas.microsoft.com/office/drawing/2014/main" id="{5E264E38-F469-37A7-D744-EB58B21B89C3}"/>
              </a:ext>
            </a:extLst>
          </p:cNvPr>
          <p:cNvPicPr>
            <a:picLocks noChangeAspect="1"/>
          </p:cNvPicPr>
          <p:nvPr/>
        </p:nvPicPr>
        <p:blipFill>
          <a:blip r:embed="rId3"/>
          <a:stretch>
            <a:fillRect/>
          </a:stretch>
        </p:blipFill>
        <p:spPr>
          <a:xfrm>
            <a:off x="7367553" y="3832389"/>
            <a:ext cx="3707652" cy="2210177"/>
          </a:xfrm>
          <a:prstGeom prst="rect">
            <a:avLst/>
          </a:prstGeom>
          <a:ln w="31750" cap="sq">
            <a:solidFill>
              <a:srgbClr val="FFFFFF"/>
            </a:solidFill>
            <a:miter lim="800000"/>
          </a:ln>
        </p:spPr>
      </p:pic>
      <p:sp>
        <p:nvSpPr>
          <p:cNvPr id="3" name="Content Placeholder 2">
            <a:extLst>
              <a:ext uri="{FF2B5EF4-FFF2-40B4-BE49-F238E27FC236}">
                <a16:creationId xmlns:a16="http://schemas.microsoft.com/office/drawing/2014/main" id="{A5ACD3C1-F72C-3330-BB9B-2441F575000E}"/>
              </a:ext>
            </a:extLst>
          </p:cNvPr>
          <p:cNvSpPr>
            <a:spLocks noGrp="1"/>
          </p:cNvSpPr>
          <p:nvPr>
            <p:ph sz="half" idx="1"/>
          </p:nvPr>
        </p:nvSpPr>
        <p:spPr>
          <a:xfrm>
            <a:off x="619936" y="2633307"/>
            <a:ext cx="6142233" cy="3409259"/>
          </a:xfrm>
        </p:spPr>
        <p:txBody>
          <a:bodyPr vert="horz" lIns="91440" tIns="45720" rIns="91440" bIns="45720" rtlCol="0">
            <a:normAutofit/>
          </a:bodyPr>
          <a:lstStyle/>
          <a:p>
            <a:r>
              <a:rPr lang="en-US" dirty="0"/>
              <a:t>A relational database</a:t>
            </a:r>
          </a:p>
          <a:p>
            <a:r>
              <a:rPr lang="en-US" dirty="0"/>
              <a:t>Contains 2 tables: habits and completions</a:t>
            </a:r>
          </a:p>
          <a:p>
            <a:r>
              <a:rPr lang="en-US" dirty="0"/>
              <a:t>habits contains all the habit information such as id, name,  frequency, and creation date</a:t>
            </a:r>
          </a:p>
          <a:p>
            <a:r>
              <a:rPr lang="en-US" dirty="0"/>
              <a:t>completions contains a </a:t>
            </a:r>
            <a:r>
              <a:rPr lang="en-US" dirty="0" err="1"/>
              <a:t>habit_id</a:t>
            </a:r>
            <a:r>
              <a:rPr lang="en-US" dirty="0"/>
              <a:t> field and </a:t>
            </a:r>
            <a:r>
              <a:rPr lang="en-US" dirty="0" err="1"/>
              <a:t>completion_date</a:t>
            </a:r>
            <a:r>
              <a:rPr lang="en-US" dirty="0"/>
              <a:t> field</a:t>
            </a:r>
          </a:p>
          <a:p>
            <a:r>
              <a:rPr lang="en-US" dirty="0"/>
              <a:t>Habits are linked to completions using the ID fields, i.e., a habit in the habits table will have the same ID value as its completions in the completions table</a:t>
            </a:r>
          </a:p>
        </p:txBody>
      </p:sp>
    </p:spTree>
    <p:extLst>
      <p:ext uri="{BB962C8B-B14F-4D97-AF65-F5344CB8AC3E}">
        <p14:creationId xmlns:p14="http://schemas.microsoft.com/office/powerpoint/2010/main" val="1491475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979A7-0EE6-C0DA-F18A-82EB4890EE86}"/>
              </a:ext>
            </a:extLst>
          </p:cNvPr>
          <p:cNvSpPr>
            <a:spLocks noGrp="1"/>
          </p:cNvSpPr>
          <p:nvPr>
            <p:ph type="title"/>
          </p:nvPr>
        </p:nvSpPr>
        <p:spPr>
          <a:xfrm>
            <a:off x="2231136" y="442423"/>
            <a:ext cx="7729728" cy="1188720"/>
          </a:xfrm>
        </p:spPr>
        <p:txBody>
          <a:bodyPr/>
          <a:lstStyle/>
          <a:p>
            <a:r>
              <a:rPr lang="en-NO" dirty="0"/>
              <a:t>Interacting with database</a:t>
            </a:r>
          </a:p>
        </p:txBody>
      </p:sp>
      <p:sp>
        <p:nvSpPr>
          <p:cNvPr id="3" name="Content Placeholder 2">
            <a:extLst>
              <a:ext uri="{FF2B5EF4-FFF2-40B4-BE49-F238E27FC236}">
                <a16:creationId xmlns:a16="http://schemas.microsoft.com/office/drawing/2014/main" id="{564EC32D-F76C-DC9B-9ECB-9B127E269DAB}"/>
              </a:ext>
            </a:extLst>
          </p:cNvPr>
          <p:cNvSpPr>
            <a:spLocks noGrp="1"/>
          </p:cNvSpPr>
          <p:nvPr>
            <p:ph sz="half" idx="1"/>
          </p:nvPr>
        </p:nvSpPr>
        <p:spPr>
          <a:xfrm>
            <a:off x="2396299" y="1965297"/>
            <a:ext cx="7165913" cy="790956"/>
          </a:xfrm>
        </p:spPr>
        <p:txBody>
          <a:bodyPr/>
          <a:lstStyle/>
          <a:p>
            <a:pPr marL="0" indent="0">
              <a:buNone/>
            </a:pPr>
            <a:r>
              <a:rPr lang="en-NO" dirty="0"/>
              <a:t>The HabitTracker class uses SQL to retrieve and send information to and from the database</a:t>
            </a:r>
          </a:p>
        </p:txBody>
      </p:sp>
      <p:pic>
        <p:nvPicPr>
          <p:cNvPr id="5" name="Picture 4">
            <a:extLst>
              <a:ext uri="{FF2B5EF4-FFF2-40B4-BE49-F238E27FC236}">
                <a16:creationId xmlns:a16="http://schemas.microsoft.com/office/drawing/2014/main" id="{CC3D5CEF-8CC9-7E9E-F64B-51240C9BC7FC}"/>
              </a:ext>
            </a:extLst>
          </p:cNvPr>
          <p:cNvPicPr>
            <a:picLocks noChangeAspect="1"/>
          </p:cNvPicPr>
          <p:nvPr/>
        </p:nvPicPr>
        <p:blipFill>
          <a:blip r:embed="rId2"/>
          <a:stretch>
            <a:fillRect/>
          </a:stretch>
        </p:blipFill>
        <p:spPr>
          <a:xfrm>
            <a:off x="2115030" y="2906480"/>
            <a:ext cx="7728449" cy="1483685"/>
          </a:xfrm>
          <a:prstGeom prst="rect">
            <a:avLst/>
          </a:prstGeom>
        </p:spPr>
      </p:pic>
      <p:pic>
        <p:nvPicPr>
          <p:cNvPr id="6" name="Picture 5">
            <a:extLst>
              <a:ext uri="{FF2B5EF4-FFF2-40B4-BE49-F238E27FC236}">
                <a16:creationId xmlns:a16="http://schemas.microsoft.com/office/drawing/2014/main" id="{AF0EEF27-D3D1-7E93-B258-D06AC5342F87}"/>
              </a:ext>
            </a:extLst>
          </p:cNvPr>
          <p:cNvPicPr>
            <a:picLocks noChangeAspect="1"/>
          </p:cNvPicPr>
          <p:nvPr/>
        </p:nvPicPr>
        <p:blipFill>
          <a:blip r:embed="rId3"/>
          <a:stretch>
            <a:fillRect/>
          </a:stretch>
        </p:blipFill>
        <p:spPr>
          <a:xfrm>
            <a:off x="1239373" y="4773433"/>
            <a:ext cx="9939851" cy="1311326"/>
          </a:xfrm>
          <a:prstGeom prst="rect">
            <a:avLst/>
          </a:prstGeom>
        </p:spPr>
      </p:pic>
    </p:spTree>
    <p:extLst>
      <p:ext uri="{BB962C8B-B14F-4D97-AF65-F5344CB8AC3E}">
        <p14:creationId xmlns:p14="http://schemas.microsoft.com/office/powerpoint/2010/main" val="4008391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87E970-59A0-3EB7-F1B2-A36767C102D2}"/>
              </a:ext>
            </a:extLst>
          </p:cNvPr>
          <p:cNvSpPr>
            <a:spLocks noGrp="1"/>
          </p:cNvSpPr>
          <p:nvPr>
            <p:ph type="title"/>
          </p:nvPr>
        </p:nvSpPr>
        <p:spPr>
          <a:xfrm>
            <a:off x="2231136" y="637315"/>
            <a:ext cx="7729728" cy="1188720"/>
          </a:xfrm>
        </p:spPr>
        <p:txBody>
          <a:bodyPr/>
          <a:lstStyle/>
          <a:p>
            <a:r>
              <a:rPr lang="en-NO" dirty="0"/>
              <a:t>Overall design</a:t>
            </a:r>
          </a:p>
        </p:txBody>
      </p:sp>
      <p:sp>
        <p:nvSpPr>
          <p:cNvPr id="8" name="Rounded Rectangle 7">
            <a:extLst>
              <a:ext uri="{FF2B5EF4-FFF2-40B4-BE49-F238E27FC236}">
                <a16:creationId xmlns:a16="http://schemas.microsoft.com/office/drawing/2014/main" id="{1AC71670-78ED-561D-260E-DE97B9BC6B5A}"/>
              </a:ext>
            </a:extLst>
          </p:cNvPr>
          <p:cNvSpPr/>
          <p:nvPr/>
        </p:nvSpPr>
        <p:spPr>
          <a:xfrm>
            <a:off x="1586088" y="2576687"/>
            <a:ext cx="1693333" cy="1162756"/>
          </a:xfrm>
          <a:prstGeom prst="roundRect">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O" dirty="0"/>
              <a:t>HABIT CLASS</a:t>
            </a:r>
          </a:p>
        </p:txBody>
      </p:sp>
      <p:sp>
        <p:nvSpPr>
          <p:cNvPr id="9" name="Rounded Rectangle 8">
            <a:extLst>
              <a:ext uri="{FF2B5EF4-FFF2-40B4-BE49-F238E27FC236}">
                <a16:creationId xmlns:a16="http://schemas.microsoft.com/office/drawing/2014/main" id="{2697D57F-6B69-3923-6B62-3846A9FDB6AD}"/>
              </a:ext>
            </a:extLst>
          </p:cNvPr>
          <p:cNvSpPr/>
          <p:nvPr/>
        </p:nvSpPr>
        <p:spPr>
          <a:xfrm>
            <a:off x="4780843" y="2613377"/>
            <a:ext cx="2026357" cy="119662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O" dirty="0"/>
              <a:t>HABITTRACKER CLASS</a:t>
            </a:r>
          </a:p>
        </p:txBody>
      </p:sp>
      <p:sp>
        <p:nvSpPr>
          <p:cNvPr id="10" name="Rounded Rectangle 9">
            <a:extLst>
              <a:ext uri="{FF2B5EF4-FFF2-40B4-BE49-F238E27FC236}">
                <a16:creationId xmlns:a16="http://schemas.microsoft.com/office/drawing/2014/main" id="{16C0829D-B092-24CB-8F22-FBFB2A9EDABF}"/>
              </a:ext>
            </a:extLst>
          </p:cNvPr>
          <p:cNvSpPr/>
          <p:nvPr/>
        </p:nvSpPr>
        <p:spPr>
          <a:xfrm>
            <a:off x="8308622" y="2607733"/>
            <a:ext cx="1840089" cy="116275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O" dirty="0"/>
              <a:t>SQLITE3 DATABASE</a:t>
            </a:r>
          </a:p>
        </p:txBody>
      </p:sp>
      <p:sp>
        <p:nvSpPr>
          <p:cNvPr id="11" name="Rounded Rectangle 10">
            <a:extLst>
              <a:ext uri="{FF2B5EF4-FFF2-40B4-BE49-F238E27FC236}">
                <a16:creationId xmlns:a16="http://schemas.microsoft.com/office/drawing/2014/main" id="{68310261-9AC5-BBBA-9C6E-DBAB4C2B9A2F}"/>
              </a:ext>
            </a:extLst>
          </p:cNvPr>
          <p:cNvSpPr/>
          <p:nvPr/>
        </p:nvSpPr>
        <p:spPr>
          <a:xfrm>
            <a:off x="4944533" y="4843440"/>
            <a:ext cx="1862667" cy="137724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O" dirty="0"/>
              <a:t>USER INTERFACE</a:t>
            </a:r>
          </a:p>
        </p:txBody>
      </p:sp>
      <p:sp>
        <p:nvSpPr>
          <p:cNvPr id="12" name="Right Arrow 11">
            <a:extLst>
              <a:ext uri="{FF2B5EF4-FFF2-40B4-BE49-F238E27FC236}">
                <a16:creationId xmlns:a16="http://schemas.microsoft.com/office/drawing/2014/main" id="{41A1F3E2-7E1F-3A08-A9D6-A68C1346AE57}"/>
              </a:ext>
            </a:extLst>
          </p:cNvPr>
          <p:cNvSpPr/>
          <p:nvPr/>
        </p:nvSpPr>
        <p:spPr>
          <a:xfrm>
            <a:off x="3590483" y="2661356"/>
            <a:ext cx="885825" cy="550332"/>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3" name="Right Arrow 12">
            <a:extLst>
              <a:ext uri="{FF2B5EF4-FFF2-40B4-BE49-F238E27FC236}">
                <a16:creationId xmlns:a16="http://schemas.microsoft.com/office/drawing/2014/main" id="{3B48F6B7-900D-9834-8EED-94D26C12746A}"/>
              </a:ext>
            </a:extLst>
          </p:cNvPr>
          <p:cNvSpPr/>
          <p:nvPr/>
        </p:nvSpPr>
        <p:spPr>
          <a:xfrm rot="10800000">
            <a:off x="3587219" y="3149604"/>
            <a:ext cx="885825" cy="550332"/>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4" name="Right Arrow 13">
            <a:extLst>
              <a:ext uri="{FF2B5EF4-FFF2-40B4-BE49-F238E27FC236}">
                <a16:creationId xmlns:a16="http://schemas.microsoft.com/office/drawing/2014/main" id="{D11F931E-C4E0-D0C0-FDDF-E09BCB758F12}"/>
              </a:ext>
            </a:extLst>
          </p:cNvPr>
          <p:cNvSpPr/>
          <p:nvPr/>
        </p:nvSpPr>
        <p:spPr>
          <a:xfrm>
            <a:off x="7111735" y="2661356"/>
            <a:ext cx="885825" cy="550332"/>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5" name="Right Arrow 14">
            <a:extLst>
              <a:ext uri="{FF2B5EF4-FFF2-40B4-BE49-F238E27FC236}">
                <a16:creationId xmlns:a16="http://schemas.microsoft.com/office/drawing/2014/main" id="{4829298D-90F7-8F7A-7FA8-812B92767D32}"/>
              </a:ext>
            </a:extLst>
          </p:cNvPr>
          <p:cNvSpPr/>
          <p:nvPr/>
        </p:nvSpPr>
        <p:spPr>
          <a:xfrm rot="10800000">
            <a:off x="7111734" y="3259667"/>
            <a:ext cx="885825" cy="550332"/>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6" name="Right Arrow 15">
            <a:extLst>
              <a:ext uri="{FF2B5EF4-FFF2-40B4-BE49-F238E27FC236}">
                <a16:creationId xmlns:a16="http://schemas.microsoft.com/office/drawing/2014/main" id="{CC6638DC-E2C7-C64B-83EC-2C0A065727AE}"/>
              </a:ext>
            </a:extLst>
          </p:cNvPr>
          <p:cNvSpPr/>
          <p:nvPr/>
        </p:nvSpPr>
        <p:spPr>
          <a:xfrm rot="16200000">
            <a:off x="5432953" y="4051554"/>
            <a:ext cx="885825" cy="550332"/>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7" name="Right Arrow 16">
            <a:extLst>
              <a:ext uri="{FF2B5EF4-FFF2-40B4-BE49-F238E27FC236}">
                <a16:creationId xmlns:a16="http://schemas.microsoft.com/office/drawing/2014/main" id="{D63D0E48-B8AF-8594-2F55-4E8C5BA07B94}"/>
              </a:ext>
            </a:extLst>
          </p:cNvPr>
          <p:cNvSpPr/>
          <p:nvPr/>
        </p:nvSpPr>
        <p:spPr>
          <a:xfrm rot="12924897">
            <a:off x="2640862" y="4206059"/>
            <a:ext cx="2307182" cy="724531"/>
          </a:xfrm>
          <a:prstGeom prst="rightArrow">
            <a:avLst>
              <a:gd name="adj1" fmla="val 36469"/>
              <a:gd name="adj2"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 name="TextBox 1">
            <a:extLst>
              <a:ext uri="{FF2B5EF4-FFF2-40B4-BE49-F238E27FC236}">
                <a16:creationId xmlns:a16="http://schemas.microsoft.com/office/drawing/2014/main" id="{46DFD9AB-4EBF-19C7-CD53-60566D366DAA}"/>
              </a:ext>
            </a:extLst>
          </p:cNvPr>
          <p:cNvSpPr txBox="1"/>
          <p:nvPr/>
        </p:nvSpPr>
        <p:spPr>
          <a:xfrm>
            <a:off x="10148711" y="5574354"/>
            <a:ext cx="1505977" cy="646331"/>
          </a:xfrm>
          <a:prstGeom prst="rect">
            <a:avLst/>
          </a:prstGeom>
          <a:noFill/>
        </p:spPr>
        <p:txBody>
          <a:bodyPr wrap="square" rtlCol="0">
            <a:spAutoFit/>
          </a:bodyPr>
          <a:lstStyle/>
          <a:p>
            <a:r>
              <a:rPr lang="en-NO" dirty="0"/>
              <a:t>See notes for explanation</a:t>
            </a:r>
          </a:p>
        </p:txBody>
      </p:sp>
      <p:sp>
        <p:nvSpPr>
          <p:cNvPr id="3" name="Down Arrow 2">
            <a:extLst>
              <a:ext uri="{FF2B5EF4-FFF2-40B4-BE49-F238E27FC236}">
                <a16:creationId xmlns:a16="http://schemas.microsoft.com/office/drawing/2014/main" id="{8BEF0074-D8CD-6563-6ADA-4716B69D595B}"/>
              </a:ext>
            </a:extLst>
          </p:cNvPr>
          <p:cNvSpPr/>
          <p:nvPr/>
        </p:nvSpPr>
        <p:spPr>
          <a:xfrm>
            <a:off x="10681252" y="6220685"/>
            <a:ext cx="410818" cy="498167"/>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Tree>
    <p:extLst>
      <p:ext uri="{BB962C8B-B14F-4D97-AF65-F5344CB8AC3E}">
        <p14:creationId xmlns:p14="http://schemas.microsoft.com/office/powerpoint/2010/main" val="3396098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703A5-EAAA-57BD-B70B-95027CC47B0B}"/>
              </a:ext>
            </a:extLst>
          </p:cNvPr>
          <p:cNvSpPr>
            <a:spLocks noGrp="1"/>
          </p:cNvSpPr>
          <p:nvPr>
            <p:ph type="title"/>
          </p:nvPr>
        </p:nvSpPr>
        <p:spPr>
          <a:xfrm>
            <a:off x="804672" y="964692"/>
            <a:ext cx="3066937" cy="1188720"/>
          </a:xfrm>
        </p:spPr>
        <p:txBody>
          <a:bodyPr vert="horz" lIns="182880" tIns="182880" rIns="182880" bIns="182880" rtlCol="0" anchor="ctr">
            <a:normAutofit/>
          </a:bodyPr>
          <a:lstStyle/>
          <a:p>
            <a:r>
              <a:rPr lang="en-US"/>
              <a:t>User Interface</a:t>
            </a:r>
          </a:p>
        </p:txBody>
      </p:sp>
      <p:sp>
        <p:nvSpPr>
          <p:cNvPr id="5" name="Content Placeholder 4">
            <a:extLst>
              <a:ext uri="{FF2B5EF4-FFF2-40B4-BE49-F238E27FC236}">
                <a16:creationId xmlns:a16="http://schemas.microsoft.com/office/drawing/2014/main" id="{5F6AA93F-A5EB-5371-4B49-5745FA48F1E5}"/>
              </a:ext>
            </a:extLst>
          </p:cNvPr>
          <p:cNvSpPr>
            <a:spLocks noGrp="1"/>
          </p:cNvSpPr>
          <p:nvPr>
            <p:ph sz="half" idx="2"/>
          </p:nvPr>
        </p:nvSpPr>
        <p:spPr>
          <a:xfrm>
            <a:off x="803244" y="2638044"/>
            <a:ext cx="3063765" cy="3263206"/>
          </a:xfrm>
        </p:spPr>
        <p:txBody>
          <a:bodyPr vert="horz" lIns="91440" tIns="45720" rIns="91440" bIns="45720" rtlCol="0">
            <a:normAutofit/>
          </a:bodyPr>
          <a:lstStyle/>
          <a:p>
            <a:pPr marL="342900">
              <a:lnSpc>
                <a:spcPct val="90000"/>
              </a:lnSpc>
            </a:pPr>
            <a:r>
              <a:rPr lang="en-US" dirty="0"/>
              <a:t>Users must navigate to the location of the app files in a shell application.</a:t>
            </a:r>
          </a:p>
          <a:p>
            <a:pPr marL="342900">
              <a:lnSpc>
                <a:spcPct val="90000"/>
              </a:lnSpc>
            </a:pPr>
            <a:r>
              <a:rPr lang="en-US" dirty="0"/>
              <a:t>Type python3 </a:t>
            </a:r>
            <a:r>
              <a:rPr lang="en-US" dirty="0" err="1"/>
              <a:t>habit_tracker.py</a:t>
            </a:r>
            <a:r>
              <a:rPr lang="en-US" dirty="0"/>
              <a:t> to start the application.</a:t>
            </a:r>
          </a:p>
          <a:p>
            <a:pPr marL="342900">
              <a:lnSpc>
                <a:spcPct val="90000"/>
              </a:lnSpc>
            </a:pPr>
            <a:r>
              <a:rPr lang="en-US" dirty="0"/>
              <a:t>Users will see a list of actions to perform and must enter the number corresponding to an action to perform the action.</a:t>
            </a:r>
          </a:p>
        </p:txBody>
      </p:sp>
      <p:sp>
        <p:nvSpPr>
          <p:cNvPr id="11" name="Rectangle 1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AFBA03B-1A03-1B86-D828-653206C463A9}"/>
              </a:ext>
            </a:extLst>
          </p:cNvPr>
          <p:cNvPicPr>
            <a:picLocks noChangeAspect="1"/>
          </p:cNvPicPr>
          <p:nvPr/>
        </p:nvPicPr>
        <p:blipFill>
          <a:blip r:embed="rId3"/>
          <a:stretch>
            <a:fillRect/>
          </a:stretch>
        </p:blipFill>
        <p:spPr>
          <a:xfrm>
            <a:off x="4823366" y="2389938"/>
            <a:ext cx="6227064" cy="2086066"/>
          </a:xfrm>
          <a:prstGeom prst="rect">
            <a:avLst/>
          </a:prstGeom>
        </p:spPr>
      </p:pic>
    </p:spTree>
    <p:extLst>
      <p:ext uri="{BB962C8B-B14F-4D97-AF65-F5344CB8AC3E}">
        <p14:creationId xmlns:p14="http://schemas.microsoft.com/office/powerpoint/2010/main" val="905828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703A5-EAAA-57BD-B70B-95027CC47B0B}"/>
              </a:ext>
            </a:extLst>
          </p:cNvPr>
          <p:cNvSpPr>
            <a:spLocks noGrp="1"/>
          </p:cNvSpPr>
          <p:nvPr>
            <p:ph type="title"/>
          </p:nvPr>
        </p:nvSpPr>
        <p:spPr>
          <a:xfrm>
            <a:off x="804672" y="964692"/>
            <a:ext cx="3066937" cy="1188720"/>
          </a:xfrm>
        </p:spPr>
        <p:txBody>
          <a:bodyPr vert="horz" lIns="182880" tIns="182880" rIns="182880" bIns="182880" rtlCol="0" anchor="ctr">
            <a:normAutofit fontScale="90000"/>
          </a:bodyPr>
          <a:lstStyle/>
          <a:p>
            <a:r>
              <a:rPr lang="en-US" dirty="0"/>
              <a:t>User Interface (continued)</a:t>
            </a:r>
          </a:p>
        </p:txBody>
      </p:sp>
      <p:sp>
        <p:nvSpPr>
          <p:cNvPr id="5" name="Content Placeholder 4">
            <a:extLst>
              <a:ext uri="{FF2B5EF4-FFF2-40B4-BE49-F238E27FC236}">
                <a16:creationId xmlns:a16="http://schemas.microsoft.com/office/drawing/2014/main" id="{5F6AA93F-A5EB-5371-4B49-5745FA48F1E5}"/>
              </a:ext>
            </a:extLst>
          </p:cNvPr>
          <p:cNvSpPr>
            <a:spLocks noGrp="1"/>
          </p:cNvSpPr>
          <p:nvPr>
            <p:ph sz="half" idx="2"/>
          </p:nvPr>
        </p:nvSpPr>
        <p:spPr>
          <a:xfrm>
            <a:off x="803244" y="2638044"/>
            <a:ext cx="3063765" cy="3263206"/>
          </a:xfrm>
        </p:spPr>
        <p:txBody>
          <a:bodyPr vert="horz" lIns="91440" tIns="45720" rIns="91440" bIns="45720" rtlCol="0">
            <a:normAutofit/>
          </a:bodyPr>
          <a:lstStyle/>
          <a:p>
            <a:pPr marL="342900">
              <a:lnSpc>
                <a:spcPct val="90000"/>
              </a:lnSpc>
            </a:pPr>
            <a:r>
              <a:rPr lang="en-US" dirty="0"/>
              <a:t>Some choices will require the user to enter more information.</a:t>
            </a:r>
          </a:p>
          <a:p>
            <a:pPr marL="342900">
              <a:lnSpc>
                <a:spcPct val="90000"/>
              </a:lnSpc>
            </a:pPr>
            <a:r>
              <a:rPr lang="en-US" dirty="0"/>
              <a:t>When the app has all the information it needs to perform an action, it will display an output.</a:t>
            </a:r>
          </a:p>
          <a:p>
            <a:pPr marL="342900">
              <a:lnSpc>
                <a:spcPct val="90000"/>
              </a:lnSpc>
            </a:pPr>
            <a:r>
              <a:rPr lang="en-US" dirty="0"/>
              <a:t>The main menu is displayed again after each action is completed, except for ”7. Exit” which closes the app.</a:t>
            </a:r>
          </a:p>
        </p:txBody>
      </p:sp>
      <p:sp>
        <p:nvSpPr>
          <p:cNvPr id="11" name="Rectangle 1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CFBFF99-15D5-145F-B6A5-1F3CB2067E4B}"/>
              </a:ext>
            </a:extLst>
          </p:cNvPr>
          <p:cNvPicPr>
            <a:picLocks noChangeAspect="1"/>
          </p:cNvPicPr>
          <p:nvPr/>
        </p:nvPicPr>
        <p:blipFill>
          <a:blip r:embed="rId3"/>
          <a:stretch>
            <a:fillRect/>
          </a:stretch>
        </p:blipFill>
        <p:spPr>
          <a:xfrm>
            <a:off x="4926012" y="1120741"/>
            <a:ext cx="5626100" cy="5080000"/>
          </a:xfrm>
          <a:prstGeom prst="rect">
            <a:avLst/>
          </a:prstGeom>
        </p:spPr>
      </p:pic>
    </p:spTree>
    <p:extLst>
      <p:ext uri="{BB962C8B-B14F-4D97-AF65-F5344CB8AC3E}">
        <p14:creationId xmlns:p14="http://schemas.microsoft.com/office/powerpoint/2010/main" val="1935268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445FD-7A0F-FAF1-4948-C3F27187EA0E}"/>
              </a:ext>
            </a:extLst>
          </p:cNvPr>
          <p:cNvSpPr>
            <a:spLocks noGrp="1"/>
          </p:cNvSpPr>
          <p:nvPr>
            <p:ph type="title"/>
          </p:nvPr>
        </p:nvSpPr>
        <p:spPr>
          <a:xfrm>
            <a:off x="804672" y="964692"/>
            <a:ext cx="4476806" cy="1188720"/>
          </a:xfrm>
        </p:spPr>
        <p:txBody>
          <a:bodyPr vert="horz" lIns="182880" tIns="182880" rIns="182880" bIns="182880" rtlCol="0" anchor="ctr">
            <a:normAutofit/>
          </a:bodyPr>
          <a:lstStyle/>
          <a:p>
            <a:r>
              <a:rPr lang="en-US"/>
              <a:t>Habit class</a:t>
            </a:r>
          </a:p>
        </p:txBody>
      </p:sp>
      <p:sp>
        <p:nvSpPr>
          <p:cNvPr id="3" name="Content Placeholder 2">
            <a:extLst>
              <a:ext uri="{FF2B5EF4-FFF2-40B4-BE49-F238E27FC236}">
                <a16:creationId xmlns:a16="http://schemas.microsoft.com/office/drawing/2014/main" id="{FCC3FB70-775A-0B7A-25E7-12A934497128}"/>
              </a:ext>
            </a:extLst>
          </p:cNvPr>
          <p:cNvSpPr>
            <a:spLocks noGrp="1"/>
          </p:cNvSpPr>
          <p:nvPr>
            <p:ph sz="half" idx="1"/>
          </p:nvPr>
        </p:nvSpPr>
        <p:spPr>
          <a:xfrm>
            <a:off x="803244" y="2638044"/>
            <a:ext cx="4492932" cy="3263206"/>
          </a:xfrm>
        </p:spPr>
        <p:txBody>
          <a:bodyPr vert="horz" lIns="91440" tIns="45720" rIns="91440" bIns="45720" rtlCol="0">
            <a:normAutofit/>
          </a:bodyPr>
          <a:lstStyle/>
          <a:p>
            <a:r>
              <a:rPr lang="en-US" dirty="0"/>
              <a:t>Purpose: creates a habit instance</a:t>
            </a:r>
          </a:p>
          <a:p>
            <a:r>
              <a:rPr lang="en-US" dirty="0"/>
              <a:t>Habit instance includes a habit name, frequency (daily or weekly), creation date, a list of completion dates, and a streak value for each habit</a:t>
            </a:r>
          </a:p>
        </p:txBody>
      </p:sp>
      <p:sp>
        <p:nvSpPr>
          <p:cNvPr id="14" name="Rectangle 9">
            <a:extLst>
              <a:ext uri="{FF2B5EF4-FFF2-40B4-BE49-F238E27FC236}">
                <a16:creationId xmlns:a16="http://schemas.microsoft.com/office/drawing/2014/main" id="{56533F40-045E-4E3D-9243-864CD4E58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3605"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1">
            <a:extLst>
              <a:ext uri="{FF2B5EF4-FFF2-40B4-BE49-F238E27FC236}">
                <a16:creationId xmlns:a16="http://schemas.microsoft.com/office/drawing/2014/main" id="{30402EC6-D845-41B3-BEBE-CB34D9BFE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699" y="1128683"/>
            <a:ext cx="5106493"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5">
            <a:extLst>
              <a:ext uri="{FF2B5EF4-FFF2-40B4-BE49-F238E27FC236}">
                <a16:creationId xmlns:a16="http://schemas.microsoft.com/office/drawing/2014/main" id="{1C94A49B-5AC6-2486-1F8F-C18A0621B65F}"/>
              </a:ext>
            </a:extLst>
          </p:cNvPr>
          <p:cNvGraphicFramePr>
            <a:graphicFrameLocks noGrp="1"/>
          </p:cNvGraphicFramePr>
          <p:nvPr>
            <p:ph sz="half" idx="2"/>
            <p:extLst>
              <p:ext uri="{D42A27DB-BD31-4B8C-83A1-F6EECF244321}">
                <p14:modId xmlns:p14="http://schemas.microsoft.com/office/powerpoint/2010/main" val="457604786"/>
              </p:ext>
            </p:extLst>
          </p:nvPr>
        </p:nvGraphicFramePr>
        <p:xfrm>
          <a:off x="6272789" y="2150423"/>
          <a:ext cx="4782313" cy="2565098"/>
        </p:xfrm>
        <a:graphic>
          <a:graphicData uri="http://schemas.openxmlformats.org/drawingml/2006/table">
            <a:tbl>
              <a:tblPr firstRow="1" bandRow="1">
                <a:tableStyleId>{21E4AEA4-8DFA-4A89-87EB-49C32662AFE0}</a:tableStyleId>
              </a:tblPr>
              <a:tblGrid>
                <a:gridCol w="1402002">
                  <a:extLst>
                    <a:ext uri="{9D8B030D-6E8A-4147-A177-3AD203B41FA5}">
                      <a16:colId xmlns:a16="http://schemas.microsoft.com/office/drawing/2014/main" val="945494135"/>
                    </a:ext>
                  </a:extLst>
                </a:gridCol>
                <a:gridCol w="982868">
                  <a:extLst>
                    <a:ext uri="{9D8B030D-6E8A-4147-A177-3AD203B41FA5}">
                      <a16:colId xmlns:a16="http://schemas.microsoft.com/office/drawing/2014/main" val="2684747953"/>
                    </a:ext>
                  </a:extLst>
                </a:gridCol>
                <a:gridCol w="2397443">
                  <a:extLst>
                    <a:ext uri="{9D8B030D-6E8A-4147-A177-3AD203B41FA5}">
                      <a16:colId xmlns:a16="http://schemas.microsoft.com/office/drawing/2014/main" val="4214531109"/>
                    </a:ext>
                  </a:extLst>
                </a:gridCol>
              </a:tblGrid>
              <a:tr h="331954">
                <a:tc>
                  <a:txBody>
                    <a:bodyPr/>
                    <a:lstStyle/>
                    <a:p>
                      <a:r>
                        <a:rPr lang="en-NO" sz="1500"/>
                        <a:t>Attribute</a:t>
                      </a:r>
                    </a:p>
                  </a:txBody>
                  <a:tcPr marL="75444" marR="75444" marT="37722" marB="37722"/>
                </a:tc>
                <a:tc>
                  <a:txBody>
                    <a:bodyPr/>
                    <a:lstStyle/>
                    <a:p>
                      <a:r>
                        <a:rPr lang="en-NO" sz="1500"/>
                        <a:t>Type</a:t>
                      </a:r>
                    </a:p>
                  </a:txBody>
                  <a:tcPr marL="75444" marR="75444" marT="37722" marB="37722"/>
                </a:tc>
                <a:tc>
                  <a:txBody>
                    <a:bodyPr/>
                    <a:lstStyle/>
                    <a:p>
                      <a:r>
                        <a:rPr lang="en-NO" sz="1500"/>
                        <a:t>Description</a:t>
                      </a:r>
                    </a:p>
                  </a:txBody>
                  <a:tcPr marL="75444" marR="75444" marT="37722" marB="37722"/>
                </a:tc>
                <a:extLst>
                  <a:ext uri="{0D108BD9-81ED-4DB2-BD59-A6C34878D82A}">
                    <a16:rowId xmlns:a16="http://schemas.microsoft.com/office/drawing/2014/main" val="595460770"/>
                  </a:ext>
                </a:extLst>
              </a:tr>
              <a:tr h="331954">
                <a:tc>
                  <a:txBody>
                    <a:bodyPr/>
                    <a:lstStyle/>
                    <a:p>
                      <a:r>
                        <a:rPr lang="en-NO" sz="1500"/>
                        <a:t>name</a:t>
                      </a:r>
                    </a:p>
                  </a:txBody>
                  <a:tcPr marL="75444" marR="75444" marT="37722" marB="37722"/>
                </a:tc>
                <a:tc>
                  <a:txBody>
                    <a:bodyPr/>
                    <a:lstStyle/>
                    <a:p>
                      <a:r>
                        <a:rPr lang="en-NO" sz="1500"/>
                        <a:t>string</a:t>
                      </a:r>
                    </a:p>
                  </a:txBody>
                  <a:tcPr marL="75444" marR="75444" marT="37722" marB="37722"/>
                </a:tc>
                <a:tc>
                  <a:txBody>
                    <a:bodyPr/>
                    <a:lstStyle/>
                    <a:p>
                      <a:r>
                        <a:rPr lang="en-GB" sz="1500"/>
                        <a:t>N</a:t>
                      </a:r>
                      <a:r>
                        <a:rPr lang="en-NO" sz="1500"/>
                        <a:t>ame of habit</a:t>
                      </a:r>
                    </a:p>
                  </a:txBody>
                  <a:tcPr marL="75444" marR="75444" marT="37722" marB="37722"/>
                </a:tc>
                <a:extLst>
                  <a:ext uri="{0D108BD9-81ED-4DB2-BD59-A6C34878D82A}">
                    <a16:rowId xmlns:a16="http://schemas.microsoft.com/office/drawing/2014/main" val="1183377903"/>
                  </a:ext>
                </a:extLst>
              </a:tr>
              <a:tr h="558286">
                <a:tc>
                  <a:txBody>
                    <a:bodyPr/>
                    <a:lstStyle/>
                    <a:p>
                      <a:r>
                        <a:rPr lang="en-NO" sz="1500"/>
                        <a:t>frequency</a:t>
                      </a:r>
                    </a:p>
                  </a:txBody>
                  <a:tcPr marL="75444" marR="75444" marT="37722" marB="37722"/>
                </a:tc>
                <a:tc>
                  <a:txBody>
                    <a:bodyPr/>
                    <a:lstStyle/>
                    <a:p>
                      <a:r>
                        <a:rPr lang="en-NO" sz="1500"/>
                        <a:t>string</a:t>
                      </a:r>
                    </a:p>
                  </a:txBody>
                  <a:tcPr marL="75444" marR="75444" marT="37722" marB="37722"/>
                </a:tc>
                <a:tc>
                  <a:txBody>
                    <a:bodyPr/>
                    <a:lstStyle/>
                    <a:p>
                      <a:r>
                        <a:rPr lang="en-GB" sz="1500"/>
                        <a:t>F</a:t>
                      </a:r>
                      <a:r>
                        <a:rPr lang="en-NO" sz="1500"/>
                        <a:t>requency of habit: ‘daily’ or ‘weekly’</a:t>
                      </a:r>
                    </a:p>
                  </a:txBody>
                  <a:tcPr marL="75444" marR="75444" marT="37722" marB="37722"/>
                </a:tc>
                <a:extLst>
                  <a:ext uri="{0D108BD9-81ED-4DB2-BD59-A6C34878D82A}">
                    <a16:rowId xmlns:a16="http://schemas.microsoft.com/office/drawing/2014/main" val="4290912561"/>
                  </a:ext>
                </a:extLst>
              </a:tr>
              <a:tr h="558286">
                <a:tc>
                  <a:txBody>
                    <a:bodyPr/>
                    <a:lstStyle/>
                    <a:p>
                      <a:r>
                        <a:rPr lang="en-GB" sz="1500"/>
                        <a:t>c</a:t>
                      </a:r>
                      <a:r>
                        <a:rPr lang="en-NO" sz="1500"/>
                        <a:t>reation_date</a:t>
                      </a:r>
                    </a:p>
                  </a:txBody>
                  <a:tcPr marL="75444" marR="75444" marT="37722" marB="37722"/>
                </a:tc>
                <a:tc>
                  <a:txBody>
                    <a:bodyPr/>
                    <a:lstStyle/>
                    <a:p>
                      <a:r>
                        <a:rPr lang="en-NO" sz="1500"/>
                        <a:t>datetime</a:t>
                      </a:r>
                    </a:p>
                  </a:txBody>
                  <a:tcPr marL="75444" marR="75444" marT="37722" marB="37722"/>
                </a:tc>
                <a:tc>
                  <a:txBody>
                    <a:bodyPr/>
                    <a:lstStyle/>
                    <a:p>
                      <a:r>
                        <a:rPr lang="en-GB" sz="1500"/>
                        <a:t>D</a:t>
                      </a:r>
                      <a:r>
                        <a:rPr lang="en-NO" sz="1500"/>
                        <a:t>ate when habit was created</a:t>
                      </a:r>
                    </a:p>
                  </a:txBody>
                  <a:tcPr marL="75444" marR="75444" marT="37722" marB="37722"/>
                </a:tc>
                <a:extLst>
                  <a:ext uri="{0D108BD9-81ED-4DB2-BD59-A6C34878D82A}">
                    <a16:rowId xmlns:a16="http://schemas.microsoft.com/office/drawing/2014/main" val="2322871431"/>
                  </a:ext>
                </a:extLst>
              </a:tr>
              <a:tr h="784618">
                <a:tc>
                  <a:txBody>
                    <a:bodyPr/>
                    <a:lstStyle/>
                    <a:p>
                      <a:r>
                        <a:rPr lang="en-NO" sz="1500" dirty="0"/>
                        <a:t>completions</a:t>
                      </a:r>
                    </a:p>
                  </a:txBody>
                  <a:tcPr marL="75444" marR="75444" marT="37722" marB="37722"/>
                </a:tc>
                <a:tc>
                  <a:txBody>
                    <a:bodyPr/>
                    <a:lstStyle/>
                    <a:p>
                      <a:r>
                        <a:rPr lang="en-NO" sz="1500"/>
                        <a:t>list</a:t>
                      </a:r>
                    </a:p>
                  </a:txBody>
                  <a:tcPr marL="75444" marR="75444" marT="37722" marB="37722"/>
                </a:tc>
                <a:tc>
                  <a:txBody>
                    <a:bodyPr/>
                    <a:lstStyle/>
                    <a:p>
                      <a:r>
                        <a:rPr lang="en-GB" sz="1500" dirty="0"/>
                        <a:t>L</a:t>
                      </a:r>
                      <a:r>
                        <a:rPr lang="en-NO" sz="1500" dirty="0"/>
                        <a:t>ist of datetime objects representing completion dates</a:t>
                      </a:r>
                    </a:p>
                  </a:txBody>
                  <a:tcPr marL="75444" marR="75444" marT="37722" marB="37722"/>
                </a:tc>
                <a:extLst>
                  <a:ext uri="{0D108BD9-81ED-4DB2-BD59-A6C34878D82A}">
                    <a16:rowId xmlns:a16="http://schemas.microsoft.com/office/drawing/2014/main" val="2035944579"/>
                  </a:ext>
                </a:extLst>
              </a:tr>
            </a:tbl>
          </a:graphicData>
        </a:graphic>
      </p:graphicFrame>
    </p:spTree>
    <p:extLst>
      <p:ext uri="{BB962C8B-B14F-4D97-AF65-F5344CB8AC3E}">
        <p14:creationId xmlns:p14="http://schemas.microsoft.com/office/powerpoint/2010/main" val="933762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445FD-7A0F-FAF1-4948-C3F27187EA0E}"/>
              </a:ext>
            </a:extLst>
          </p:cNvPr>
          <p:cNvSpPr>
            <a:spLocks noGrp="1"/>
          </p:cNvSpPr>
          <p:nvPr>
            <p:ph type="title"/>
          </p:nvPr>
        </p:nvSpPr>
        <p:spPr>
          <a:xfrm>
            <a:off x="2231136" y="673144"/>
            <a:ext cx="7729728" cy="1188720"/>
          </a:xfrm>
        </p:spPr>
        <p:txBody>
          <a:bodyPr vert="horz" lIns="182880" tIns="182880" rIns="182880" bIns="182880" rtlCol="0" anchor="ctr">
            <a:normAutofit/>
          </a:bodyPr>
          <a:lstStyle/>
          <a:p>
            <a:r>
              <a:rPr lang="en-US" dirty="0"/>
              <a:t>Habit class (continued)</a:t>
            </a:r>
          </a:p>
        </p:txBody>
      </p:sp>
      <p:graphicFrame>
        <p:nvGraphicFramePr>
          <p:cNvPr id="5" name="Table 5">
            <a:extLst>
              <a:ext uri="{FF2B5EF4-FFF2-40B4-BE49-F238E27FC236}">
                <a16:creationId xmlns:a16="http://schemas.microsoft.com/office/drawing/2014/main" id="{1C94A49B-5AC6-2486-1F8F-C18A0621B65F}"/>
              </a:ext>
            </a:extLst>
          </p:cNvPr>
          <p:cNvGraphicFramePr>
            <a:graphicFrameLocks noGrp="1"/>
          </p:cNvGraphicFramePr>
          <p:nvPr>
            <p:ph sz="half" idx="2"/>
            <p:extLst>
              <p:ext uri="{D42A27DB-BD31-4B8C-83A1-F6EECF244321}">
                <p14:modId xmlns:p14="http://schemas.microsoft.com/office/powerpoint/2010/main" val="3012667071"/>
              </p:ext>
            </p:extLst>
          </p:nvPr>
        </p:nvGraphicFramePr>
        <p:xfrm>
          <a:off x="965199" y="2346103"/>
          <a:ext cx="10261602" cy="3838753"/>
        </p:xfrm>
        <a:graphic>
          <a:graphicData uri="http://schemas.openxmlformats.org/drawingml/2006/table">
            <a:tbl>
              <a:tblPr firstRow="1" bandRow="1">
                <a:tableStyleId>{21E4AEA4-8DFA-4A89-87EB-49C32662AFE0}</a:tableStyleId>
              </a:tblPr>
              <a:tblGrid>
                <a:gridCol w="1278173">
                  <a:extLst>
                    <a:ext uri="{9D8B030D-6E8A-4147-A177-3AD203B41FA5}">
                      <a16:colId xmlns:a16="http://schemas.microsoft.com/office/drawing/2014/main" val="945494135"/>
                    </a:ext>
                  </a:extLst>
                </a:gridCol>
                <a:gridCol w="2068885">
                  <a:extLst>
                    <a:ext uri="{9D8B030D-6E8A-4147-A177-3AD203B41FA5}">
                      <a16:colId xmlns:a16="http://schemas.microsoft.com/office/drawing/2014/main" val="874980487"/>
                    </a:ext>
                  </a:extLst>
                </a:gridCol>
                <a:gridCol w="3438008">
                  <a:extLst>
                    <a:ext uri="{9D8B030D-6E8A-4147-A177-3AD203B41FA5}">
                      <a16:colId xmlns:a16="http://schemas.microsoft.com/office/drawing/2014/main" val="4214531109"/>
                    </a:ext>
                  </a:extLst>
                </a:gridCol>
                <a:gridCol w="3476536">
                  <a:extLst>
                    <a:ext uri="{9D8B030D-6E8A-4147-A177-3AD203B41FA5}">
                      <a16:colId xmlns:a16="http://schemas.microsoft.com/office/drawing/2014/main" val="3688964772"/>
                    </a:ext>
                  </a:extLst>
                </a:gridCol>
              </a:tblGrid>
              <a:tr h="323793">
                <a:tc>
                  <a:txBody>
                    <a:bodyPr/>
                    <a:lstStyle/>
                    <a:p>
                      <a:r>
                        <a:rPr lang="en-NO" sz="1400"/>
                        <a:t>Method</a:t>
                      </a:r>
                    </a:p>
                  </a:txBody>
                  <a:tcPr marL="86259" marR="86259" marT="43130" marB="43130"/>
                </a:tc>
                <a:tc>
                  <a:txBody>
                    <a:bodyPr/>
                    <a:lstStyle/>
                    <a:p>
                      <a:r>
                        <a:rPr lang="en-NO" sz="1400"/>
                        <a:t>Parameters</a:t>
                      </a:r>
                    </a:p>
                  </a:txBody>
                  <a:tcPr marL="86259" marR="86259" marT="43130" marB="43130"/>
                </a:tc>
                <a:tc>
                  <a:txBody>
                    <a:bodyPr/>
                    <a:lstStyle/>
                    <a:p>
                      <a:r>
                        <a:rPr lang="en-NO" sz="1400"/>
                        <a:t>Description</a:t>
                      </a:r>
                    </a:p>
                  </a:txBody>
                  <a:tcPr marL="86259" marR="86259" marT="43130" marB="43130"/>
                </a:tc>
                <a:tc>
                  <a:txBody>
                    <a:bodyPr/>
                    <a:lstStyle/>
                    <a:p>
                      <a:r>
                        <a:rPr lang="en-NO" sz="1400"/>
                        <a:t>Interaction with Attributes</a:t>
                      </a:r>
                    </a:p>
                  </a:txBody>
                  <a:tcPr marL="86259" marR="86259" marT="43130" marB="43130"/>
                </a:tc>
                <a:extLst>
                  <a:ext uri="{0D108BD9-81ED-4DB2-BD59-A6C34878D82A}">
                    <a16:rowId xmlns:a16="http://schemas.microsoft.com/office/drawing/2014/main" val="595460770"/>
                  </a:ext>
                </a:extLst>
              </a:tr>
              <a:tr h="790373">
                <a:tc>
                  <a:txBody>
                    <a:bodyPr/>
                    <a:lstStyle/>
                    <a:p>
                      <a:r>
                        <a:rPr lang="en-NO" sz="1600" dirty="0"/>
                        <a:t>__init__()</a:t>
                      </a:r>
                    </a:p>
                  </a:txBody>
                  <a:tcPr marL="86259" marR="86259" marT="43130" marB="43130"/>
                </a:tc>
                <a:tc>
                  <a:txBody>
                    <a:bodyPr/>
                    <a:lstStyle/>
                    <a:p>
                      <a:r>
                        <a:rPr lang="en-GB" sz="1600"/>
                        <a:t>n</a:t>
                      </a:r>
                      <a:r>
                        <a:rPr lang="en-NO" sz="1600"/>
                        <a:t>ame,  frequency, creation_date</a:t>
                      </a:r>
                    </a:p>
                  </a:txBody>
                  <a:tcPr marL="86259" marR="86259" marT="43130" marB="43130"/>
                </a:tc>
                <a:tc>
                  <a:txBody>
                    <a:bodyPr/>
                    <a:lstStyle/>
                    <a:p>
                      <a:r>
                        <a:rPr lang="en-GB" sz="1600"/>
                        <a:t>Initializes new habit instance</a:t>
                      </a:r>
                      <a:endParaRPr lang="en-NO" sz="1600"/>
                    </a:p>
                  </a:txBody>
                  <a:tcPr marL="86259" marR="86259" marT="43130" marB="43130"/>
                </a:tc>
                <a:tc>
                  <a:txBody>
                    <a:bodyPr/>
                    <a:lstStyle/>
                    <a:p>
                      <a:r>
                        <a:rPr lang="en-NO" sz="1600"/>
                        <a:t>Assigns name and frequency typed by user to variables of the same name.  Assigns datetime when </a:t>
                      </a:r>
                      <a:r>
                        <a:rPr lang="en-GB" sz="1600"/>
                        <a:t>the </a:t>
                      </a:r>
                      <a:r>
                        <a:rPr lang="en-NO" sz="1600"/>
                        <a:t>habit was created to variable creation_date </a:t>
                      </a:r>
                    </a:p>
                  </a:txBody>
                  <a:tcPr marL="86259" marR="86259" marT="43130" marB="43130"/>
                </a:tc>
                <a:extLst>
                  <a:ext uri="{0D108BD9-81ED-4DB2-BD59-A6C34878D82A}">
                    <a16:rowId xmlns:a16="http://schemas.microsoft.com/office/drawing/2014/main" val="1183377903"/>
                  </a:ext>
                </a:extLst>
              </a:tr>
              <a:tr h="451042">
                <a:tc>
                  <a:txBody>
                    <a:bodyPr/>
                    <a:lstStyle/>
                    <a:p>
                      <a:r>
                        <a:rPr lang="en-GB" sz="1600"/>
                        <a:t>a</a:t>
                      </a:r>
                      <a:r>
                        <a:rPr lang="en-NO" sz="1600"/>
                        <a:t>dd_completion()</a:t>
                      </a:r>
                    </a:p>
                  </a:txBody>
                  <a:tcPr marL="86259" marR="86259" marT="43130" marB="43130"/>
                </a:tc>
                <a:tc>
                  <a:txBody>
                    <a:bodyPr/>
                    <a:lstStyle/>
                    <a:p>
                      <a:r>
                        <a:rPr lang="en-GB" sz="1600"/>
                        <a:t>d</a:t>
                      </a:r>
                      <a:r>
                        <a:rPr lang="en-NO" sz="1600"/>
                        <a:t>ate_time</a:t>
                      </a:r>
                    </a:p>
                  </a:txBody>
                  <a:tcPr marL="86259" marR="86259" marT="43130" marB="43130"/>
                </a:tc>
                <a:tc>
                  <a:txBody>
                    <a:bodyPr/>
                    <a:lstStyle/>
                    <a:p>
                      <a:r>
                        <a:rPr lang="en-GB" sz="1600"/>
                        <a:t>Adds habit completion date(s) to the completion list of a habit</a:t>
                      </a:r>
                      <a:endParaRPr lang="en-NO" sz="1600"/>
                    </a:p>
                  </a:txBody>
                  <a:tcPr marL="86259" marR="86259" marT="43130" marB="43130"/>
                </a:tc>
                <a:tc>
                  <a:txBody>
                    <a:bodyPr/>
                    <a:lstStyle/>
                    <a:p>
                      <a:r>
                        <a:rPr lang="en-GB" sz="1600"/>
                        <a:t>d</a:t>
                      </a:r>
                      <a:r>
                        <a:rPr lang="en-NO" sz="1600"/>
                        <a:t>ate_time represents completion datetime(s) created by other methods</a:t>
                      </a:r>
                    </a:p>
                  </a:txBody>
                  <a:tcPr marL="86259" marR="86259" marT="43130" marB="43130"/>
                </a:tc>
                <a:extLst>
                  <a:ext uri="{0D108BD9-81ED-4DB2-BD59-A6C34878D82A}">
                    <a16:rowId xmlns:a16="http://schemas.microsoft.com/office/drawing/2014/main" val="4290912561"/>
                  </a:ext>
                </a:extLst>
              </a:tr>
              <a:tr h="620708">
                <a:tc>
                  <a:txBody>
                    <a:bodyPr/>
                    <a:lstStyle/>
                    <a:p>
                      <a:r>
                        <a:rPr lang="en-GB" sz="1600"/>
                        <a:t>c</a:t>
                      </a:r>
                      <a:r>
                        <a:rPr lang="en-NO" sz="1600"/>
                        <a:t>omplete()</a:t>
                      </a:r>
                    </a:p>
                  </a:txBody>
                  <a:tcPr marL="86259" marR="86259" marT="43130" marB="43130"/>
                </a:tc>
                <a:tc>
                  <a:txBody>
                    <a:bodyPr/>
                    <a:lstStyle/>
                    <a:p>
                      <a:endParaRPr lang="en-NO" sz="1600"/>
                    </a:p>
                  </a:txBody>
                  <a:tcPr marL="86259" marR="86259" marT="43130" marB="43130"/>
                </a:tc>
                <a:tc>
                  <a:txBody>
                    <a:bodyPr/>
                    <a:lstStyle/>
                    <a:p>
                      <a:r>
                        <a:rPr lang="en-GB" sz="1600"/>
                        <a:t>Automatically adds datetime to completions list when user logs a completion. Displays a message to user with the completion datetime</a:t>
                      </a:r>
                      <a:r>
                        <a:rPr lang="en-NO" sz="1600"/>
                        <a:t> </a:t>
                      </a:r>
                    </a:p>
                  </a:txBody>
                  <a:tcPr marL="86259" marR="86259" marT="43130" marB="43130"/>
                </a:tc>
                <a:tc>
                  <a:txBody>
                    <a:bodyPr/>
                    <a:lstStyle/>
                    <a:p>
                      <a:r>
                        <a:rPr lang="en-NO" sz="1600"/>
                        <a:t>Modifies the completions attribute by adding a completion date to the empty list</a:t>
                      </a:r>
                    </a:p>
                  </a:txBody>
                  <a:tcPr marL="86259" marR="86259" marT="43130" marB="43130"/>
                </a:tc>
                <a:extLst>
                  <a:ext uri="{0D108BD9-81ED-4DB2-BD59-A6C34878D82A}">
                    <a16:rowId xmlns:a16="http://schemas.microsoft.com/office/drawing/2014/main" val="2322871431"/>
                  </a:ext>
                </a:extLst>
              </a:tr>
              <a:tr h="620708">
                <a:tc>
                  <a:txBody>
                    <a:bodyPr/>
                    <a:lstStyle/>
                    <a:p>
                      <a:r>
                        <a:rPr lang="en-GB" sz="1600"/>
                        <a:t>s</a:t>
                      </a:r>
                      <a:r>
                        <a:rPr lang="en-NO" sz="1600"/>
                        <a:t>treak()</a:t>
                      </a:r>
                    </a:p>
                  </a:txBody>
                  <a:tcPr marL="86259" marR="86259" marT="43130" marB="43130"/>
                </a:tc>
                <a:tc>
                  <a:txBody>
                    <a:bodyPr/>
                    <a:lstStyle/>
                    <a:p>
                      <a:endParaRPr lang="en-NO" sz="1600"/>
                    </a:p>
                  </a:txBody>
                  <a:tcPr marL="86259" marR="86259" marT="43130" marB="43130"/>
                </a:tc>
                <a:tc>
                  <a:txBody>
                    <a:bodyPr/>
                    <a:lstStyle/>
                    <a:p>
                      <a:r>
                        <a:rPr lang="en-GB" sz="1600"/>
                        <a:t>Calculates the longest streak of consecutive habit completions</a:t>
                      </a:r>
                      <a:endParaRPr lang="en-NO" sz="1600"/>
                    </a:p>
                  </a:txBody>
                  <a:tcPr marL="86259" marR="86259" marT="43130" marB="43130"/>
                </a:tc>
                <a:tc>
                  <a:txBody>
                    <a:bodyPr/>
                    <a:lstStyle/>
                    <a:p>
                      <a:r>
                        <a:rPr lang="en-NO" sz="1600" dirty="0"/>
                        <a:t>Uses the completions attribute filled with all the completion datetimes for a habit to calculate longest streak</a:t>
                      </a:r>
                    </a:p>
                  </a:txBody>
                  <a:tcPr marL="86259" marR="86259" marT="43130" marB="43130"/>
                </a:tc>
                <a:extLst>
                  <a:ext uri="{0D108BD9-81ED-4DB2-BD59-A6C34878D82A}">
                    <a16:rowId xmlns:a16="http://schemas.microsoft.com/office/drawing/2014/main" val="2035944579"/>
                  </a:ext>
                </a:extLst>
              </a:tr>
            </a:tbl>
          </a:graphicData>
        </a:graphic>
      </p:graphicFrame>
    </p:spTree>
    <p:extLst>
      <p:ext uri="{BB962C8B-B14F-4D97-AF65-F5344CB8AC3E}">
        <p14:creationId xmlns:p14="http://schemas.microsoft.com/office/powerpoint/2010/main" val="291319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445FD-7A0F-FAF1-4948-C3F27187EA0E}"/>
              </a:ext>
            </a:extLst>
          </p:cNvPr>
          <p:cNvSpPr>
            <a:spLocks noGrp="1"/>
          </p:cNvSpPr>
          <p:nvPr>
            <p:ph type="title"/>
          </p:nvPr>
        </p:nvSpPr>
        <p:spPr>
          <a:xfrm>
            <a:off x="804672" y="964692"/>
            <a:ext cx="4476806" cy="1188720"/>
          </a:xfrm>
        </p:spPr>
        <p:txBody>
          <a:bodyPr vert="horz" lIns="182880" tIns="182880" rIns="182880" bIns="182880" rtlCol="0" anchor="ctr">
            <a:normAutofit/>
          </a:bodyPr>
          <a:lstStyle/>
          <a:p>
            <a:r>
              <a:rPr lang="en-US"/>
              <a:t>Habittracker class</a:t>
            </a:r>
            <a:endParaRPr lang="en-US" dirty="0"/>
          </a:p>
        </p:txBody>
      </p:sp>
      <p:sp>
        <p:nvSpPr>
          <p:cNvPr id="3" name="Content Placeholder 2">
            <a:extLst>
              <a:ext uri="{FF2B5EF4-FFF2-40B4-BE49-F238E27FC236}">
                <a16:creationId xmlns:a16="http://schemas.microsoft.com/office/drawing/2014/main" id="{FCC3FB70-775A-0B7A-25E7-12A934497128}"/>
              </a:ext>
            </a:extLst>
          </p:cNvPr>
          <p:cNvSpPr>
            <a:spLocks noGrp="1"/>
          </p:cNvSpPr>
          <p:nvPr>
            <p:ph sz="half" idx="1"/>
          </p:nvPr>
        </p:nvSpPr>
        <p:spPr>
          <a:xfrm>
            <a:off x="803244" y="2638044"/>
            <a:ext cx="4492932" cy="3263206"/>
          </a:xfrm>
        </p:spPr>
        <p:txBody>
          <a:bodyPr vert="horz" lIns="91440" tIns="45720" rIns="91440" bIns="45720" rtlCol="0">
            <a:normAutofit/>
          </a:bodyPr>
          <a:lstStyle/>
          <a:p>
            <a:pPr>
              <a:lnSpc>
                <a:spcPct val="90000"/>
              </a:lnSpc>
            </a:pPr>
            <a:r>
              <a:rPr lang="en-US" dirty="0"/>
              <a:t>Purpose: manages habits and interacts with the database</a:t>
            </a:r>
          </a:p>
          <a:p>
            <a:pPr>
              <a:lnSpc>
                <a:spcPct val="90000"/>
              </a:lnSpc>
            </a:pPr>
            <a:r>
              <a:rPr lang="en-US" dirty="0"/>
              <a:t>The control center of the app, is responsible for performing most of the actions of the app</a:t>
            </a:r>
          </a:p>
          <a:p>
            <a:pPr>
              <a:lnSpc>
                <a:spcPct val="90000"/>
              </a:lnSpc>
            </a:pPr>
            <a:r>
              <a:rPr lang="en-US" dirty="0"/>
              <a:t>Contains methods that: create database tables, create and add predefined data to databases, list habits, list habits by frequency, calculate longest streak of all habits and selected habits, and add new habits and completions to the database</a:t>
            </a:r>
          </a:p>
          <a:p>
            <a:pPr>
              <a:lnSpc>
                <a:spcPct val="90000"/>
              </a:lnSpc>
            </a:pPr>
            <a:endParaRPr lang="en-US" dirty="0"/>
          </a:p>
        </p:txBody>
      </p:sp>
      <p:sp>
        <p:nvSpPr>
          <p:cNvPr id="12" name="Rectangle 11">
            <a:extLst>
              <a:ext uri="{FF2B5EF4-FFF2-40B4-BE49-F238E27FC236}">
                <a16:creationId xmlns:a16="http://schemas.microsoft.com/office/drawing/2014/main" id="{56533F40-045E-4E3D-9243-864CD4E58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3605"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0402EC6-D845-41B3-BEBE-CB34D9BFE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699" y="1128683"/>
            <a:ext cx="5106493"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B21807A-99BB-EFFC-8091-01F85AA2ADEC}"/>
              </a:ext>
            </a:extLst>
          </p:cNvPr>
          <p:cNvPicPr>
            <a:picLocks noChangeAspect="1"/>
          </p:cNvPicPr>
          <p:nvPr/>
        </p:nvPicPr>
        <p:blipFill>
          <a:blip r:embed="rId2"/>
          <a:stretch>
            <a:fillRect/>
          </a:stretch>
        </p:blipFill>
        <p:spPr>
          <a:xfrm>
            <a:off x="6272789" y="2147725"/>
            <a:ext cx="4782312" cy="2570491"/>
          </a:xfrm>
          <a:prstGeom prst="rect">
            <a:avLst/>
          </a:prstGeom>
        </p:spPr>
      </p:pic>
    </p:spTree>
    <p:extLst>
      <p:ext uri="{BB962C8B-B14F-4D97-AF65-F5344CB8AC3E}">
        <p14:creationId xmlns:p14="http://schemas.microsoft.com/office/powerpoint/2010/main" val="3742300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AE519-D847-84AA-6119-94FB423A3A08}"/>
              </a:ext>
            </a:extLst>
          </p:cNvPr>
          <p:cNvSpPr>
            <a:spLocks noGrp="1"/>
          </p:cNvSpPr>
          <p:nvPr>
            <p:ph type="title"/>
          </p:nvPr>
        </p:nvSpPr>
        <p:spPr>
          <a:xfrm>
            <a:off x="2960004" y="182814"/>
            <a:ext cx="6024970" cy="811099"/>
          </a:xfrm>
        </p:spPr>
        <p:txBody>
          <a:bodyPr>
            <a:normAutofit fontScale="90000"/>
          </a:bodyPr>
          <a:lstStyle/>
          <a:p>
            <a:r>
              <a:rPr lang="en-GB" dirty="0"/>
              <a:t>H</a:t>
            </a:r>
            <a:r>
              <a:rPr lang="en-NO" dirty="0"/>
              <a:t>abittracker class (continued)</a:t>
            </a:r>
          </a:p>
        </p:txBody>
      </p:sp>
      <p:graphicFrame>
        <p:nvGraphicFramePr>
          <p:cNvPr id="4" name="Table 4">
            <a:extLst>
              <a:ext uri="{FF2B5EF4-FFF2-40B4-BE49-F238E27FC236}">
                <a16:creationId xmlns:a16="http://schemas.microsoft.com/office/drawing/2014/main" id="{A2B9AB27-2ACA-9457-D803-66113C2242DA}"/>
              </a:ext>
            </a:extLst>
          </p:cNvPr>
          <p:cNvGraphicFramePr>
            <a:graphicFrameLocks noGrp="1"/>
          </p:cNvGraphicFramePr>
          <p:nvPr>
            <p:ph idx="1"/>
            <p:extLst>
              <p:ext uri="{D42A27DB-BD31-4B8C-83A1-F6EECF244321}">
                <p14:modId xmlns:p14="http://schemas.microsoft.com/office/powerpoint/2010/main" val="3561018852"/>
              </p:ext>
            </p:extLst>
          </p:nvPr>
        </p:nvGraphicFramePr>
        <p:xfrm>
          <a:off x="298174" y="1117666"/>
          <a:ext cx="11595651" cy="5557520"/>
        </p:xfrm>
        <a:graphic>
          <a:graphicData uri="http://schemas.openxmlformats.org/drawingml/2006/table">
            <a:tbl>
              <a:tblPr firstRow="1" bandRow="1">
                <a:tableStyleId>{21E4AEA4-8DFA-4A89-87EB-49C32662AFE0}</a:tableStyleId>
              </a:tblPr>
              <a:tblGrid>
                <a:gridCol w="3865217">
                  <a:extLst>
                    <a:ext uri="{9D8B030D-6E8A-4147-A177-3AD203B41FA5}">
                      <a16:colId xmlns:a16="http://schemas.microsoft.com/office/drawing/2014/main" val="565344861"/>
                    </a:ext>
                  </a:extLst>
                </a:gridCol>
                <a:gridCol w="3865217">
                  <a:extLst>
                    <a:ext uri="{9D8B030D-6E8A-4147-A177-3AD203B41FA5}">
                      <a16:colId xmlns:a16="http://schemas.microsoft.com/office/drawing/2014/main" val="2824614844"/>
                    </a:ext>
                  </a:extLst>
                </a:gridCol>
                <a:gridCol w="3865217">
                  <a:extLst>
                    <a:ext uri="{9D8B030D-6E8A-4147-A177-3AD203B41FA5}">
                      <a16:colId xmlns:a16="http://schemas.microsoft.com/office/drawing/2014/main" val="2116041992"/>
                    </a:ext>
                  </a:extLst>
                </a:gridCol>
              </a:tblGrid>
              <a:tr h="370840">
                <a:tc>
                  <a:txBody>
                    <a:bodyPr/>
                    <a:lstStyle/>
                    <a:p>
                      <a:r>
                        <a:rPr lang="en-NO" dirty="0"/>
                        <a:t>Method</a:t>
                      </a:r>
                    </a:p>
                  </a:txBody>
                  <a:tcPr/>
                </a:tc>
                <a:tc>
                  <a:txBody>
                    <a:bodyPr/>
                    <a:lstStyle/>
                    <a:p>
                      <a:r>
                        <a:rPr lang="en-NO" dirty="0"/>
                        <a:t>Parameters</a:t>
                      </a:r>
                    </a:p>
                  </a:txBody>
                  <a:tcPr/>
                </a:tc>
                <a:tc>
                  <a:txBody>
                    <a:bodyPr/>
                    <a:lstStyle/>
                    <a:p>
                      <a:r>
                        <a:rPr lang="en-NO" dirty="0"/>
                        <a:t>Description</a:t>
                      </a:r>
                    </a:p>
                  </a:txBody>
                  <a:tcPr/>
                </a:tc>
                <a:extLst>
                  <a:ext uri="{0D108BD9-81ED-4DB2-BD59-A6C34878D82A}">
                    <a16:rowId xmlns:a16="http://schemas.microsoft.com/office/drawing/2014/main" val="2798141873"/>
                  </a:ext>
                </a:extLst>
              </a:tr>
              <a:tr h="370840">
                <a:tc>
                  <a:txBody>
                    <a:bodyPr/>
                    <a:lstStyle/>
                    <a:p>
                      <a:r>
                        <a:rPr lang="en-NO" sz="1400" dirty="0"/>
                        <a:t>__init__</a:t>
                      </a:r>
                    </a:p>
                  </a:txBody>
                  <a:tcPr/>
                </a:tc>
                <a:tc>
                  <a:txBody>
                    <a:bodyPr/>
                    <a:lstStyle/>
                    <a:p>
                      <a:r>
                        <a:rPr lang="en-GB" sz="1400" dirty="0"/>
                        <a:t>d</a:t>
                      </a:r>
                      <a:r>
                        <a:rPr lang="en-NO" sz="1400" dirty="0"/>
                        <a:t>b_name=“habit_tracker.db”</a:t>
                      </a:r>
                    </a:p>
                  </a:txBody>
                  <a:tcPr/>
                </a:tc>
                <a:tc>
                  <a:txBody>
                    <a:bodyPr/>
                    <a:lstStyle/>
                    <a:p>
                      <a:r>
                        <a:rPr lang="en-NO" sz="1400" dirty="0"/>
                        <a:t>Sets up </a:t>
                      </a:r>
                      <a:r>
                        <a:rPr lang="en-GB" sz="1400" dirty="0"/>
                        <a:t>the </a:t>
                      </a:r>
                      <a:r>
                        <a:rPr lang="en-NO" sz="1400" dirty="0"/>
                        <a:t>connection to </a:t>
                      </a:r>
                      <a:r>
                        <a:rPr lang="en-GB" sz="1400" dirty="0"/>
                        <a:t>the </a:t>
                      </a:r>
                      <a:r>
                        <a:rPr lang="en-NO" sz="1400" dirty="0"/>
                        <a:t>database. Calls the create_tables() and add_predefined_habits() methods to create the ‘habits’ and ‘completions’ tables in </a:t>
                      </a:r>
                      <a:r>
                        <a:rPr lang="en-GB" sz="1400" dirty="0"/>
                        <a:t>the </a:t>
                      </a:r>
                      <a:r>
                        <a:rPr lang="en-NO" sz="1400" dirty="0"/>
                        <a:t>database and add predefined data to it.</a:t>
                      </a:r>
                    </a:p>
                  </a:txBody>
                  <a:tcPr/>
                </a:tc>
                <a:extLst>
                  <a:ext uri="{0D108BD9-81ED-4DB2-BD59-A6C34878D82A}">
                    <a16:rowId xmlns:a16="http://schemas.microsoft.com/office/drawing/2014/main" val="1557915239"/>
                  </a:ext>
                </a:extLst>
              </a:tr>
              <a:tr h="370840">
                <a:tc>
                  <a:txBody>
                    <a:bodyPr/>
                    <a:lstStyle/>
                    <a:p>
                      <a:r>
                        <a:rPr lang="en-GB" sz="1400" dirty="0"/>
                        <a:t>c</a:t>
                      </a:r>
                      <a:r>
                        <a:rPr lang="en-NO" sz="1400" dirty="0"/>
                        <a:t>reate_tables()</a:t>
                      </a:r>
                    </a:p>
                  </a:txBody>
                  <a:tcPr/>
                </a:tc>
                <a:tc>
                  <a:txBody>
                    <a:bodyPr/>
                    <a:lstStyle/>
                    <a:p>
                      <a:endParaRPr lang="en-NO" sz="1400" dirty="0"/>
                    </a:p>
                  </a:txBody>
                  <a:tcPr/>
                </a:tc>
                <a:tc>
                  <a:txBody>
                    <a:bodyPr/>
                    <a:lstStyle/>
                    <a:p>
                      <a:r>
                        <a:rPr lang="en-NO" sz="1400" dirty="0"/>
                        <a:t>Creates the ‘habits’ and ‘completions’ tables in the database</a:t>
                      </a:r>
                    </a:p>
                  </a:txBody>
                  <a:tcPr/>
                </a:tc>
                <a:extLst>
                  <a:ext uri="{0D108BD9-81ED-4DB2-BD59-A6C34878D82A}">
                    <a16:rowId xmlns:a16="http://schemas.microsoft.com/office/drawing/2014/main" val="561446981"/>
                  </a:ext>
                </a:extLst>
              </a:tr>
              <a:tr h="370840">
                <a:tc>
                  <a:txBody>
                    <a:bodyPr/>
                    <a:lstStyle/>
                    <a:p>
                      <a:r>
                        <a:rPr lang="en-GB" sz="1400" dirty="0"/>
                        <a:t>a</a:t>
                      </a:r>
                      <a:r>
                        <a:rPr lang="en-NO" sz="1400" dirty="0"/>
                        <a:t>dd_predefined_habits()</a:t>
                      </a:r>
                    </a:p>
                  </a:txBody>
                  <a:tcPr/>
                </a:tc>
                <a:tc>
                  <a:txBody>
                    <a:bodyPr/>
                    <a:lstStyle/>
                    <a:p>
                      <a:endParaRPr lang="en-NO" sz="1400" dirty="0"/>
                    </a:p>
                  </a:txBody>
                  <a:tcPr/>
                </a:tc>
                <a:tc>
                  <a:txBody>
                    <a:bodyPr/>
                    <a:lstStyle/>
                    <a:p>
                      <a:r>
                        <a:rPr lang="en-NO" sz="1400" dirty="0"/>
                        <a:t>Adds the predefined habits and 4 weeks of completion data to the database</a:t>
                      </a:r>
                    </a:p>
                  </a:txBody>
                  <a:tcPr/>
                </a:tc>
                <a:extLst>
                  <a:ext uri="{0D108BD9-81ED-4DB2-BD59-A6C34878D82A}">
                    <a16:rowId xmlns:a16="http://schemas.microsoft.com/office/drawing/2014/main" val="2114113380"/>
                  </a:ext>
                </a:extLst>
              </a:tr>
              <a:tr h="370840">
                <a:tc>
                  <a:txBody>
                    <a:bodyPr/>
                    <a:lstStyle/>
                    <a:p>
                      <a:r>
                        <a:rPr lang="en-GB" sz="1400" dirty="0"/>
                        <a:t>g</a:t>
                      </a:r>
                      <a:r>
                        <a:rPr lang="en-NO" sz="1400" dirty="0"/>
                        <a:t>et_habits()</a:t>
                      </a:r>
                    </a:p>
                  </a:txBody>
                  <a:tcPr/>
                </a:tc>
                <a:tc>
                  <a:txBody>
                    <a:bodyPr/>
                    <a:lstStyle/>
                    <a:p>
                      <a:endParaRPr lang="en-NO" sz="1400" dirty="0"/>
                    </a:p>
                  </a:txBody>
                  <a:tcPr/>
                </a:tc>
                <a:tc>
                  <a:txBody>
                    <a:bodyPr/>
                    <a:lstStyle/>
                    <a:p>
                      <a:r>
                        <a:rPr lang="en-NO" sz="1400" dirty="0"/>
                        <a:t>Retrieves all habits from the database</a:t>
                      </a:r>
                    </a:p>
                  </a:txBody>
                  <a:tcPr/>
                </a:tc>
                <a:extLst>
                  <a:ext uri="{0D108BD9-81ED-4DB2-BD59-A6C34878D82A}">
                    <a16:rowId xmlns:a16="http://schemas.microsoft.com/office/drawing/2014/main" val="2248387784"/>
                  </a:ext>
                </a:extLst>
              </a:tr>
              <a:tr h="370840">
                <a:tc>
                  <a:txBody>
                    <a:bodyPr/>
                    <a:lstStyle/>
                    <a:p>
                      <a:r>
                        <a:rPr lang="en-GB" sz="1400" dirty="0"/>
                        <a:t>l</a:t>
                      </a:r>
                      <a:r>
                        <a:rPr lang="en-NO" sz="1400" dirty="0"/>
                        <a:t>ist_habits()</a:t>
                      </a:r>
                    </a:p>
                  </a:txBody>
                  <a:tcPr/>
                </a:tc>
                <a:tc>
                  <a:txBody>
                    <a:bodyPr/>
                    <a:lstStyle/>
                    <a:p>
                      <a:endParaRPr lang="en-NO" sz="1400" dirty="0"/>
                    </a:p>
                  </a:txBody>
                  <a:tcPr/>
                </a:tc>
                <a:tc>
                  <a:txBody>
                    <a:bodyPr/>
                    <a:lstStyle/>
                    <a:p>
                      <a:r>
                        <a:rPr lang="en-NO" sz="1400" dirty="0"/>
                        <a:t>Calls get_habits() method to retrieve all habits and sep</a:t>
                      </a:r>
                      <a:r>
                        <a:rPr lang="en-GB" sz="1400" dirty="0"/>
                        <a:t>a</a:t>
                      </a:r>
                      <a:r>
                        <a:rPr lang="en-NO" sz="1400" dirty="0"/>
                        <a:t>rates the habits as predefined and user-created habits. Displays </a:t>
                      </a:r>
                      <a:r>
                        <a:rPr lang="en-GB" sz="1400" dirty="0"/>
                        <a:t>a </a:t>
                      </a:r>
                      <a:r>
                        <a:rPr lang="en-NO" sz="1400" dirty="0"/>
                        <a:t>list of habits to the user.</a:t>
                      </a:r>
                    </a:p>
                  </a:txBody>
                  <a:tcPr/>
                </a:tc>
                <a:extLst>
                  <a:ext uri="{0D108BD9-81ED-4DB2-BD59-A6C34878D82A}">
                    <a16:rowId xmlns:a16="http://schemas.microsoft.com/office/drawing/2014/main" val="404654199"/>
                  </a:ext>
                </a:extLst>
              </a:tr>
              <a:tr h="370840">
                <a:tc>
                  <a:txBody>
                    <a:bodyPr/>
                    <a:lstStyle/>
                    <a:p>
                      <a:r>
                        <a:rPr lang="en-GB" sz="1400" dirty="0"/>
                        <a:t>l</a:t>
                      </a:r>
                      <a:r>
                        <a:rPr lang="en-NO" sz="1400" dirty="0"/>
                        <a:t>ist_habits_by_frequency()</a:t>
                      </a:r>
                    </a:p>
                  </a:txBody>
                  <a:tcPr/>
                </a:tc>
                <a:tc>
                  <a:txBody>
                    <a:bodyPr/>
                    <a:lstStyle/>
                    <a:p>
                      <a:r>
                        <a:rPr lang="en-NO" sz="1400" dirty="0"/>
                        <a:t>frequency</a:t>
                      </a:r>
                    </a:p>
                  </a:txBody>
                  <a:tcPr/>
                </a:tc>
                <a:tc>
                  <a:txBody>
                    <a:bodyPr/>
                    <a:lstStyle/>
                    <a:p>
                      <a:r>
                        <a:rPr lang="en-NO" sz="1400" dirty="0"/>
                        <a:t>Lists all daily or weekly habits. Calls get_habits() method to retrieve all habits and filters for habits that equal ‘frequency’ from the Habit class using functional programming. </a:t>
                      </a:r>
                    </a:p>
                  </a:txBody>
                  <a:tcPr/>
                </a:tc>
                <a:extLst>
                  <a:ext uri="{0D108BD9-81ED-4DB2-BD59-A6C34878D82A}">
                    <a16:rowId xmlns:a16="http://schemas.microsoft.com/office/drawing/2014/main" val="3151495072"/>
                  </a:ext>
                </a:extLst>
              </a:tr>
              <a:tr h="370840">
                <a:tc>
                  <a:txBody>
                    <a:bodyPr/>
                    <a:lstStyle/>
                    <a:p>
                      <a:r>
                        <a:rPr lang="en-GB" sz="1400" dirty="0"/>
                        <a:t>l</a:t>
                      </a:r>
                      <a:r>
                        <a:rPr lang="en-NO" sz="1400" dirty="0"/>
                        <a:t>ongest_streak_of_all_habits()</a:t>
                      </a:r>
                    </a:p>
                  </a:txBody>
                  <a:tcPr/>
                </a:tc>
                <a:tc>
                  <a:txBody>
                    <a:bodyPr/>
                    <a:lstStyle/>
                    <a:p>
                      <a:endParaRPr lang="en-NO" sz="1400"/>
                    </a:p>
                  </a:txBody>
                  <a:tcPr/>
                </a:tc>
                <a:tc>
                  <a:txBody>
                    <a:bodyPr/>
                    <a:lstStyle/>
                    <a:p>
                      <a:r>
                        <a:rPr lang="en-NO" sz="1400" dirty="0"/>
                        <a:t>Calculates and displays the longest streak across all habits. Calls get_habits() and then finds the longest streak and the habit associated with it with functional programming.</a:t>
                      </a:r>
                    </a:p>
                  </a:txBody>
                  <a:tcPr/>
                </a:tc>
                <a:extLst>
                  <a:ext uri="{0D108BD9-81ED-4DB2-BD59-A6C34878D82A}">
                    <a16:rowId xmlns:a16="http://schemas.microsoft.com/office/drawing/2014/main" val="1892102483"/>
                  </a:ext>
                </a:extLst>
              </a:tr>
            </a:tbl>
          </a:graphicData>
        </a:graphic>
      </p:graphicFrame>
    </p:spTree>
    <p:extLst>
      <p:ext uri="{BB962C8B-B14F-4D97-AF65-F5344CB8AC3E}">
        <p14:creationId xmlns:p14="http://schemas.microsoft.com/office/powerpoint/2010/main" val="4257659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AE519-D847-84AA-6119-94FB423A3A08}"/>
              </a:ext>
            </a:extLst>
          </p:cNvPr>
          <p:cNvSpPr>
            <a:spLocks noGrp="1"/>
          </p:cNvSpPr>
          <p:nvPr>
            <p:ph type="title"/>
          </p:nvPr>
        </p:nvSpPr>
        <p:spPr>
          <a:xfrm>
            <a:off x="2231134" y="222570"/>
            <a:ext cx="7729728" cy="1188720"/>
          </a:xfrm>
        </p:spPr>
        <p:txBody>
          <a:bodyPr/>
          <a:lstStyle/>
          <a:p>
            <a:r>
              <a:rPr lang="en-GB" dirty="0"/>
              <a:t>H</a:t>
            </a:r>
            <a:r>
              <a:rPr lang="en-NO" dirty="0"/>
              <a:t>abittracker class (continued)</a:t>
            </a:r>
          </a:p>
        </p:txBody>
      </p:sp>
      <p:graphicFrame>
        <p:nvGraphicFramePr>
          <p:cNvPr id="4" name="Table 4">
            <a:extLst>
              <a:ext uri="{FF2B5EF4-FFF2-40B4-BE49-F238E27FC236}">
                <a16:creationId xmlns:a16="http://schemas.microsoft.com/office/drawing/2014/main" id="{A2B9AB27-2ACA-9457-D803-66113C2242DA}"/>
              </a:ext>
            </a:extLst>
          </p:cNvPr>
          <p:cNvGraphicFramePr>
            <a:graphicFrameLocks noGrp="1"/>
          </p:cNvGraphicFramePr>
          <p:nvPr>
            <p:ph idx="1"/>
            <p:extLst>
              <p:ext uri="{D42A27DB-BD31-4B8C-83A1-F6EECF244321}">
                <p14:modId xmlns:p14="http://schemas.microsoft.com/office/powerpoint/2010/main" val="1353243111"/>
              </p:ext>
            </p:extLst>
          </p:nvPr>
        </p:nvGraphicFramePr>
        <p:xfrm>
          <a:off x="298172" y="1809430"/>
          <a:ext cx="11595651" cy="4521200"/>
        </p:xfrm>
        <a:graphic>
          <a:graphicData uri="http://schemas.openxmlformats.org/drawingml/2006/table">
            <a:tbl>
              <a:tblPr firstRow="1" bandRow="1">
                <a:tableStyleId>{21E4AEA4-8DFA-4A89-87EB-49C32662AFE0}</a:tableStyleId>
              </a:tblPr>
              <a:tblGrid>
                <a:gridCol w="3865217">
                  <a:extLst>
                    <a:ext uri="{9D8B030D-6E8A-4147-A177-3AD203B41FA5}">
                      <a16:colId xmlns:a16="http://schemas.microsoft.com/office/drawing/2014/main" val="565344861"/>
                    </a:ext>
                  </a:extLst>
                </a:gridCol>
                <a:gridCol w="3865217">
                  <a:extLst>
                    <a:ext uri="{9D8B030D-6E8A-4147-A177-3AD203B41FA5}">
                      <a16:colId xmlns:a16="http://schemas.microsoft.com/office/drawing/2014/main" val="2824614844"/>
                    </a:ext>
                  </a:extLst>
                </a:gridCol>
                <a:gridCol w="3865217">
                  <a:extLst>
                    <a:ext uri="{9D8B030D-6E8A-4147-A177-3AD203B41FA5}">
                      <a16:colId xmlns:a16="http://schemas.microsoft.com/office/drawing/2014/main" val="2116041992"/>
                    </a:ext>
                  </a:extLst>
                </a:gridCol>
              </a:tblGrid>
              <a:tr h="370840">
                <a:tc>
                  <a:txBody>
                    <a:bodyPr/>
                    <a:lstStyle/>
                    <a:p>
                      <a:r>
                        <a:rPr lang="en-NO" dirty="0"/>
                        <a:t>Method</a:t>
                      </a:r>
                    </a:p>
                  </a:txBody>
                  <a:tcPr/>
                </a:tc>
                <a:tc>
                  <a:txBody>
                    <a:bodyPr/>
                    <a:lstStyle/>
                    <a:p>
                      <a:r>
                        <a:rPr lang="en-NO" dirty="0"/>
                        <a:t>Parameters</a:t>
                      </a:r>
                    </a:p>
                  </a:txBody>
                  <a:tcPr/>
                </a:tc>
                <a:tc>
                  <a:txBody>
                    <a:bodyPr/>
                    <a:lstStyle/>
                    <a:p>
                      <a:r>
                        <a:rPr lang="en-NO" dirty="0"/>
                        <a:t>Description</a:t>
                      </a:r>
                    </a:p>
                  </a:txBody>
                  <a:tcPr/>
                </a:tc>
                <a:extLst>
                  <a:ext uri="{0D108BD9-81ED-4DB2-BD59-A6C34878D82A}">
                    <a16:rowId xmlns:a16="http://schemas.microsoft.com/office/drawing/2014/main" val="2798141873"/>
                  </a:ext>
                </a:extLst>
              </a:tr>
              <a:tr h="370840">
                <a:tc>
                  <a:txBody>
                    <a:bodyPr/>
                    <a:lstStyle/>
                    <a:p>
                      <a:r>
                        <a:rPr lang="en-GB" sz="1400" dirty="0"/>
                        <a:t>l</a:t>
                      </a:r>
                      <a:r>
                        <a:rPr lang="en-NO" sz="1400" dirty="0"/>
                        <a:t>ongest_streak_for_habit()</a:t>
                      </a:r>
                    </a:p>
                  </a:txBody>
                  <a:tcPr/>
                </a:tc>
                <a:tc>
                  <a:txBody>
                    <a:bodyPr/>
                    <a:lstStyle/>
                    <a:p>
                      <a:r>
                        <a:rPr lang="en-NO" sz="1400" dirty="0"/>
                        <a:t>name</a:t>
                      </a:r>
                    </a:p>
                  </a:txBody>
                  <a:tcPr/>
                </a:tc>
                <a:tc>
                  <a:txBody>
                    <a:bodyPr/>
                    <a:lstStyle/>
                    <a:p>
                      <a:r>
                        <a:rPr lang="en-NO" sz="1400" dirty="0"/>
                        <a:t>Displays </a:t>
                      </a:r>
                      <a:r>
                        <a:rPr lang="en-GB" sz="1400" dirty="0"/>
                        <a:t>the </a:t>
                      </a:r>
                      <a:r>
                        <a:rPr lang="en-NO" sz="1400" dirty="0"/>
                        <a:t>longest streak for a specific habit. Calls find_habit() to populate ‘completions’ from the Habit class with all the completion datetimes for a habit. Uses ‘name’ and ‘longest_streak’ from the Habit class</a:t>
                      </a:r>
                    </a:p>
                  </a:txBody>
                  <a:tcPr/>
                </a:tc>
                <a:extLst>
                  <a:ext uri="{0D108BD9-81ED-4DB2-BD59-A6C34878D82A}">
                    <a16:rowId xmlns:a16="http://schemas.microsoft.com/office/drawing/2014/main" val="1557915239"/>
                  </a:ext>
                </a:extLst>
              </a:tr>
              <a:tr h="370840">
                <a:tc>
                  <a:txBody>
                    <a:bodyPr/>
                    <a:lstStyle/>
                    <a:p>
                      <a:r>
                        <a:rPr lang="en-GB" sz="1400" dirty="0"/>
                        <a:t>f</a:t>
                      </a:r>
                      <a:r>
                        <a:rPr lang="en-NO" sz="1400" dirty="0"/>
                        <a:t>ind_habit()</a:t>
                      </a:r>
                    </a:p>
                  </a:txBody>
                  <a:tcPr/>
                </a:tc>
                <a:tc>
                  <a:txBody>
                    <a:bodyPr/>
                    <a:lstStyle/>
                    <a:p>
                      <a:r>
                        <a:rPr lang="en-NO" sz="1400" dirty="0"/>
                        <a:t>name</a:t>
                      </a:r>
                    </a:p>
                  </a:txBody>
                  <a:tcPr/>
                </a:tc>
                <a:tc>
                  <a:txBody>
                    <a:bodyPr/>
                    <a:lstStyle/>
                    <a:p>
                      <a:r>
                        <a:rPr lang="en-NO" sz="1400" dirty="0"/>
                        <a:t>Finds a habit by name and populates ‘completions’ from the Habit class with all the completion datetimes for a habit. Uses ‘name’ from the Habit class to select the correct habit from the database.</a:t>
                      </a:r>
                    </a:p>
                  </a:txBody>
                  <a:tcPr/>
                </a:tc>
                <a:extLst>
                  <a:ext uri="{0D108BD9-81ED-4DB2-BD59-A6C34878D82A}">
                    <a16:rowId xmlns:a16="http://schemas.microsoft.com/office/drawing/2014/main" val="561446981"/>
                  </a:ext>
                </a:extLst>
              </a:tr>
              <a:tr h="370840">
                <a:tc>
                  <a:txBody>
                    <a:bodyPr/>
                    <a:lstStyle/>
                    <a:p>
                      <a:r>
                        <a:rPr lang="en-GB" sz="1400" dirty="0"/>
                        <a:t>c</a:t>
                      </a:r>
                      <a:r>
                        <a:rPr lang="en-NO" sz="1400" dirty="0"/>
                        <a:t>reate_habit()</a:t>
                      </a:r>
                    </a:p>
                  </a:txBody>
                  <a:tcPr/>
                </a:tc>
                <a:tc>
                  <a:txBody>
                    <a:bodyPr/>
                    <a:lstStyle/>
                    <a:p>
                      <a:r>
                        <a:rPr lang="en-GB" sz="1400" dirty="0"/>
                        <a:t>n</a:t>
                      </a:r>
                      <a:r>
                        <a:rPr lang="en-NO" sz="1400" dirty="0"/>
                        <a:t>ame,  frequency</a:t>
                      </a:r>
                    </a:p>
                  </a:txBody>
                  <a:tcPr/>
                </a:tc>
                <a:tc>
                  <a:txBody>
                    <a:bodyPr/>
                    <a:lstStyle/>
                    <a:p>
                      <a:r>
                        <a:rPr lang="en-NO" sz="1400" dirty="0"/>
                        <a:t>Adds habit information for a new habit to the database. Uses ‘name’ and ‘frequency’ values from the Habit class for the name and frequency information.</a:t>
                      </a:r>
                    </a:p>
                  </a:txBody>
                  <a:tcPr/>
                </a:tc>
                <a:extLst>
                  <a:ext uri="{0D108BD9-81ED-4DB2-BD59-A6C34878D82A}">
                    <a16:rowId xmlns:a16="http://schemas.microsoft.com/office/drawing/2014/main" val="2114113380"/>
                  </a:ext>
                </a:extLst>
              </a:tr>
              <a:tr h="370840">
                <a:tc>
                  <a:txBody>
                    <a:bodyPr/>
                    <a:lstStyle/>
                    <a:p>
                      <a:r>
                        <a:rPr lang="en-GB" sz="1400" dirty="0"/>
                        <a:t>c</a:t>
                      </a:r>
                      <a:r>
                        <a:rPr lang="en-NO" sz="1400" dirty="0"/>
                        <a:t>omplete_habit()</a:t>
                      </a:r>
                    </a:p>
                  </a:txBody>
                  <a:tcPr/>
                </a:tc>
                <a:tc>
                  <a:txBody>
                    <a:bodyPr/>
                    <a:lstStyle/>
                    <a:p>
                      <a:r>
                        <a:rPr lang="en-NO" sz="1400" dirty="0"/>
                        <a:t>name</a:t>
                      </a:r>
                    </a:p>
                  </a:txBody>
                  <a:tcPr/>
                </a:tc>
                <a:tc>
                  <a:txBody>
                    <a:bodyPr/>
                    <a:lstStyle/>
                    <a:p>
                      <a:r>
                        <a:rPr lang="en-NO" sz="1400" dirty="0"/>
                        <a:t>Adds the current datetime as a completion date to the database and calls complete() from the Habit class to add the datetime to the list of completions</a:t>
                      </a:r>
                    </a:p>
                  </a:txBody>
                  <a:tcPr/>
                </a:tc>
                <a:extLst>
                  <a:ext uri="{0D108BD9-81ED-4DB2-BD59-A6C34878D82A}">
                    <a16:rowId xmlns:a16="http://schemas.microsoft.com/office/drawing/2014/main" val="2248387784"/>
                  </a:ext>
                </a:extLst>
              </a:tr>
              <a:tr h="370840">
                <a:tc>
                  <a:txBody>
                    <a:bodyPr/>
                    <a:lstStyle/>
                    <a:p>
                      <a:r>
                        <a:rPr lang="en-NO" sz="1400" dirty="0"/>
                        <a:t>__del__()</a:t>
                      </a:r>
                    </a:p>
                  </a:txBody>
                  <a:tcPr/>
                </a:tc>
                <a:tc>
                  <a:txBody>
                    <a:bodyPr/>
                    <a:lstStyle/>
                    <a:p>
                      <a:endParaRPr lang="en-NO" sz="1400" dirty="0"/>
                    </a:p>
                  </a:txBody>
                  <a:tcPr/>
                </a:tc>
                <a:tc>
                  <a:txBody>
                    <a:bodyPr/>
                    <a:lstStyle/>
                    <a:p>
                      <a:r>
                        <a:rPr lang="en-NO" sz="1400" dirty="0"/>
                        <a:t>Closes the database connection</a:t>
                      </a:r>
                    </a:p>
                  </a:txBody>
                  <a:tcPr/>
                </a:tc>
                <a:extLst>
                  <a:ext uri="{0D108BD9-81ED-4DB2-BD59-A6C34878D82A}">
                    <a16:rowId xmlns:a16="http://schemas.microsoft.com/office/drawing/2014/main" val="404654199"/>
                  </a:ext>
                </a:extLst>
              </a:tr>
            </a:tbl>
          </a:graphicData>
        </a:graphic>
      </p:graphicFrame>
    </p:spTree>
    <p:extLst>
      <p:ext uri="{BB962C8B-B14F-4D97-AF65-F5344CB8AC3E}">
        <p14:creationId xmlns:p14="http://schemas.microsoft.com/office/powerpoint/2010/main" val="43947772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265</TotalTime>
  <Words>1073</Words>
  <Application>Microsoft Macintosh PowerPoint</Application>
  <PresentationFormat>Widescreen</PresentationFormat>
  <Paragraphs>107</Paragraphs>
  <Slides>11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Gill Sans MT</vt:lpstr>
      <vt:lpstr>Parcel</vt:lpstr>
      <vt:lpstr>HABIT TRACKER - DEVELOPMENT PHASE</vt:lpstr>
      <vt:lpstr>Overall design</vt:lpstr>
      <vt:lpstr>User Interface</vt:lpstr>
      <vt:lpstr>User Interface (continued)</vt:lpstr>
      <vt:lpstr>Habit class</vt:lpstr>
      <vt:lpstr>Habit class (continued)</vt:lpstr>
      <vt:lpstr>Habittracker class</vt:lpstr>
      <vt:lpstr>Habittracker class (continued)</vt:lpstr>
      <vt:lpstr>Habittracker class (continued)</vt:lpstr>
      <vt:lpstr>SQLITE3 DAtabase</vt:lpstr>
      <vt:lpstr>Interacting with database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HABIT TRACKER - DEVELOPMENT PHASE</dc:title>
  <dc:creator>Steven Adolfo Ing</dc:creator>
  <cp:lastModifiedBy>Steven Adolfo Ing</cp:lastModifiedBy>
  <cp:revision>3</cp:revision>
  <dcterms:created xsi:type="dcterms:W3CDTF">2025-01-21T05:52:38Z</dcterms:created>
  <dcterms:modified xsi:type="dcterms:W3CDTF">2025-01-22T07:51:54Z</dcterms:modified>
</cp:coreProperties>
</file>