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7"/>
  </p:notesMasterIdLst>
  <p:sldIdLst>
    <p:sldId id="258" r:id="rId2"/>
    <p:sldId id="261" r:id="rId3"/>
    <p:sldId id="262" r:id="rId4"/>
    <p:sldId id="263" r:id="rId5"/>
    <p:sldId id="266" r:id="rId6"/>
    <p:sldId id="265" r:id="rId7"/>
    <p:sldId id="264" r:id="rId8"/>
    <p:sldId id="269" r:id="rId9"/>
    <p:sldId id="267" r:id="rId10"/>
    <p:sldId id="268" r:id="rId11"/>
    <p:sldId id="270" r:id="rId12"/>
    <p:sldId id="271" r:id="rId13"/>
    <p:sldId id="273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AB39"/>
    <a:srgbClr val="38761D"/>
    <a:srgbClr val="ED8531"/>
    <a:srgbClr val="229A9C"/>
    <a:srgbClr val="C72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3DB8C-793E-4F7D-9BF2-134C36F476AD}" v="57" dt="2025-10-15T16:18:42.883"/>
    <p1510:client id="{EE9CBF9E-1CC5-41E6-8FF6-CE7B3F54CC9A}" v="1" dt="2025-10-16T00:25:46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>
      <p:cViewPr varScale="1">
        <p:scale>
          <a:sx n="98" d="100"/>
          <a:sy n="98" d="100"/>
        </p:scale>
        <p:origin x="10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812A2-BA0E-4022-8B99-492E73CBDA70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A0117-C677-4066-8C21-0E55B01F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7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Pull some certificates from Google, Microsoft, Facebook, Bluesky, etc. and put them in a directory and run these commands against the certificates.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A0117-C677-4066-8C21-0E55B01FD1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0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C6C1A25-4366-4F4A-8222-0600C7D6B40D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2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3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98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23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76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10/15/2025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47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10/15/2025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61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A25-4366-4F4A-8222-0600C7D6B40D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93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A25-4366-4F4A-8222-0600C7D6B40D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7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A25-4366-4F4A-8222-0600C7D6B40D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6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A25-4366-4F4A-8222-0600C7D6B40D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3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A25-4366-4F4A-8222-0600C7D6B40D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3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A25-4366-4F4A-8222-0600C7D6B40D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0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A25-4366-4F4A-8222-0600C7D6B40D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0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A25-4366-4F4A-8222-0600C7D6B40D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0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2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pPr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87ACD4-01C8-4F9E-6F66-0947A7BE30D2}"/>
              </a:ext>
            </a:extLst>
          </p:cNvPr>
          <p:cNvSpPr/>
          <p:nvPr userDrawn="1"/>
        </p:nvSpPr>
        <p:spPr>
          <a:xfrm>
            <a:off x="-1" y="6289765"/>
            <a:ext cx="12192000" cy="609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@stevenjudd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</a:rPr>
              <a:t>https://shortcutyour.life</a:t>
            </a:r>
          </a:p>
        </p:txBody>
      </p:sp>
    </p:spTree>
    <p:extLst>
      <p:ext uri="{BB962C8B-B14F-4D97-AF65-F5344CB8AC3E}">
        <p14:creationId xmlns:p14="http://schemas.microsoft.com/office/powerpoint/2010/main" val="395200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st.github.com/stevenjudd/34532d354a975075412e206a68c49e0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Ju25cw6" TargetMode="External"/><Relationship Id="rId7" Type="http://schemas.openxmlformats.org/officeDocument/2006/relationships/hyperlink" Target="https://store.stevenjudd.com/" TargetMode="External"/><Relationship Id="rId2" Type="http://schemas.openxmlformats.org/officeDocument/2006/relationships/hyperlink" Target="https://www.linkedin.com/in/stevenjud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tevenjudd" TargetMode="External"/><Relationship Id="rId5" Type="http://schemas.openxmlformats.org/officeDocument/2006/relationships/hyperlink" Target="http://blog.stevenjudd.com/" TargetMode="External"/><Relationship Id="rId4" Type="http://schemas.openxmlformats.org/officeDocument/2006/relationships/hyperlink" Target="https://tinyurl.com/sm3by7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AB2A4-D3B6-26C9-F502-C993BACC1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753045-9B62-0EB2-AEFE-67DE0C3F6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Don’t Bash PowerShell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32FB2A-B2BA-EC6B-46B7-440642CA3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4000"/>
              <a:t>Because if you do, I will Object!</a:t>
            </a:r>
          </a:p>
        </p:txBody>
      </p:sp>
    </p:spTree>
    <p:extLst>
      <p:ext uri="{BB962C8B-B14F-4D97-AF65-F5344CB8AC3E}">
        <p14:creationId xmlns:p14="http://schemas.microsoft.com/office/powerpoint/2010/main" val="284744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F1F4-4AD0-10D8-E7F3-B70DAFA4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I’ve become part of the </a:t>
            </a:r>
            <a:r>
              <a:rPr lang="en-US" err="1"/>
              <a:t>systemd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4DB6D-516D-6B54-0420-364FA7544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you aren’t checking syslog, are you even </a:t>
            </a:r>
            <a:r>
              <a:rPr lang="en-US" sz="2400" dirty="0" err="1"/>
              <a:t>admining</a:t>
            </a:r>
            <a:r>
              <a:rPr lang="en-US" sz="2400" dirty="0"/>
              <a:t>?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/var/log/syslog</a:t>
            </a:r>
          </a:p>
          <a:p>
            <a:r>
              <a:rPr lang="en-US" sz="2400" dirty="0"/>
              <a:t>Check the syslog for when </a:t>
            </a:r>
            <a:r>
              <a:rPr lang="en-US" sz="2400" dirty="0" err="1"/>
              <a:t>cron</a:t>
            </a:r>
            <a:r>
              <a:rPr lang="en-US" sz="2400" dirty="0"/>
              <a:t> jobs have run</a:t>
            </a:r>
          </a:p>
          <a:p>
            <a:r>
              <a:rPr lang="en-US" sz="2400" dirty="0"/>
              <a:t>Bash</a:t>
            </a:r>
          </a:p>
          <a:p>
            <a:pPr lvl="1"/>
            <a:r>
              <a:rPr lang="sv-SE" sz="2400" dirty="0">
                <a:latin typeface="Consolas" panose="020B0609020204030204" pitchFamily="49" charset="0"/>
              </a:rPr>
              <a:t>grep -i 'cron' /var/log/syslog</a:t>
            </a:r>
          </a:p>
          <a:p>
            <a:r>
              <a:rPr lang="sv-SE" sz="2400" dirty="0"/>
              <a:t>PowerShell</a:t>
            </a:r>
          </a:p>
          <a:p>
            <a:pPr lvl="1"/>
            <a:r>
              <a:rPr lang="en-US" sz="2400" dirty="0" err="1">
                <a:latin typeface="Consolas" panose="020B0609020204030204" pitchFamily="49" charset="0"/>
              </a:rPr>
              <a:t>gc</a:t>
            </a:r>
            <a:r>
              <a:rPr lang="en-US" sz="2400" dirty="0">
                <a:latin typeface="Consolas" panose="020B0609020204030204" pitchFamily="49" charset="0"/>
              </a:rPr>
              <a:t> /var/log/syslog | </a:t>
            </a:r>
            <a:r>
              <a:rPr lang="en-US" sz="2400" dirty="0" err="1">
                <a:latin typeface="Consolas" panose="020B0609020204030204" pitchFamily="49" charset="0"/>
              </a:rPr>
              <a:t>sls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cron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6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A2F2-318C-5594-1BBC-C524AEA9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Those are too similar! I Object!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C03F7-3D5C-7E1F-71AF-383D6D876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46445" cy="3416300"/>
          </a:xfrm>
        </p:spPr>
        <p:txBody>
          <a:bodyPr>
            <a:noAutofit/>
          </a:bodyPr>
          <a:lstStyle/>
          <a:p>
            <a:r>
              <a:rPr lang="en-US" sz="2000" dirty="0"/>
              <a:t>Turn the contents of the syslog file into a </a:t>
            </a:r>
            <a:r>
              <a:rPr lang="en-US" sz="2000" dirty="0" err="1"/>
              <a:t>parseable</a:t>
            </a:r>
            <a:r>
              <a:rPr lang="en-US" sz="2000" dirty="0"/>
              <a:t> format</a:t>
            </a:r>
          </a:p>
          <a:p>
            <a:r>
              <a:rPr lang="en-US" sz="2000" dirty="0"/>
              <a:t>Bash (buckle up…)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awk 'BEGIN { OFS=","; print "timestamp","hostname","process","</a:t>
            </a:r>
            <a:r>
              <a:rPr lang="en-US" sz="1800" dirty="0" err="1">
                <a:latin typeface="Consolas" panose="020B0609020204030204" pitchFamily="49" charset="0"/>
              </a:rPr>
              <a:t>pid</a:t>
            </a:r>
            <a:r>
              <a:rPr lang="en-US" sz="1800" dirty="0">
                <a:latin typeface="Consolas" panose="020B0609020204030204" pitchFamily="49" charset="0"/>
              </a:rPr>
              <a:t>","message" }{ timestamp = $1 " " $2 " " $3; hostname = $4; match($0, / ([^[:space:]]+)\[([0-9]+)\]:/, proc); process = proc[1]; </a:t>
            </a:r>
            <a:r>
              <a:rPr lang="en-US" sz="1800" dirty="0" err="1">
                <a:latin typeface="Consolas" panose="020B0609020204030204" pitchFamily="49" charset="0"/>
              </a:rPr>
              <a:t>pid</a:t>
            </a:r>
            <a:r>
              <a:rPr lang="en-US" sz="1800" dirty="0">
                <a:latin typeface="Consolas" panose="020B0609020204030204" pitchFamily="49" charset="0"/>
              </a:rPr>
              <a:t> = proc[2]; sub(/[^[:space:]]+\[[0-9]+\]:[ \t]*/, "", $0); split($0, parts, " "); message = ""; for 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=5;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&lt;=NF;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++) message = message $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" "; </a:t>
            </a:r>
            <a:r>
              <a:rPr lang="en-US" sz="1800" dirty="0" err="1">
                <a:latin typeface="Consolas" panose="020B0609020204030204" pitchFamily="49" charset="0"/>
              </a:rPr>
              <a:t>gsub</a:t>
            </a:r>
            <a:r>
              <a:rPr lang="en-US" sz="1800" dirty="0">
                <a:latin typeface="Consolas" panose="020B0609020204030204" pitchFamily="49" charset="0"/>
              </a:rPr>
              <a:t>(/"/, "\"\"", message); </a:t>
            </a:r>
            <a:r>
              <a:rPr lang="en-US" sz="1800" dirty="0" err="1">
                <a:latin typeface="Consolas" panose="020B0609020204030204" pitchFamily="49" charset="0"/>
              </a:rPr>
              <a:t>gsub</a:t>
            </a:r>
            <a:r>
              <a:rPr lang="en-US" sz="1800" dirty="0">
                <a:latin typeface="Consolas" panose="020B0609020204030204" pitchFamily="49" charset="0"/>
              </a:rPr>
              <a:t>(/^[ \t]+|[ \t]+$/, "", message); print "\"" timestamp "\"", "\"" hostname "\"", "\"" process "\"", "\"" </a:t>
            </a:r>
            <a:r>
              <a:rPr lang="en-US" sz="1800" dirty="0" err="1">
                <a:latin typeface="Consolas" panose="020B0609020204030204" pitchFamily="49" charset="0"/>
              </a:rPr>
              <a:t>pid</a:t>
            </a:r>
            <a:r>
              <a:rPr lang="en-US" sz="1800" dirty="0">
                <a:latin typeface="Consolas" panose="020B0609020204030204" pitchFamily="49" charset="0"/>
              </a:rPr>
              <a:t> "\"", "\"" message "\""}' /var/log/syslog</a:t>
            </a:r>
          </a:p>
          <a:p>
            <a:r>
              <a:rPr lang="en-US" sz="2000" dirty="0"/>
              <a:t>Beware the bug!</a:t>
            </a:r>
          </a:p>
        </p:txBody>
      </p:sp>
    </p:spTree>
    <p:extLst>
      <p:ext uri="{BB962C8B-B14F-4D97-AF65-F5344CB8AC3E}">
        <p14:creationId xmlns:p14="http://schemas.microsoft.com/office/powerpoint/2010/main" val="289095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432F-D25C-AFDE-D836-3685F1D4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Object of my affection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F1BA2-0FBC-062D-7D69-863D6950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8845" cy="3416300"/>
          </a:xfrm>
        </p:spPr>
        <p:txBody>
          <a:bodyPr>
            <a:noAutofit/>
          </a:bodyPr>
          <a:lstStyle/>
          <a:p>
            <a:r>
              <a:rPr lang="en-US" sz="2000" dirty="0"/>
              <a:t>PowerShell (Stay buckled…)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Get-Content /var/log/syslog | </a:t>
            </a:r>
            <a:r>
              <a:rPr lang="en-US" sz="2000" dirty="0" err="1">
                <a:latin typeface="Consolas" panose="020B0609020204030204" pitchFamily="49" charset="0"/>
              </a:rPr>
              <a:t>ForEach</a:t>
            </a:r>
            <a:r>
              <a:rPr lang="en-US" sz="2000" dirty="0">
                <a:latin typeface="Consolas" panose="020B0609020204030204" pitchFamily="49" charset="0"/>
              </a:rPr>
              <a:t>-Object { if ($_ -match '^(?&lt;timestamp&gt;\w+ +\d+ +\d{2}:\d{2}:\d{2}) (?&lt;hostname&gt;[^ ]+) (?&lt;process&gt;[^[]+)\[(?&lt;</a:t>
            </a:r>
            <a:r>
              <a:rPr lang="en-US" sz="2000" dirty="0" err="1">
                <a:latin typeface="Consolas" panose="020B0609020204030204" pitchFamily="49" charset="0"/>
              </a:rPr>
              <a:t>pid</a:t>
            </a:r>
            <a:r>
              <a:rPr lang="en-US" sz="2000" dirty="0">
                <a:latin typeface="Consolas" panose="020B0609020204030204" pitchFamily="49" charset="0"/>
              </a:rPr>
              <a:t>&gt;\d+)\]: (?&lt;message&gt;.+)$') { [</a:t>
            </a:r>
            <a:r>
              <a:rPr lang="en-US" sz="2000" dirty="0" err="1">
                <a:latin typeface="Consolas" panose="020B0609020204030204" pitchFamily="49" charset="0"/>
              </a:rPr>
              <a:t>PSCustomObject</a:t>
            </a:r>
            <a:r>
              <a:rPr lang="en-US" sz="2000" dirty="0">
                <a:latin typeface="Consolas" panose="020B0609020204030204" pitchFamily="49" charset="0"/>
              </a:rPr>
              <a:t>]@{ Timestamp = $matches['timestamp']; Hostname = $matches['hostname']; Process = $matches['process']; PID = $matches['</a:t>
            </a:r>
            <a:r>
              <a:rPr lang="en-US" sz="2000" dirty="0" err="1">
                <a:latin typeface="Consolas" panose="020B0609020204030204" pitchFamily="49" charset="0"/>
              </a:rPr>
              <a:t>pid</a:t>
            </a:r>
            <a:r>
              <a:rPr lang="en-US" sz="2000" dirty="0">
                <a:latin typeface="Consolas" panose="020B0609020204030204" pitchFamily="49" charset="0"/>
              </a:rPr>
              <a:t>']; Message = $matches['message'] } }}</a:t>
            </a:r>
          </a:p>
          <a:p>
            <a:r>
              <a:rPr lang="en-US" sz="2000" dirty="0"/>
              <a:t>Call Orkin. We still have bugs.</a:t>
            </a:r>
          </a:p>
        </p:txBody>
      </p:sp>
    </p:spTree>
    <p:extLst>
      <p:ext uri="{BB962C8B-B14F-4D97-AF65-F5344CB8AC3E}">
        <p14:creationId xmlns:p14="http://schemas.microsoft.com/office/powerpoint/2010/main" val="218887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934E-36E9-2746-42E9-1A4506EA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PowerShell MVP </a:t>
            </a:r>
            <a:r>
              <a:rPr lang="en-US" err="1"/>
              <a:t>MVP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4705-272E-7EB8-356F-E6056B99E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Get-</a:t>
            </a:r>
            <a:r>
              <a:rPr lang="en-US" sz="2400" dirty="0" err="1"/>
              <a:t>sjSyslog</a:t>
            </a:r>
            <a:endParaRPr lang="en-US" sz="2400" dirty="0"/>
          </a:p>
          <a:p>
            <a:r>
              <a:rPr lang="en-US" sz="2400" dirty="0"/>
              <a:t>Gist: 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https://gist.github.com/stevenjudd/34532d354a975075412e206a68c49e0c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sz="2400" dirty="0"/>
              <a:t>Still not “perfect” as regex patterns don’t match all lines</a:t>
            </a:r>
          </a:p>
          <a:p>
            <a:pPr lvl="1"/>
            <a:r>
              <a:rPr lang="en-US" sz="2400" dirty="0"/>
              <a:t>Feel free to add them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8A395-4CCB-97F2-3CCC-4A32E2B2E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0" y="934204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6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3B8D-D80E-0C6F-A58B-BCCE4EC9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Survival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E430E-D624-6F7B-C47E-AE754A955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514600"/>
            <a:ext cx="9589246" cy="3949700"/>
          </a:xfrm>
        </p:spPr>
        <p:txBody>
          <a:bodyPr numCol="2">
            <a:noAutofit/>
          </a:bodyPr>
          <a:lstStyle/>
          <a:p>
            <a:r>
              <a:rPr lang="en-US" sz="2000" dirty="0"/>
              <a:t>Bash</a:t>
            </a:r>
          </a:p>
          <a:p>
            <a:pPr lvl="1"/>
            <a:r>
              <a:rPr lang="en-US" sz="2000" dirty="0"/>
              <a:t>awk, sed, cut, </a:t>
            </a:r>
            <a:r>
              <a:rPr lang="en-US" sz="2000" dirty="0" err="1"/>
              <a:t>wc</a:t>
            </a:r>
            <a:r>
              <a:rPr lang="en-US" sz="2000" dirty="0"/>
              <a:t>, </a:t>
            </a:r>
            <a:r>
              <a:rPr lang="en-US" sz="2000" dirty="0" err="1"/>
              <a:t>uniq</a:t>
            </a:r>
            <a:r>
              <a:rPr lang="en-US" sz="2000" dirty="0"/>
              <a:t>, sort</a:t>
            </a:r>
          </a:p>
          <a:p>
            <a:pPr lvl="1"/>
            <a:r>
              <a:rPr lang="en-US" sz="2000" dirty="0"/>
              <a:t>Google/LLM/</a:t>
            </a:r>
            <a:r>
              <a:rPr lang="en-US" sz="2000" dirty="0" err="1"/>
              <a:t>graybearded</a:t>
            </a:r>
            <a:r>
              <a:rPr lang="en-US" sz="2000" dirty="0"/>
              <a:t> associates/friends/therapy</a:t>
            </a:r>
          </a:p>
          <a:p>
            <a:r>
              <a:rPr lang="en-US" sz="2000" dirty="0"/>
              <a:t>PowerShell</a:t>
            </a:r>
          </a:p>
          <a:p>
            <a:pPr lvl="1"/>
            <a:r>
              <a:rPr lang="en-US" sz="2000" dirty="0"/>
              <a:t>Foreach-Object, Where-Object, Select-Object, Select-String, Sort-Object</a:t>
            </a:r>
          </a:p>
          <a:p>
            <a:pPr lvl="1"/>
            <a:r>
              <a:rPr lang="en-US" sz="2000" dirty="0"/>
              <a:t>Function(al) skills</a:t>
            </a:r>
          </a:p>
          <a:p>
            <a:pPr lvl="1"/>
            <a:r>
              <a:rPr lang="en-US" sz="2000" dirty="0"/>
              <a:t>Security department approval</a:t>
            </a:r>
          </a:p>
          <a:p>
            <a:r>
              <a:rPr lang="en-US" sz="2000" dirty="0"/>
              <a:t>Both</a:t>
            </a:r>
          </a:p>
          <a:p>
            <a:pPr lvl="1"/>
            <a:r>
              <a:rPr lang="en-US" sz="2000" dirty="0"/>
              <a:t>Regex</a:t>
            </a:r>
          </a:p>
          <a:p>
            <a:pPr lvl="2"/>
            <a:r>
              <a:rPr lang="en-US" sz="2000" dirty="0"/>
              <a:t>I’m sorry, but it is required, just ask Mike </a:t>
            </a:r>
            <a:r>
              <a:rPr lang="en-US" sz="2000" dirty="0" err="1"/>
              <a:t>Kanakos</a:t>
            </a:r>
            <a:r>
              <a:rPr lang="en-US" sz="2000" dirty="0"/>
              <a:t> 😜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889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8867-D840-7376-1AE1-7339FFD3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Please stay in touch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9A528-D944-5EC2-A041-0F278A2A8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dirty="0"/>
              <a:t>X and Bluesky: @stevenjudd</a:t>
            </a:r>
          </a:p>
          <a:p>
            <a:r>
              <a:rPr lang="en-US" sz="2600" dirty="0"/>
              <a:t>LinkedIn: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https://www.linkedin.com/in/stevenjudd/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600" dirty="0"/>
              <a:t>PowerShell Bridge Channel</a:t>
            </a:r>
          </a:p>
          <a:p>
            <a:pPr lvl="1"/>
            <a:r>
              <a:rPr lang="en-US" sz="2600" dirty="0"/>
              <a:t>Discord: 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https://discord.gg/Ju25cw6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/>
              <a:t>&lt;&lt; use this one</a:t>
            </a:r>
          </a:p>
          <a:p>
            <a:pPr lvl="1"/>
            <a:r>
              <a:rPr lang="en-US" sz="2600" dirty="0"/>
              <a:t>Slack: 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https://tinyurl.com/sm3by7m</a:t>
            </a:r>
            <a:endParaRPr lang="en-US" sz="2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600" dirty="0"/>
              <a:t>Discord: @juddmissile</a:t>
            </a:r>
          </a:p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http://blog.stevenjudd.com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/>
              <a:t>(needs CSS help…)</a:t>
            </a:r>
          </a:p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https://github.com/stevenjudd</a:t>
            </a:r>
            <a:endParaRPr lang="en-US" sz="2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https://store.stevenjudd.com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/>
              <a:t>(get your own PowerShell drip!)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8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576C-596D-D909-8195-5B051C4B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should you care about this topic?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2EC1-D517-04CA-6F3F-B6E71FF6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you know PowerShell</a:t>
            </a:r>
          </a:p>
          <a:p>
            <a:r>
              <a:rPr lang="en-US" sz="2400" dirty="0"/>
              <a:t>If you know Bash</a:t>
            </a:r>
          </a:p>
          <a:p>
            <a:r>
              <a:rPr lang="en-US" sz="2400" dirty="0"/>
              <a:t>If you know neither</a:t>
            </a:r>
          </a:p>
          <a:p>
            <a:pPr lvl="1"/>
            <a:r>
              <a:rPr lang="en-US" sz="2400" dirty="0"/>
              <a:t>But you are logical</a:t>
            </a:r>
          </a:p>
          <a:p>
            <a:r>
              <a:rPr lang="en-US" sz="2400" dirty="0"/>
              <a:t>It is a “yes and” environment</a:t>
            </a:r>
          </a:p>
          <a:p>
            <a:pPr lvl="1"/>
            <a:r>
              <a:rPr lang="en-US" sz="2400" dirty="0"/>
              <a:t>You will most likely use both Windows and ‘nix at some point</a:t>
            </a:r>
          </a:p>
        </p:txBody>
      </p:sp>
    </p:spTree>
    <p:extLst>
      <p:ext uri="{BB962C8B-B14F-4D97-AF65-F5344CB8AC3E}">
        <p14:creationId xmlns:p14="http://schemas.microsoft.com/office/powerpoint/2010/main" val="167669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0448-3307-1E3C-EB13-1EFF4F1B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Fun-D-mental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9CB8-1378-4CBA-79A9-98969CE1A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46445" cy="2882900"/>
          </a:xfrm>
        </p:spPr>
        <p:txBody>
          <a:bodyPr numCol="2">
            <a:noAutofit/>
          </a:bodyPr>
          <a:lstStyle/>
          <a:p>
            <a:r>
              <a:rPr lang="en-US" sz="2400" dirty="0"/>
              <a:t>Fun-Demented?</a:t>
            </a:r>
          </a:p>
          <a:p>
            <a:r>
              <a:rPr lang="en-US" sz="2400" dirty="0"/>
              <a:t>Bash</a:t>
            </a:r>
          </a:p>
          <a:p>
            <a:pPr lvl="1"/>
            <a:r>
              <a:rPr lang="en-US" sz="2400" dirty="0"/>
              <a:t>Text driven, like Linux</a:t>
            </a:r>
          </a:p>
          <a:p>
            <a:pPr lvl="1"/>
            <a:r>
              <a:rPr lang="en-US" sz="2400" dirty="0"/>
              <a:t>Ubiquitous (mostly)</a:t>
            </a:r>
          </a:p>
          <a:p>
            <a:pPr lvl="1"/>
            <a:r>
              <a:rPr lang="en-US" sz="2400" dirty="0"/>
              <a:t>Extensive usage</a:t>
            </a:r>
          </a:p>
          <a:p>
            <a:r>
              <a:rPr lang="en-US" sz="2400" dirty="0"/>
              <a:t>PowerShell</a:t>
            </a:r>
          </a:p>
          <a:p>
            <a:pPr lvl="1"/>
            <a:r>
              <a:rPr lang="en-US" sz="2400" dirty="0"/>
              <a:t>Object oriented</a:t>
            </a:r>
          </a:p>
          <a:p>
            <a:pPr lvl="1"/>
            <a:r>
              <a:rPr lang="en-US" sz="2400" dirty="0"/>
              <a:t>Rich data-based, extensible solution</a:t>
            </a:r>
          </a:p>
          <a:p>
            <a:pPr lvl="1"/>
            <a:r>
              <a:rPr lang="en-US" sz="2400" dirty="0"/>
              <a:t>Discoverable</a:t>
            </a:r>
          </a:p>
        </p:txBody>
      </p:sp>
    </p:spTree>
    <p:extLst>
      <p:ext uri="{BB962C8B-B14F-4D97-AF65-F5344CB8AC3E}">
        <p14:creationId xmlns:p14="http://schemas.microsoft.com/office/powerpoint/2010/main" val="111666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165D-0490-A194-87DD-68FC3830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and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AFB79-D589-19D0-778A-0D3C0047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03646" cy="3416300"/>
          </a:xfrm>
        </p:spPr>
        <p:txBody>
          <a:bodyPr>
            <a:noAutofit/>
          </a:bodyPr>
          <a:lstStyle/>
          <a:p>
            <a:r>
              <a:rPr lang="en-US" sz="2400" dirty="0"/>
              <a:t>Windows 11</a:t>
            </a:r>
          </a:p>
          <a:p>
            <a:r>
              <a:rPr lang="en-US" sz="2400" dirty="0"/>
              <a:t>PowerShell 7</a:t>
            </a:r>
          </a:p>
          <a:p>
            <a:pPr lvl="1"/>
            <a:r>
              <a:rPr lang="en-US" sz="2400" dirty="0"/>
              <a:t>Not “Core”</a:t>
            </a:r>
          </a:p>
          <a:p>
            <a:r>
              <a:rPr lang="en-US" sz="2400" dirty="0"/>
              <a:t>Ubuntu via Windows Services for Linux (WSL)</a:t>
            </a:r>
          </a:p>
          <a:p>
            <a:r>
              <a:rPr lang="en-US" sz="2400" dirty="0"/>
              <a:t>“Commands” not “Scripts”</a:t>
            </a:r>
          </a:p>
          <a:p>
            <a:pPr lvl="1"/>
            <a:r>
              <a:rPr lang="en-US" sz="2400" dirty="0"/>
              <a:t>Although both languages are adept at being used in script files, this will be an exploration of the commands and related features of those commands</a:t>
            </a:r>
          </a:p>
        </p:txBody>
      </p:sp>
    </p:spTree>
    <p:extLst>
      <p:ext uri="{BB962C8B-B14F-4D97-AF65-F5344CB8AC3E}">
        <p14:creationId xmlns:p14="http://schemas.microsoft.com/office/powerpoint/2010/main" val="122373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4BCA-8C72-7FD5-B82C-4304C538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97EA-D6F7-36A8-0751-915132E69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2" y="2603500"/>
            <a:ext cx="9817847" cy="3416300"/>
          </a:xfrm>
        </p:spPr>
        <p:txBody>
          <a:bodyPr>
            <a:noAutofit/>
          </a:bodyPr>
          <a:lstStyle/>
          <a:p>
            <a:r>
              <a:rPr lang="en-US" sz="2400" dirty="0"/>
              <a:t>It is best practice when starting working with PowerShell to use the full cmdlet name and not use positional parameters, rather to specify the full parameter name, when entering PowerShell commands</a:t>
            </a:r>
          </a:p>
          <a:p>
            <a:r>
              <a:rPr lang="en-US" sz="2400" dirty="0"/>
              <a:t>I will </a:t>
            </a:r>
            <a:r>
              <a:rPr lang="en-US" sz="2400" b="1" dirty="0"/>
              <a:t>NOT</a:t>
            </a:r>
            <a:r>
              <a:rPr lang="en-US" sz="2400" dirty="0"/>
              <a:t> be doing this. I’m working at the prompt and I abbreviate like a maniac, because I’m trying to be fast.</a:t>
            </a:r>
          </a:p>
          <a:p>
            <a:r>
              <a:rPr lang="en-US" sz="2400" dirty="0"/>
              <a:t>Get-Alias will show you what an alias is executing</a:t>
            </a:r>
          </a:p>
          <a:p>
            <a:r>
              <a:rPr lang="en-US" sz="2400" dirty="0"/>
              <a:t>Many </a:t>
            </a:r>
            <a:r>
              <a:rPr lang="en-US" sz="2400" b="1" dirty="0"/>
              <a:t>Windows</a:t>
            </a:r>
            <a:r>
              <a:rPr lang="en-US" sz="2400" dirty="0"/>
              <a:t> PowerShell and PowerShell 7 aliases match executables in Linux</a:t>
            </a:r>
          </a:p>
        </p:txBody>
      </p:sp>
    </p:spTree>
    <p:extLst>
      <p:ext uri="{BB962C8B-B14F-4D97-AF65-F5344CB8AC3E}">
        <p14:creationId xmlns:p14="http://schemas.microsoft.com/office/powerpoint/2010/main" val="17181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AC12-38CF-C51B-29CD-1E8D4F3B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like a radio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9155-1303-81B5-CA0A-73DFCAEB5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46445" cy="3416300"/>
          </a:xfrm>
        </p:spPr>
        <p:txBody>
          <a:bodyPr>
            <a:normAutofit/>
          </a:bodyPr>
          <a:lstStyle/>
          <a:p>
            <a:r>
              <a:rPr lang="en-US" sz="2400" dirty="0"/>
              <a:t>Copy that!</a:t>
            </a:r>
          </a:p>
          <a:p>
            <a:r>
              <a:rPr lang="en-US" sz="2400" dirty="0"/>
              <a:t>Copy all </a:t>
            </a:r>
            <a:r>
              <a:rPr lang="en-US" sz="2400" b="1" dirty="0"/>
              <a:t>conf</a:t>
            </a:r>
            <a:r>
              <a:rPr lang="en-US" sz="2400" dirty="0"/>
              <a:t> files in a directory to a backup directory</a:t>
            </a:r>
          </a:p>
          <a:p>
            <a:r>
              <a:rPr lang="en-US" sz="2400" dirty="0"/>
              <a:t>Bash</a:t>
            </a:r>
          </a:p>
          <a:p>
            <a:pPr lvl="1"/>
            <a:r>
              <a:rPr lang="en-US" altLang="en-US" sz="2400" dirty="0">
                <a:latin typeface="Consolas" panose="020B0609020204030204" pitchFamily="49" charset="0"/>
              </a:rPr>
              <a:t>find ~/demo -type f -name '*.conf' -exec cp {} ~/demo/backup \;</a:t>
            </a:r>
          </a:p>
          <a:p>
            <a:r>
              <a:rPr lang="en-US" sz="2400" dirty="0"/>
              <a:t>PowerShell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cpi ~/demo/*.conf ~/demo/backup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56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8EF4-0055-A411-6D25-C0EC1C8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 don’t like you anymore, please die!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AEB4E-7B0E-6C31-3A69-C326D0D7F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Sometimes, you just need to make something go away</a:t>
            </a:r>
          </a:p>
          <a:p>
            <a:r>
              <a:rPr lang="en-US" sz="2000" dirty="0"/>
              <a:t>Executables/Cmdlets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Find and stop the process for Screen</a:t>
            </a:r>
          </a:p>
          <a:p>
            <a:pPr lvl="1"/>
            <a:r>
              <a:rPr lang="en-US" sz="2000" dirty="0" err="1"/>
              <a:t>ps</a:t>
            </a:r>
            <a:r>
              <a:rPr lang="en-US" sz="2000" dirty="0"/>
              <a:t> aux | grep -v grep | grep -</a:t>
            </a:r>
            <a:r>
              <a:rPr lang="en-US" sz="2000" dirty="0" err="1"/>
              <a:t>i</a:t>
            </a:r>
            <a:r>
              <a:rPr lang="en-US" sz="2000" dirty="0"/>
              <a:t> screen | awk ‘{print $2}’ | </a:t>
            </a:r>
            <a:r>
              <a:rPr lang="en-US" sz="2000" dirty="0" err="1"/>
              <a:t>xargs</a:t>
            </a:r>
            <a:r>
              <a:rPr lang="en-US" sz="2000" dirty="0"/>
              <a:t> kill</a:t>
            </a:r>
          </a:p>
          <a:p>
            <a:pPr lvl="1"/>
            <a:r>
              <a:rPr lang="en-US" sz="2000" dirty="0" err="1"/>
              <a:t>gps</a:t>
            </a:r>
            <a:r>
              <a:rPr lang="en-US" sz="2000" dirty="0"/>
              <a:t> screen | </a:t>
            </a:r>
            <a:r>
              <a:rPr lang="en-US" sz="2000" dirty="0" err="1"/>
              <a:t>spps</a:t>
            </a: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FF1D1A-D275-9716-8560-4438F53D5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283888"/>
              </p:ext>
            </p:extLst>
          </p:nvPr>
        </p:nvGraphicFramePr>
        <p:xfrm>
          <a:off x="1790824" y="3429000"/>
          <a:ext cx="8128000" cy="111252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819428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08838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PowerShell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21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ps</a:t>
                      </a:r>
                      <a:r>
                        <a:rPr lang="en-US"/>
                        <a:t> (Get-Process)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964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Kill (Stop-Process)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461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54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7989-71A9-7E1C-D2DA-72B049A5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Wait! I’m not a BOFH yet!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D399-A89A-7420-6814-D14FFCD5C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wanted to </a:t>
            </a:r>
            <a:r>
              <a:rPr lang="en-US" sz="2400" b="1" dirty="0"/>
              <a:t>check</a:t>
            </a:r>
            <a:r>
              <a:rPr lang="en-US" sz="2400" dirty="0"/>
              <a:t> the processes before killing them</a:t>
            </a:r>
          </a:p>
          <a:p>
            <a:r>
              <a:rPr lang="en-US" sz="2400" dirty="0"/>
              <a:t>Bash</a:t>
            </a:r>
          </a:p>
          <a:p>
            <a:pPr lvl="1"/>
            <a:r>
              <a:rPr lang="en-US" sz="2400" dirty="0" err="1">
                <a:latin typeface="Consolas" panose="020B0609020204030204" pitchFamily="49" charset="0"/>
              </a:rPr>
              <a:t>ps</a:t>
            </a:r>
            <a:r>
              <a:rPr lang="en-US" sz="2400" dirty="0">
                <a:latin typeface="Consolas" panose="020B0609020204030204" pitchFamily="49" charset="0"/>
              </a:rPr>
              <a:t> aux | grep -v grep | grep -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screen | awk '{print $2}' | </a:t>
            </a:r>
            <a:r>
              <a:rPr lang="en-US" sz="2400" dirty="0" err="1">
                <a:latin typeface="Consolas" panose="020B0609020204030204" pitchFamily="49" charset="0"/>
              </a:rPr>
              <a:t>xargs</a:t>
            </a:r>
            <a:r>
              <a:rPr lang="en-US" sz="2400" dirty="0">
                <a:latin typeface="Consolas" panose="020B0609020204030204" pitchFamily="49" charset="0"/>
              </a:rPr>
              <a:t> -n1 echo kill</a:t>
            </a:r>
          </a:p>
          <a:p>
            <a:r>
              <a:rPr lang="en-US" sz="2400" dirty="0"/>
              <a:t>PowerShell</a:t>
            </a:r>
          </a:p>
          <a:p>
            <a:pPr lvl="1"/>
            <a:r>
              <a:rPr lang="en-US" sz="2400" dirty="0" err="1">
                <a:latin typeface="Consolas" panose="020B0609020204030204" pitchFamily="49" charset="0"/>
              </a:rPr>
              <a:t>gps</a:t>
            </a:r>
            <a:r>
              <a:rPr lang="en-US" sz="2400" dirty="0">
                <a:latin typeface="Consolas" panose="020B0609020204030204" pitchFamily="49" charset="0"/>
              </a:rPr>
              <a:t> screen | </a:t>
            </a:r>
            <a:r>
              <a:rPr lang="en-US" sz="2400" dirty="0" err="1">
                <a:latin typeface="Consolas" panose="020B0609020204030204" pitchFamily="49" charset="0"/>
              </a:rPr>
              <a:t>spps</a:t>
            </a:r>
            <a:r>
              <a:rPr lang="en-US" sz="2400" dirty="0">
                <a:latin typeface="Consolas" panose="020B0609020204030204" pitchFamily="49" charset="0"/>
              </a:rPr>
              <a:t> -</a:t>
            </a:r>
            <a:r>
              <a:rPr lang="en-US" sz="2400" dirty="0" err="1">
                <a:latin typeface="Consolas" panose="020B0609020204030204" pitchFamily="49" charset="0"/>
              </a:rPr>
              <a:t>WhatIf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6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9362-1F89-19C3-0B5F-9F155D20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you </a:t>
            </a:r>
            <a:r>
              <a:rPr lang="en-US" err="1"/>
              <a:t>cert’n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34CB-8F6D-4CC0-9763-D3D90A05A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70245" cy="3416300"/>
          </a:xfrm>
        </p:spPr>
        <p:txBody>
          <a:bodyPr>
            <a:noAutofit/>
          </a:bodyPr>
          <a:lstStyle/>
          <a:p>
            <a:r>
              <a:rPr lang="en-US" sz="2000" dirty="0"/>
              <a:t>You need to check certificate files for the Subject Alternative Name and list the filename and the SAN for the file</a:t>
            </a:r>
          </a:p>
          <a:p>
            <a:r>
              <a:rPr lang="en-US" sz="2000" dirty="0"/>
              <a:t>Bash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find ~/demo/certs -name "*.</a:t>
            </a:r>
            <a:r>
              <a:rPr lang="en-US" sz="1800" dirty="0" err="1">
                <a:latin typeface="Consolas" panose="020B0609020204030204" pitchFamily="49" charset="0"/>
              </a:rPr>
              <a:t>pem</a:t>
            </a:r>
            <a:r>
              <a:rPr lang="en-US" sz="1800" dirty="0">
                <a:latin typeface="Consolas" panose="020B0609020204030204" pitchFamily="49" charset="0"/>
              </a:rPr>
              <a:t>" -exec </a:t>
            </a:r>
            <a:r>
              <a:rPr lang="en-US" sz="1800" dirty="0" err="1">
                <a:latin typeface="Consolas" panose="020B0609020204030204" pitchFamily="49" charset="0"/>
              </a:rPr>
              <a:t>sh</a:t>
            </a:r>
            <a:r>
              <a:rPr lang="en-US" sz="1800" dirty="0">
                <a:latin typeface="Consolas" panose="020B0609020204030204" pitchFamily="49" charset="0"/>
              </a:rPr>
              <a:t> -c 'file="{}"; </a:t>
            </a:r>
            <a:r>
              <a:rPr lang="en-US" sz="1800" dirty="0" err="1">
                <a:latin typeface="Consolas" panose="020B0609020204030204" pitchFamily="49" charset="0"/>
              </a:rPr>
              <a:t>san</a:t>
            </a:r>
            <a:r>
              <a:rPr lang="en-US" sz="1800" dirty="0">
                <a:latin typeface="Consolas" panose="020B0609020204030204" pitchFamily="49" charset="0"/>
              </a:rPr>
              <a:t>=$(</a:t>
            </a:r>
            <a:r>
              <a:rPr lang="en-US" sz="1800" dirty="0" err="1">
                <a:latin typeface="Consolas" panose="020B0609020204030204" pitchFamily="49" charset="0"/>
              </a:rPr>
              <a:t>openssl</a:t>
            </a:r>
            <a:r>
              <a:rPr lang="en-US" sz="1800" dirty="0">
                <a:latin typeface="Consolas" panose="020B0609020204030204" pitchFamily="49" charset="0"/>
              </a:rPr>
              <a:t> x509 -in "$file" -</a:t>
            </a:r>
            <a:r>
              <a:rPr lang="en-US" sz="1800" dirty="0" err="1">
                <a:latin typeface="Consolas" panose="020B0609020204030204" pitchFamily="49" charset="0"/>
              </a:rPr>
              <a:t>noout</a:t>
            </a:r>
            <a:r>
              <a:rPr lang="en-US" sz="1800" dirty="0">
                <a:latin typeface="Consolas" panose="020B0609020204030204" pitchFamily="49" charset="0"/>
              </a:rPr>
              <a:t> -text | grep -A1 "Subject Alternative Name" | tail -n +2 | sed "s/ *DNS://g" | tr "\n" ", " | sed "s/, $//"); echo "Name: $(</a:t>
            </a:r>
            <a:r>
              <a:rPr lang="en-US" sz="1800" dirty="0" err="1">
                <a:latin typeface="Consolas" panose="020B0609020204030204" pitchFamily="49" charset="0"/>
              </a:rPr>
              <a:t>basename</a:t>
            </a:r>
            <a:r>
              <a:rPr lang="en-US" sz="1800" dirty="0">
                <a:latin typeface="Consolas" panose="020B0609020204030204" pitchFamily="49" charset="0"/>
              </a:rPr>
              <a:t> "$file")"; echo "SAN: $</a:t>
            </a:r>
            <a:r>
              <a:rPr lang="en-US" sz="1800" dirty="0" err="1">
                <a:latin typeface="Consolas" panose="020B0609020204030204" pitchFamily="49" charset="0"/>
              </a:rPr>
              <a:t>san</a:t>
            </a:r>
            <a:r>
              <a:rPr lang="en-US" sz="1800" dirty="0">
                <a:latin typeface="Consolas" panose="020B0609020204030204" pitchFamily="49" charset="0"/>
              </a:rPr>
              <a:t>"; echo' \;</a:t>
            </a:r>
          </a:p>
          <a:p>
            <a:r>
              <a:rPr lang="en-US" sz="2000" dirty="0"/>
              <a:t>PowerShell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gci</a:t>
            </a:r>
            <a:r>
              <a:rPr lang="en-US" sz="1800" dirty="0">
                <a:latin typeface="Consolas" panose="020B0609020204030204" pitchFamily="49" charset="0"/>
              </a:rPr>
              <a:t> ~/demo/certs/*.</a:t>
            </a:r>
            <a:r>
              <a:rPr lang="en-US" sz="1800" dirty="0" err="1">
                <a:latin typeface="Consolas" panose="020B0609020204030204" pitchFamily="49" charset="0"/>
              </a:rPr>
              <a:t>pem</a:t>
            </a:r>
            <a:r>
              <a:rPr lang="en-US" sz="1800" dirty="0">
                <a:latin typeface="Consolas" panose="020B0609020204030204" pitchFamily="49" charset="0"/>
              </a:rPr>
              <a:t> | select Name,@{n='</a:t>
            </a:r>
            <a:r>
              <a:rPr lang="en-US" sz="1800" dirty="0" err="1">
                <a:latin typeface="Consolas" panose="020B0609020204030204" pitchFamily="49" charset="0"/>
              </a:rPr>
              <a:t>SAN';e</a:t>
            </a:r>
            <a:r>
              <a:rPr lang="en-US" sz="1800" dirty="0">
                <a:latin typeface="Consolas" panose="020B0609020204030204" pitchFamily="49" charset="0"/>
              </a:rPr>
              <a:t>={(</a:t>
            </a:r>
            <a:r>
              <a:rPr lang="en-US" sz="1800" dirty="0" err="1">
                <a:latin typeface="Consolas" panose="020B0609020204030204" pitchFamily="49" charset="0"/>
              </a:rPr>
              <a:t>openssl</a:t>
            </a:r>
            <a:r>
              <a:rPr lang="en-US" sz="1800" dirty="0">
                <a:latin typeface="Consolas" panose="020B0609020204030204" pitchFamily="49" charset="0"/>
              </a:rPr>
              <a:t> x509 -in $_ -</a:t>
            </a:r>
            <a:r>
              <a:rPr lang="en-US" sz="1800" dirty="0" err="1">
                <a:latin typeface="Consolas" panose="020B0609020204030204" pitchFamily="49" charset="0"/>
              </a:rPr>
              <a:t>noout</a:t>
            </a:r>
            <a:r>
              <a:rPr lang="en-US" sz="1800" dirty="0">
                <a:latin typeface="Consolas" panose="020B0609020204030204" pitchFamily="49" charset="0"/>
              </a:rPr>
              <a:t> -text | grep -A 1 'Subject Alternative Name' | tail -n +2) -replace '^\s+',''}}</a:t>
            </a:r>
          </a:p>
        </p:txBody>
      </p:sp>
    </p:spTree>
    <p:extLst>
      <p:ext uri="{BB962C8B-B14F-4D97-AF65-F5344CB8AC3E}">
        <p14:creationId xmlns:p14="http://schemas.microsoft.com/office/powerpoint/2010/main" val="113373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SQLSatBR 2025 - Template</Template>
  <TotalTime>6439</TotalTime>
  <Words>1081</Words>
  <Application>Microsoft Office PowerPoint</Application>
  <PresentationFormat>Widescreen</PresentationFormat>
  <Paragraphs>110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Century Gothic</vt:lpstr>
      <vt:lpstr>Consolas</vt:lpstr>
      <vt:lpstr>Wingdings 3</vt:lpstr>
      <vt:lpstr>Ion Boardroom</vt:lpstr>
      <vt:lpstr>Don’t Bash PowerShell</vt:lpstr>
      <vt:lpstr>Why should you care about this topic?</vt:lpstr>
      <vt:lpstr>Fun-D-mental Differences</vt:lpstr>
      <vt:lpstr>Scope and Environment</vt:lpstr>
      <vt:lpstr>Disclaimer</vt:lpstr>
      <vt:lpstr>Make like a radio operator</vt:lpstr>
      <vt:lpstr>I don’t like you anymore, please die!</vt:lpstr>
      <vt:lpstr>Wait! I’m not a BOFH yet!</vt:lpstr>
      <vt:lpstr>Are you cert’n?</vt:lpstr>
      <vt:lpstr>I’ve become part of the systemd</vt:lpstr>
      <vt:lpstr>Those are too similar! I Object!</vt:lpstr>
      <vt:lpstr>The Object of my affection</vt:lpstr>
      <vt:lpstr>PowerShell MVP MVP</vt:lpstr>
      <vt:lpstr>Survival Skills</vt:lpstr>
      <vt:lpstr>Please stay in touch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Kenny Neal</dc:creator>
  <cp:lastModifiedBy>Steven Judd</cp:lastModifiedBy>
  <cp:revision>3</cp:revision>
  <dcterms:created xsi:type="dcterms:W3CDTF">2025-07-21T17:12:22Z</dcterms:created>
  <dcterms:modified xsi:type="dcterms:W3CDTF">2025-10-16T00:25:46Z</dcterms:modified>
</cp:coreProperties>
</file>