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8"/>
  </p:notesMasterIdLst>
  <p:sldIdLst>
    <p:sldId id="256" r:id="rId5"/>
    <p:sldId id="324" r:id="rId6"/>
    <p:sldId id="325" r:id="rId7"/>
    <p:sldId id="328" r:id="rId8"/>
    <p:sldId id="330" r:id="rId9"/>
    <p:sldId id="331" r:id="rId10"/>
    <p:sldId id="333" r:id="rId11"/>
    <p:sldId id="335" r:id="rId12"/>
    <p:sldId id="337" r:id="rId13"/>
    <p:sldId id="336" r:id="rId14"/>
    <p:sldId id="334" r:id="rId15"/>
    <p:sldId id="332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B9469-11CF-48D6-8523-09494EF9D4E6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EA2C-ECFE-4B53-9700-7B580BE9D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3F3FC46-4147-4045-9C90-DF52F7A8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F388B7C3-5E42-4815-8EA9-4D30A575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100"/>
            </a:lvl1pPr>
          </a:lstStyle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36B2DA9-0220-47CB-AADA-5E4ACE3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4DC60790-7CC5-4693-AE22-2C9C31D6D2DC}"/>
              </a:ext>
            </a:extLst>
          </p:cNvPr>
          <p:cNvSpPr/>
          <p:nvPr/>
        </p:nvSpPr>
        <p:spPr>
          <a:xfrm flipH="1">
            <a:off x="6096000" y="0"/>
            <a:ext cx="6096000" cy="601166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9119F4E5-5AA5-409D-A48F-82A1642769D2}"/>
              </a:ext>
            </a:extLst>
          </p:cNvPr>
          <p:cNvSpPr/>
          <p:nvPr/>
        </p:nvSpPr>
        <p:spPr>
          <a:xfrm>
            <a:off x="0" y="-1268"/>
            <a:ext cx="12192000" cy="6011660"/>
          </a:xfrm>
          <a:prstGeom prst="flowChartDocument">
            <a:avLst/>
          </a:prstGeom>
          <a:solidFill>
            <a:srgbClr val="000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66169D8-8621-4430-B121-7E93F276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036D594-43BA-4E69-A978-210FA5C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3" name="Picture 32" descr="A picture containing light, guitar&#10;&#10;Description automatically generated">
            <a:extLst>
              <a:ext uri="{FF2B5EF4-FFF2-40B4-BE49-F238E27FC236}">
                <a16:creationId xmlns:a16="http://schemas.microsoft.com/office/drawing/2014/main" id="{C0820106-879F-4B4E-99D7-F12B01671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6"/>
          <a:stretch/>
        </p:blipFill>
        <p:spPr>
          <a:xfrm>
            <a:off x="0" y="0"/>
            <a:ext cx="1996440" cy="2387599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5DEAA3-F7E6-49C8-A845-C32874AD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73"/>
            <a:ext cx="1341122" cy="13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5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4473C-2F02-4013-A6D5-76910B5B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755A4-2B7C-4216-9724-A61E5C3D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6F15-CCD5-4698-9071-8864BE84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1C887-B493-4F8E-B52B-60DE02C78D38}"/>
              </a:ext>
            </a:extLst>
          </p:cNvPr>
          <p:cNvSpPr/>
          <p:nvPr/>
        </p:nvSpPr>
        <p:spPr>
          <a:xfrm>
            <a:off x="0" y="-9148"/>
            <a:ext cx="12192000" cy="145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6551E-A79D-4CA1-B120-9C1EB70D0420}"/>
              </a:ext>
            </a:extLst>
          </p:cNvPr>
          <p:cNvSpPr/>
          <p:nvPr/>
        </p:nvSpPr>
        <p:spPr>
          <a:xfrm>
            <a:off x="0" y="6716238"/>
            <a:ext cx="12192000" cy="145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6BD3-8490-4915-84E1-90109BB6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5377" y="995363"/>
            <a:ext cx="6291323" cy="4873625"/>
          </a:xfrm>
        </p:spPr>
        <p:txBody>
          <a:bodyPr/>
          <a:lstStyle>
            <a:lvl1pPr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 sz="1800"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 sz="1800">
                <a:solidFill>
                  <a:schemeClr val="tx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5787BD07-62BF-4486-8D06-F9C2DCA666E0}"/>
              </a:ext>
            </a:extLst>
          </p:cNvPr>
          <p:cNvSpPr/>
          <p:nvPr/>
        </p:nvSpPr>
        <p:spPr>
          <a:xfrm rot="5400000" flipH="1" flipV="1">
            <a:off x="-894555" y="890215"/>
            <a:ext cx="6972300" cy="5183187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AF192D76-2D30-4844-826A-4A5C09377E00}"/>
              </a:ext>
            </a:extLst>
          </p:cNvPr>
          <p:cNvSpPr/>
          <p:nvPr/>
        </p:nvSpPr>
        <p:spPr>
          <a:xfrm rot="16200000" flipH="1">
            <a:off x="-894555" y="894556"/>
            <a:ext cx="6972300" cy="5183187"/>
          </a:xfrm>
          <a:prstGeom prst="flowChartDocumen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08C91B43-CF40-4020-96BD-6D7AE3DA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68E053C-C454-4A9B-9272-F1628F48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754A1DE3-622E-4E2F-8FC6-1D6CF1DA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32C21EB-AE9B-4FFD-9606-046FC0CF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2107D9B-5277-4750-B218-7C51D2A9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7230178-F4B0-44AE-B0CE-BB58A830A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-63138" y="0"/>
            <a:ext cx="5183187" cy="176311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E7B0F04-0ED7-42B3-AC84-D773A07988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 rot="5400000" flipH="1">
            <a:off x="2143996" y="4191585"/>
            <a:ext cx="620289" cy="49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58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B5E647B9-4B9F-4F25-B32B-34C5A612AC12}"/>
              </a:ext>
            </a:extLst>
          </p:cNvPr>
          <p:cNvSpPr/>
          <p:nvPr/>
        </p:nvSpPr>
        <p:spPr>
          <a:xfrm rot="5400000" flipH="1" flipV="1">
            <a:off x="-894555" y="890215"/>
            <a:ext cx="6972300" cy="5183187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C3653FF1-EF1E-4B9F-BA05-0FCF0A821394}"/>
              </a:ext>
            </a:extLst>
          </p:cNvPr>
          <p:cNvSpPr/>
          <p:nvPr/>
        </p:nvSpPr>
        <p:spPr>
          <a:xfrm rot="16200000" flipH="1">
            <a:off x="-894555" y="894556"/>
            <a:ext cx="6972300" cy="5183187"/>
          </a:xfrm>
          <a:prstGeom prst="flowChartDocumen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49FC1CC-BF42-4DC7-86DE-6D7579F37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-63138" y="0"/>
            <a:ext cx="5183187" cy="1763117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82638A8-E5A2-4B33-89D5-B5562456B5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 rot="5400000" flipH="1">
            <a:off x="2143996" y="4191585"/>
            <a:ext cx="620289" cy="4949818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226EE-BB4A-4F1F-967E-33AA99791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03107" y="934848"/>
            <a:ext cx="6172200" cy="4873625"/>
          </a:xfrm>
          <a:prstGeom prst="roundRect">
            <a:avLst>
              <a:gd name="adj" fmla="val 2551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01F9E6-0436-47B5-8498-373B7D77122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839788" y="2061744"/>
            <a:ext cx="3932237" cy="3746729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A4C9B22-4222-42D0-82E6-8CC48D3C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8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990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6C798159-0544-4A4D-BD4D-31A5D036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5D3FE36-0D94-41C4-AA56-8E371E8F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72612A9-94AC-4734-BEDD-D7A339713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01217A-BFC5-4EDC-8153-CBB1EFABA7D9}"/>
              </a:ext>
            </a:extLst>
          </p:cNvPr>
          <p:cNvGrpSpPr/>
          <p:nvPr/>
        </p:nvGrpSpPr>
        <p:grpSpPr>
          <a:xfrm>
            <a:off x="4038600" y="1144673"/>
            <a:ext cx="4114800" cy="4568654"/>
            <a:chOff x="4038600" y="1425225"/>
            <a:chExt cx="4114800" cy="4568654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FFC9578-0EAF-49A6-A9AF-61E06546C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1425225"/>
              <a:ext cx="2743200" cy="27432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694C7D-5C34-4266-9073-57397F4AB72A}"/>
                </a:ext>
              </a:extLst>
            </p:cNvPr>
            <p:cNvSpPr txBox="1"/>
            <p:nvPr/>
          </p:nvSpPr>
          <p:spPr>
            <a:xfrm>
              <a:off x="4038600" y="4177997"/>
              <a:ext cx="411480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/>
                <a:t>PT. Indonesia Global Solusindo</a:t>
              </a:r>
            </a:p>
            <a:p>
              <a:pPr algn="ctr"/>
              <a:r>
                <a:rPr lang="en-US"/>
                <a:t>APL Tower 18th Floor Unit T7</a:t>
              </a:r>
            </a:p>
            <a:p>
              <a:pPr algn="ctr"/>
              <a:r>
                <a:rPr lang="en-US"/>
                <a:t>Jakarta 11470 – Indonesia</a:t>
              </a:r>
            </a:p>
            <a:p>
              <a:pPr algn="ctr"/>
              <a:r>
                <a:rPr lang="en-US"/>
                <a:t>Phone: +6221-2950-1189​</a:t>
              </a:r>
            </a:p>
            <a:p>
              <a:pPr algn="ctr"/>
              <a:endParaRPr lang="en-US"/>
            </a:p>
            <a:p>
              <a:pPr algn="ctr"/>
              <a:r>
                <a:rPr lang="en-US" sz="2000" b="1"/>
                <a:t>www.is-gs.com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34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3F3FC46-4147-4045-9C90-DF52F7A8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390F4FE-A581-499F-9D72-5EA18AF526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F388B7C3-5E42-4815-8EA9-4D30A575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36B2DA9-0220-47CB-AADA-5E4ACE3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2A8D881-8D5C-4125-9D6F-06C74671BA2F}" type="slidenum">
              <a:rPr lang="en-US" smtClean="0"/>
              <a:t>‹#›</a:t>
            </a:fld>
            <a:endParaRPr lang="en-US"/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4DC60790-7CC5-4693-AE22-2C9C31D6D2DC}"/>
              </a:ext>
            </a:extLst>
          </p:cNvPr>
          <p:cNvSpPr/>
          <p:nvPr/>
        </p:nvSpPr>
        <p:spPr>
          <a:xfrm flipH="1">
            <a:off x="6096000" y="0"/>
            <a:ext cx="6096000" cy="601166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9119F4E5-5AA5-409D-A48F-82A1642769D2}"/>
              </a:ext>
            </a:extLst>
          </p:cNvPr>
          <p:cNvSpPr/>
          <p:nvPr/>
        </p:nvSpPr>
        <p:spPr>
          <a:xfrm>
            <a:off x="0" y="-1268"/>
            <a:ext cx="12192000" cy="6011660"/>
          </a:xfrm>
          <a:prstGeom prst="flowChartDocumen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66169D8-8621-4430-B121-7E93F276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036D594-43BA-4E69-A978-210FA5CD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33" name="Picture 32" descr="A picture containing light, guitar&#10;&#10;Description automatically generated">
            <a:extLst>
              <a:ext uri="{FF2B5EF4-FFF2-40B4-BE49-F238E27FC236}">
                <a16:creationId xmlns:a16="http://schemas.microsoft.com/office/drawing/2014/main" id="{C0820106-879F-4B4E-99D7-F12B01671E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6"/>
          <a:stretch/>
        </p:blipFill>
        <p:spPr>
          <a:xfrm>
            <a:off x="0" y="0"/>
            <a:ext cx="1996440" cy="2387599"/>
          </a:xfrm>
          <a:prstGeom prst="rect">
            <a:avLst/>
          </a:prstGeom>
        </p:spPr>
      </p:pic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5DEAA3-F7E6-49C8-A845-C32874AD0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73"/>
            <a:ext cx="1341122" cy="13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1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44EF-BAD0-483E-ADCB-4F77FDFA5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811" y="1020822"/>
            <a:ext cx="11536680" cy="5163256"/>
          </a:xfrm>
        </p:spPr>
        <p:txBody>
          <a:bodyPr/>
          <a:lstStyle>
            <a:lvl1pPr algn="l"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algn="l"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algn="l">
              <a:lnSpc>
                <a:spcPct val="114000"/>
              </a:lnSpc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BE71-60E8-44B8-A97D-96365EB4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B005-B211-4F46-928F-9AC202AC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02BB-22C6-48C3-A36A-BFE86A5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B36489-644C-48B0-B314-07CA590E8D0B}"/>
              </a:ext>
            </a:extLst>
          </p:cNvPr>
          <p:cNvSpPr/>
          <p:nvPr/>
        </p:nvSpPr>
        <p:spPr>
          <a:xfrm>
            <a:off x="0" y="-9148"/>
            <a:ext cx="12192000" cy="9235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B7A2F06-66FC-4360-A9A5-E12410E7E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>
            <a:off x="0" y="-9147"/>
            <a:ext cx="1609725" cy="80352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F942230-887A-43DC-964A-56F4EBBB24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9829800" y="-9147"/>
            <a:ext cx="2362200" cy="80352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D0F8FD8-52E9-4A74-A4B0-91976AEF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6360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D94BACF-A00D-4987-ABE4-DBC78A6C64E1}"/>
              </a:ext>
            </a:extLst>
          </p:cNvPr>
          <p:cNvSpPr/>
          <p:nvPr/>
        </p:nvSpPr>
        <p:spPr>
          <a:xfrm rot="10800000" flipH="1">
            <a:off x="0" y="846341"/>
            <a:ext cx="6096000" cy="601166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7A9809F6-5C92-479E-A0FA-5A71AF88BF36}"/>
              </a:ext>
            </a:extLst>
          </p:cNvPr>
          <p:cNvSpPr/>
          <p:nvPr/>
        </p:nvSpPr>
        <p:spPr>
          <a:xfrm rot="10800000">
            <a:off x="1929" y="846340"/>
            <a:ext cx="12192000" cy="6011660"/>
          </a:xfrm>
          <a:prstGeom prst="flowChartDocumen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CB4DFB-2D49-42D6-B577-6956BCFE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444F21B-FCE3-4E22-AA5E-89DC78E1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8CC1E56-301C-461B-AF89-920DFF45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 descr="A picture containing light&#10;&#10;Description automatically generated">
            <a:extLst>
              <a:ext uri="{FF2B5EF4-FFF2-40B4-BE49-F238E27FC236}">
                <a16:creationId xmlns:a16="http://schemas.microsoft.com/office/drawing/2014/main" id="{B204DC28-274D-48C0-855C-C4577D2EF3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9556" y="2268536"/>
            <a:ext cx="7762444" cy="5538931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9DB3D5A-B75A-4DC2-8B8C-ADD3A80E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11368E-97A7-4B80-AFA3-F60EB297D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592AAA5-A305-4C86-BC41-91B66A025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95" y="5307326"/>
            <a:ext cx="1341122" cy="13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542C-9A5A-4625-B6E9-AC93BD331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811" y="1007817"/>
            <a:ext cx="5675814" cy="5176261"/>
          </a:xfrm>
        </p:spPr>
        <p:txBody>
          <a:bodyPr/>
          <a:lstStyle>
            <a:lvl1pPr algn="l"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algn="l"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1E40A-2E87-4013-85B5-22E7AB947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4377" y="1007817"/>
            <a:ext cx="5675814" cy="5176261"/>
          </a:xfrm>
        </p:spPr>
        <p:txBody>
          <a:bodyPr/>
          <a:lstStyle>
            <a:lvl1pPr algn="l"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algn="l"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39787-B40A-45D2-AC09-55AA75EE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DE0F-0985-432F-BADD-D576F73F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1DBF1-DC16-4349-A7BD-AFC08463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CAAB83-42CD-4C15-B220-98B6188EC3E0}"/>
              </a:ext>
            </a:extLst>
          </p:cNvPr>
          <p:cNvSpPr/>
          <p:nvPr/>
        </p:nvSpPr>
        <p:spPr>
          <a:xfrm>
            <a:off x="0" y="-9148"/>
            <a:ext cx="12192000" cy="9235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CE8F38A9-AE32-46B6-9483-1C6353AAAA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>
            <a:off x="0" y="-9147"/>
            <a:ext cx="1609725" cy="803528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FB6E366F-84DE-438D-BDEF-D5E2DCB2A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9829800" y="-9147"/>
            <a:ext cx="2362200" cy="803528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8C60BB3-2D5A-4820-839D-BC3DD810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55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01807-44DB-4443-976D-38484AF2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A702-F9FF-4D5B-A214-2DA4C46DB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BF7A-0C01-4A3A-9DF4-075564FF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E8EB399-ED68-4A7B-AB5E-C443667F9B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811" y="1007816"/>
            <a:ext cx="4153989" cy="5114308"/>
          </a:xfrm>
          <a:prstGeom prst="roundRect">
            <a:avLst>
              <a:gd name="adj" fmla="val 3459"/>
            </a:avLst>
          </a:pr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200" b="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A22CA4-3A2F-4939-83E8-9A8F5F02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045" y="1007816"/>
            <a:ext cx="7144445" cy="5114309"/>
          </a:xfrm>
        </p:spPr>
        <p:txBody>
          <a:bodyPr/>
          <a:lstStyle>
            <a:lvl1pPr algn="l"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 algn="l"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 algn="l">
              <a:lnSpc>
                <a:spcPct val="114000"/>
              </a:lnSpc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 algn="l"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352FEA-397B-496E-936A-3E52F031A798}"/>
              </a:ext>
            </a:extLst>
          </p:cNvPr>
          <p:cNvSpPr/>
          <p:nvPr/>
        </p:nvSpPr>
        <p:spPr>
          <a:xfrm>
            <a:off x="0" y="-9148"/>
            <a:ext cx="12192000" cy="9235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0541A32A-34DA-4636-BD33-3C2FE848D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>
            <a:off x="0" y="-9147"/>
            <a:ext cx="1609725" cy="803528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9ADF395-3B0A-4DC4-83F8-72DF6EF36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9829800" y="-9147"/>
            <a:ext cx="2362200" cy="80352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2AB0858-BE93-4DBC-B4B6-1E1B08A3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49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CB54-D7AA-4BD8-A6AD-17EAAA0ED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812" y="996710"/>
            <a:ext cx="5655764" cy="843009"/>
          </a:xfr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6A2DD-BF2B-47C2-A616-9E226663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812" y="1968674"/>
            <a:ext cx="5655764" cy="4215403"/>
          </a:xfrm>
        </p:spPr>
        <p:txBody>
          <a:bodyPr/>
          <a:lstStyle>
            <a:lvl1pPr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C1FD4-2FE6-44F4-9918-BCDCF529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96710"/>
            <a:ext cx="5655764" cy="843009"/>
          </a:xfrm>
        </p:spPr>
        <p:txBody>
          <a:bodyPr anchor="ctr">
            <a:normAutofit/>
          </a:bodyPr>
          <a:lstStyle>
            <a:lvl1pPr marL="0" indent="0">
              <a:buNone/>
              <a:defRPr sz="2200" b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9AEF4-7A10-49C0-A009-637368CEB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68674"/>
            <a:ext cx="5655764" cy="4215403"/>
          </a:xfrm>
        </p:spPr>
        <p:txBody>
          <a:bodyPr/>
          <a:lstStyle>
            <a:lvl1pPr>
              <a:lnSpc>
                <a:spcPct val="114000"/>
              </a:lnSpc>
              <a:defRPr sz="2200">
                <a:solidFill>
                  <a:schemeClr val="tx1">
                    <a:lumMod val="50000"/>
                  </a:schemeClr>
                </a:solidFill>
              </a:defRPr>
            </a:lvl1pPr>
            <a:lvl2pPr>
              <a:lnSpc>
                <a:spcPct val="114000"/>
              </a:lnSpc>
              <a:defRPr sz="200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lnSpc>
                <a:spcPct val="114000"/>
              </a:lnSpc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F0490-C242-45D4-A84B-96CECDEF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8A65C-582A-43EC-A68B-EDC6CF3C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5135-0B2F-465C-9436-BEE2BCEC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754ABA-F836-4DB9-A141-33040C3AC51E}"/>
              </a:ext>
            </a:extLst>
          </p:cNvPr>
          <p:cNvSpPr/>
          <p:nvPr/>
        </p:nvSpPr>
        <p:spPr>
          <a:xfrm>
            <a:off x="0" y="-9148"/>
            <a:ext cx="12192000" cy="9235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E4B2DC50-BDED-4AAC-ABDB-E9AD2E90E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>
            <a:off x="0" y="-9147"/>
            <a:ext cx="1609725" cy="803528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C7B00AA1-C7CB-4E35-8998-775CD7CC23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9829800" y="-9147"/>
            <a:ext cx="2362200" cy="80352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DFA90C0F-5399-4FB1-94FB-A583539D2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790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41AA2-E866-447F-B1BD-93F2427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04DEA-A063-4290-AB64-C2174112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826AF-B4FF-4700-97A4-82088DD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133643-D61B-4C3E-BBD1-022A8F3555DA}"/>
              </a:ext>
            </a:extLst>
          </p:cNvPr>
          <p:cNvSpPr/>
          <p:nvPr/>
        </p:nvSpPr>
        <p:spPr>
          <a:xfrm>
            <a:off x="0" y="-9148"/>
            <a:ext cx="12192000" cy="9235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FA55FA98-B7BC-481F-90CE-F9D5815F3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421"/>
          <a:stretch/>
        </p:blipFill>
        <p:spPr>
          <a:xfrm>
            <a:off x="0" y="-9147"/>
            <a:ext cx="1609725" cy="803528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C61BBE2-4507-4704-AD05-3D7D2C8C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127"/>
          <a:stretch/>
        </p:blipFill>
        <p:spPr>
          <a:xfrm>
            <a:off x="9829800" y="-9147"/>
            <a:ext cx="2362200" cy="8035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2817D4D-94DD-4186-BE64-3B3F89F8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30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90507-1A10-4F19-8863-0C60B8D0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958E8-30AE-4182-8463-23515FCE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Copyright PT. Indonesia Global Solusindo - 2020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7533D-6293-439C-9504-676B482F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2B4CF0-E4C8-4693-B8F0-AFD26C5EE21E}"/>
              </a:ext>
            </a:extLst>
          </p:cNvPr>
          <p:cNvSpPr/>
          <p:nvPr/>
        </p:nvSpPr>
        <p:spPr>
          <a:xfrm>
            <a:off x="0" y="6721475"/>
            <a:ext cx="12192000" cy="145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2F164D-F09D-4D76-8E3B-1B3817335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84271"/>
            <a:ext cx="11536680" cy="6578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8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196F-CB4B-44C5-9935-51AE504F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F5DB-1316-40DF-AEA2-8483695D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B5BF-2547-4DE8-BCA5-A2320E0D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E9BBA-CE45-4588-B1D6-43B1495A48C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BFF8-9412-4356-A3EB-8A1DCE687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3F821-122F-4803-8295-D85FC6612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8FAFA-2547-43DB-92B1-F441F24AA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5" r:id="rId11"/>
    <p:sldLayoutId id="2147483716" r:id="rId12"/>
    <p:sldLayoutId id="2147483714" r:id="rId13"/>
    <p:sldLayoutId id="214748371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F3E3-09EB-4307-9F59-5746FF44A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Perubahan</a:t>
            </a:r>
            <a:r>
              <a:rPr lang="en-US" dirty="0"/>
              <a:t> Data dan PCBM Info</a:t>
            </a:r>
            <a:br>
              <a:rPr lang="en-US" dirty="0"/>
            </a:br>
            <a:r>
              <a:rPr lang="en-US" dirty="0"/>
              <a:t>ROB-061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77825-78A5-43D5-AF27-4E6EB8F64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9" y="3928610"/>
            <a:ext cx="11321143" cy="22653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000" dirty="0"/>
              <a:t>Steven Tjayadi</a:t>
            </a:r>
          </a:p>
          <a:p>
            <a:pPr algn="ctr"/>
            <a:r>
              <a:rPr lang="en-US" sz="2000" dirty="0"/>
              <a:t>Role: Associate Technical Consultant (RPA Developer)</a:t>
            </a:r>
          </a:p>
          <a:p>
            <a:pPr algn="ctr"/>
            <a:r>
              <a:rPr lang="en-US" sz="2000" dirty="0"/>
              <a:t>ROB-061-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B2B-MSISDN Blocking Information Broadcast.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16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report&#10;&#10;Description automatically generated">
            <a:extLst>
              <a:ext uri="{FF2B5EF4-FFF2-40B4-BE49-F238E27FC236}">
                <a16:creationId xmlns:a16="http://schemas.microsoft.com/office/drawing/2014/main" id="{33D0332B-F6E6-56FA-9189-27303A66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099456"/>
            <a:ext cx="11536680" cy="531222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888796-4E31-5285-7242-4CE7039C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Penamaan</a:t>
            </a:r>
            <a:r>
              <a:rPr lang="en-US" dirty="0"/>
              <a:t> Config Baru dan file format </a:t>
            </a:r>
          </a:p>
        </p:txBody>
      </p:sp>
    </p:spTree>
    <p:extLst>
      <p:ext uri="{BB962C8B-B14F-4D97-AF65-F5344CB8AC3E}">
        <p14:creationId xmlns:p14="http://schemas.microsoft.com/office/powerpoint/2010/main" val="297753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18853-50A5-DB1E-1331-18FA8B47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Gambaran </a:t>
            </a:r>
            <a:r>
              <a:rPr lang="en-US" dirty="0" err="1"/>
              <a:t>Contoh</a:t>
            </a:r>
            <a:r>
              <a:rPr lang="en-US" dirty="0"/>
              <a:t> Account Manager Data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crosscek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0BD8378-8AA8-B5B4-0ECF-DBCF2329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8" y="2830285"/>
            <a:ext cx="3458058" cy="5282660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41C8DB-4CCC-75C1-001D-CEC8B800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08" y="835516"/>
            <a:ext cx="3458058" cy="2724530"/>
          </a:xfrm>
        </p:spPr>
      </p:pic>
    </p:spTree>
    <p:extLst>
      <p:ext uri="{BB962C8B-B14F-4D97-AF65-F5344CB8AC3E}">
        <p14:creationId xmlns:p14="http://schemas.microsoft.com/office/powerpoint/2010/main" val="340414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E9BF7-4D50-4E99-2499-641C96AB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Char char="-"/>
            </a:pPr>
            <a:r>
              <a:rPr lang="en-US" dirty="0"/>
              <a:t>Data Account Manager Mapping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UnderScore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MAKKI_FAUZI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MAKKI FAUZI</a:t>
            </a:r>
          </a:p>
          <a:p>
            <a:pPr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email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rpa_backuponedrive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DPA dan RPA di </a:t>
            </a:r>
            <a:r>
              <a:rPr lang="en-US" dirty="0" err="1"/>
              <a:t>bagian</a:t>
            </a:r>
            <a:r>
              <a:rPr lang="en-US" dirty="0"/>
              <a:t> 061</a:t>
            </a:r>
          </a:p>
          <a:p>
            <a:pPr>
              <a:buFontTx/>
              <a:buChar char="-"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PivotTemplate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lama </a:t>
            </a:r>
            <a:r>
              <a:rPr lang="en-US" dirty="0" err="1"/>
              <a:t>berbentuk</a:t>
            </a:r>
            <a:r>
              <a:rPr lang="en-US" dirty="0"/>
              <a:t> data fix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datatable</a:t>
            </a:r>
            <a:r>
              <a:rPr lang="en-US" dirty="0"/>
              <a:t> di Power Automate </a:t>
            </a:r>
            <a:r>
              <a:rPr lang="en-US" dirty="0" err="1"/>
              <a:t>adalah</a:t>
            </a:r>
            <a:r>
              <a:rPr lang="en-US" dirty="0"/>
              <a:t> 4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semenjak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5 email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difixing</a:t>
            </a:r>
            <a:r>
              <a:rPr lang="en-US" dirty="0"/>
              <a:t>.  </a:t>
            </a:r>
          </a:p>
          <a:p>
            <a:pPr>
              <a:buFontTx/>
              <a:buChar char="-"/>
            </a:pPr>
            <a:r>
              <a:rPr lang="en-US" dirty="0" err="1"/>
              <a:t>Pengiriman</a:t>
            </a:r>
            <a:r>
              <a:rPr lang="en-US" dirty="0"/>
              <a:t> email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parameter di DPA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RPA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West, East, Infrastructure, Government, and Banking agar </a:t>
            </a:r>
            <a:r>
              <a:rPr lang="en-US" dirty="0" err="1"/>
              <a:t>memudahkan</a:t>
            </a:r>
            <a:r>
              <a:rPr lang="en-US" dirty="0"/>
              <a:t> roc dan user </a:t>
            </a:r>
            <a:r>
              <a:rPr lang="en-US" dirty="0" err="1"/>
              <a:t>untuk</a:t>
            </a:r>
            <a:r>
              <a:rPr lang="en-US" dirty="0"/>
              <a:t> monitor DPA 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/</a:t>
            </a:r>
            <a:r>
              <a:rPr lang="en-US" dirty="0" err="1"/>
              <a:t>dekatan</a:t>
            </a:r>
            <a:r>
              <a:rPr lang="en-US" dirty="0"/>
              <a:t> . </a:t>
            </a:r>
          </a:p>
          <a:p>
            <a:pPr>
              <a:buFontTx/>
              <a:buChar char="-"/>
            </a:pPr>
            <a:r>
              <a:rPr lang="en-US" dirty="0"/>
              <a:t>Request </a:t>
            </a:r>
            <a:r>
              <a:rPr lang="en-US" dirty="0" err="1"/>
              <a:t>untuk</a:t>
            </a:r>
            <a:r>
              <a:rPr lang="en-US" dirty="0"/>
              <a:t> user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AccountManagerMapping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input data </a:t>
            </a:r>
            <a:r>
              <a:rPr lang="en-US" dirty="0" err="1"/>
              <a:t>AccountManagerMapping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EmailTo</a:t>
            </a:r>
            <a:r>
              <a:rPr lang="en-US" dirty="0"/>
              <a:t> dan </a:t>
            </a:r>
            <a:r>
              <a:rPr lang="en-US" dirty="0" err="1"/>
              <a:t>EmailCC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Kesimpulan:</a:t>
            </a:r>
          </a:p>
          <a:p>
            <a:pPr marL="457200" indent="-457200">
              <a:buAutoNum type="arabicPeriod"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Account Manager Mapping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update</a:t>
            </a:r>
          </a:p>
          <a:p>
            <a:pPr marL="457200" indent="-457200">
              <a:buAutoNum type="arabicPeriod"/>
            </a:pPr>
            <a:r>
              <a:rPr lang="en-US" dirty="0" err="1"/>
              <a:t>Untuk</a:t>
            </a:r>
            <a:r>
              <a:rPr lang="en-US" dirty="0"/>
              <a:t> PCBM Info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yang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rpa_backuponedrive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digabung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dipisah</a:t>
            </a:r>
            <a:r>
              <a:rPr lang="en-US" dirty="0"/>
              <a:t> (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data csv </a:t>
            </a:r>
            <a:r>
              <a:rPr lang="en-US" dirty="0" err="1"/>
              <a:t>west,east,infrastructure,dll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development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di overwrite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sharepoint</a:t>
            </a:r>
            <a:r>
              <a:rPr lang="en-US" dirty="0"/>
              <a:t>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497F85-296B-315F-8A75-52871ACD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 </a:t>
            </a:r>
            <a:r>
              <a:rPr lang="en-US" dirty="0" err="1"/>
              <a:t>HyperCare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7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9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43B62-974A-AA8F-CCDA-599A7BB9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765C703-0EBE-CBA4-C3A6-D463FA3C3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0858"/>
            <a:ext cx="7304314" cy="397328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7583B6D-83F2-FC82-FB58-C9EBF7BAD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7" y="2253343"/>
            <a:ext cx="6901543" cy="452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0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3BF5C-098F-3C4A-EFEB-059028657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/ Changes</a:t>
            </a:r>
          </a:p>
        </p:txBody>
      </p:sp>
    </p:spTree>
    <p:extLst>
      <p:ext uri="{BB962C8B-B14F-4D97-AF65-F5344CB8AC3E}">
        <p14:creationId xmlns:p14="http://schemas.microsoft.com/office/powerpoint/2010/main" val="379400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essage&#10;&#10;Description automatically generated">
            <a:extLst>
              <a:ext uri="{FF2B5EF4-FFF2-40B4-BE49-F238E27FC236}">
                <a16:creationId xmlns:a16="http://schemas.microsoft.com/office/drawing/2014/main" id="{46F503EB-A587-A261-9130-100422FF4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6" y="1164514"/>
            <a:ext cx="4639322" cy="3686689"/>
          </a:xfrm>
        </p:spPr>
      </p:pic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74637B03-311F-705F-1B16-5A46C996B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51" y="1164514"/>
            <a:ext cx="5676900" cy="238305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226B87A-B15A-A98E-1B6F-845A1F74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Email subject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04556-A323-D2B5-6EAB-965F7EC307EB}"/>
              </a:ext>
            </a:extLst>
          </p:cNvPr>
          <p:cNvSpPr txBox="1"/>
          <p:nvPr/>
        </p:nvSpPr>
        <p:spPr>
          <a:xfrm>
            <a:off x="773016" y="5083629"/>
            <a:ext cx="51923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Dulu</a:t>
            </a:r>
            <a:endParaRPr lang="en-US" dirty="0"/>
          </a:p>
          <a:p>
            <a:r>
              <a:rPr lang="en-US" dirty="0"/>
              <a:t>Email Subject: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Pemblokiran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Corporate [27-09-2024]</a:t>
            </a:r>
          </a:p>
          <a:p>
            <a:r>
              <a:rPr lang="en-US" dirty="0"/>
              <a:t>File Format    : Report_blokir_all.zip dan .csv</a:t>
            </a:r>
          </a:p>
          <a:p>
            <a:r>
              <a:rPr lang="en-US" dirty="0"/>
              <a:t>Email Account: RPA011@telkomsel.co.id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E346A7-D39C-41EB-3402-D117DC8CADB9}"/>
              </a:ext>
            </a:extLst>
          </p:cNvPr>
          <p:cNvSpPr txBox="1"/>
          <p:nvPr/>
        </p:nvSpPr>
        <p:spPr>
          <a:xfrm>
            <a:off x="6193971" y="5072104"/>
            <a:ext cx="5593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Sekarang</a:t>
            </a:r>
            <a:endParaRPr lang="en-US" dirty="0"/>
          </a:p>
          <a:p>
            <a:r>
              <a:rPr lang="en-US" dirty="0"/>
              <a:t>Email Subject: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Pemblokiran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Corporate West (</a:t>
            </a:r>
            <a:r>
              <a:rPr lang="en-US" dirty="0" err="1"/>
              <a:t>West,East,Government,Infrastructure</a:t>
            </a:r>
            <a:r>
              <a:rPr lang="en-US" dirty="0"/>
              <a:t>, Banking)</a:t>
            </a:r>
          </a:p>
          <a:p>
            <a:r>
              <a:rPr lang="en-US" dirty="0"/>
              <a:t>File Format    : Report_Blokir_West.zip dan .csv</a:t>
            </a:r>
          </a:p>
          <a:p>
            <a:r>
              <a:rPr lang="en-US" dirty="0"/>
              <a:t>Email Account: rpa_backuponedrive@telkomsel.co.id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7B59F3-FF35-0427-89CC-CB32AC8B95EB}"/>
              </a:ext>
            </a:extLst>
          </p:cNvPr>
          <p:cNvCxnSpPr>
            <a:cxnSpLocks/>
          </p:cNvCxnSpPr>
          <p:nvPr/>
        </p:nvCxnSpPr>
        <p:spPr>
          <a:xfrm>
            <a:off x="5889171" y="1045029"/>
            <a:ext cx="76200" cy="5595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7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DD7922F-50CD-8328-D139-C6764B7DB4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47" y="4308665"/>
            <a:ext cx="2172003" cy="533474"/>
          </a:xfr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7C2DA604-9D45-4B81-16BB-666EF65342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93" y="3429000"/>
            <a:ext cx="2962688" cy="240063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0AC3F5-6E3E-C19B-EDFB-DF0F1C64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Format </a:t>
            </a:r>
            <a:r>
              <a:rPr lang="en-US" dirty="0" err="1"/>
              <a:t>nama</a:t>
            </a:r>
            <a:r>
              <a:rPr lang="en-US" dirty="0"/>
              <a:t> Account Manager (AM) </a:t>
            </a:r>
            <a:r>
              <a:rPr lang="en-US" dirty="0" err="1"/>
              <a:t>dalam</a:t>
            </a:r>
            <a:r>
              <a:rPr lang="en-US" dirty="0"/>
              <a:t> CSV</a:t>
            </a:r>
          </a:p>
        </p:txBody>
      </p:sp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18B946A0-4150-7D22-A85D-636B1746E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20" y="1204119"/>
            <a:ext cx="3918856" cy="24006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A7224E-6927-DC7F-E29B-BD7D70E5AB3F}"/>
              </a:ext>
            </a:extLst>
          </p:cNvPr>
          <p:cNvCxnSpPr>
            <a:cxnSpLocks/>
          </p:cNvCxnSpPr>
          <p:nvPr/>
        </p:nvCxnSpPr>
        <p:spPr>
          <a:xfrm>
            <a:off x="5889171" y="1045029"/>
            <a:ext cx="76200" cy="5595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46CFEBC-8963-A77E-CAE0-90686D798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298" y="1028365"/>
            <a:ext cx="1981477" cy="2257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E4A44D-60F0-0773-EB93-18EC07F408D9}"/>
              </a:ext>
            </a:extLst>
          </p:cNvPr>
          <p:cNvSpPr txBox="1"/>
          <p:nvPr/>
        </p:nvSpPr>
        <p:spPr>
          <a:xfrm>
            <a:off x="990600" y="5399314"/>
            <a:ext cx="4376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Dulu</a:t>
            </a:r>
            <a:endParaRPr lang="en-US" dirty="0"/>
          </a:p>
          <a:p>
            <a:pPr algn="ctr"/>
            <a:r>
              <a:rPr lang="en-US" dirty="0"/>
              <a:t>MAKKI_FAUZI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32F88-F146-FDB9-A0E8-568C6B0D7C67}"/>
              </a:ext>
            </a:extLst>
          </p:cNvPr>
          <p:cNvSpPr txBox="1"/>
          <p:nvPr/>
        </p:nvSpPr>
        <p:spPr>
          <a:xfrm>
            <a:off x="6662057" y="6057170"/>
            <a:ext cx="501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Sekarang</a:t>
            </a:r>
            <a:endParaRPr lang="en-US" dirty="0"/>
          </a:p>
          <a:p>
            <a:pPr algn="ctr"/>
            <a:r>
              <a:rPr lang="en-US" dirty="0"/>
              <a:t>MAKKI FAUZI</a:t>
            </a:r>
          </a:p>
        </p:txBody>
      </p:sp>
    </p:spTree>
    <p:extLst>
      <p:ext uri="{BB962C8B-B14F-4D97-AF65-F5344CB8AC3E}">
        <p14:creationId xmlns:p14="http://schemas.microsoft.com/office/powerpoint/2010/main" val="215996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C60A0B-3FE8-C41A-3603-F14B7622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Trigger Email </a:t>
            </a:r>
          </a:p>
        </p:txBody>
      </p:sp>
      <p:pic>
        <p:nvPicPr>
          <p:cNvPr id="5" name="Content Placeholder 4" descr="A screenshot of a message&#10;&#10;Description automatically generated">
            <a:extLst>
              <a:ext uri="{FF2B5EF4-FFF2-40B4-BE49-F238E27FC236}">
                <a16:creationId xmlns:a16="http://schemas.microsoft.com/office/drawing/2014/main" id="{AFF4CF35-D5AB-46D6-8672-0A7F1F066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59" y="1110086"/>
            <a:ext cx="4639322" cy="3686689"/>
          </a:xfrm>
        </p:spPr>
      </p:pic>
      <p:pic>
        <p:nvPicPr>
          <p:cNvPr id="6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D814445C-1C2E-12C3-B749-AF2A74093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51" y="1282934"/>
            <a:ext cx="5676900" cy="2383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ED3913-974A-C015-8B19-D618E251FCE1}"/>
              </a:ext>
            </a:extLst>
          </p:cNvPr>
          <p:cNvSpPr txBox="1"/>
          <p:nvPr/>
        </p:nvSpPr>
        <p:spPr>
          <a:xfrm>
            <a:off x="816559" y="5018314"/>
            <a:ext cx="498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Dulu</a:t>
            </a:r>
            <a:endParaRPr lang="en-US" dirty="0"/>
          </a:p>
          <a:p>
            <a:r>
              <a:rPr lang="en-US" dirty="0" err="1"/>
              <a:t>Jadwal</a:t>
            </a:r>
            <a:r>
              <a:rPr lang="en-US" dirty="0"/>
              <a:t>         : </a:t>
            </a:r>
            <a:r>
              <a:rPr lang="en-US" dirty="0" err="1"/>
              <a:t>Senin</a:t>
            </a:r>
            <a:r>
              <a:rPr lang="en-US" dirty="0"/>
              <a:t>, Rabu, &amp; </a:t>
            </a:r>
            <a:r>
              <a:rPr lang="en-US" dirty="0" err="1"/>
              <a:t>Jumat</a:t>
            </a:r>
            <a:endParaRPr lang="en-US" dirty="0"/>
          </a:p>
          <a:p>
            <a:pPr algn="just"/>
            <a:r>
              <a:rPr lang="en-US" dirty="0"/>
              <a:t>Jam              : 14:00-14:30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28589-FD2F-D747-BEFA-0AED2B086F22}"/>
              </a:ext>
            </a:extLst>
          </p:cNvPr>
          <p:cNvSpPr txBox="1"/>
          <p:nvPr/>
        </p:nvSpPr>
        <p:spPr>
          <a:xfrm>
            <a:off x="6110151" y="4920343"/>
            <a:ext cx="5676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Sekarang</a:t>
            </a:r>
            <a:endParaRPr lang="en-US" dirty="0"/>
          </a:p>
          <a:p>
            <a:r>
              <a:rPr lang="en-US" dirty="0" err="1"/>
              <a:t>Jadwal</a:t>
            </a:r>
            <a:r>
              <a:rPr lang="en-US" dirty="0"/>
              <a:t>                : </a:t>
            </a:r>
            <a:r>
              <a:rPr lang="en-US" dirty="0" err="1"/>
              <a:t>Setiap</a:t>
            </a:r>
            <a:r>
              <a:rPr lang="en-US" dirty="0"/>
              <a:t> Hari (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libur</a:t>
            </a:r>
            <a:r>
              <a:rPr lang="en-US" dirty="0"/>
              <a:t> </a:t>
            </a:r>
            <a:r>
              <a:rPr lang="en-US" dirty="0" err="1"/>
              <a:t>tergantung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PCBM Info)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Hari </a:t>
            </a:r>
            <a:r>
              <a:rPr lang="en-US" dirty="0" err="1"/>
              <a:t>Senin</a:t>
            </a:r>
            <a:r>
              <a:rPr lang="en-US" dirty="0"/>
              <a:t>, Rabu, &amp; </a:t>
            </a:r>
            <a:r>
              <a:rPr lang="en-US" dirty="0" err="1"/>
              <a:t>Jumat</a:t>
            </a:r>
            <a:r>
              <a:rPr lang="en-US" dirty="0"/>
              <a:t> </a:t>
            </a:r>
          </a:p>
          <a:p>
            <a:r>
              <a:rPr lang="en-US" dirty="0"/>
              <a:t>Jam                      : 10:30-11:00</a:t>
            </a:r>
          </a:p>
          <a:p>
            <a:r>
              <a:rPr lang="en-US" dirty="0"/>
              <a:t>Start Update email </a:t>
            </a:r>
            <a:r>
              <a:rPr lang="en-US" dirty="0" err="1"/>
              <a:t>ini</a:t>
            </a:r>
            <a:r>
              <a:rPr lang="en-US" dirty="0"/>
              <a:t> di </a:t>
            </a:r>
            <a:r>
              <a:rPr lang="en-US" dirty="0" err="1"/>
              <a:t>Tanggal</a:t>
            </a:r>
            <a:r>
              <a:rPr lang="en-US" dirty="0"/>
              <a:t> (17 </a:t>
            </a:r>
            <a:r>
              <a:rPr lang="en-US" dirty="0" err="1"/>
              <a:t>Oktober</a:t>
            </a:r>
            <a:r>
              <a:rPr lang="en-US" dirty="0"/>
              <a:t> 2024)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895E01-F3AA-FFC0-452B-4B2D5AB15F5C}"/>
              </a:ext>
            </a:extLst>
          </p:cNvPr>
          <p:cNvCxnSpPr>
            <a:cxnSpLocks/>
          </p:cNvCxnSpPr>
          <p:nvPr/>
        </p:nvCxnSpPr>
        <p:spPr>
          <a:xfrm>
            <a:off x="5889171" y="1045029"/>
            <a:ext cx="76200" cy="5595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11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7F0817F-14BD-B997-6F90-8B25AEB825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" y="1534886"/>
            <a:ext cx="5676900" cy="1323250"/>
          </a:xfr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010E36D-818A-8BCE-115E-E21D483286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302" y="1007817"/>
            <a:ext cx="5676900" cy="30267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0B9642-F323-DE01-D12F-9DF6D4E2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Penyimpanan</a:t>
            </a:r>
            <a:r>
              <a:rPr lang="en-US" dirty="0"/>
              <a:t> Folder Data Email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5B0EA-729F-EE50-F5B2-25BE73A15724}"/>
              </a:ext>
            </a:extLst>
          </p:cNvPr>
          <p:cNvSpPr txBox="1"/>
          <p:nvPr/>
        </p:nvSpPr>
        <p:spPr>
          <a:xfrm>
            <a:off x="341811" y="4288971"/>
            <a:ext cx="5676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Dulu</a:t>
            </a:r>
            <a:endParaRPr lang="en-US" dirty="0"/>
          </a:p>
          <a:p>
            <a:pPr algn="ctr"/>
            <a:r>
              <a:rPr lang="en-US" dirty="0"/>
              <a:t>Nama Folder: MSISDN Blocking 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93340-A2EA-BE8A-7E1A-31C936F56CCA}"/>
              </a:ext>
            </a:extLst>
          </p:cNvPr>
          <p:cNvSpPr txBox="1"/>
          <p:nvPr/>
        </p:nvSpPr>
        <p:spPr>
          <a:xfrm>
            <a:off x="6315302" y="4441371"/>
            <a:ext cx="567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Sekarang</a:t>
            </a:r>
            <a:endParaRPr lang="en-US" dirty="0"/>
          </a:p>
          <a:p>
            <a:pPr algn="ctr"/>
            <a:r>
              <a:rPr lang="en-US" dirty="0"/>
              <a:t>Nama Folder: PA-061</a:t>
            </a:r>
          </a:p>
          <a:p>
            <a:pPr algn="ctr"/>
            <a:r>
              <a:rPr lang="en-US" dirty="0"/>
              <a:t>Nama Folder: Junk PA-061 (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keambil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format </a:t>
            </a:r>
            <a:r>
              <a:rPr lang="en-US" dirty="0" err="1"/>
              <a:t>tanggal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607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CB938-4136-D684-5C53-32050E08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Template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notifikasi</a:t>
            </a:r>
            <a:r>
              <a:rPr lang="en-US" dirty="0"/>
              <a:t> email</a:t>
            </a:r>
          </a:p>
        </p:txBody>
      </p:sp>
      <p:pic>
        <p:nvPicPr>
          <p:cNvPr id="10" name="Content Placeholder 9" descr="A screenshot of a email&#10;&#10;Description automatically generated">
            <a:extLst>
              <a:ext uri="{FF2B5EF4-FFF2-40B4-BE49-F238E27FC236}">
                <a16:creationId xmlns:a16="http://schemas.microsoft.com/office/drawing/2014/main" id="{64B2153E-FDEA-F95E-04A2-D4DFDB66CC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1143084"/>
            <a:ext cx="5676900" cy="4905208"/>
          </a:xfrm>
        </p:spPr>
      </p:pic>
      <p:pic>
        <p:nvPicPr>
          <p:cNvPr id="8" name="Content Placeholder 7" descr="A screenshot of a email&#10;&#10;Description automatically generated">
            <a:extLst>
              <a:ext uri="{FF2B5EF4-FFF2-40B4-BE49-F238E27FC236}">
                <a16:creationId xmlns:a16="http://schemas.microsoft.com/office/drawing/2014/main" id="{264397EA-295A-9E2C-B0D3-436CDEFFEF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1110147"/>
            <a:ext cx="5676900" cy="497108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6F1054-F288-9560-F114-E25E922D5815}"/>
              </a:ext>
            </a:extLst>
          </p:cNvPr>
          <p:cNvSpPr txBox="1"/>
          <p:nvPr/>
        </p:nvSpPr>
        <p:spPr>
          <a:xfrm>
            <a:off x="6173788" y="6081229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Ditambah</a:t>
            </a:r>
            <a:r>
              <a:rPr lang="en-US" dirty="0"/>
              <a:t> Corporate Banking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roc </a:t>
            </a:r>
            <a:r>
              <a:rPr lang="en-US" dirty="0" err="1"/>
              <a:t>dalam</a:t>
            </a:r>
            <a:r>
              <a:rPr lang="en-US" dirty="0"/>
              <a:t> monitor </a:t>
            </a:r>
            <a:r>
              <a:rPr lang="en-US" dirty="0" err="1"/>
              <a:t>karena</a:t>
            </a:r>
            <a:r>
              <a:rPr lang="en-US" dirty="0"/>
              <a:t> 5 email.  </a:t>
            </a:r>
          </a:p>
        </p:txBody>
      </p:sp>
    </p:spTree>
    <p:extLst>
      <p:ext uri="{BB962C8B-B14F-4D97-AF65-F5344CB8AC3E}">
        <p14:creationId xmlns:p14="http://schemas.microsoft.com/office/powerpoint/2010/main" val="200215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5251002-03D7-8E5F-01C2-222222B222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3" y="1054458"/>
            <a:ext cx="5676900" cy="52265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BA590FD-E19E-3FD3-1DB2-37A28E65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sample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user </a:t>
            </a:r>
            <a:r>
              <a:rPr lang="en-US" dirty="0" err="1"/>
              <a:t>beserta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file</a:t>
            </a:r>
          </a:p>
        </p:txBody>
      </p:sp>
      <p:pic>
        <p:nvPicPr>
          <p:cNvPr id="5" name="Content Placeholder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889F9BA-6B55-7503-37F6-08D39D2F0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1054458"/>
            <a:ext cx="5676900" cy="5082459"/>
          </a:xfrm>
        </p:spPr>
      </p:pic>
    </p:spTree>
    <p:extLst>
      <p:ext uri="{BB962C8B-B14F-4D97-AF65-F5344CB8AC3E}">
        <p14:creationId xmlns:p14="http://schemas.microsoft.com/office/powerpoint/2010/main" val="2426322169"/>
      </p:ext>
    </p:extLst>
  </p:cSld>
  <p:clrMapOvr>
    <a:masterClrMapping/>
  </p:clrMapOvr>
</p:sld>
</file>

<file path=ppt/theme/theme1.xml><?xml version="1.0" encoding="utf-8"?>
<a:theme xmlns:a="http://schemas.openxmlformats.org/drawingml/2006/main" name="ISGS 2020 v2.0">
  <a:themeElements>
    <a:clrScheme name="ISGS Custom Colorway">
      <a:dk1>
        <a:srgbClr val="1C1C1C"/>
      </a:dk1>
      <a:lt1>
        <a:srgbClr val="FFFFFF"/>
      </a:lt1>
      <a:dk2>
        <a:srgbClr val="040C78"/>
      </a:dk2>
      <a:lt2>
        <a:srgbClr val="FFFFFF"/>
      </a:lt2>
      <a:accent1>
        <a:srgbClr val="C83200"/>
      </a:accent1>
      <a:accent2>
        <a:srgbClr val="0497D4"/>
      </a:accent2>
      <a:accent3>
        <a:srgbClr val="FF8000"/>
      </a:accent3>
      <a:accent4>
        <a:srgbClr val="4682B4"/>
      </a:accent4>
      <a:accent5>
        <a:srgbClr val="FF9912"/>
      </a:accent5>
      <a:accent6>
        <a:srgbClr val="03A89E"/>
      </a:accent6>
      <a:hlink>
        <a:srgbClr val="3D59AB"/>
      </a:hlink>
      <a:folHlink>
        <a:srgbClr val="00688B"/>
      </a:folHlink>
    </a:clrScheme>
    <a:fontScheme name="ISGS Custom Font">
      <a:majorFont>
        <a:latin typeface="Geometria"/>
        <a:ea typeface=""/>
        <a:cs typeface=""/>
      </a:majorFont>
      <a:minorFont>
        <a:latin typeface="Geomet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GS 2020 v2.0" id="{8E6AB7EA-448B-40DD-A350-A14518AB071B}" vid="{97F450EF-2726-423D-BF6B-8729195A8B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36F837E1087B41BD2E7C469B0CAF1D" ma:contentTypeVersion="11" ma:contentTypeDescription="Create a new document." ma:contentTypeScope="" ma:versionID="85757150292d690c1870c500b80fd1e2">
  <xsd:schema xmlns:xsd="http://www.w3.org/2001/XMLSchema" xmlns:xs="http://www.w3.org/2001/XMLSchema" xmlns:p="http://schemas.microsoft.com/office/2006/metadata/properties" xmlns:ns2="e1f6891b-8cb6-488b-84ec-2a4db6966139" xmlns:ns3="0bb76d4e-d2e7-469f-b222-4625351452fb" targetNamespace="http://schemas.microsoft.com/office/2006/metadata/properties" ma:root="true" ma:fieldsID="2b03ed1cf6174293d0a05ca65ba9ace0" ns2:_="" ns3:_="">
    <xsd:import namespace="e1f6891b-8cb6-488b-84ec-2a4db6966139"/>
    <xsd:import namespace="0bb76d4e-d2e7-469f-b222-4625351452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6891b-8cb6-488b-84ec-2a4db69661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a048557-6667-4a11-bbb1-0a286674f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76d4e-d2e7-469f-b222-4625351452f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f204be5-6f40-4d92-8fab-9250f07027bb}" ma:internalName="TaxCatchAll" ma:showField="CatchAllData" ma:web="0bb76d4e-d2e7-469f-b222-4625351452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b76d4e-d2e7-469f-b222-4625351452fb" xsi:nil="true"/>
    <lcf76f155ced4ddcb4097134ff3c332f xmlns="e1f6891b-8cb6-488b-84ec-2a4db696613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C845F-7A6B-4EBC-B737-D6671388CB7B}">
  <ds:schemaRefs>
    <ds:schemaRef ds:uri="0bb76d4e-d2e7-469f-b222-4625351452fb"/>
    <ds:schemaRef ds:uri="e1f6891b-8cb6-488b-84ec-2a4db69661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D581577-DB98-4EA0-A1F0-D0F11A78388A}">
  <ds:schemaRefs>
    <ds:schemaRef ds:uri="0bb76d4e-d2e7-469f-b222-4625351452fb"/>
    <ds:schemaRef ds:uri="e1f6891b-8cb6-488b-84ec-2a4db696613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68A9BE2-D178-4755-AD31-DBF70F80AA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437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Geometria</vt:lpstr>
      <vt:lpstr>ISGS 2020 v2.0</vt:lpstr>
      <vt:lpstr>Perubahan Data dan PCBM Info ROB-061  </vt:lpstr>
      <vt:lpstr>Introduction</vt:lpstr>
      <vt:lpstr>Beberapa perubahan / Changes</vt:lpstr>
      <vt:lpstr>Email subject </vt:lpstr>
      <vt:lpstr>Format nama Account Manager (AM) dalam CSV</vt:lpstr>
      <vt:lpstr>Jadwal Trigger Email </vt:lpstr>
      <vt:lpstr>Penyimpanan Folder Data Email </vt:lpstr>
      <vt:lpstr>Template setiap pengiriman notifikasi email</vt:lpstr>
      <vt:lpstr>Jadwal pengiriman sample untuk ke user beserta dengan file</vt:lpstr>
      <vt:lpstr>Penamaan Config Baru dan file format </vt:lpstr>
      <vt:lpstr>Gambaran Contoh Account Manager Data (untuk crosscek ke user)</vt:lpstr>
      <vt:lpstr>Action HyperCare Sementara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Meeting</dc:title>
  <dc:creator>Emil</dc:creator>
  <cp:lastModifiedBy>Steven Tjayadi</cp:lastModifiedBy>
  <cp:revision>23</cp:revision>
  <cp:lastPrinted>2020-09-01T05:57:31Z</cp:lastPrinted>
  <dcterms:created xsi:type="dcterms:W3CDTF">2020-08-27T15:19:44Z</dcterms:created>
  <dcterms:modified xsi:type="dcterms:W3CDTF">2024-10-24T07:55:44Z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0x0101008136F837E1087B41BD2E7C469B0CAF1D</vt:lpwstr>
  </property>
</Properties>
</file>