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handoutMasterIdLst>
    <p:handoutMasterId r:id="rId26"/>
  </p:handoutMasterIdLst>
  <p:sldIdLst>
    <p:sldId id="256" r:id="rId2"/>
    <p:sldId id="282" r:id="rId3"/>
    <p:sldId id="294" r:id="rId4"/>
    <p:sldId id="275" r:id="rId5"/>
    <p:sldId id="257" r:id="rId6"/>
    <p:sldId id="279" r:id="rId7"/>
    <p:sldId id="280" r:id="rId8"/>
    <p:sldId id="290" r:id="rId9"/>
    <p:sldId id="291" r:id="rId10"/>
    <p:sldId id="292" r:id="rId11"/>
    <p:sldId id="276" r:id="rId12"/>
    <p:sldId id="295" r:id="rId13"/>
    <p:sldId id="274" r:id="rId14"/>
    <p:sldId id="288" r:id="rId15"/>
    <p:sldId id="278" r:id="rId16"/>
    <p:sldId id="281" r:id="rId17"/>
    <p:sldId id="285" r:id="rId18"/>
    <p:sldId id="283" r:id="rId19"/>
    <p:sldId id="284" r:id="rId20"/>
    <p:sldId id="286" r:id="rId21"/>
    <p:sldId id="287" r:id="rId22"/>
    <p:sldId id="293" r:id="rId23"/>
    <p:sldId id="289" r:id="rId24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278" autoAdjust="0"/>
    <p:restoredTop sz="88819" autoAdjust="0"/>
  </p:normalViewPr>
  <p:slideViewPr>
    <p:cSldViewPr>
      <p:cViewPr>
        <p:scale>
          <a:sx n="65" d="100"/>
          <a:sy n="65" d="100"/>
        </p:scale>
        <p:origin x="562" y="293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12/16/2020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12/16/2020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dirty="0"/>
                  <a:t>VC: neighboring solution is one that differs in one vertex, build up to maximal solution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dirty="0"/>
                  <a:t>Max-Cut : edge or vertex constraints/info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dirty="0"/>
                  <a:t>MCMC: Metropolis Hastings</a:t>
                </a:r>
              </a:p>
              <a:p>
                <a:r>
                  <a:rPr lang="en-US" dirty="0"/>
                  <a:t>Algorithm:</a:t>
                </a:r>
                <a:endParaRPr lang="en-US" b="0" dirty="0"/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i="1" dirty="0"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 dirty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 dirty="0">
                          <a:latin typeface="Cambria Math" panose="02040503050406030204" pitchFamily="18" charset="0"/>
                        </a:rPr>
                        <m:t>, …, 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i="1" dirty="0"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en-US" dirty="0"/>
                        <m:t> </m:t>
                      </m:r>
                      <m:r>
                        <m:rPr>
                          <m:nor/>
                        </m:rPr>
                        <a:rPr lang="en-US" dirty="0"/>
                        <m:t>with</m:t>
                      </m:r>
                      <m:r>
                        <m:rPr>
                          <m:nor/>
                        </m:rPr>
                        <a:rPr lang="en-US" dirty="0"/>
                        <m:t> 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∈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  <m:r>
                        <a:rPr lang="en-US" i="1" dirty="0">
                          <a:latin typeface="Cambria Math" panose="02040503050406030204" pitchFamily="18" charset="0"/>
                        </a:rPr>
                        <m:t>{−1,+1}</m:t>
                      </m:r>
                    </m:oMath>
                  </m:oMathPara>
                </a14:m>
                <a:endParaRPr lang="en-US" dirty="0"/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acc>
                      <m:r>
                        <a:rPr lang="en-US" i="1" dirty="0"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⋅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d>
                        </m:sub>
                        <m:sup/>
                        <m:e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en-US" i="1" dirty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…,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i="1" dirty="0">
                          <a:latin typeface="Cambria Math" panose="02040503050406030204" pitchFamily="18" charset="0"/>
                        </a:rPr>
                        <m:t>⋅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d>
                        </m:sub>
                        <m:sup/>
                        <m:e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, then flip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dirty="0"/>
                  <a:t>VC: neighboring solution is one that differs in one vertex, build up to maximal solution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dirty="0"/>
                  <a:t>Max-Cut : edge or vertex constraints/info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dirty="0"/>
                  <a:t>MCMC: Metropolis Hastings</a:t>
                </a:r>
              </a:p>
              <a:p>
                <a:r>
                  <a:rPr lang="en-US" dirty="0"/>
                  <a:t>Algorithm:</a:t>
                </a:r>
                <a:endParaRPr lang="en-US" b="0" dirty="0"/>
              </a:p>
              <a:p>
                <a:pPr lvl="1"/>
                <a:r>
                  <a:rPr lang="en-US" b="0" i="0">
                    <a:latin typeface="Cambria Math" panose="02040503050406030204" pitchFamily="18" charset="0"/>
                  </a:rPr>
                  <a:t>𝑣 ⃗</a:t>
                </a:r>
                <a:r>
                  <a:rPr lang="en-US" i="0" dirty="0">
                    <a:latin typeface="Cambria Math" panose="02040503050406030204" pitchFamily="18" charset="0"/>
                  </a:rPr>
                  <a:t>=(𝑣_1,𝑣_2, …, 𝑣_𝑛)" with " 𝑣_𝑖 ∈_𝑢 {−1,+1}</a:t>
                </a:r>
                <a:endParaRPr lang="en-US" dirty="0"/>
              </a:p>
              <a:p>
                <a:pPr lvl="1"/>
                <a:r>
                  <a:rPr lang="en-US" i="0" dirty="0">
                    <a:latin typeface="Cambria Math" panose="02040503050406030204" pitchFamily="18" charset="0"/>
                  </a:rPr>
                  <a:t>𝐹 ⃗=(𝑣_1</a:t>
                </a:r>
                <a:r>
                  <a:rPr lang="en-US" b="0" i="0" dirty="0">
                    <a:latin typeface="Cambria Math" panose="02040503050406030204" pitchFamily="18" charset="0"/>
                  </a:rPr>
                  <a:t>⋅</a:t>
                </a:r>
                <a:r>
                  <a:rPr lang="en-US" i="0" dirty="0">
                    <a:latin typeface="Cambria Math" panose="02040503050406030204" pitchFamily="18" charset="0"/>
                  </a:rPr>
                  <a:t>∑_{1𝑗∈𝐸}▒𝑣_𝑗 ,</a:t>
                </a:r>
                <a:r>
                  <a:rPr lang="en-US" b="0" i="0" dirty="0">
                    <a:latin typeface="Cambria Math" panose="02040503050406030204" pitchFamily="18" charset="0"/>
                  </a:rPr>
                  <a:t> …,</a:t>
                </a:r>
                <a:r>
                  <a:rPr lang="en-US" i="0" dirty="0">
                    <a:latin typeface="Cambria Math" panose="02040503050406030204" pitchFamily="18" charset="0"/>
                  </a:rPr>
                  <a:t>𝑣_</a:t>
                </a:r>
                <a:r>
                  <a:rPr lang="en-US" b="0" i="0" dirty="0">
                    <a:latin typeface="Cambria Math" panose="02040503050406030204" pitchFamily="18" charset="0"/>
                  </a:rPr>
                  <a:t>𝑛</a:t>
                </a:r>
                <a:r>
                  <a:rPr lang="en-US" i="0" dirty="0">
                    <a:latin typeface="Cambria Math" panose="02040503050406030204" pitchFamily="18" charset="0"/>
                  </a:rPr>
                  <a:t>⋅∑_{</a:t>
                </a:r>
                <a:r>
                  <a:rPr lang="en-US" b="0" i="0" dirty="0">
                    <a:latin typeface="Cambria Math" panose="02040503050406030204" pitchFamily="18" charset="0"/>
                  </a:rPr>
                  <a:t>𝑛</a:t>
                </a:r>
                <a:r>
                  <a:rPr lang="en-US" i="0" dirty="0">
                    <a:latin typeface="Cambria Math" panose="02040503050406030204" pitchFamily="18" charset="0"/>
                  </a:rPr>
                  <a:t>𝑗∈𝐸}▒𝑣_𝑗 </a:t>
                </a:r>
                <a:r>
                  <a:rPr lang="en-US" b="0" i="0" dirty="0">
                    <a:latin typeface="Cambria Math" panose="02040503050406030204" pitchFamily="18" charset="0"/>
                  </a:rPr>
                  <a:t>)</a:t>
                </a:r>
                <a:endParaRPr lang="en-US" dirty="0"/>
              </a:p>
              <a:p>
                <a:pPr lvl="1"/>
                <a:r>
                  <a:rPr lang="en-US" dirty="0"/>
                  <a:t>If </a:t>
                </a:r>
                <a:r>
                  <a:rPr lang="en-US" b="0" i="0" dirty="0">
                    <a:latin typeface="Cambria Math" panose="02040503050406030204" pitchFamily="18" charset="0"/>
                  </a:rPr>
                  <a:t>𝐹_𝑗≥𝑡</a:t>
                </a:r>
                <a:r>
                  <a:rPr lang="en-US" dirty="0"/>
                  <a:t>, then flip </a:t>
                </a:r>
                <a:r>
                  <a:rPr lang="en-US" b="0" i="0" dirty="0">
                    <a:latin typeface="Cambria Math" panose="02040503050406030204" pitchFamily="18" charset="0"/>
                  </a:rPr>
                  <a:t>𝑣_𝑗</a:t>
                </a:r>
                <a:endParaRPr lang="en-US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2A70B-78F2-4DCF-B53B-C990D2FAFB8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1945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Approximation useless for k=2, random assignment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Will show an example of diff next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*or show empirical evidence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2A70B-78F2-4DCF-B53B-C990D2FAFB8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6710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Our contribution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 = random, can be uniform or another distribution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Approximation useless for k=2, random assignment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Will show an example of diff next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* can do a lot of different things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2A70B-78F2-4DCF-B53B-C990D2FAFB8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2264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Does not have to be broken down by edge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Typically C (and Ci) are diagonal in computational basis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Tensor product structure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2A70B-78F2-4DCF-B53B-C990D2FAFB8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8342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C_Gi</a:t>
            </a:r>
            <a:r>
              <a:rPr lang="en-US" dirty="0"/>
              <a:t> is the Hamiltonian restricted to Gi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Calculating expectations = sampling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2A70B-78F2-4DCF-B53B-C990D2FAFB8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8841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Return to example to show # happy vertices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2A70B-78F2-4DCF-B53B-C990D2FAFB8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3046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Return to example to show # happy vertices</a:t>
            </a:r>
          </a:p>
          <a:p>
            <a:r>
              <a:rPr lang="en-US" dirty="0"/>
              <a:t>C diagonal</a:t>
            </a:r>
          </a:p>
          <a:p>
            <a:r>
              <a:rPr lang="en-US" dirty="0"/>
              <a:t>All easy to compute!</a:t>
            </a:r>
          </a:p>
          <a:p>
            <a:r>
              <a:rPr lang="en-US" dirty="0"/>
              <a:t>P=1 doable maybe analytically, but gets subsequently messier as p -&gt; </a:t>
            </a:r>
            <a:r>
              <a:rPr lang="en-US" dirty="0" err="1"/>
              <a:t>infty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2A70B-78F2-4DCF-B53B-C990D2FAFB8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2461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Return to example to show # happy vertices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2A70B-78F2-4DCF-B53B-C990D2FAFB8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8149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Return to example to show # happy vertices</a:t>
            </a:r>
          </a:p>
          <a:p>
            <a:r>
              <a:rPr lang="en-US" dirty="0"/>
              <a:t>C diagonal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2A70B-78F2-4DCF-B53B-C990D2FAFB8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4914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Approximation useless for k=2, random assignment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Will show an example of diff next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*or show empirical evidence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2A70B-78F2-4DCF-B53B-C990D2FAFB8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4266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VC: neighboring solution is one that differs in one vertex, build up to maximal solution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2A70B-78F2-4DCF-B53B-C990D2FAFB8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3905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VC: neighboring solution is one that differs in one vertex, build up to maximal solution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2A70B-78F2-4DCF-B53B-C990D2FAFB8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0248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VC: neighboring solution is one that differs in one vertex, build up to maximal solution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2A70B-78F2-4DCF-B53B-C990D2FAFB8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7927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VC: neighboring solution is one that differs in one vertex, build up to maximal solution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2A70B-78F2-4DCF-B53B-C990D2FAFB8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3581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Also, the neighborhood structure is different, which can be s </a:t>
            </a:r>
            <a:r>
              <a:rPr lang="en-US" dirty="0" err="1"/>
              <a:t>een</a:t>
            </a:r>
            <a:r>
              <a:rPr lang="en-US" dirty="0"/>
              <a:t> later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2A70B-78F2-4DCF-B53B-C990D2FAFB8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9210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Also, the neighborhood structure is different, which can be s </a:t>
            </a:r>
            <a:r>
              <a:rPr lang="en-US" dirty="0" err="1"/>
              <a:t>een</a:t>
            </a:r>
            <a:r>
              <a:rPr lang="en-US" dirty="0"/>
              <a:t> later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2A70B-78F2-4DCF-B53B-C990D2FAFB8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6138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PLS – captures difficulty in finding locally optimal solution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VC, MC, 3SAT, etc.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MCMC – Metropolis-Hastings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QAOA IS a local algorithm that has quantum degrees of freedom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Done with LS as general framework, now onto specific problem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2A70B-78F2-4DCF-B53B-C990D2FAFB8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1658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6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12/16/2020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12/16/2020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12/16/2020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5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12/16/2020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8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12/16/2020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0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12/16/2020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6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12/16/2020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12/16/2020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grpSp>
        <p:nvGrpSpPr>
          <p:cNvPr id="615" name="frame" descr="Box graphic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12/16/2020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grpSp>
        <p:nvGrpSpPr>
          <p:cNvPr id="614" name="frame" descr="Box graphic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12/16/2020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12/16/2020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8012" y="1447800"/>
            <a:ext cx="10668000" cy="3124200"/>
          </a:xfrm>
        </p:spPr>
        <p:txBody>
          <a:bodyPr/>
          <a:lstStyle/>
          <a:p>
            <a:r>
              <a:rPr lang="pt-BR" dirty="0"/>
              <a:t>Quantum vs classical local algorithms for local maxcut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3" y="5105400"/>
            <a:ext cx="10058400" cy="1066800"/>
          </a:xfrm>
        </p:spPr>
        <p:txBody>
          <a:bodyPr/>
          <a:lstStyle/>
          <a:p>
            <a:r>
              <a:rPr lang="en-US" dirty="0"/>
              <a:t>Alex </a:t>
            </a:r>
            <a:r>
              <a:rPr lang="en-US" dirty="0" err="1"/>
              <a:t>Kolla</a:t>
            </a:r>
            <a:r>
              <a:rPr lang="en-US" dirty="0"/>
              <a:t>, Adam </a:t>
            </a:r>
            <a:r>
              <a:rPr lang="en-US" dirty="0" err="1"/>
              <a:t>Bouland</a:t>
            </a:r>
            <a:r>
              <a:rPr lang="en-US" dirty="0"/>
              <a:t> (Stanford), Charles Carlson, </a:t>
            </a:r>
            <a:r>
              <a:rPr lang="en-US" b="1" dirty="0"/>
              <a:t>Steven Kordonowy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FE188-4AE0-4C91-947B-53E597D77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Search Example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DB43EB-D584-485D-BAE7-E40A8F167D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03411C8-3F26-4AB7-A409-7EF758C55B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86811"/>
            <a:ext cx="12188825" cy="2884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8139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MaxCut</a:t>
            </a:r>
            <a:r>
              <a:rPr lang="en-US" dirty="0"/>
              <a:t> vs. Local </a:t>
            </a:r>
            <a:r>
              <a:rPr lang="en-US" dirty="0" err="1"/>
              <a:t>MaxCut</a:t>
            </a:r>
            <a:endParaRPr lang="en-US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A7761093-CEAB-44A6-A038-FB14374DC1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627812" y="2215662"/>
            <a:ext cx="2809875" cy="3762375"/>
          </a:xfrm>
        </p:spPr>
      </p:pic>
      <p:pic>
        <p:nvPicPr>
          <p:cNvPr id="5" name="Content Placeholder 8">
            <a:extLst>
              <a:ext uri="{FF2B5EF4-FFF2-40B4-BE49-F238E27FC236}">
                <a16:creationId xmlns:a16="http://schemas.microsoft.com/office/drawing/2014/main" id="{318A5ED0-2339-4D09-870B-2FCF5B8135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5288" y="2215662"/>
            <a:ext cx="2910521" cy="3756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4297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MaxCut</a:t>
            </a:r>
            <a:r>
              <a:rPr lang="en-US" dirty="0"/>
              <a:t> vs. Local </a:t>
            </a:r>
            <a:r>
              <a:rPr lang="en-US" dirty="0" err="1"/>
              <a:t>MaxCut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212EF0B-D546-4E22-BCA6-8E808A3578B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Hamiltonian is different</a:t>
                </a:r>
              </a:p>
              <a:p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𝑀𝐶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=#{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𝑐𝑢𝑡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𝑀𝐶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=#{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𝑠𝑎𝑡𝑖𝑠𝑓𝑖𝑒𝑑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𝑐𝑢𝑡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212EF0B-D546-4E22-BCA6-8E808A3578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33" t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53949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3B57E-762F-4134-9FFA-8E03D734F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007CC9-CD79-4377-882F-06ED8FA3DB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Polynomial-time Local Search (PLS)</a:t>
            </a:r>
          </a:p>
          <a:p>
            <a:pPr lvl="1"/>
            <a:r>
              <a:rPr lang="en-US" dirty="0"/>
              <a:t>Ex: Combinatorial problems, Hopfield neural networks, MCMC</a:t>
            </a:r>
          </a:p>
          <a:p>
            <a:r>
              <a:rPr lang="en-US" dirty="0"/>
              <a:t>Neighborhood structure</a:t>
            </a:r>
          </a:p>
          <a:p>
            <a:pPr lvl="1"/>
            <a:r>
              <a:rPr lang="en-US" dirty="0"/>
              <a:t>Flip</a:t>
            </a:r>
          </a:p>
          <a:p>
            <a:pPr lvl="1"/>
            <a:r>
              <a:rPr lang="en-US" dirty="0"/>
              <a:t>Kernighan-Lin</a:t>
            </a:r>
          </a:p>
          <a:p>
            <a:r>
              <a:rPr lang="en-US" dirty="0"/>
              <a:t>Allows comparisons against </a:t>
            </a:r>
            <a:r>
              <a:rPr lang="en-US" b="1" dirty="0"/>
              <a:t>quantum</a:t>
            </a:r>
            <a:r>
              <a:rPr lang="en-US" dirty="0"/>
              <a:t> algorithms (Hastings ’19)</a:t>
            </a:r>
          </a:p>
          <a:p>
            <a:pPr lvl="1"/>
            <a:r>
              <a:rPr lang="en-US" dirty="0"/>
              <a:t>Update via local quantum circuit</a:t>
            </a:r>
          </a:p>
          <a:p>
            <a:pPr lvl="1"/>
            <a:r>
              <a:rPr lang="en-US" dirty="0"/>
              <a:t>Classical can beat quantum</a:t>
            </a:r>
          </a:p>
        </p:txBody>
      </p:sp>
    </p:spTree>
    <p:extLst>
      <p:ext uri="{BB962C8B-B14F-4D97-AF65-F5344CB8AC3E}">
        <p14:creationId xmlns:p14="http://schemas.microsoft.com/office/powerpoint/2010/main" val="15348499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</a:t>
            </a:r>
            <a:r>
              <a:rPr lang="en-US" dirty="0" err="1"/>
              <a:t>MaxCut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2414" y="1905000"/>
            <a:ext cx="9144000" cy="4678362"/>
          </a:xfrm>
        </p:spPr>
        <p:txBody>
          <a:bodyPr>
            <a:normAutofit/>
          </a:bodyPr>
          <a:lstStyle/>
          <a:p>
            <a:r>
              <a:rPr lang="en-US" dirty="0"/>
              <a:t>Local max-k-cut is a (1 − 1/k)-approximate max-k-cut</a:t>
            </a:r>
          </a:p>
          <a:p>
            <a:r>
              <a:rPr lang="en-US" i="1" dirty="0"/>
              <a:t>PLS-</a:t>
            </a:r>
            <a:r>
              <a:rPr lang="en-US" dirty="0"/>
              <a:t>hard (Schaffer and </a:t>
            </a:r>
            <a:r>
              <a:rPr lang="en-US" dirty="0" err="1"/>
              <a:t>Yannakakis</a:t>
            </a:r>
            <a:r>
              <a:rPr lang="en-US" dirty="0"/>
              <a:t> ’91)</a:t>
            </a:r>
          </a:p>
          <a:p>
            <a:pPr lvl="1">
              <a:buFontTx/>
              <a:buChar char="-"/>
            </a:pPr>
            <a:r>
              <a:rPr lang="en-US" dirty="0"/>
              <a:t>Nash equilibria party affiliation game</a:t>
            </a:r>
          </a:p>
          <a:p>
            <a:pPr>
              <a:buFontTx/>
              <a:buChar char="-"/>
            </a:pPr>
            <a:r>
              <a:rPr lang="en-US" dirty="0"/>
              <a:t>Conjecture: Classical FLIP algorithm outperforms QAOA for low circuit depth</a:t>
            </a:r>
          </a:p>
          <a:p>
            <a:pPr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3368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FLIP Algorithm (Classical)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Content Placeholder 13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err="1"/>
                  <a:t>Alg</a:t>
                </a:r>
                <a:r>
                  <a:rPr lang="en-US" dirty="0"/>
                  <a:t> (p = 1):</a:t>
                </a:r>
              </a:p>
              <a:p>
                <a:pPr lvl="1"/>
                <a:r>
                  <a:rPr lang="en-US" dirty="0"/>
                  <a:t>Start: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n-US" i="1" dirty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with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{−1,+1}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Update: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is unhappy, then flip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with probability 4/5</a:t>
                </a:r>
              </a:p>
              <a:p>
                <a:r>
                  <a:rPr lang="en-US" dirty="0"/>
                  <a:t>Expected value converges to </a:t>
                </a:r>
                <a:r>
                  <a:rPr lang="en-US" i="1" dirty="0"/>
                  <a:t>n</a:t>
                </a:r>
                <a:r>
                  <a:rPr lang="en-US" dirty="0"/>
                  <a:t> exponentially fast</a:t>
                </a:r>
              </a:p>
              <a:p>
                <a:pPr lvl="1"/>
                <a:r>
                  <a:rPr lang="en-US" dirty="0"/>
                  <a:t>degree = 2</a:t>
                </a:r>
              </a:p>
              <a:p>
                <a:pPr lvl="1"/>
                <a:r>
                  <a:rPr lang="en-US" dirty="0"/>
                  <a:t>degree &gt; 3</a:t>
                </a:r>
              </a:p>
              <a:p>
                <a:r>
                  <a:rPr lang="en-US" dirty="0"/>
                  <a:t>Update rule modifiable</a:t>
                </a:r>
              </a:p>
              <a:p>
                <a:pPr lvl="1"/>
                <a:r>
                  <a:rPr lang="en-US" dirty="0"/>
                  <a:t>Force vector? Non-constant probability?</a:t>
                </a:r>
              </a:p>
            </p:txBody>
          </p:sp>
        </mc:Choice>
        <mc:Fallback>
          <p:sp>
            <p:nvSpPr>
              <p:cNvPr id="14" name="Content Placeholder 1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33" t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3839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B3047-5460-4A3E-8EE5-B7A032D54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QAOA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A86300-D0C8-46ED-943C-21AE8C429FB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Problem Hamiltonian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𝑗𝑘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  <m:sup/>
                      <m:e>
                        <m:acc>
                          <m:accPr>
                            <m:chr m:val="̂"/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𝑗𝑘</m:t>
                                </m:r>
                              </m:sub>
                            </m:sSub>
                          </m:e>
                        </m:acc>
                      </m:e>
                    </m:nary>
                  </m:oMath>
                </a14:m>
                <a:endParaRPr lang="en-US" b="0" dirty="0"/>
              </a:p>
              <a:p>
                <a:r>
                  <a:rPr lang="en-US" dirty="0"/>
                  <a:t>Mixing Hamiltonian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  <m:sup/>
                      <m:e>
                        <m:acc>
                          <m:accPr>
                            <m:chr m:val="̂"/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</m:sSub>
                          </m:e>
                        </m:acc>
                      </m:e>
                    </m:nary>
                  </m:oMath>
                </a14:m>
                <a:endParaRPr lang="en-US" dirty="0"/>
              </a:p>
              <a:p>
                <a:r>
                  <a:rPr lang="en-US" b="0" dirty="0">
                    <a:latin typeface="Cambria Math" panose="02040503050406030204" pitchFamily="18" charset="0"/>
                  </a:rPr>
                  <a:t>Local: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𝑗𝑘</m:t>
                                </m:r>
                              </m:sub>
                            </m:sSub>
                          </m:e>
                        </m:acc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𝑙𝑚</m:t>
                                </m:r>
                              </m:sub>
                            </m:sSub>
                          </m:e>
                        </m:acc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𝑙𝑚</m:t>
                    </m:r>
                  </m:oMath>
                </a14:m>
                <a:endParaRPr lang="en-US" b="0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acc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acc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Hermitian H and angle θ, construct operator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exp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⁡(−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𝜸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⋯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⟩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⨂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b="1" dirty="0"/>
              </a:p>
              <a:p>
                <a:r>
                  <a:rPr lang="en-US" dirty="0"/>
                  <a:t>Goal: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𝑎𝑟𝑔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{</m:t>
                        </m:r>
                        <m:d>
                          <m:dPr>
                            <m:begChr m:val="⟨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𝜸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𝜷</m:t>
                            </m:r>
                          </m:e>
                        </m:d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acc>
                        <m:d>
                          <m:dPr>
                            <m:begChr m:val="|"/>
                            <m:endChr m:val="⟩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𝜸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𝜷</m:t>
                            </m:r>
                          </m:e>
                        </m:d>
                        <m:r>
                          <a:rPr lang="en-US" b="1" i="1">
                            <a:latin typeface="Cambria Math" panose="02040503050406030204" pitchFamily="18" charset="0"/>
                          </a:rPr>
                          <m:t> :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𝜸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lit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lit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func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A86300-D0C8-46ED-943C-21AE8C429F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33" t="-1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44769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B3047-5460-4A3E-8EE5-B7A032D54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QAOA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A86300-D0C8-46ED-943C-21AE8C429FB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Goal: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𝑎𝑟𝑔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{</m:t>
                        </m:r>
                        <m:d>
                          <m:dPr>
                            <m:begChr m:val="⟨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𝜸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𝜷</m:t>
                            </m:r>
                          </m:e>
                        </m:d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acc>
                        <m:d>
                          <m:dPr>
                            <m:begChr m:val="|"/>
                            <m:endChr m:val="⟩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𝜸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𝜷</m:t>
                            </m:r>
                          </m:e>
                        </m:d>
                        <m:r>
                          <a:rPr lang="en-US" b="1" i="1">
                            <a:latin typeface="Cambria Math" panose="02040503050406030204" pitchFamily="18" charset="0"/>
                          </a:rPr>
                          <m:t> :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𝜸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lit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lit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func>
                  </m:oMath>
                </a14:m>
                <a:endParaRPr lang="en-US" dirty="0"/>
              </a:p>
              <a:p>
                <a:r>
                  <a:rPr lang="en-US" dirty="0"/>
                  <a:t>For subgraphs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/>
                  <a:t>, we have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𝜸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</m:d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acc>
                      <m:d>
                        <m:dPr>
                          <m:begChr m:val="|"/>
                          <m:endChr m:val="⟩"/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𝜸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d>
                            <m:dPr>
                              <m:begChr m:val="⟨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𝜸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𝜷</m:t>
                              </m:r>
                            </m:e>
                          </m:d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𝐺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acc>
                          <m:d>
                            <m:dPr>
                              <m:begChr m:val="|"/>
                              <m:endChr m:val="⟩"/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𝜸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𝜷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So focus on calculating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|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𝜸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d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</m:e>
                    </m:acc>
                    <m:d>
                      <m:dPr>
                        <m:begChr m:val="|"/>
                        <m:endChr m:val="⟩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𝜸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A86300-D0C8-46ED-943C-21AE8C429F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33" t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91108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B3047-5460-4A3E-8EE5-B7A032D54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QAOA – Local </a:t>
            </a:r>
            <a:r>
              <a:rPr lang="en-US" dirty="0" err="1"/>
              <a:t>MaxCut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A86300-D0C8-46ED-943C-21AE8C429FB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acc>
                  </m:oMath>
                </a14:m>
                <a:r>
                  <a:rPr lang="en-US" b="0" dirty="0"/>
                  <a:t>: represents how many satisfied vertices exist per cut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⟨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⟩=#{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satsified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for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cut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⊗⋯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⊗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⊗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⊗⋯⊗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b="0" dirty="0">
                  <a:latin typeface="Cambria Math" panose="02040503050406030204" pitchFamily="18" charset="0"/>
                </a:endParaRPr>
              </a:p>
              <a:p>
                <a:r>
                  <a:rPr lang="en-US" b="0" dirty="0">
                    <a:latin typeface="Cambria Math" panose="02040503050406030204" pitchFamily="18" charset="0"/>
                  </a:rPr>
                  <a:t>Local: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/>
                  <a:t> represents the number of satisfied vertices near </a:t>
                </a:r>
                <a:r>
                  <a:rPr lang="en-US" i="1" dirty="0"/>
                  <a:t>v</a:t>
                </a:r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⟨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</m:sSub>
                          </m:e>
                        </m:ac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⟩=#{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𝑛𝑏h𝑑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satsified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for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cut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b="0" dirty="0"/>
              </a:p>
              <a:p>
                <a:pPr marL="274320" lvl="1" indent="0">
                  <a:buNone/>
                </a:pPr>
                <a:endParaRPr lang="en-US" b="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A86300-D0C8-46ED-943C-21AE8C429F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33" t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40BD174B-E3D2-454B-B435-B26C0B6777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1212" y="4421187"/>
            <a:ext cx="5600700" cy="216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5767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B3047-5460-4A3E-8EE5-B7A032D54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QAOA – Local </a:t>
            </a:r>
            <a:r>
              <a:rPr lang="en-US" dirty="0" err="1"/>
              <a:t>MaxCut</a:t>
            </a:r>
            <a:r>
              <a:rPr lang="en-US" dirty="0"/>
              <a:t> (Simple Instance)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A86300-D0C8-46ED-943C-21AE8C429FB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Graph degree </a:t>
                </a:r>
                <a:r>
                  <a:rPr lang="en-US" i="1" dirty="0"/>
                  <a:t> d = 2 ,</a:t>
                </a:r>
                <a:r>
                  <a:rPr lang="en-US" dirty="0"/>
                  <a:t> triangle free</a:t>
                </a:r>
                <a:endParaRPr lang="en-US" b="0" dirty="0"/>
              </a:p>
              <a:p>
                <a:r>
                  <a:rPr lang="en-US" b="0" dirty="0"/>
                  <a:t>One subgraph type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b="0" dirty="0"/>
                  <a:t>, so: </a:t>
                </a:r>
              </a:p>
              <a:p>
                <a:pPr marL="27432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𝜸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</m:d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acc>
                      <m:d>
                        <m:dPr>
                          <m:begChr m:val="|"/>
                          <m:endChr m:val="⟩"/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𝜸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num>
                        <m:den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den>
                      </m:f>
                      <m:d>
                        <m:dPr>
                          <m:begChr m:val="⟨"/>
                          <m:endChr m:val="|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𝜸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</m:d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acc>
                      <m:d>
                        <m:dPr>
                          <m:begChr m:val="|"/>
                          <m:endChr m:val="⟩"/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𝜸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  <a:p>
                <a:r>
                  <a:rPr lang="en-US" b="0" dirty="0"/>
                  <a:t>For p = 1: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|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𝛾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acc>
                      <m:d>
                        <m:dPr>
                          <m:begChr m:val="|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𝛾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⟨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</m:acc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⟩</m:t>
                              </m:r>
                            </m:sup>
                          </m:sSup>
                        </m:e>
                      </m:nary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  <m:sup/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b="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b="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b="0" i="1">
                                          <a:latin typeface="Cambria Math" panose="02040503050406030204" pitchFamily="18" charset="0"/>
                                        </a:rPr>
                                        <m:t>𝛾</m:t>
                                      </m:r>
                                      <m:d>
                                        <m:dPr>
                                          <m:begChr m:val="⟨"/>
                                          <m:endChr m:val="⟩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  <m:d>
                                            <m:dPr>
                                              <m:begChr m:val="|"/>
                                              <m:endChr m:val="|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acc>
                                                <m:accPr>
                                                  <m:chr m:val="̂"/>
                                                  <m:ctrlP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b="0" i="1">
                                                      <a:latin typeface="Cambria Math" panose="02040503050406030204" pitchFamily="18" charset="0"/>
                                                    </a:rPr>
                                                    <m:t>𝐶</m:t>
                                                  </m:r>
                                                </m:e>
                                              </m:acc>
                                            </m:e>
                                          </m:d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nary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𝑈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acc>
                                        <m:accPr>
                                          <m:chr m:val="̂"/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𝐵</m:t>
                                          </m:r>
                                        </m:e>
                                      </m:acc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A86300-D0C8-46ED-943C-21AE8C429F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33" t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83445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74928-1366-4BCC-B4E1-C2E3F6A57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Quantum Supremacy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7292FE-A59B-409C-B54C-4EBDF2448A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3" y="1905000"/>
            <a:ext cx="10666411" cy="4267200"/>
          </a:xfrm>
        </p:spPr>
        <p:txBody>
          <a:bodyPr/>
          <a:lstStyle/>
          <a:p>
            <a:r>
              <a:rPr lang="en-US" dirty="0"/>
              <a:t>Challenge: computational task such that</a:t>
            </a:r>
          </a:p>
          <a:p>
            <a:pPr lvl="1"/>
            <a:r>
              <a:rPr lang="en-US" dirty="0"/>
              <a:t>Classically intractable</a:t>
            </a:r>
          </a:p>
          <a:p>
            <a:pPr lvl="1"/>
            <a:r>
              <a:rPr lang="en-US" dirty="0"/>
              <a:t>Experimentally feasible</a:t>
            </a:r>
          </a:p>
          <a:p>
            <a:pPr lvl="2"/>
            <a:r>
              <a:rPr lang="en-US" dirty="0"/>
              <a:t>Quantumly tractable</a:t>
            </a:r>
          </a:p>
          <a:p>
            <a:pPr lvl="1"/>
            <a:r>
              <a:rPr lang="en-US" dirty="0"/>
              <a:t>Verifiable (classically)</a:t>
            </a:r>
          </a:p>
          <a:p>
            <a:r>
              <a:rPr lang="en-US" dirty="0"/>
              <a:t>Sampling: quantum, probabilistic systems</a:t>
            </a:r>
          </a:p>
          <a:p>
            <a:pPr lvl="1"/>
            <a:r>
              <a:rPr lang="en-US" dirty="0"/>
              <a:t>Boson Sampling (Aaronson and </a:t>
            </a:r>
            <a:r>
              <a:rPr lang="en-US" dirty="0" err="1"/>
              <a:t>Arkhipov</a:t>
            </a:r>
            <a:r>
              <a:rPr lang="en-US" dirty="0"/>
              <a:t> ‘13, </a:t>
            </a:r>
            <a:r>
              <a:rPr lang="en-US" dirty="0" err="1"/>
              <a:t>Boixo</a:t>
            </a:r>
            <a:r>
              <a:rPr lang="en-US" dirty="0"/>
              <a:t> et al ‘19)</a:t>
            </a:r>
          </a:p>
          <a:p>
            <a:pPr lvl="1"/>
            <a:r>
              <a:rPr lang="en-US" dirty="0"/>
              <a:t>Random Circuit Sampling (</a:t>
            </a:r>
            <a:r>
              <a:rPr lang="en-US" dirty="0" err="1"/>
              <a:t>Bouland</a:t>
            </a:r>
            <a:r>
              <a:rPr lang="en-US" dirty="0"/>
              <a:t> et al ‘19)</a:t>
            </a:r>
          </a:p>
          <a:p>
            <a:r>
              <a:rPr lang="en-US" dirty="0"/>
              <a:t>Sampling from shallow-depth QAOA circuit classically hard (Farhi, Harrow ’19)</a:t>
            </a:r>
          </a:p>
        </p:txBody>
      </p:sp>
    </p:spTree>
    <p:extLst>
      <p:ext uri="{BB962C8B-B14F-4D97-AF65-F5344CB8AC3E}">
        <p14:creationId xmlns:p14="http://schemas.microsoft.com/office/powerpoint/2010/main" val="37716171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B3047-5460-4A3E-8EE5-B7A032D54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3" y="274638"/>
            <a:ext cx="10666411" cy="1020762"/>
          </a:xfrm>
        </p:spPr>
        <p:txBody>
          <a:bodyPr/>
          <a:lstStyle/>
          <a:p>
            <a:r>
              <a:rPr lang="en-US" dirty="0"/>
              <a:t>QAOA – Local </a:t>
            </a:r>
            <a:r>
              <a:rPr lang="en-US" dirty="0" err="1"/>
              <a:t>MaxCut</a:t>
            </a:r>
            <a:r>
              <a:rPr lang="en-US" dirty="0"/>
              <a:t> Results (Simple Instance)</a:t>
            </a:r>
          </a:p>
        </p:txBody>
      </p:sp>
      <p:pic>
        <p:nvPicPr>
          <p:cNvPr id="6" name="Content Placeholder 5" descr="Chart, surface chart&#10;&#10;Description automatically generated">
            <a:extLst>
              <a:ext uri="{FF2B5EF4-FFF2-40B4-BE49-F238E27FC236}">
                <a16:creationId xmlns:a16="http://schemas.microsoft.com/office/drawing/2014/main" id="{D314436A-A3C7-436A-88AA-2D9F231973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9613" y="1905000"/>
            <a:ext cx="5689600" cy="4267200"/>
          </a:xfrm>
        </p:spPr>
      </p:pic>
    </p:spTree>
    <p:extLst>
      <p:ext uri="{BB962C8B-B14F-4D97-AF65-F5344CB8AC3E}">
        <p14:creationId xmlns:p14="http://schemas.microsoft.com/office/powerpoint/2010/main" val="30206264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B3047-5460-4A3E-8EE5-B7A032D54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QAOA – Local </a:t>
            </a:r>
            <a:r>
              <a:rPr lang="en-US" dirty="0" err="1"/>
              <a:t>MaxCut</a:t>
            </a:r>
            <a:r>
              <a:rPr lang="en-US" dirty="0"/>
              <a:t> Hard(?) Instance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A86300-D0C8-46ED-943C-21AE8C429F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Graph degree </a:t>
            </a:r>
            <a:r>
              <a:rPr lang="en-US" i="1" dirty="0"/>
              <a:t> d = 3,</a:t>
            </a:r>
            <a:r>
              <a:rPr lang="en-US" dirty="0"/>
              <a:t> triangle free</a:t>
            </a:r>
            <a:endParaRPr lang="en-US" b="0" dirty="0"/>
          </a:p>
          <a:p>
            <a:r>
              <a:rPr lang="en-US" b="0" dirty="0"/>
              <a:t>Subgraph types: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5287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A4EB8-B1A2-4922-A593-12DE2692C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424EF5-3766-4129-BB76-D34CF2F30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Analytical solutions for low-depth QAOA for degree = 2 and 3 graphs</a:t>
            </a:r>
          </a:p>
          <a:p>
            <a:r>
              <a:rPr lang="en-US" dirty="0"/>
              <a:t>Different mixing operators </a:t>
            </a:r>
          </a:p>
          <a:p>
            <a:r>
              <a:rPr lang="en-US" dirty="0"/>
              <a:t>More exploration on classical FLIP for more complex graph types</a:t>
            </a:r>
          </a:p>
          <a:p>
            <a:r>
              <a:rPr lang="en-US" dirty="0"/>
              <a:t>Can smooth analysis bridge the gap?</a:t>
            </a:r>
          </a:p>
        </p:txBody>
      </p:sp>
    </p:spTree>
    <p:extLst>
      <p:ext uri="{BB962C8B-B14F-4D97-AF65-F5344CB8AC3E}">
        <p14:creationId xmlns:p14="http://schemas.microsoft.com/office/powerpoint/2010/main" val="24056990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74928-1366-4BCC-B4E1-C2E3F6A57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Quantum Supremacy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7292FE-A59B-409C-B54C-4EBDF2448A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4" y="1905000"/>
            <a:ext cx="10363198" cy="4267200"/>
          </a:xfrm>
        </p:spPr>
        <p:txBody>
          <a:bodyPr/>
          <a:lstStyle/>
          <a:p>
            <a:r>
              <a:rPr lang="en-US" dirty="0"/>
              <a:t>Approximation algorithms</a:t>
            </a:r>
          </a:p>
        </p:txBody>
      </p:sp>
    </p:spTree>
    <p:extLst>
      <p:ext uri="{BB962C8B-B14F-4D97-AF65-F5344CB8AC3E}">
        <p14:creationId xmlns:p14="http://schemas.microsoft.com/office/powerpoint/2010/main" val="20809190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74928-1366-4BCC-B4E1-C2E3F6A57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Quantum Supremacy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7292FE-A59B-409C-B54C-4EBDF2448AE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22413" y="1905000"/>
                <a:ext cx="10666411" cy="426720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#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Given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→{0,1}</m:t>
                    </m:r>
                  </m:oMath>
                </a14:m>
                <a:r>
                  <a:rPr lang="en-US" dirty="0"/>
                  <a:t>, compute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 smtClean="0">
                        <a:latin typeface="Cambria Math" panose="02040503050406030204" pitchFamily="18" charset="0"/>
                      </a:rPr>
                      <m:t>G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Given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 →{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1}</m:t>
                    </m:r>
                  </m:oMath>
                </a14:m>
                <a:r>
                  <a:rPr lang="en-US" dirty="0"/>
                  <a:t>, compute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Approximating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#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 is easy</a:t>
                </a:r>
              </a:p>
              <a:p>
                <a:r>
                  <a:rPr lang="en-US" dirty="0"/>
                  <a:t>Approximating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>
                        <a:latin typeface="Cambria Math" panose="02040503050406030204" pitchFamily="18" charset="0"/>
                      </a:rPr>
                      <m:t>G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 is still hard</a:t>
                </a:r>
              </a:p>
              <a:p>
                <a:r>
                  <a:rPr lang="en-US" dirty="0"/>
                  <a:t>Classical 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#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) vs quantum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>
                        <a:latin typeface="Cambria Math" panose="02040503050406030204" pitchFamily="18" charset="0"/>
                      </a:rPr>
                      <m:t>G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)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7292FE-A59B-409C-B54C-4EBDF2448A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2413" y="1905000"/>
                <a:ext cx="10666411" cy="4267200"/>
              </a:xfrm>
              <a:blipFill>
                <a:blip r:embed="rId2"/>
                <a:stretch>
                  <a:fillRect l="-800" t="-2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26685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FE188-4AE0-4C91-947B-53E597D77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Search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96B9B8-E8DF-49D7-985F-D96C6D8149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Hard problem </a:t>
                </a:r>
                <a:r>
                  <a:rPr lang="en-US" i="1" dirty="0"/>
                  <a:t>P</a:t>
                </a:r>
                <a:r>
                  <a:rPr lang="en-US" dirty="0"/>
                  <a:t> on </a:t>
                </a:r>
                <a:r>
                  <a:rPr lang="en-US" i="1" dirty="0"/>
                  <a:t>n</a:t>
                </a:r>
                <a:r>
                  <a:rPr lang="en-US" dirty="0"/>
                  <a:t> nodes</a:t>
                </a:r>
              </a:p>
              <a:p>
                <a:r>
                  <a:rPr lang="en-US" dirty="0"/>
                  <a:t>Solution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with value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i="1" dirty="0"/>
                  <a:t>ℝ</a:t>
                </a:r>
              </a:p>
              <a:p>
                <a:r>
                  <a:rPr lang="en-US" b="0" dirty="0"/>
                  <a:t>Find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such that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0" dirty="0"/>
                  <a:t> using “local” changes from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Iterate until no more improving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b="0" dirty="0"/>
                  <a:t> exist</a:t>
                </a:r>
              </a:p>
              <a:p>
                <a:r>
                  <a:rPr lang="en-US" dirty="0"/>
                  <a:t>Ex: </a:t>
                </a:r>
                <a:r>
                  <a:rPr lang="en-US" i="1" dirty="0" err="1"/>
                  <a:t>MaxCut</a:t>
                </a:r>
                <a:endParaRPr lang="en-US" i="1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96B9B8-E8DF-49D7-985F-D96C6D8149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33" t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77265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MaxCut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Content Placeholder 13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Graph </a:t>
                </a:r>
                <a:r>
                  <a:rPr lang="en-US" i="1" dirty="0"/>
                  <a:t>G = (V,E)</a:t>
                </a:r>
              </a:p>
              <a:p>
                <a:r>
                  <a:rPr lang="en-US" dirty="0"/>
                  <a:t>Cut: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Cut value: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: </m:t>
                        </m:r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∉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Output: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𝑎𝑟𝑔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 :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⊆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func>
                  </m:oMath>
                </a14:m>
                <a:endParaRPr lang="en-US" dirty="0"/>
              </a:p>
              <a:p>
                <a:r>
                  <a:rPr lang="en-US" i="1" dirty="0"/>
                  <a:t>NP</a:t>
                </a:r>
                <a:r>
                  <a:rPr lang="en-US" dirty="0"/>
                  <a:t>-hard</a:t>
                </a:r>
              </a:p>
              <a:p>
                <a:r>
                  <a:rPr lang="en-US" i="1" dirty="0"/>
                  <a:t>Max</a:t>
                </a:r>
                <a:r>
                  <a:rPr lang="en-US" dirty="0"/>
                  <a:t>-k</a:t>
                </a:r>
                <a:r>
                  <a:rPr lang="en-US" i="1" dirty="0"/>
                  <a:t>-cut</a:t>
                </a:r>
              </a:p>
            </p:txBody>
          </p:sp>
        </mc:Choice>
        <mc:Fallback>
          <p:sp>
            <p:nvSpPr>
              <p:cNvPr id="14" name="Content Placeholder 1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33" t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</a:t>
            </a:r>
            <a:r>
              <a:rPr lang="en-US" dirty="0" err="1"/>
              <a:t>MaxCut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Content Placeholder 13"/>
              <p:cNvSpPr>
                <a:spLocks noGrp="1"/>
              </p:cNvSpPr>
              <p:nvPr>
                <p:ph idx="1"/>
              </p:nvPr>
            </p:nvSpPr>
            <p:spPr>
              <a:xfrm>
                <a:off x="1522414" y="1905000"/>
                <a:ext cx="9144000" cy="4678362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Graph </a:t>
                </a:r>
                <a:r>
                  <a:rPr lang="en-US" i="1" dirty="0"/>
                  <a:t>G = (V,E), </a:t>
                </a:r>
                <a:r>
                  <a:rPr lang="en-US" dirty="0"/>
                  <a:t>cut: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, cut value: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: </m:t>
                        </m:r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∉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Output:</a:t>
                </a:r>
                <a:r>
                  <a:rPr lang="en-US" i="1" dirty="0"/>
                  <a:t> locally maximal</a:t>
                </a:r>
                <a:r>
                  <a:rPr lang="en-US" dirty="0"/>
                  <a:t> cut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Local: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𝑛𝑏h𝑑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/>
                  <a:t> differs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 by flipping a </a:t>
                </a:r>
                <a:r>
                  <a:rPr lang="en-US" u="sng" dirty="0"/>
                  <a:t>single</a:t>
                </a:r>
                <a:r>
                  <a:rPr lang="en-US" dirty="0"/>
                  <a:t> vertex</a:t>
                </a:r>
              </a:p>
              <a:p>
                <a:pPr lvl="1"/>
                <a:r>
                  <a:rPr lang="en-US" dirty="0"/>
                  <a:t>Maximal: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maximal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is not increased over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𝑛𝑏h𝑑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is </a:t>
                </a:r>
                <a:r>
                  <a:rPr lang="en-US" i="1" dirty="0"/>
                  <a:t>satisfied</a:t>
                </a:r>
                <a:r>
                  <a:rPr lang="en-US" dirty="0"/>
                  <a:t> if most of its neighboring vertices are on the other side of the cut</a:t>
                </a:r>
              </a:p>
              <a:p>
                <a:pPr>
                  <a:buFontTx/>
                  <a:buChar char="-"/>
                </a:pPr>
                <a:endParaRPr lang="en-US" dirty="0"/>
              </a:p>
            </p:txBody>
          </p:sp>
        </mc:Choice>
        <mc:Fallback>
          <p:sp>
            <p:nvSpPr>
              <p:cNvPr id="14" name="Content Placeholder 1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2414" y="1905000"/>
                <a:ext cx="9144000" cy="4678362"/>
              </a:xfrm>
              <a:blipFill>
                <a:blip r:embed="rId3"/>
                <a:stretch>
                  <a:fillRect l="-933" t="-135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2062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FE188-4AE0-4C91-947B-53E597D77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Search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96B9B8-E8DF-49D7-985F-D96C6D8149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6F54B3-5405-44A9-903B-715AC77F0A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4212" y="1838876"/>
            <a:ext cx="3200400" cy="4399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5424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FE188-4AE0-4C91-947B-53E597D77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Search Example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F233A3D-2FBE-4088-A1EF-4AB8D8DFBD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390109" y="1905000"/>
            <a:ext cx="3408608" cy="4267200"/>
          </a:xfrm>
        </p:spPr>
      </p:pic>
    </p:spTree>
    <p:extLst>
      <p:ext uri="{BB962C8B-B14F-4D97-AF65-F5344CB8AC3E}">
        <p14:creationId xmlns:p14="http://schemas.microsoft.com/office/powerpoint/2010/main" val="11326461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FE188-4AE0-4C91-947B-53E597D77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Search Example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31C2FED-2145-4E2B-9F5D-E5F88DCDF0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441314" y="1905000"/>
            <a:ext cx="3306198" cy="4267200"/>
          </a:xfrm>
        </p:spPr>
      </p:pic>
    </p:spTree>
    <p:extLst>
      <p:ext uri="{BB962C8B-B14F-4D97-AF65-F5344CB8AC3E}">
        <p14:creationId xmlns:p14="http://schemas.microsoft.com/office/powerpoint/2010/main" val="8026148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0001018.potx" id="{D19C2884-2C55-4C1A-A5C2-5D03FF1F35A4}" vid="{5F7A9C6A-558C-4654-B762-2F22BC904FAE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Chalkboard education presentation (widescreen)</Template>
  <TotalTime>2715</TotalTime>
  <Words>1160</Words>
  <Application>Microsoft Office PowerPoint</Application>
  <PresentationFormat>Custom</PresentationFormat>
  <Paragraphs>168</Paragraphs>
  <Slides>23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Cambria Math</vt:lpstr>
      <vt:lpstr>Consolas</vt:lpstr>
      <vt:lpstr>Corbel</vt:lpstr>
      <vt:lpstr>Chalkboard 16x9</vt:lpstr>
      <vt:lpstr>Quantum vs classical local algorithms for local maxcut</vt:lpstr>
      <vt:lpstr>Quantum Supremacy</vt:lpstr>
      <vt:lpstr>Quantum Supremacy</vt:lpstr>
      <vt:lpstr>Local Search</vt:lpstr>
      <vt:lpstr>MaxCut</vt:lpstr>
      <vt:lpstr>Local MaxCut</vt:lpstr>
      <vt:lpstr>Local Search Example</vt:lpstr>
      <vt:lpstr>Local Search Example</vt:lpstr>
      <vt:lpstr>Local Search Example</vt:lpstr>
      <vt:lpstr>Local Search Example</vt:lpstr>
      <vt:lpstr>MaxCut vs. Local MaxCut</vt:lpstr>
      <vt:lpstr>MaxCut vs. Local MaxCut</vt:lpstr>
      <vt:lpstr>Local Search</vt:lpstr>
      <vt:lpstr>Local MaxCut</vt:lpstr>
      <vt:lpstr>FLIP Algorithm (Classical)</vt:lpstr>
      <vt:lpstr>QAOA</vt:lpstr>
      <vt:lpstr>QAOA</vt:lpstr>
      <vt:lpstr>QAOA – Local MaxCut</vt:lpstr>
      <vt:lpstr>QAOA – Local MaxCut (Simple Instance)</vt:lpstr>
      <vt:lpstr>QAOA – Local MaxCut Results (Simple Instance)</vt:lpstr>
      <vt:lpstr>QAOA – Local MaxCut Hard(?) Instance</vt:lpstr>
      <vt:lpstr>Future Work</vt:lpstr>
      <vt:lpstr>Quantum Supremacy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Quantum vs classical local algorithms for local maxcut</dc:title>
  <dc:creator>Steven Kordonowy</dc:creator>
  <cp:lastModifiedBy>Steven Kordonowy</cp:lastModifiedBy>
  <cp:revision>264</cp:revision>
  <dcterms:created xsi:type="dcterms:W3CDTF">2020-12-17T00:26:06Z</dcterms:created>
  <dcterms:modified xsi:type="dcterms:W3CDTF">2020-12-18T21:41:28Z</dcterms:modified>
</cp:coreProperties>
</file>