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  <p:sldId id="267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>
        <p:scale>
          <a:sx n="76" d="100"/>
          <a:sy n="76" d="100"/>
        </p:scale>
        <p:origin x="-3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A4DD1-4918-4BC0-83E7-5D8165B6515C}" type="datetimeFigureOut">
              <a:rPr lang="nl-BE" smtClean="0"/>
              <a:pPr/>
              <a:t>2/10/2012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419A-B9B1-4056-B9E5-FBF9D3A9500D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3A28-0874-4264-8047-1450546F98DE}" type="datetimeFigureOut">
              <a:rPr lang="nl-BE" smtClean="0"/>
              <a:pPr/>
              <a:t>2/10/2012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53BB-DA3F-4602-9E5F-7959E5C9315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9306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53BB-DA3F-4602-9E5F-7959E5C9315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Visit www.dotnetacademy.be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Visit www.dotnetacademy.be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Visit www.dotnetacademy.be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Visit www.dotnetacademy.be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Visit www.dotnetacademy.be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7657"/>
          <a:stretch/>
        </p:blipFill>
        <p:spPr bwMode="auto">
          <a:xfrm>
            <a:off x="1816100" y="539750"/>
            <a:ext cx="2333869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56163" y="946517"/>
            <a:ext cx="3806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0" b="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Demo</a:t>
            </a:r>
            <a:endParaRPr lang="nl-BE" sz="10000" b="0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82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7657"/>
          <a:stretch/>
        </p:blipFill>
        <p:spPr bwMode="auto">
          <a:xfrm>
            <a:off x="1816100" y="539750"/>
            <a:ext cx="2333869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56163" y="946517"/>
            <a:ext cx="38064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0" b="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Lab</a:t>
            </a:r>
            <a:endParaRPr lang="nl-BE" sz="10000" b="0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62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06500"/>
            <a:ext cx="9144000" cy="1111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:\CODEMODE\_Seminars\Slide templates\afbeeldingen\PptTemplate_0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7657"/>
          <a:stretch/>
        </p:blipFill>
        <p:spPr bwMode="auto">
          <a:xfrm>
            <a:off x="1816100" y="539750"/>
            <a:ext cx="2333869" cy="224062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93850" y="3028950"/>
            <a:ext cx="6134100" cy="3022600"/>
          </a:xfrm>
        </p:spPr>
        <p:txBody>
          <a:bodyPr>
            <a:noAutofit/>
          </a:bodyPr>
          <a:lstStyle>
            <a:lvl1pPr algn="ctr">
              <a:buNone/>
              <a:defRPr sz="240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Demo description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308862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Visit www.dotnetacademy.be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C28C-5DBE-47A5-AC43-31D1CB6CCC03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9236"/>
            <a:ext cx="3060973" cy="74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hprof.com/Learn/Alerts/DoNotUseImplicitTransac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ncher.org/tips/Languages/NHibernate.s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yende.com/blog/1890/nhibernate-cascades-the-different-between-all-all-delete-orphans-and-save-updat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hibernate.hibernatingrhinos.com/17/mapping-collections-in-nhibernate-part-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nhprof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" TargetMode="External"/><Relationship Id="rId2" Type="http://schemas.openxmlformats.org/officeDocument/2006/relationships/hyperlink" Target="http://www.ayen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doc/nh/en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NHibernate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Steven Lauwers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pPr lvl="2"/>
            <a:r>
              <a:rPr lang="nl-BE" dirty="0" err="1" smtClean="0"/>
              <a:t>Xml</a:t>
            </a:r>
            <a:r>
              <a:rPr lang="nl-BE" dirty="0" smtClean="0"/>
              <a:t>: </a:t>
            </a:r>
            <a:r>
              <a:rPr lang="nl-BE" dirty="0" err="1" smtClean="0"/>
              <a:t>App.config</a:t>
            </a:r>
            <a:r>
              <a:rPr lang="nl-BE" dirty="0" smtClean="0"/>
              <a:t> / </a:t>
            </a:r>
            <a:r>
              <a:rPr lang="nl-BE" dirty="0" err="1" smtClean="0"/>
              <a:t>Web.config</a:t>
            </a:r>
            <a:r>
              <a:rPr lang="nl-BE" dirty="0" smtClean="0"/>
              <a:t>, </a:t>
            </a:r>
            <a:r>
              <a:rPr lang="nl-BE" dirty="0" err="1" smtClean="0"/>
              <a:t>hibernate.cfg.xml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…</a:t>
            </a:r>
          </a:p>
          <a:p>
            <a:pPr lvl="2"/>
            <a:r>
              <a:rPr lang="nl-BE" dirty="0" smtClean="0"/>
              <a:t>In code</a:t>
            </a:r>
          </a:p>
          <a:p>
            <a:pPr lvl="1"/>
            <a:r>
              <a:rPr lang="nl-BE" dirty="0" err="1" smtClean="0"/>
              <a:t>Expensive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endParaRPr lang="nl-BE" dirty="0" smtClean="0"/>
          </a:p>
          <a:p>
            <a:pPr lvl="2"/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instance</a:t>
            </a:r>
            <a:r>
              <a:rPr lang="nl-BE" dirty="0" smtClean="0"/>
              <a:t> per </a:t>
            </a:r>
            <a:r>
              <a:rPr lang="nl-BE" dirty="0" err="1" smtClean="0"/>
              <a:t>app</a:t>
            </a:r>
            <a:endParaRPr lang="nl-BE" dirty="0" smtClean="0"/>
          </a:p>
          <a:p>
            <a:pPr lvl="2"/>
            <a:r>
              <a:rPr lang="nl-BE" dirty="0" err="1" smtClean="0"/>
              <a:t>Create</a:t>
            </a:r>
            <a:r>
              <a:rPr lang="nl-BE" dirty="0" smtClean="0"/>
              <a:t> at </a:t>
            </a:r>
            <a:r>
              <a:rPr lang="nl-BE" dirty="0" err="1" smtClean="0"/>
              <a:t>application</a:t>
            </a:r>
            <a:r>
              <a:rPr lang="nl-BE" dirty="0" smtClean="0"/>
              <a:t> </a:t>
            </a:r>
            <a:r>
              <a:rPr lang="nl-BE" dirty="0" err="1" smtClean="0"/>
              <a:t>startup</a:t>
            </a:r>
            <a:endParaRPr lang="nl-BE" dirty="0" smtClean="0"/>
          </a:p>
          <a:p>
            <a:pPr lvl="1"/>
            <a:r>
              <a:rPr lang="nl-BE" dirty="0" err="1" smtClean="0"/>
              <a:t>Exception</a:t>
            </a:r>
            <a:r>
              <a:rPr lang="nl-BE" dirty="0" smtClean="0"/>
              <a:t> safe</a:t>
            </a:r>
          </a:p>
          <a:p>
            <a:pPr lvl="1"/>
            <a:r>
              <a:rPr lang="nl-BE" dirty="0" smtClean="0"/>
              <a:t>Thread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Session</a:t>
            </a:r>
            <a:endParaRPr lang="nl-BE" dirty="0" smtClean="0"/>
          </a:p>
          <a:p>
            <a:pPr lvl="1"/>
            <a:r>
              <a:rPr lang="nl-BE" dirty="0" err="1" smtClean="0"/>
              <a:t>Created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the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 lvl="1"/>
            <a:r>
              <a:rPr lang="nl-BE" dirty="0" err="1" smtClean="0"/>
              <a:t>Cheap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exception</a:t>
            </a:r>
            <a:r>
              <a:rPr lang="nl-BE" dirty="0" smtClean="0"/>
              <a:t> safe</a:t>
            </a:r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thread safe (DIY)</a:t>
            </a:r>
          </a:p>
          <a:p>
            <a:pPr lvl="1"/>
            <a:r>
              <a:rPr lang="nl-BE" dirty="0" smtClean="0"/>
              <a:t>Unit of </a:t>
            </a:r>
            <a:r>
              <a:rPr lang="nl-BE" dirty="0" err="1" smtClean="0"/>
              <a:t>Work</a:t>
            </a:r>
            <a:r>
              <a:rPr lang="nl-BE" dirty="0" smtClean="0"/>
              <a:t>: tracks </a:t>
            </a:r>
            <a:r>
              <a:rPr lang="nl-BE" dirty="0" err="1" smtClean="0"/>
              <a:t>changes</a:t>
            </a:r>
            <a:r>
              <a:rPr lang="nl-BE" dirty="0" smtClean="0"/>
              <a:t> made to </a:t>
            </a:r>
            <a:r>
              <a:rPr lang="nl-BE" dirty="0" err="1" smtClean="0"/>
              <a:t>objects</a:t>
            </a:r>
            <a:r>
              <a:rPr lang="nl-BE" dirty="0" smtClean="0"/>
              <a:t> (</a:t>
            </a:r>
            <a:r>
              <a:rPr lang="nl-BE" dirty="0" err="1" smtClean="0"/>
              <a:t>Don’t</a:t>
            </a:r>
            <a:r>
              <a:rPr lang="nl-BE" dirty="0" smtClean="0"/>
              <a:t> DIY)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Transactions</a:t>
            </a:r>
            <a:endParaRPr lang="nl-BE" dirty="0" smtClean="0"/>
          </a:p>
          <a:p>
            <a:pPr lvl="1"/>
            <a:r>
              <a:rPr lang="nl-BE" dirty="0" err="1" smtClean="0"/>
              <a:t>Created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pPr lvl="1"/>
            <a:r>
              <a:rPr lang="nl-BE" dirty="0" smtClean="0"/>
              <a:t>Are </a:t>
            </a:r>
            <a:r>
              <a:rPr lang="nl-BE" dirty="0" err="1" smtClean="0"/>
              <a:t>mandatory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lvl="2"/>
            <a:r>
              <a:rPr lang="nl-BE" dirty="0" smtClean="0"/>
              <a:t>Even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reads</a:t>
            </a:r>
            <a:endParaRPr lang="nl-BE" dirty="0" smtClean="0"/>
          </a:p>
          <a:p>
            <a:pPr lvl="2"/>
            <a:r>
              <a:rPr lang="nl-BE" dirty="0" err="1" smtClean="0"/>
              <a:t>Otherwise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falls</a:t>
            </a:r>
            <a:r>
              <a:rPr lang="nl-BE" dirty="0" smtClean="0"/>
              <a:t> back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implicit</a:t>
            </a:r>
            <a:r>
              <a:rPr lang="nl-BE" dirty="0" smtClean="0"/>
              <a:t> </a:t>
            </a:r>
            <a:r>
              <a:rPr lang="nl-BE" dirty="0" err="1" smtClean="0"/>
              <a:t>transaction</a:t>
            </a:r>
            <a:r>
              <a:rPr lang="nl-BE" dirty="0" smtClean="0"/>
              <a:t> mode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>
                <a:hlinkClick r:id="rId2"/>
              </a:rPr>
              <a:t>http://nhprof.com/Learn/Alerts/DoNotUseImplicitTransactions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Configuration</a:t>
            </a:r>
            <a:r>
              <a:rPr lang="nl-BE" dirty="0" smtClean="0"/>
              <a:t> in </a:t>
            </a:r>
            <a:r>
              <a:rPr lang="nl-BE" dirty="0" err="1" smtClean="0"/>
              <a:t>App.config</a:t>
            </a:r>
            <a:endParaRPr lang="nl-BE" dirty="0" smtClean="0"/>
          </a:p>
          <a:p>
            <a:pPr lvl="1"/>
            <a:r>
              <a:rPr lang="nl-BE" dirty="0" smtClean="0"/>
              <a:t>Register the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config</a:t>
            </a:r>
            <a:r>
              <a:rPr lang="nl-BE" dirty="0" smtClean="0"/>
              <a:t> </a:t>
            </a:r>
            <a:r>
              <a:rPr lang="nl-BE" dirty="0" err="1" smtClean="0"/>
              <a:t>section</a:t>
            </a:r>
            <a:endParaRPr lang="nl-BE" dirty="0" smtClean="0"/>
          </a:p>
          <a:p>
            <a:pPr lvl="1"/>
            <a:r>
              <a:rPr lang="nl-BE" dirty="0" err="1" smtClean="0"/>
              <a:t>Configure</a:t>
            </a:r>
            <a:r>
              <a:rPr lang="nl-BE" dirty="0" smtClean="0"/>
              <a:t> the </a:t>
            </a:r>
            <a:r>
              <a:rPr lang="nl-BE" dirty="0" err="1" smtClean="0"/>
              <a:t>following</a:t>
            </a:r>
            <a:r>
              <a:rPr lang="nl-BE" dirty="0" smtClean="0"/>
              <a:t> </a:t>
            </a:r>
            <a:r>
              <a:rPr lang="nl-BE" dirty="0" err="1" smtClean="0"/>
              <a:t>properties</a:t>
            </a:r>
            <a:endParaRPr lang="nl-BE" dirty="0" smtClean="0"/>
          </a:p>
          <a:p>
            <a:pPr lvl="2"/>
            <a:r>
              <a:rPr lang="nl-BE" dirty="0" err="1" smtClean="0"/>
              <a:t>Connection.provider</a:t>
            </a:r>
            <a:endParaRPr lang="nl-BE" dirty="0" smtClean="0"/>
          </a:p>
          <a:p>
            <a:pPr lvl="2"/>
            <a:r>
              <a:rPr lang="nl-BE" dirty="0" err="1" smtClean="0"/>
              <a:t>Connection.driver</a:t>
            </a:r>
            <a:r>
              <a:rPr lang="nl-BE" dirty="0" smtClean="0"/>
              <a:t>_</a:t>
            </a:r>
            <a:r>
              <a:rPr lang="nl-BE" dirty="0" err="1" smtClean="0"/>
              <a:t>class</a:t>
            </a:r>
            <a:endParaRPr lang="nl-BE" dirty="0" smtClean="0"/>
          </a:p>
          <a:p>
            <a:pPr lvl="2"/>
            <a:r>
              <a:rPr lang="nl-BE" dirty="0" err="1" smtClean="0"/>
              <a:t>Connection.connection</a:t>
            </a:r>
            <a:r>
              <a:rPr lang="nl-BE" dirty="0" smtClean="0"/>
              <a:t>_</a:t>
            </a:r>
            <a:r>
              <a:rPr lang="nl-BE" dirty="0" err="1" smtClean="0"/>
              <a:t>string</a:t>
            </a:r>
            <a:endParaRPr lang="nl-BE" dirty="0" smtClean="0"/>
          </a:p>
          <a:p>
            <a:pPr lvl="2"/>
            <a:r>
              <a:rPr lang="nl-BE" dirty="0" smtClean="0"/>
              <a:t>Dialect</a:t>
            </a:r>
          </a:p>
          <a:p>
            <a:pPr lvl="1"/>
            <a:r>
              <a:rPr lang="nl-BE" dirty="0" smtClean="0">
                <a:hlinkClick r:id="rId2"/>
              </a:rPr>
              <a:t>http://www.fincher.org/tips/Languages/NHibernate.shtml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</a:t>
            </a:r>
            <a:r>
              <a:rPr lang="nl-BE" dirty="0" smtClean="0"/>
              <a:t> </a:t>
            </a:r>
            <a:r>
              <a:rPr lang="nl-BE" dirty="0" err="1" smtClean="0"/>
              <a:t>Section</a:t>
            </a:r>
            <a:r>
              <a:rPr lang="nl-BE" dirty="0" smtClean="0"/>
              <a:t> 7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Configure</a:t>
            </a:r>
            <a:r>
              <a:rPr lang="nl-BE" dirty="0" smtClean="0"/>
              <a:t> and </a:t>
            </a:r>
            <a:r>
              <a:rPr lang="nl-BE" dirty="0" err="1" smtClean="0"/>
              <a:t>build</a:t>
            </a:r>
            <a:r>
              <a:rPr lang="nl-BE" dirty="0" smtClean="0"/>
              <a:t> the </a:t>
            </a: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endParaRPr lang="nl-BE" dirty="0" smtClean="0"/>
          </a:p>
          <a:p>
            <a:pPr>
              <a:buNone/>
            </a:pPr>
            <a:endParaRPr lang="nl-BE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Build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tell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NH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mapping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files</a:t>
            </a:r>
            <a:endParaRPr lang="nl-BE" sz="1400" dirty="0" smtClean="0"/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configuration.AddAssembly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(Post).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// Let NH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the tables in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database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real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life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apps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schemaExport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SchemaExport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schemaExport.Create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Build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factory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configuration.BuildSessionFactory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session</a:t>
            </a:r>
            <a:r>
              <a:rPr lang="nl-BE" dirty="0" smtClean="0"/>
              <a:t> and save a Post to the DB</a:t>
            </a:r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(var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(var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post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var post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Post {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…, Message = …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PostedOn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= … };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post to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commmit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transaction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session.Save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(post)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tx.Commit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nl-B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/>
              <a:t>Check </a:t>
            </a:r>
            <a:r>
              <a:rPr lang="nl-BE" dirty="0" err="1" smtClean="0"/>
              <a:t>if</a:t>
            </a:r>
            <a:r>
              <a:rPr lang="nl-BE" dirty="0" smtClean="0"/>
              <a:t> the Post has been </a:t>
            </a:r>
            <a:r>
              <a:rPr lang="nl-BE" dirty="0" err="1" smtClean="0"/>
              <a:t>saved</a:t>
            </a:r>
            <a:r>
              <a:rPr lang="nl-BE" dirty="0" smtClean="0"/>
              <a:t> in the DB</a:t>
            </a:r>
            <a:endParaRPr lang="nl-BE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Retrieve</a:t>
            </a:r>
            <a:r>
              <a:rPr lang="nl-BE" dirty="0" smtClean="0"/>
              <a:t> the Post </a:t>
            </a:r>
            <a:r>
              <a:rPr lang="nl-BE" dirty="0" err="1" smtClean="0"/>
              <a:t>from</a:t>
            </a:r>
            <a:r>
              <a:rPr lang="nl-BE" dirty="0" smtClean="0"/>
              <a:t> the DB and update </a:t>
            </a:r>
            <a:r>
              <a:rPr lang="nl-BE" dirty="0" err="1" smtClean="0"/>
              <a:t>it</a:t>
            </a:r>
            <a:endParaRPr lang="nl-BE" dirty="0" smtClean="0"/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(var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(var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session.BeginTransaction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var post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session.Get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&lt;Post&gt;(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("Post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DB");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("------------");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post.Id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post.Description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("Message: " +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post.Message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PostedOn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post.PostedOn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post.Description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"New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tx.Commit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lvl="1"/>
            <a:r>
              <a:rPr lang="nl-BE" dirty="0" err="1" smtClean="0"/>
              <a:t>Assign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yourself</a:t>
            </a:r>
            <a:r>
              <a:rPr lang="nl-BE" dirty="0" smtClean="0"/>
              <a:t>: </a:t>
            </a:r>
            <a:r>
              <a:rPr lang="nl-BE" dirty="0" err="1" smtClean="0"/>
              <a:t>assigned</a:t>
            </a:r>
            <a:endParaRPr lang="nl-BE" dirty="0" smtClean="0"/>
          </a:p>
          <a:p>
            <a:pPr lvl="1"/>
            <a:r>
              <a:rPr lang="nl-BE" dirty="0" smtClean="0"/>
              <a:t>Let DB </a:t>
            </a:r>
            <a:r>
              <a:rPr lang="nl-BE" dirty="0" err="1" smtClean="0"/>
              <a:t>generate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: </a:t>
            </a:r>
            <a:r>
              <a:rPr lang="nl-BE" dirty="0" err="1" smtClean="0"/>
              <a:t>identity</a:t>
            </a:r>
            <a:r>
              <a:rPr lang="nl-BE" dirty="0" smtClean="0"/>
              <a:t>, </a:t>
            </a:r>
            <a:r>
              <a:rPr lang="nl-BE" dirty="0" err="1" smtClean="0"/>
              <a:t>sequence</a:t>
            </a:r>
            <a:r>
              <a:rPr lang="nl-BE" dirty="0" smtClean="0"/>
              <a:t>, </a:t>
            </a:r>
            <a:r>
              <a:rPr lang="nl-BE" dirty="0" err="1" smtClean="0"/>
              <a:t>native</a:t>
            </a:r>
            <a:endParaRPr lang="nl-BE" dirty="0" smtClean="0"/>
          </a:p>
          <a:p>
            <a:pPr lvl="1"/>
            <a:r>
              <a:rPr lang="nl-BE" dirty="0" smtClean="0"/>
              <a:t>Let NH </a:t>
            </a:r>
            <a:r>
              <a:rPr lang="nl-BE" dirty="0" err="1" smtClean="0"/>
              <a:t>generate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: </a:t>
            </a:r>
            <a:r>
              <a:rPr lang="nl-BE" dirty="0" err="1" smtClean="0"/>
              <a:t>guid</a:t>
            </a:r>
            <a:r>
              <a:rPr lang="nl-BE" dirty="0" smtClean="0"/>
              <a:t>, </a:t>
            </a:r>
            <a:r>
              <a:rPr lang="nl-BE" dirty="0" err="1" smtClean="0"/>
              <a:t>guid.comb</a:t>
            </a:r>
            <a:r>
              <a:rPr lang="nl-BE" dirty="0" smtClean="0"/>
              <a:t>, </a:t>
            </a:r>
            <a:r>
              <a:rPr lang="nl-BE" dirty="0" err="1" smtClean="0"/>
              <a:t>hilo</a:t>
            </a:r>
            <a:endParaRPr lang="nl-BE" dirty="0" smtClean="0"/>
          </a:p>
          <a:p>
            <a:pPr>
              <a:buNone/>
            </a:pPr>
            <a:endParaRPr lang="nl-BE" dirty="0" smtClean="0"/>
          </a:p>
          <a:p>
            <a:r>
              <a:rPr lang="nl-BE" dirty="0" err="1" smtClean="0"/>
              <a:t>What</a:t>
            </a:r>
            <a:r>
              <a:rPr lang="nl-BE" dirty="0" smtClean="0"/>
              <a:t> is a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err="1" smtClean="0"/>
              <a:t>Mostly</a:t>
            </a:r>
            <a:r>
              <a:rPr lang="nl-BE" dirty="0" smtClean="0"/>
              <a:t>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smtClean="0"/>
              <a:t>Records are </a:t>
            </a:r>
            <a:r>
              <a:rPr lang="nl-BE" dirty="0" err="1" smtClean="0"/>
              <a:t>saved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disk </a:t>
            </a:r>
            <a:r>
              <a:rPr lang="nl-BE" dirty="0" err="1" smtClean="0"/>
              <a:t>according</a:t>
            </a:r>
            <a:r>
              <a:rPr lang="nl-BE" dirty="0" smtClean="0"/>
              <a:t> the order of the </a:t>
            </a:r>
            <a:r>
              <a:rPr lang="nl-BE" dirty="0" err="1" smtClean="0"/>
              <a:t>clustered</a:t>
            </a:r>
            <a:r>
              <a:rPr lang="nl-BE" dirty="0" smtClean="0"/>
              <a:t> index</a:t>
            </a:r>
          </a:p>
          <a:p>
            <a:pPr lvl="1"/>
            <a:r>
              <a:rPr lang="nl-BE" dirty="0" smtClean="0"/>
              <a:t>Important to limit index </a:t>
            </a:r>
            <a:r>
              <a:rPr lang="nl-BE" dirty="0" err="1" smtClean="0"/>
              <a:t>fragmentation</a:t>
            </a:r>
            <a:endParaRPr lang="nl-BE" dirty="0" smtClean="0"/>
          </a:p>
          <a:p>
            <a:pPr lvl="1"/>
            <a:r>
              <a:rPr lang="nl-BE" dirty="0" err="1" smtClean="0"/>
              <a:t>Solution</a:t>
            </a:r>
            <a:r>
              <a:rPr lang="nl-BE" dirty="0" smtClean="0"/>
              <a:t>: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sequencial</a:t>
            </a:r>
            <a:r>
              <a:rPr lang="nl-BE" dirty="0" smtClean="0"/>
              <a:t> </a:t>
            </a: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keys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Multiply 4"/>
          <p:cNvSpPr/>
          <p:nvPr/>
        </p:nvSpPr>
        <p:spPr>
          <a:xfrm>
            <a:off x="1259632" y="2276872"/>
            <a:ext cx="2050514" cy="6480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2247419" y="2657237"/>
            <a:ext cx="832738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3284984"/>
            <a:ext cx="4968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Extra selects, performance loss, </a:t>
            </a:r>
            <a:r>
              <a:rPr lang="nl-BE" dirty="0" err="1" smtClean="0">
                <a:solidFill>
                  <a:schemeClr val="bg1"/>
                </a:solidFill>
              </a:rPr>
              <a:t>no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batching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animBg="1"/>
      <p:bldP spid="7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options</a:t>
            </a:r>
            <a:r>
              <a:rPr lang="nl-BE" dirty="0" smtClean="0"/>
              <a:t> do we have</a:t>
            </a:r>
          </a:p>
          <a:p>
            <a:pPr lvl="1"/>
            <a:r>
              <a:rPr lang="nl-BE" dirty="0" err="1" smtClean="0"/>
              <a:t>Guid.comb</a:t>
            </a:r>
            <a:r>
              <a:rPr lang="nl-BE" dirty="0" smtClean="0"/>
              <a:t>: </a:t>
            </a:r>
            <a:r>
              <a:rPr lang="nl-BE" dirty="0" err="1" smtClean="0"/>
              <a:t>sequencial</a:t>
            </a:r>
            <a:r>
              <a:rPr lang="nl-BE" dirty="0" smtClean="0"/>
              <a:t>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Hilo</a:t>
            </a:r>
            <a:r>
              <a:rPr lang="nl-BE" dirty="0" smtClean="0"/>
              <a:t>: ranges of </a:t>
            </a:r>
            <a:r>
              <a:rPr lang="nl-BE" dirty="0" err="1" smtClean="0"/>
              <a:t>sequencial</a:t>
            </a:r>
            <a:r>
              <a:rPr lang="nl-BE" dirty="0" smtClean="0"/>
              <a:t> integers per </a:t>
            </a:r>
            <a:r>
              <a:rPr lang="nl-BE" dirty="0" err="1" smtClean="0"/>
              <a:t>session</a:t>
            </a:r>
            <a:endParaRPr lang="nl-BE" dirty="0" smtClean="0"/>
          </a:p>
          <a:p>
            <a:pPr lvl="2"/>
            <a:r>
              <a:rPr lang="nl-BE" dirty="0" smtClean="0"/>
              <a:t>High: </a:t>
            </a:r>
            <a:r>
              <a:rPr lang="nl-BE" dirty="0" err="1" smtClean="0"/>
              <a:t>incremental</a:t>
            </a:r>
            <a:r>
              <a:rPr lang="nl-BE" dirty="0" smtClean="0"/>
              <a:t> </a:t>
            </a:r>
            <a:r>
              <a:rPr lang="nl-BE" dirty="0" err="1" smtClean="0"/>
              <a:t>number</a:t>
            </a:r>
            <a:r>
              <a:rPr lang="nl-BE" dirty="0" smtClean="0"/>
              <a:t> in the database</a:t>
            </a:r>
          </a:p>
          <a:p>
            <a:pPr lvl="2"/>
            <a:r>
              <a:rPr lang="nl-BE" dirty="0" smtClean="0"/>
              <a:t>Low: </a:t>
            </a:r>
            <a:r>
              <a:rPr lang="nl-BE" dirty="0" err="1" smtClean="0"/>
              <a:t>how</a:t>
            </a:r>
            <a:r>
              <a:rPr lang="nl-BE" dirty="0" smtClean="0"/>
              <a:t>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numbers</a:t>
            </a:r>
            <a:r>
              <a:rPr lang="nl-BE" dirty="0" smtClean="0"/>
              <a:t> per range</a:t>
            </a:r>
          </a:p>
          <a:p>
            <a:pPr lvl="2"/>
            <a:r>
              <a:rPr lang="nl-BE" dirty="0" err="1" smtClean="0"/>
              <a:t>Example</a:t>
            </a:r>
            <a:r>
              <a:rPr lang="nl-BE" dirty="0" smtClean="0"/>
              <a:t> of the </a:t>
            </a:r>
            <a:r>
              <a:rPr lang="nl-BE" dirty="0" err="1" smtClean="0"/>
              <a:t>algorithm</a:t>
            </a:r>
            <a:r>
              <a:rPr lang="nl-BE" dirty="0" smtClean="0"/>
              <a:t>:</a:t>
            </a:r>
          </a:p>
          <a:p>
            <a:pPr lvl="3"/>
            <a:r>
              <a:rPr lang="nl-BE" dirty="0" smtClean="0"/>
              <a:t>High: 4</a:t>
            </a:r>
          </a:p>
          <a:p>
            <a:pPr lvl="3"/>
            <a:r>
              <a:rPr lang="nl-BE" dirty="0" smtClean="0"/>
              <a:t>Low: 5</a:t>
            </a:r>
          </a:p>
          <a:p>
            <a:pPr lvl="3"/>
            <a:r>
              <a:rPr lang="nl-BE" dirty="0" smtClean="0"/>
              <a:t>First ID (High * Low + 1): 4 * 5 + 1 = 21</a:t>
            </a:r>
          </a:p>
          <a:p>
            <a:pPr lvl="3"/>
            <a:r>
              <a:rPr lang="nl-BE" dirty="0" smtClean="0"/>
              <a:t>Last ID (High * Low + Low): 4 * 5 + 5 = 25</a:t>
            </a:r>
          </a:p>
          <a:p>
            <a:pPr lvl="1">
              <a:buNone/>
            </a:pPr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 kind of relations do we have</a:t>
            </a:r>
          </a:p>
          <a:p>
            <a:pPr lvl="1"/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one</a:t>
            </a:r>
            <a:r>
              <a:rPr lang="nl-BE" dirty="0" smtClean="0"/>
              <a:t>: a post is </a:t>
            </a:r>
            <a:r>
              <a:rPr lang="nl-BE" dirty="0" err="1" smtClean="0"/>
              <a:t>written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user</a:t>
            </a:r>
          </a:p>
          <a:p>
            <a:pPr lvl="1"/>
            <a:r>
              <a:rPr lang="nl-BE" dirty="0" err="1" smtClean="0"/>
              <a:t>Collections</a:t>
            </a:r>
            <a:endParaRPr lang="nl-BE" dirty="0" smtClean="0"/>
          </a:p>
          <a:p>
            <a:pPr lvl="2"/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r>
              <a:rPr lang="nl-BE" dirty="0" smtClean="0"/>
              <a:t>: a post </a:t>
            </a:r>
            <a:r>
              <a:rPr lang="nl-BE" dirty="0" err="1" smtClean="0"/>
              <a:t>can</a:t>
            </a:r>
            <a:r>
              <a:rPr lang="nl-BE" dirty="0" smtClean="0"/>
              <a:t> have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comments</a:t>
            </a:r>
            <a:endParaRPr lang="nl-BE" dirty="0" smtClean="0"/>
          </a:p>
          <a:p>
            <a:pPr lvl="2"/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r>
              <a:rPr lang="nl-BE" dirty="0" smtClean="0"/>
              <a:t>: </a:t>
            </a:r>
          </a:p>
          <a:p>
            <a:pPr lvl="3"/>
            <a:r>
              <a:rPr lang="nl-BE" dirty="0" smtClean="0"/>
              <a:t>A post </a:t>
            </a:r>
            <a:r>
              <a:rPr lang="nl-BE" dirty="0" err="1" smtClean="0"/>
              <a:t>can</a:t>
            </a:r>
            <a:r>
              <a:rPr lang="nl-BE" dirty="0" smtClean="0"/>
              <a:t> have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tags</a:t>
            </a:r>
            <a:endParaRPr lang="nl-BE" dirty="0" smtClean="0"/>
          </a:p>
          <a:p>
            <a:pPr lvl="3"/>
            <a:r>
              <a:rPr lang="nl-BE" dirty="0" smtClean="0"/>
              <a:t>A </a:t>
            </a:r>
            <a:r>
              <a:rPr lang="nl-BE" dirty="0" err="1" smtClean="0"/>
              <a:t>tag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posts</a:t>
            </a:r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am</a:t>
            </a:r>
            <a:r>
              <a:rPr lang="nl-BE" dirty="0" smtClean="0"/>
              <a:t>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.NET consultant @ </a:t>
            </a:r>
            <a:r>
              <a:rPr lang="nl-BE" dirty="0" err="1" smtClean="0"/>
              <a:t>QFrame</a:t>
            </a:r>
            <a:endParaRPr lang="nl-BE" dirty="0" smtClean="0"/>
          </a:p>
          <a:p>
            <a:r>
              <a:rPr lang="nl-BE" dirty="0" smtClean="0"/>
              <a:t>Web </a:t>
            </a:r>
            <a:r>
              <a:rPr lang="nl-BE" dirty="0" err="1" smtClean="0"/>
              <a:t>development</a:t>
            </a:r>
            <a:endParaRPr lang="nl-BE" dirty="0" smtClean="0"/>
          </a:p>
          <a:p>
            <a:r>
              <a:rPr lang="nl-BE" dirty="0" err="1" smtClean="0"/>
              <a:t>Technical</a:t>
            </a:r>
            <a:r>
              <a:rPr lang="nl-BE" dirty="0" smtClean="0"/>
              <a:t> </a:t>
            </a:r>
            <a:r>
              <a:rPr lang="nl-BE" dirty="0" err="1" smtClean="0"/>
              <a:t>architecture</a:t>
            </a:r>
            <a:endParaRPr lang="nl-BE" dirty="0" smtClean="0"/>
          </a:p>
          <a:p>
            <a:r>
              <a:rPr lang="nl-BE" dirty="0" smtClean="0"/>
              <a:t>MVC, </a:t>
            </a:r>
            <a:r>
              <a:rPr lang="nl-BE" dirty="0" err="1" smtClean="0"/>
              <a:t>NHibernate</a:t>
            </a:r>
            <a:r>
              <a:rPr lang="nl-BE" dirty="0" smtClean="0"/>
              <a:t>, </a:t>
            </a:r>
            <a:r>
              <a:rPr lang="nl-BE" dirty="0" err="1" smtClean="0"/>
              <a:t>JavaScript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Open </a:t>
            </a:r>
            <a:r>
              <a:rPr lang="nl-BE" dirty="0" err="1" smtClean="0"/>
              <a:t>Source</a:t>
            </a:r>
            <a:r>
              <a:rPr lang="nl-BE" dirty="0" smtClean="0"/>
              <a:t> Software</a:t>
            </a:r>
          </a:p>
          <a:p>
            <a:pPr lvl="1"/>
            <a:r>
              <a:rPr lang="nl-BE" dirty="0" err="1" smtClean="0"/>
              <a:t>Glimpse</a:t>
            </a:r>
            <a:r>
              <a:rPr lang="nl-BE" dirty="0" smtClean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Post is </a:t>
            </a:r>
            <a:r>
              <a:rPr lang="nl-BE" dirty="0" err="1" smtClean="0"/>
              <a:t>written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a User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‘User’</a:t>
            </a:r>
          </a:p>
          <a:p>
            <a:pPr lvl="1"/>
            <a:r>
              <a:rPr lang="nl-BE" dirty="0" err="1" smtClean="0"/>
              <a:t>Id</a:t>
            </a:r>
            <a:r>
              <a:rPr lang="nl-BE" dirty="0" smtClean="0"/>
              <a:t>: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Firstname</a:t>
            </a:r>
            <a:r>
              <a:rPr lang="nl-BE" dirty="0" smtClean="0"/>
              <a:t>: </a:t>
            </a:r>
            <a:r>
              <a:rPr lang="nl-BE" dirty="0" err="1" smtClean="0"/>
              <a:t>string</a:t>
            </a:r>
            <a:endParaRPr lang="nl-BE" dirty="0" smtClean="0"/>
          </a:p>
          <a:p>
            <a:pPr lvl="1"/>
            <a:r>
              <a:rPr lang="nl-BE" dirty="0" err="1" smtClean="0"/>
              <a:t>Lastname</a:t>
            </a:r>
            <a:r>
              <a:rPr lang="nl-BE" dirty="0" smtClean="0"/>
              <a:t>: </a:t>
            </a:r>
            <a:r>
              <a:rPr lang="nl-BE" dirty="0" err="1" smtClean="0"/>
              <a:t>string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mapping</a:t>
            </a:r>
            <a:r>
              <a:rPr lang="nl-BE" dirty="0" smtClean="0"/>
              <a:t> file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User.hbm.xml</a:t>
            </a:r>
            <a:r>
              <a:rPr lang="nl-BE" dirty="0" smtClean="0"/>
              <a:t>’ </a:t>
            </a:r>
            <a:r>
              <a:rPr lang="nl-BE" dirty="0" err="1" smtClean="0"/>
              <a:t>for</a:t>
            </a:r>
            <a:r>
              <a:rPr lang="nl-BE" dirty="0" smtClean="0"/>
              <a:t> the User </a:t>
            </a:r>
            <a:r>
              <a:rPr lang="nl-BE" dirty="0" err="1" smtClean="0"/>
              <a:t>class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a </a:t>
            </a: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WrittenBy</a:t>
            </a:r>
            <a:r>
              <a:rPr lang="nl-BE" dirty="0" smtClean="0"/>
              <a:t>’ of type User to the Post </a:t>
            </a:r>
            <a:r>
              <a:rPr lang="nl-BE" dirty="0" err="1" smtClean="0"/>
              <a:t>class</a:t>
            </a:r>
            <a:r>
              <a:rPr lang="nl-BE" dirty="0" smtClean="0"/>
              <a:t>.</a:t>
            </a:r>
          </a:p>
          <a:p>
            <a:r>
              <a:rPr lang="nl-BE" dirty="0" smtClean="0"/>
              <a:t>Update the </a:t>
            </a:r>
            <a:r>
              <a:rPr lang="nl-BE" dirty="0" err="1" smtClean="0"/>
              <a:t>mapping</a:t>
            </a:r>
            <a:r>
              <a:rPr lang="nl-BE" dirty="0" smtClean="0"/>
              <a:t> file of the Post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None/>
            </a:pPr>
            <a:r>
              <a:rPr lang="en-US" sz="1400" dirty="0" smtClean="0"/>
              <a:t>	</a:t>
            </a:r>
            <a:br>
              <a:rPr lang="en-US" sz="14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&lt;many-to-one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WrittenBy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column="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WrittenById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class="User" /&gt;</a:t>
            </a:r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/>
              <a:t>Since</a:t>
            </a:r>
            <a:r>
              <a:rPr lang="nl-BE" dirty="0" smtClean="0"/>
              <a:t> ‘User’ is a </a:t>
            </a:r>
            <a:r>
              <a:rPr lang="nl-BE" dirty="0" err="1" smtClean="0"/>
              <a:t>reserved</a:t>
            </a:r>
            <a:r>
              <a:rPr lang="nl-BE" dirty="0" smtClean="0"/>
              <a:t> </a:t>
            </a:r>
            <a:r>
              <a:rPr lang="nl-BE" dirty="0" err="1" smtClean="0"/>
              <a:t>keyword</a:t>
            </a:r>
            <a:r>
              <a:rPr lang="nl-BE" dirty="0" smtClean="0"/>
              <a:t> in SQL, we </a:t>
            </a:r>
            <a:r>
              <a:rPr lang="nl-BE" dirty="0" err="1" smtClean="0"/>
              <a:t>need</a:t>
            </a:r>
            <a:r>
              <a:rPr lang="nl-BE" dirty="0" smtClean="0"/>
              <a:t> to escape it. </a:t>
            </a:r>
            <a:r>
              <a:rPr lang="nl-BE" dirty="0" err="1" smtClean="0"/>
              <a:t>Add</a:t>
            </a:r>
            <a:r>
              <a:rPr lang="nl-BE" dirty="0" smtClean="0"/>
              <a:t> the </a:t>
            </a:r>
            <a:r>
              <a:rPr lang="nl-BE" dirty="0" err="1" smtClean="0"/>
              <a:t>following</a:t>
            </a:r>
            <a:r>
              <a:rPr lang="nl-BE" dirty="0" smtClean="0"/>
              <a:t> to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config</a:t>
            </a:r>
            <a:r>
              <a:rPr lang="nl-BE" dirty="0" smtClean="0"/>
              <a:t>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&lt;property name="hbm2ddl.keywords"&gt;auto-quote&lt;/property&gt;</a:t>
            </a:r>
            <a:endParaRPr lang="nl-BE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one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instance</a:t>
            </a:r>
            <a:r>
              <a:rPr lang="nl-BE" dirty="0" smtClean="0"/>
              <a:t> of a Post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a User and </a:t>
            </a:r>
            <a:r>
              <a:rPr lang="nl-BE" dirty="0" err="1" smtClean="0"/>
              <a:t>assign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to the Post</a:t>
            </a:r>
          </a:p>
          <a:p>
            <a:r>
              <a:rPr lang="nl-BE" dirty="0" err="1" smtClean="0"/>
              <a:t>Add</a:t>
            </a:r>
            <a:r>
              <a:rPr lang="nl-BE" dirty="0" smtClean="0"/>
              <a:t> the User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Add</a:t>
            </a:r>
            <a:r>
              <a:rPr lang="nl-BE" dirty="0" smtClean="0"/>
              <a:t> the Post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Commit</a:t>
            </a:r>
            <a:r>
              <a:rPr lang="nl-BE" dirty="0" smtClean="0"/>
              <a:t> the </a:t>
            </a:r>
            <a:r>
              <a:rPr lang="nl-BE" dirty="0" err="1" smtClean="0"/>
              <a:t>transaction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Post </a:t>
            </a:r>
            <a:r>
              <a:rPr lang="nl-BE" dirty="0" err="1" smtClean="0"/>
              <a:t>can</a:t>
            </a:r>
            <a:r>
              <a:rPr lang="nl-BE" dirty="0" smtClean="0"/>
              <a:t> have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Comments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‘</a:t>
            </a:r>
            <a:r>
              <a:rPr lang="nl-BE" dirty="0" err="1" smtClean="0"/>
              <a:t>Comment</a:t>
            </a:r>
            <a:r>
              <a:rPr lang="nl-BE" dirty="0" smtClean="0"/>
              <a:t>’</a:t>
            </a:r>
          </a:p>
          <a:p>
            <a:pPr lvl="1"/>
            <a:r>
              <a:rPr lang="nl-BE" dirty="0" err="1" smtClean="0"/>
              <a:t>Id</a:t>
            </a:r>
            <a:r>
              <a:rPr lang="nl-BE" dirty="0" smtClean="0"/>
              <a:t>: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smtClean="0"/>
              <a:t>Message: </a:t>
            </a:r>
            <a:r>
              <a:rPr lang="nl-BE" dirty="0" err="1" smtClean="0"/>
              <a:t>string</a:t>
            </a:r>
            <a:endParaRPr lang="nl-BE" dirty="0" smtClean="0"/>
          </a:p>
          <a:p>
            <a:pPr lvl="1"/>
            <a:r>
              <a:rPr lang="nl-BE" dirty="0" err="1" smtClean="0"/>
              <a:t>PostedOn</a:t>
            </a:r>
            <a:r>
              <a:rPr lang="nl-BE" dirty="0" smtClean="0"/>
              <a:t>: </a:t>
            </a:r>
            <a:r>
              <a:rPr lang="nl-BE" dirty="0" err="1" smtClean="0"/>
              <a:t>datetime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mapping</a:t>
            </a:r>
            <a:r>
              <a:rPr lang="nl-BE" dirty="0" smtClean="0"/>
              <a:t> file </a:t>
            </a:r>
            <a:r>
              <a:rPr lang="nl-BE" dirty="0" err="1" smtClean="0"/>
              <a:t>for</a:t>
            </a:r>
            <a:r>
              <a:rPr lang="nl-BE" dirty="0" smtClean="0"/>
              <a:t> the </a:t>
            </a:r>
            <a:r>
              <a:rPr lang="nl-BE" dirty="0" err="1" smtClean="0"/>
              <a:t>Comment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Comment.hbm.xml</a:t>
            </a:r>
            <a:r>
              <a:rPr lang="nl-BE" dirty="0" smtClean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a </a:t>
            </a: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Comments</a:t>
            </a:r>
            <a:r>
              <a:rPr lang="nl-BE" dirty="0" smtClean="0"/>
              <a:t>’ of type </a:t>
            </a:r>
            <a:r>
              <a:rPr lang="nl-BE" dirty="0" err="1" smtClean="0"/>
              <a:t>ISet</a:t>
            </a:r>
            <a:r>
              <a:rPr lang="nl-BE" dirty="0" smtClean="0"/>
              <a:t>&lt;</a:t>
            </a:r>
            <a:r>
              <a:rPr lang="nl-BE" dirty="0" err="1" smtClean="0"/>
              <a:t>Comment</a:t>
            </a:r>
            <a:r>
              <a:rPr lang="nl-BE" dirty="0" smtClean="0"/>
              <a:t>&gt; to the Post </a:t>
            </a:r>
            <a:r>
              <a:rPr lang="nl-BE" dirty="0" err="1" smtClean="0"/>
              <a:t>class</a:t>
            </a:r>
            <a:r>
              <a:rPr lang="nl-BE" dirty="0" smtClean="0"/>
              <a:t>. </a:t>
            </a:r>
            <a:r>
              <a:rPr lang="nl-BE" dirty="0" err="1" smtClean="0"/>
              <a:t>This</a:t>
            </a:r>
            <a:r>
              <a:rPr lang="nl-BE" dirty="0" smtClean="0"/>
              <a:t> must </a:t>
            </a:r>
            <a:r>
              <a:rPr lang="nl-BE" dirty="0" err="1" smtClean="0"/>
              <a:t>be</a:t>
            </a:r>
            <a:r>
              <a:rPr lang="nl-BE" dirty="0" smtClean="0"/>
              <a:t> the </a:t>
            </a:r>
            <a:r>
              <a:rPr lang="nl-BE" dirty="0" err="1" smtClean="0"/>
              <a:t>ISet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Iesi.Collections.Generic</a:t>
            </a:r>
            <a:r>
              <a:rPr lang="nl-BE" dirty="0" smtClean="0"/>
              <a:t>, </a:t>
            </a:r>
            <a:r>
              <a:rPr lang="nl-BE" dirty="0" err="1" smtClean="0"/>
              <a:t>not</a:t>
            </a:r>
            <a:r>
              <a:rPr lang="nl-BE" dirty="0" smtClean="0"/>
              <a:t> the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System.Collections.Generic</a:t>
            </a:r>
            <a:r>
              <a:rPr lang="nl-BE" dirty="0" smtClean="0"/>
              <a:t>.</a:t>
            </a:r>
          </a:p>
          <a:p>
            <a:r>
              <a:rPr lang="nl-BE" dirty="0" smtClean="0"/>
              <a:t>Update the </a:t>
            </a:r>
            <a:r>
              <a:rPr lang="nl-BE" dirty="0" err="1" smtClean="0"/>
              <a:t>mapping</a:t>
            </a:r>
            <a:r>
              <a:rPr lang="nl-BE" dirty="0" smtClean="0"/>
              <a:t> file of the Post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None/>
            </a:pPr>
            <a:r>
              <a:rPr lang="en-US" sz="1400" dirty="0" smtClean="0"/>
              <a:t>	</a:t>
            </a:r>
            <a:br>
              <a:rPr lang="en-US" sz="14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&lt;set name="Comments" cascade="all-delete-orphan"&gt;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column="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one-to-many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&lt;/set&gt;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instance</a:t>
            </a:r>
            <a:r>
              <a:rPr lang="nl-BE" dirty="0" smtClean="0"/>
              <a:t> of a Post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a User and </a:t>
            </a:r>
            <a:r>
              <a:rPr lang="nl-BE" dirty="0" err="1" smtClean="0"/>
              <a:t>assign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to the Post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nl-BE" dirty="0" err="1" smtClean="0"/>
              <a:t>Comments</a:t>
            </a:r>
            <a:r>
              <a:rPr lang="nl-BE" dirty="0" smtClean="0"/>
              <a:t> and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 to the Post</a:t>
            </a:r>
          </a:p>
          <a:p>
            <a:r>
              <a:rPr lang="nl-BE" dirty="0" err="1" smtClean="0"/>
              <a:t>Add</a:t>
            </a:r>
            <a:r>
              <a:rPr lang="nl-BE" dirty="0" smtClean="0"/>
              <a:t> the User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Add</a:t>
            </a:r>
            <a:r>
              <a:rPr lang="nl-BE" dirty="0" smtClean="0"/>
              <a:t> the Post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Commit</a:t>
            </a:r>
            <a:r>
              <a:rPr lang="nl-BE" dirty="0" smtClean="0"/>
              <a:t> the </a:t>
            </a:r>
            <a:r>
              <a:rPr lang="nl-BE" dirty="0" err="1" smtClean="0"/>
              <a:t>transaction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Comments</a:t>
            </a:r>
            <a:r>
              <a:rPr lang="nl-BE" dirty="0" smtClean="0"/>
              <a:t> are </a:t>
            </a:r>
            <a:r>
              <a:rPr lang="nl-BE" dirty="0" err="1" smtClean="0"/>
              <a:t>saved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saving</a:t>
            </a:r>
            <a:r>
              <a:rPr lang="nl-BE" dirty="0" smtClean="0"/>
              <a:t> the Post</a:t>
            </a:r>
          </a:p>
          <a:p>
            <a:pPr lvl="1"/>
            <a:r>
              <a:rPr lang="nl-BE" dirty="0" err="1" smtClean="0"/>
              <a:t>Persistance</a:t>
            </a:r>
            <a:r>
              <a:rPr lang="nl-BE" dirty="0" smtClean="0"/>
              <a:t> 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reachability</a:t>
            </a:r>
            <a:endParaRPr lang="nl-BE" dirty="0" smtClean="0"/>
          </a:p>
          <a:p>
            <a:pPr lvl="1"/>
            <a:r>
              <a:rPr lang="nl-BE" dirty="0" err="1" smtClean="0"/>
              <a:t>Achieved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</a:t>
            </a:r>
            <a:r>
              <a:rPr lang="nl-BE" dirty="0" smtClean="0">
                <a:hlinkClick r:id="rId2"/>
              </a:rPr>
              <a:t>cascade settings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relations</a:t>
            </a:r>
          </a:p>
          <a:p>
            <a:pPr lvl="2"/>
            <a:r>
              <a:rPr lang="nl-BE" dirty="0" err="1" smtClean="0"/>
              <a:t>Options</a:t>
            </a:r>
            <a:r>
              <a:rPr lang="nl-BE" dirty="0" smtClean="0"/>
              <a:t>: none, </a:t>
            </a:r>
            <a:r>
              <a:rPr lang="nl-BE" dirty="0" err="1" smtClean="0"/>
              <a:t>save-update</a:t>
            </a:r>
            <a:r>
              <a:rPr lang="nl-BE" dirty="0" smtClean="0"/>
              <a:t>, delete, </a:t>
            </a:r>
            <a:r>
              <a:rPr lang="nl-BE" dirty="0" err="1" smtClean="0"/>
              <a:t>delete-orphan</a:t>
            </a:r>
            <a:r>
              <a:rPr lang="nl-BE" dirty="0" smtClean="0"/>
              <a:t>, all, </a:t>
            </a:r>
            <a:r>
              <a:rPr lang="nl-BE" dirty="0" err="1" smtClean="0"/>
              <a:t>all-delete-orphan</a:t>
            </a:r>
            <a:endParaRPr lang="nl-BE" dirty="0" smtClean="0"/>
          </a:p>
          <a:p>
            <a:pPr lvl="1"/>
            <a:r>
              <a:rPr lang="nl-BE" dirty="0" err="1" smtClean="0"/>
              <a:t>Common</a:t>
            </a:r>
            <a:r>
              <a:rPr lang="nl-BE" dirty="0" smtClean="0"/>
              <a:t> settings</a:t>
            </a:r>
          </a:p>
          <a:p>
            <a:pPr lvl="2"/>
            <a:r>
              <a:rPr lang="nl-BE" dirty="0" smtClean="0"/>
              <a:t>Cascade=“none”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many-to-one</a:t>
            </a:r>
            <a:endParaRPr lang="nl-BE" dirty="0" smtClean="0"/>
          </a:p>
          <a:p>
            <a:pPr lvl="2"/>
            <a:r>
              <a:rPr lang="nl-BE" dirty="0" smtClean="0"/>
              <a:t>Cascade=“</a:t>
            </a:r>
            <a:r>
              <a:rPr lang="nl-BE" dirty="0" err="1" smtClean="0"/>
              <a:t>all-delete-orphan</a:t>
            </a:r>
            <a:r>
              <a:rPr lang="nl-BE" dirty="0" smtClean="0"/>
              <a:t>”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one-to-many</a:t>
            </a:r>
            <a:endParaRPr lang="nl-BE" dirty="0" smtClean="0"/>
          </a:p>
          <a:p>
            <a:pPr lvl="2"/>
            <a:r>
              <a:rPr lang="nl-BE" dirty="0" smtClean="0"/>
              <a:t>Cascade=“</a:t>
            </a:r>
            <a:r>
              <a:rPr lang="nl-BE" dirty="0" err="1" smtClean="0"/>
              <a:t>save-update</a:t>
            </a:r>
            <a:r>
              <a:rPr lang="nl-BE" dirty="0" smtClean="0"/>
              <a:t>”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many-to-many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one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hlinkClick r:id="rId2"/>
              </a:rPr>
              <a:t>Collection</a:t>
            </a:r>
            <a:r>
              <a:rPr lang="nl-BE" dirty="0" smtClean="0">
                <a:hlinkClick r:id="rId2"/>
              </a:rPr>
              <a:t> types</a:t>
            </a:r>
            <a:endParaRPr lang="nl-BE" dirty="0" smtClean="0"/>
          </a:p>
          <a:p>
            <a:pPr lvl="1"/>
            <a:r>
              <a:rPr lang="nl-BE" dirty="0" smtClean="0"/>
              <a:t>Set: </a:t>
            </a:r>
            <a:r>
              <a:rPr lang="nl-BE" dirty="0" err="1" smtClean="0"/>
              <a:t>no</a:t>
            </a:r>
            <a:r>
              <a:rPr lang="nl-BE" dirty="0" smtClean="0"/>
              <a:t> </a:t>
            </a:r>
            <a:r>
              <a:rPr lang="nl-BE" dirty="0" err="1" smtClean="0"/>
              <a:t>duplicates</a:t>
            </a:r>
            <a:r>
              <a:rPr lang="nl-BE" dirty="0" smtClean="0"/>
              <a:t>, </a:t>
            </a:r>
            <a:r>
              <a:rPr lang="nl-BE" dirty="0" err="1" smtClean="0"/>
              <a:t>unordered</a:t>
            </a:r>
            <a:endParaRPr lang="nl-BE" dirty="0" smtClean="0"/>
          </a:p>
          <a:p>
            <a:pPr lvl="1"/>
            <a:r>
              <a:rPr lang="nl-BE" dirty="0" err="1" smtClean="0"/>
              <a:t>Bag</a:t>
            </a:r>
            <a:r>
              <a:rPr lang="nl-BE" dirty="0" smtClean="0"/>
              <a:t>: </a:t>
            </a:r>
            <a:r>
              <a:rPr lang="nl-BE" dirty="0" err="1" smtClean="0"/>
              <a:t>duplicates</a:t>
            </a:r>
            <a:r>
              <a:rPr lang="nl-BE" dirty="0" smtClean="0"/>
              <a:t>, </a:t>
            </a:r>
            <a:r>
              <a:rPr lang="nl-BE" dirty="0" err="1" smtClean="0"/>
              <a:t>unordered</a:t>
            </a:r>
            <a:endParaRPr lang="nl-BE" dirty="0" smtClean="0"/>
          </a:p>
          <a:p>
            <a:pPr lvl="1"/>
            <a:r>
              <a:rPr lang="nl-BE" dirty="0" err="1" smtClean="0"/>
              <a:t>IdBag</a:t>
            </a:r>
            <a:r>
              <a:rPr lang="nl-BE" dirty="0" smtClean="0"/>
              <a:t>: </a:t>
            </a:r>
            <a:r>
              <a:rPr lang="nl-BE" dirty="0" err="1" smtClean="0"/>
              <a:t>duplicates</a:t>
            </a:r>
            <a:r>
              <a:rPr lang="nl-BE" dirty="0" smtClean="0"/>
              <a:t>, </a:t>
            </a:r>
            <a:r>
              <a:rPr lang="nl-BE" dirty="0" err="1" smtClean="0"/>
              <a:t>unordered</a:t>
            </a:r>
            <a:r>
              <a:rPr lang="nl-BE" dirty="0" smtClean="0"/>
              <a:t>, ID field</a:t>
            </a:r>
          </a:p>
          <a:p>
            <a:pPr lvl="1"/>
            <a:r>
              <a:rPr lang="nl-BE" dirty="0" smtClean="0"/>
              <a:t>List: </a:t>
            </a:r>
            <a:r>
              <a:rPr lang="nl-BE" dirty="0" err="1" smtClean="0"/>
              <a:t>duplicates</a:t>
            </a:r>
            <a:r>
              <a:rPr lang="nl-BE" dirty="0" smtClean="0"/>
              <a:t>, </a:t>
            </a:r>
            <a:r>
              <a:rPr lang="nl-BE" dirty="0" err="1" smtClean="0"/>
              <a:t>ordered</a:t>
            </a:r>
            <a:r>
              <a:rPr lang="nl-BE" dirty="0" smtClean="0"/>
              <a:t> (</a:t>
            </a:r>
            <a:r>
              <a:rPr lang="nl-BE" dirty="0" err="1" smtClean="0"/>
              <a:t>position</a:t>
            </a:r>
            <a:r>
              <a:rPr lang="nl-BE" dirty="0" smtClean="0"/>
              <a:t> indicator)</a:t>
            </a:r>
          </a:p>
          <a:p>
            <a:pPr lvl="1"/>
            <a:r>
              <a:rPr lang="nl-BE" dirty="0" smtClean="0"/>
              <a:t>Map: </a:t>
            </a:r>
            <a:r>
              <a:rPr lang="nl-BE" dirty="0" err="1" smtClean="0"/>
              <a:t>key-value</a:t>
            </a:r>
            <a:r>
              <a:rPr lang="nl-BE" dirty="0" smtClean="0"/>
              <a:t> </a:t>
            </a:r>
            <a:r>
              <a:rPr lang="nl-BE" dirty="0" err="1" smtClean="0"/>
              <a:t>dictionary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Post </a:t>
            </a:r>
            <a:r>
              <a:rPr lang="nl-BE" dirty="0" err="1" smtClean="0"/>
              <a:t>can</a:t>
            </a:r>
            <a:r>
              <a:rPr lang="nl-BE" dirty="0" smtClean="0"/>
              <a:t> have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Tags</a:t>
            </a:r>
            <a:r>
              <a:rPr lang="nl-BE" dirty="0" smtClean="0"/>
              <a:t>, a </a:t>
            </a:r>
            <a:r>
              <a:rPr lang="nl-BE" dirty="0" err="1" smtClean="0"/>
              <a:t>Tag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many</a:t>
            </a:r>
            <a:r>
              <a:rPr lang="nl-BE" dirty="0" smtClean="0"/>
              <a:t> </a:t>
            </a:r>
            <a:r>
              <a:rPr lang="nl-BE" dirty="0" err="1" smtClean="0"/>
              <a:t>Posts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new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‘</a:t>
            </a:r>
            <a:r>
              <a:rPr lang="nl-BE" dirty="0" err="1" smtClean="0"/>
              <a:t>Tag</a:t>
            </a:r>
            <a:r>
              <a:rPr lang="nl-BE" dirty="0" smtClean="0"/>
              <a:t>’</a:t>
            </a:r>
          </a:p>
          <a:p>
            <a:pPr lvl="1"/>
            <a:r>
              <a:rPr lang="nl-BE" dirty="0" err="1" smtClean="0"/>
              <a:t>Id</a:t>
            </a:r>
            <a:r>
              <a:rPr lang="nl-BE" dirty="0" smtClean="0"/>
              <a:t>: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Description</a:t>
            </a:r>
            <a:r>
              <a:rPr lang="nl-BE" dirty="0" smtClean="0"/>
              <a:t>: </a:t>
            </a:r>
            <a:r>
              <a:rPr lang="nl-BE" dirty="0" err="1" smtClean="0"/>
              <a:t>string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mapping</a:t>
            </a:r>
            <a:r>
              <a:rPr lang="nl-BE" dirty="0" smtClean="0"/>
              <a:t> file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Tag.hbm.xml</a:t>
            </a:r>
            <a:r>
              <a:rPr lang="nl-BE" dirty="0" smtClean="0"/>
              <a:t>’ </a:t>
            </a:r>
            <a:r>
              <a:rPr lang="nl-BE" dirty="0" err="1" smtClean="0"/>
              <a:t>for</a:t>
            </a:r>
            <a:r>
              <a:rPr lang="nl-BE" dirty="0" smtClean="0"/>
              <a:t> the </a:t>
            </a:r>
            <a:r>
              <a:rPr lang="nl-BE" dirty="0" err="1" smtClean="0"/>
              <a:t>Tag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Add</a:t>
            </a:r>
            <a:r>
              <a:rPr lang="nl-BE" dirty="0" smtClean="0"/>
              <a:t> a </a:t>
            </a:r>
            <a:r>
              <a:rPr lang="nl-BE" dirty="0" err="1" smtClean="0"/>
              <a:t>property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‘</a:t>
            </a:r>
            <a:r>
              <a:rPr lang="nl-BE" dirty="0" err="1" smtClean="0"/>
              <a:t>Tags</a:t>
            </a:r>
            <a:r>
              <a:rPr lang="nl-BE" dirty="0" smtClean="0"/>
              <a:t>’ of type </a:t>
            </a:r>
            <a:r>
              <a:rPr lang="nl-BE" dirty="0" err="1" smtClean="0"/>
              <a:t>ISet</a:t>
            </a:r>
            <a:r>
              <a:rPr lang="nl-BE" dirty="0" smtClean="0"/>
              <a:t>&lt;</a:t>
            </a:r>
            <a:r>
              <a:rPr lang="nl-BE" dirty="0" err="1" smtClean="0"/>
              <a:t>Tag</a:t>
            </a:r>
            <a:r>
              <a:rPr lang="nl-BE" dirty="0" smtClean="0"/>
              <a:t>&gt; </a:t>
            </a:r>
            <a:r>
              <a:rPr lang="nl-BE" dirty="0" smtClean="0"/>
              <a:t>to the Post </a:t>
            </a:r>
            <a:r>
              <a:rPr lang="nl-BE" dirty="0" err="1" smtClean="0"/>
              <a:t>class</a:t>
            </a:r>
            <a:endParaRPr lang="nl-BE" dirty="0" smtClean="0"/>
          </a:p>
          <a:p>
            <a:r>
              <a:rPr lang="nl-BE" dirty="0" smtClean="0"/>
              <a:t>Update the </a:t>
            </a:r>
            <a:r>
              <a:rPr lang="nl-BE" dirty="0" err="1" smtClean="0"/>
              <a:t>mapping</a:t>
            </a:r>
            <a:r>
              <a:rPr lang="nl-BE" dirty="0" smtClean="0"/>
              <a:t> file of the Post </a:t>
            </a:r>
            <a:r>
              <a:rPr lang="nl-BE" dirty="0" err="1" smtClean="0"/>
              <a:t>class</a:t>
            </a:r>
            <a:endParaRPr lang="nl-BE" dirty="0" smtClean="0"/>
          </a:p>
          <a:p>
            <a:pPr>
              <a:buNone/>
            </a:pPr>
            <a:r>
              <a:rPr lang="en-US" sz="1400" dirty="0" smtClean="0"/>
              <a:t>	</a:t>
            </a:r>
            <a:br>
              <a:rPr lang="en-US" sz="14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&lt;set name="Tags"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table="</a:t>
            </a:r>
            <a:r>
              <a:rPr lang="en-US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PostTag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cascade="save-update"&gt;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column="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many-to-many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l-BE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column="</a:t>
            </a:r>
            <a:r>
              <a:rPr lang="nl-BE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TagId</a:t>
            </a:r>
            <a:r>
              <a:rPr lang="nl-BE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BE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  &lt;/set&gt;</a:t>
            </a:r>
          </a:p>
          <a:p>
            <a:pPr>
              <a:buNone/>
            </a:pPr>
            <a:endParaRPr lang="nl-BE" sz="2000" dirty="0" smtClean="0"/>
          </a:p>
          <a:p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forget</a:t>
            </a:r>
            <a:r>
              <a:rPr lang="nl-BE" dirty="0" smtClean="0"/>
              <a:t> to </a:t>
            </a:r>
            <a:r>
              <a:rPr lang="nl-BE" dirty="0" err="1" smtClean="0"/>
              <a:t>indicate</a:t>
            </a:r>
            <a:r>
              <a:rPr lang="nl-BE" dirty="0" smtClean="0"/>
              <a:t> the column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r>
              <a:rPr lang="nl-BE" dirty="0" smtClean="0"/>
              <a:t>, </a:t>
            </a:r>
            <a:r>
              <a:rPr lang="nl-BE" dirty="0" err="1" smtClean="0"/>
              <a:t>this</a:t>
            </a:r>
            <a:r>
              <a:rPr lang="nl-BE" dirty="0" smtClean="0"/>
              <a:t> is </a:t>
            </a:r>
            <a:r>
              <a:rPr lang="nl-BE" dirty="0" err="1" smtClean="0"/>
              <a:t>often</a:t>
            </a:r>
            <a:r>
              <a:rPr lang="nl-BE" dirty="0" smtClean="0"/>
              <a:t> </a:t>
            </a:r>
            <a:r>
              <a:rPr lang="nl-BE" dirty="0" err="1" smtClean="0"/>
              <a:t>forgotten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is </a:t>
            </a:r>
            <a:r>
              <a:rPr lang="nl-BE" dirty="0" err="1" smtClean="0"/>
              <a:t>NHibernate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Relational</a:t>
            </a:r>
            <a:r>
              <a:rPr lang="nl-BE" dirty="0" smtClean="0"/>
              <a:t> </a:t>
            </a:r>
            <a:r>
              <a:rPr lang="nl-BE" dirty="0" err="1" smtClean="0"/>
              <a:t>Mapper</a:t>
            </a:r>
            <a:endParaRPr lang="nl-BE" dirty="0" smtClean="0"/>
          </a:p>
          <a:p>
            <a:r>
              <a:rPr lang="nl-BE" dirty="0" smtClean="0"/>
              <a:t>Port of </a:t>
            </a:r>
            <a:r>
              <a:rPr lang="nl-BE" dirty="0" err="1" smtClean="0"/>
              <a:t>Hibernate</a:t>
            </a:r>
            <a:r>
              <a:rPr lang="nl-BE" dirty="0" smtClean="0"/>
              <a:t> (Java)</a:t>
            </a:r>
          </a:p>
          <a:p>
            <a:r>
              <a:rPr lang="nl-BE" dirty="0" smtClean="0"/>
              <a:t>In </a:t>
            </a:r>
            <a:r>
              <a:rPr lang="nl-BE" dirty="0" err="1" smtClean="0"/>
              <a:t>production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since</a:t>
            </a:r>
            <a:r>
              <a:rPr lang="nl-BE" dirty="0" smtClean="0"/>
              <a:t> 2003</a:t>
            </a:r>
          </a:p>
          <a:p>
            <a:r>
              <a:rPr lang="nl-BE" dirty="0" err="1" smtClean="0"/>
              <a:t>Hundreds</a:t>
            </a:r>
            <a:r>
              <a:rPr lang="nl-BE" dirty="0" smtClean="0"/>
              <a:t> of </a:t>
            </a:r>
            <a:r>
              <a:rPr lang="nl-BE" dirty="0" err="1" smtClean="0"/>
              <a:t>thousands</a:t>
            </a:r>
            <a:r>
              <a:rPr lang="nl-BE" dirty="0" smtClean="0"/>
              <a:t> </a:t>
            </a:r>
            <a:r>
              <a:rPr lang="nl-BE" dirty="0" err="1" smtClean="0"/>
              <a:t>users</a:t>
            </a:r>
            <a:endParaRPr lang="nl-BE" dirty="0" smtClean="0"/>
          </a:p>
          <a:p>
            <a:r>
              <a:rPr lang="nl-BE" dirty="0" err="1" smtClean="0"/>
              <a:t>Why</a:t>
            </a:r>
            <a:endParaRPr lang="nl-BE" dirty="0" smtClean="0"/>
          </a:p>
          <a:p>
            <a:pPr lvl="1"/>
            <a:r>
              <a:rPr lang="nl-BE" dirty="0" smtClean="0"/>
              <a:t>Data </a:t>
            </a:r>
            <a:r>
              <a:rPr lang="nl-BE" dirty="0" err="1" smtClean="0"/>
              <a:t>access</a:t>
            </a:r>
            <a:r>
              <a:rPr lang="nl-BE" dirty="0" smtClean="0"/>
              <a:t> is boring, </a:t>
            </a:r>
            <a:r>
              <a:rPr lang="nl-BE" dirty="0" err="1" smtClean="0"/>
              <a:t>annoying</a:t>
            </a:r>
            <a:r>
              <a:rPr lang="nl-BE" dirty="0" smtClean="0"/>
              <a:t> and time </a:t>
            </a:r>
            <a:r>
              <a:rPr lang="nl-BE" dirty="0" err="1" smtClean="0"/>
              <a:t>consuming</a:t>
            </a:r>
            <a:endParaRPr lang="nl-BE" dirty="0" smtClean="0"/>
          </a:p>
          <a:p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suitable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bulk </a:t>
            </a:r>
            <a:r>
              <a:rPr lang="nl-BE" dirty="0" err="1" smtClean="0"/>
              <a:t>operations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instance</a:t>
            </a:r>
            <a:r>
              <a:rPr lang="nl-BE" dirty="0" smtClean="0"/>
              <a:t> of a Post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a User and </a:t>
            </a:r>
            <a:r>
              <a:rPr lang="nl-BE" dirty="0" err="1" smtClean="0"/>
              <a:t>assign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to the Post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nl-BE" dirty="0" err="1" smtClean="0"/>
              <a:t>Tags</a:t>
            </a:r>
            <a:r>
              <a:rPr lang="nl-BE" dirty="0" smtClean="0"/>
              <a:t> and </a:t>
            </a:r>
            <a:r>
              <a:rPr lang="nl-BE" dirty="0" err="1" smtClean="0"/>
              <a:t>add</a:t>
            </a:r>
            <a:r>
              <a:rPr lang="nl-BE" dirty="0" smtClean="0"/>
              <a:t> </a:t>
            </a:r>
            <a:r>
              <a:rPr lang="nl-BE" dirty="0" err="1" smtClean="0"/>
              <a:t>some</a:t>
            </a:r>
            <a:r>
              <a:rPr lang="nl-BE" dirty="0" smtClean="0"/>
              <a:t> of </a:t>
            </a:r>
            <a:r>
              <a:rPr lang="nl-BE" dirty="0" err="1" smtClean="0"/>
              <a:t>them</a:t>
            </a:r>
            <a:r>
              <a:rPr lang="nl-BE" dirty="0" smtClean="0"/>
              <a:t> to the Post</a:t>
            </a:r>
          </a:p>
          <a:p>
            <a:r>
              <a:rPr lang="nl-BE" dirty="0" err="1" smtClean="0"/>
              <a:t>Add</a:t>
            </a:r>
            <a:r>
              <a:rPr lang="nl-BE" dirty="0" smtClean="0"/>
              <a:t> all </a:t>
            </a:r>
            <a:r>
              <a:rPr lang="nl-BE" dirty="0" err="1" smtClean="0"/>
              <a:t>Tags</a:t>
            </a:r>
            <a:r>
              <a:rPr lang="nl-BE" dirty="0" smtClean="0"/>
              <a:t>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Add</a:t>
            </a:r>
            <a:r>
              <a:rPr lang="nl-BE" dirty="0" smtClean="0"/>
              <a:t> the User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Add</a:t>
            </a:r>
            <a:r>
              <a:rPr lang="nl-BE" dirty="0" smtClean="0"/>
              <a:t> the Post to the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err="1" smtClean="0"/>
              <a:t>Commit</a:t>
            </a:r>
            <a:r>
              <a:rPr lang="nl-BE" dirty="0" smtClean="0"/>
              <a:t> the </a:t>
            </a:r>
            <a:r>
              <a:rPr lang="nl-BE" dirty="0" err="1" smtClean="0"/>
              <a:t>transaction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nl-BE" dirty="0" err="1" smtClean="0"/>
              <a:t>Mapping</a:t>
            </a:r>
            <a:r>
              <a:rPr lang="nl-BE" dirty="0" smtClean="0"/>
              <a:t> relations:</a:t>
            </a:r>
            <a:br>
              <a:rPr lang="nl-BE" dirty="0" smtClean="0"/>
            </a:br>
            <a:r>
              <a:rPr lang="nl-BE" dirty="0" err="1" smtClean="0"/>
              <a:t>Collections</a:t>
            </a:r>
            <a:r>
              <a:rPr lang="nl-BE" dirty="0" smtClean="0"/>
              <a:t> – </a:t>
            </a:r>
            <a:r>
              <a:rPr lang="nl-BE" dirty="0" err="1" smtClean="0"/>
              <a:t>many</a:t>
            </a:r>
            <a:r>
              <a:rPr lang="nl-BE" dirty="0" smtClean="0"/>
              <a:t> to </a:t>
            </a:r>
            <a:r>
              <a:rPr lang="nl-BE" dirty="0" err="1" smtClean="0"/>
              <a:t>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The links </a:t>
            </a:r>
            <a:r>
              <a:rPr lang="nl-BE" dirty="0" err="1" smtClean="0"/>
              <a:t>between</a:t>
            </a:r>
            <a:r>
              <a:rPr lang="nl-BE" dirty="0" smtClean="0"/>
              <a:t> the Post and </a:t>
            </a:r>
            <a:r>
              <a:rPr lang="nl-BE" dirty="0" err="1" smtClean="0"/>
              <a:t>its</a:t>
            </a:r>
            <a:r>
              <a:rPr lang="nl-BE" dirty="0" smtClean="0"/>
              <a:t> </a:t>
            </a:r>
            <a:r>
              <a:rPr lang="nl-BE" dirty="0" err="1" smtClean="0"/>
              <a:t>Tags</a:t>
            </a:r>
            <a:r>
              <a:rPr lang="nl-BE" dirty="0" smtClean="0"/>
              <a:t> are </a:t>
            </a:r>
            <a:r>
              <a:rPr lang="nl-BE" dirty="0" err="1" smtClean="0"/>
              <a:t>saved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saving</a:t>
            </a:r>
            <a:r>
              <a:rPr lang="nl-BE" dirty="0" smtClean="0"/>
              <a:t> the Post</a:t>
            </a:r>
          </a:p>
          <a:p>
            <a:pPr lvl="1"/>
            <a:r>
              <a:rPr lang="nl-BE" dirty="0" smtClean="0"/>
              <a:t>Cascade=“</a:t>
            </a:r>
            <a:r>
              <a:rPr lang="nl-BE" dirty="0" err="1" smtClean="0"/>
              <a:t>save-update</a:t>
            </a:r>
            <a:r>
              <a:rPr lang="nl-BE" dirty="0" smtClean="0"/>
              <a:t>”</a:t>
            </a:r>
          </a:p>
          <a:p>
            <a:pPr lvl="1"/>
            <a:r>
              <a:rPr lang="nl-BE" dirty="0" err="1" smtClean="0"/>
              <a:t>When</a:t>
            </a:r>
            <a:r>
              <a:rPr lang="nl-BE" dirty="0" smtClean="0"/>
              <a:t> a </a:t>
            </a:r>
            <a:r>
              <a:rPr lang="nl-BE" dirty="0" err="1" smtClean="0"/>
              <a:t>Tag</a:t>
            </a:r>
            <a:r>
              <a:rPr lang="nl-BE" dirty="0" smtClean="0"/>
              <a:t> is </a:t>
            </a:r>
            <a:r>
              <a:rPr lang="nl-BE" dirty="0" err="1" smtClean="0"/>
              <a:t>removed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a Post, </a:t>
            </a:r>
            <a:r>
              <a:rPr lang="nl-BE" dirty="0" err="1" smtClean="0"/>
              <a:t>only</a:t>
            </a:r>
            <a:r>
              <a:rPr lang="nl-BE" dirty="0" smtClean="0"/>
              <a:t> the link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 is </a:t>
            </a:r>
            <a:r>
              <a:rPr lang="nl-BE" dirty="0" err="1" smtClean="0"/>
              <a:t>deleted</a:t>
            </a:r>
            <a:r>
              <a:rPr lang="nl-BE" dirty="0" smtClean="0"/>
              <a:t>. The </a:t>
            </a:r>
            <a:r>
              <a:rPr lang="nl-BE" dirty="0" err="1" smtClean="0"/>
              <a:t>Tag</a:t>
            </a:r>
            <a:r>
              <a:rPr lang="nl-BE" dirty="0" smtClean="0"/>
              <a:t> </a:t>
            </a:r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exists</a:t>
            </a:r>
            <a:r>
              <a:rPr lang="nl-B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nl-BE" dirty="0" err="1" smtClean="0"/>
              <a:t>Querying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SQL</a:t>
            </a:r>
          </a:p>
          <a:p>
            <a:r>
              <a:rPr lang="nl-BE" dirty="0" smtClean="0"/>
              <a:t>HQL ~ object </a:t>
            </a:r>
            <a:r>
              <a:rPr lang="nl-BE" dirty="0" err="1" smtClean="0"/>
              <a:t>oriented</a:t>
            </a:r>
            <a:r>
              <a:rPr lang="nl-BE" dirty="0" smtClean="0"/>
              <a:t> SQL</a:t>
            </a:r>
          </a:p>
          <a:p>
            <a:r>
              <a:rPr lang="nl-BE" dirty="0" smtClean="0"/>
              <a:t>LINQ</a:t>
            </a:r>
          </a:p>
          <a:p>
            <a:r>
              <a:rPr lang="nl-BE" dirty="0" smtClean="0"/>
              <a:t>Criteria API</a:t>
            </a:r>
          </a:p>
          <a:p>
            <a:r>
              <a:rPr lang="nl-BE" dirty="0" err="1" smtClean="0"/>
              <a:t>QueryOver</a:t>
            </a:r>
            <a:r>
              <a:rPr lang="nl-BE" dirty="0" smtClean="0"/>
              <a:t> API</a:t>
            </a:r>
          </a:p>
          <a:p>
            <a:pPr lvl="1"/>
            <a:r>
              <a:rPr lang="nl-BE" dirty="0" smtClean="0"/>
              <a:t>Type safe </a:t>
            </a:r>
            <a:r>
              <a:rPr lang="nl-BE" dirty="0" err="1" smtClean="0"/>
              <a:t>wrapper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top of Criteria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nl-BE" dirty="0" err="1" smtClean="0"/>
              <a:t>Querying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Example</a:t>
            </a:r>
            <a:r>
              <a:rPr lang="nl-BE" dirty="0" smtClean="0"/>
              <a:t>: all </a:t>
            </a:r>
            <a:r>
              <a:rPr lang="nl-BE" dirty="0" err="1" smtClean="0"/>
              <a:t>posts</a:t>
            </a:r>
            <a:r>
              <a:rPr lang="nl-BE" dirty="0" smtClean="0"/>
              <a:t> </a:t>
            </a:r>
            <a:r>
              <a:rPr lang="nl-BE" dirty="0" err="1" smtClean="0"/>
              <a:t>written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a </a:t>
            </a:r>
            <a:r>
              <a:rPr lang="nl-BE" dirty="0" err="1" smtClean="0"/>
              <a:t>specific</a:t>
            </a:r>
            <a:r>
              <a:rPr lang="nl-BE" dirty="0" smtClean="0"/>
              <a:t> user </a:t>
            </a:r>
            <a:r>
              <a:rPr lang="nl-BE" dirty="0" err="1" smtClean="0"/>
              <a:t>during</a:t>
            </a:r>
            <a:r>
              <a:rPr lang="nl-BE" dirty="0" smtClean="0"/>
              <a:t> the last week</a:t>
            </a:r>
          </a:p>
          <a:p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var query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session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QueryOver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&lt;Post&gt;()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(p =&gt;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p.PostedOn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IsBetween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DateTime.Today.AddDays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(-7))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	.And(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DateTime.Today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Left.JoinQueryOver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(p =&gt;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p.WrittenBy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(u =&gt;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u.Id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posts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1400" dirty="0" err="1" smtClean="0"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nl-B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nl-BE" dirty="0" err="1" smtClean="0"/>
              <a:t>Querying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Populate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database</a:t>
            </a:r>
          </a:p>
          <a:p>
            <a:r>
              <a:rPr lang="nl-BE" dirty="0" err="1" smtClean="0"/>
              <a:t>Try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out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/>
              <a:t>All </a:t>
            </a:r>
            <a:r>
              <a:rPr lang="nl-BE" dirty="0" err="1" smtClean="0"/>
              <a:t>posts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</a:t>
            </a:r>
            <a:r>
              <a:rPr lang="nl-BE" dirty="0" err="1" smtClean="0"/>
              <a:t>description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contains</a:t>
            </a:r>
            <a:r>
              <a:rPr lang="nl-BE" dirty="0" smtClean="0"/>
              <a:t> ‘NH’</a:t>
            </a:r>
          </a:p>
          <a:p>
            <a:pPr lvl="2"/>
            <a:r>
              <a:rPr lang="nl-BE" dirty="0" smtClean="0"/>
              <a:t>Tip: </a:t>
            </a:r>
            <a:r>
              <a:rPr lang="nl-BE" dirty="0" err="1" smtClean="0"/>
              <a:t>IsLike</a:t>
            </a:r>
            <a:endParaRPr lang="nl-BE" dirty="0" smtClean="0"/>
          </a:p>
          <a:p>
            <a:pPr lvl="1"/>
            <a:r>
              <a:rPr lang="nl-BE" dirty="0" smtClean="0"/>
              <a:t>All </a:t>
            </a:r>
            <a:r>
              <a:rPr lang="nl-BE" dirty="0" err="1" smtClean="0"/>
              <a:t>posts</a:t>
            </a:r>
            <a:r>
              <a:rPr lang="nl-BE" dirty="0" smtClean="0"/>
              <a:t> </a:t>
            </a:r>
            <a:r>
              <a:rPr lang="nl-BE" dirty="0" err="1" smtClean="0"/>
              <a:t>ordered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the date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were</a:t>
            </a:r>
            <a:r>
              <a:rPr lang="nl-BE" dirty="0" smtClean="0"/>
              <a:t> </a:t>
            </a:r>
            <a:r>
              <a:rPr lang="nl-BE" dirty="0" err="1" smtClean="0"/>
              <a:t>posted</a:t>
            </a:r>
            <a:r>
              <a:rPr lang="nl-BE" dirty="0" smtClean="0"/>
              <a:t> </a:t>
            </a:r>
            <a:r>
              <a:rPr lang="nl-BE" dirty="0" err="1" smtClean="0"/>
              <a:t>but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select </a:t>
            </a:r>
            <a:r>
              <a:rPr lang="nl-BE" dirty="0" err="1" smtClean="0"/>
              <a:t>their</a:t>
            </a:r>
            <a:r>
              <a:rPr lang="nl-BE" dirty="0" smtClean="0"/>
              <a:t> ID, </a:t>
            </a:r>
            <a:r>
              <a:rPr lang="nl-BE" dirty="0" err="1" smtClean="0"/>
              <a:t>Description</a:t>
            </a:r>
            <a:r>
              <a:rPr lang="nl-BE" dirty="0" smtClean="0"/>
              <a:t> and </a:t>
            </a:r>
            <a:r>
              <a:rPr lang="nl-BE" dirty="0" err="1" smtClean="0"/>
              <a:t>PostedOn</a:t>
            </a:r>
            <a:r>
              <a:rPr lang="nl-BE" dirty="0" smtClean="0"/>
              <a:t> field</a:t>
            </a:r>
          </a:p>
          <a:p>
            <a:pPr lvl="2"/>
            <a:r>
              <a:rPr lang="nl-BE" dirty="0" smtClean="0"/>
              <a:t>Tip: </a:t>
            </a:r>
            <a:r>
              <a:rPr lang="nl-BE" dirty="0" err="1" smtClean="0"/>
              <a:t>google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 </a:t>
            </a:r>
            <a:r>
              <a:rPr lang="nl-BE" dirty="0" err="1" smtClean="0">
                <a:sym typeface="Wingdings" pitchFamily="2" charset="2"/>
              </a:rPr>
              <a:t>nhibernate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queryover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projection</a:t>
            </a:r>
            <a:endParaRPr lang="nl-BE" dirty="0" smtClean="0">
              <a:sym typeface="Wingdings" pitchFamily="2" charset="2"/>
            </a:endParaRPr>
          </a:p>
          <a:p>
            <a:pPr lvl="2"/>
            <a:r>
              <a:rPr lang="nl-BE" dirty="0" smtClean="0">
                <a:sym typeface="Wingdings" pitchFamily="2" charset="2"/>
              </a:rPr>
              <a:t>Tip: </a:t>
            </a:r>
            <a:r>
              <a:rPr lang="nl-BE" dirty="0" err="1" smtClean="0">
                <a:sym typeface="Wingdings" pitchFamily="2" charset="2"/>
              </a:rPr>
              <a:t>SelectList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nl-BE" dirty="0" err="1" smtClean="0"/>
              <a:t>Querying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Try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out</a:t>
            </a:r>
            <a:endParaRPr lang="nl-B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BE" dirty="0" smtClean="0"/>
              <a:t>All </a:t>
            </a:r>
            <a:r>
              <a:rPr lang="nl-BE" dirty="0" err="1" smtClean="0"/>
              <a:t>posts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have a </a:t>
            </a:r>
            <a:r>
              <a:rPr lang="nl-BE" dirty="0" err="1" smtClean="0"/>
              <a:t>tag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description</a:t>
            </a:r>
            <a:r>
              <a:rPr lang="nl-BE" dirty="0" smtClean="0"/>
              <a:t> ‘Tag1’</a:t>
            </a:r>
          </a:p>
          <a:p>
            <a:pPr lvl="2"/>
            <a:r>
              <a:rPr lang="nl-BE" dirty="0" smtClean="0"/>
              <a:t>Tip: </a:t>
            </a:r>
            <a:r>
              <a:rPr lang="nl-BE" dirty="0" err="1" smtClean="0"/>
              <a:t>google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 </a:t>
            </a:r>
            <a:r>
              <a:rPr lang="nl-BE" dirty="0" err="1" smtClean="0">
                <a:sym typeface="Wingdings" pitchFamily="2" charset="2"/>
              </a:rPr>
              <a:t>nhibernate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queryover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many</a:t>
            </a:r>
            <a:r>
              <a:rPr lang="nl-BE" dirty="0" smtClean="0">
                <a:sym typeface="Wingdings" pitchFamily="2" charset="2"/>
              </a:rPr>
              <a:t> to </a:t>
            </a:r>
            <a:r>
              <a:rPr lang="nl-BE" dirty="0" err="1" smtClean="0">
                <a:sym typeface="Wingdings" pitchFamily="2" charset="2"/>
              </a:rPr>
              <a:t>many</a:t>
            </a:r>
            <a:endParaRPr lang="nl-BE" dirty="0" smtClean="0"/>
          </a:p>
          <a:p>
            <a:pPr lvl="1"/>
            <a:r>
              <a:rPr lang="nl-BE" dirty="0" smtClean="0"/>
              <a:t>A list of </a:t>
            </a:r>
            <a:r>
              <a:rPr lang="nl-BE" dirty="0" err="1" smtClean="0"/>
              <a:t>users</a:t>
            </a:r>
            <a:r>
              <a:rPr lang="nl-BE" dirty="0" smtClean="0"/>
              <a:t> and the </a:t>
            </a:r>
            <a:r>
              <a:rPr lang="nl-BE" dirty="0" err="1" smtClean="0"/>
              <a:t>number</a:t>
            </a:r>
            <a:r>
              <a:rPr lang="nl-BE" dirty="0" smtClean="0"/>
              <a:t> of </a:t>
            </a:r>
            <a:r>
              <a:rPr lang="nl-BE" dirty="0" err="1" smtClean="0"/>
              <a:t>posts</a:t>
            </a:r>
            <a:r>
              <a:rPr lang="nl-BE" dirty="0" smtClean="0"/>
              <a:t>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wrote</a:t>
            </a:r>
            <a:endParaRPr lang="nl-BE" dirty="0" smtClean="0"/>
          </a:p>
          <a:p>
            <a:pPr lvl="2"/>
            <a:r>
              <a:rPr lang="nl-BE" dirty="0" smtClean="0"/>
              <a:t>Tip: </a:t>
            </a:r>
            <a:r>
              <a:rPr lang="nl-BE" dirty="0" err="1" smtClean="0"/>
              <a:t>google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 </a:t>
            </a:r>
            <a:r>
              <a:rPr lang="nl-BE" dirty="0" err="1" smtClean="0">
                <a:sym typeface="Wingdings" pitchFamily="2" charset="2"/>
              </a:rPr>
              <a:t>nhibernate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queryover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group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by</a:t>
            </a:r>
            <a:endParaRPr lang="nl-BE" dirty="0" smtClean="0">
              <a:sym typeface="Wingdings" pitchFamily="2" charset="2"/>
            </a:endParaRPr>
          </a:p>
          <a:p>
            <a:pPr lvl="2"/>
            <a:r>
              <a:rPr lang="nl-BE" dirty="0" smtClean="0">
                <a:sym typeface="Wingdings" pitchFamily="2" charset="2"/>
              </a:rPr>
              <a:t>Tip: </a:t>
            </a:r>
            <a:r>
              <a:rPr lang="nl-BE" dirty="0" err="1" smtClean="0">
                <a:sym typeface="Wingdings" pitchFamily="2" charset="2"/>
              </a:rPr>
              <a:t>SelectList</a:t>
            </a:r>
            <a:r>
              <a:rPr lang="nl-BE" dirty="0" smtClean="0">
                <a:sym typeface="Wingdings" pitchFamily="2" charset="2"/>
              </a:rPr>
              <a:t>, </a:t>
            </a:r>
            <a:r>
              <a:rPr lang="nl-BE" dirty="0" err="1" smtClean="0">
                <a:sym typeface="Wingdings" pitchFamily="2" charset="2"/>
              </a:rPr>
              <a:t>SelectGroup</a:t>
            </a:r>
            <a:r>
              <a:rPr lang="nl-BE" dirty="0" smtClean="0">
                <a:sym typeface="Wingdings" pitchFamily="2" charset="2"/>
              </a:rPr>
              <a:t>, </a:t>
            </a:r>
            <a:r>
              <a:rPr lang="nl-BE" dirty="0" err="1" smtClean="0">
                <a:sym typeface="Wingdings" pitchFamily="2" charset="2"/>
              </a:rPr>
              <a:t>SelectCount</a:t>
            </a:r>
            <a:endParaRPr lang="nl-BE" dirty="0" smtClean="0">
              <a:sym typeface="Wingdings" pitchFamily="2" charset="2"/>
            </a:endParaRPr>
          </a:p>
          <a:p>
            <a:pPr lvl="2"/>
            <a:r>
              <a:rPr lang="nl-BE" dirty="0" err="1" smtClean="0">
                <a:sym typeface="Wingdings" pitchFamily="2" charset="2"/>
              </a:rPr>
              <a:t>Properties</a:t>
            </a:r>
            <a:r>
              <a:rPr lang="nl-BE" dirty="0" smtClean="0">
                <a:sym typeface="Wingdings" pitchFamily="2" charset="2"/>
              </a:rPr>
              <a:t>: </a:t>
            </a:r>
          </a:p>
          <a:p>
            <a:pPr lvl="3"/>
            <a:r>
              <a:rPr lang="nl-BE" dirty="0" err="1" smtClean="0">
                <a:sym typeface="Wingdings" pitchFamily="2" charset="2"/>
              </a:rPr>
              <a:t>User.Id</a:t>
            </a:r>
            <a:r>
              <a:rPr lang="nl-BE" dirty="0" smtClean="0">
                <a:sym typeface="Wingdings" pitchFamily="2" charset="2"/>
              </a:rPr>
              <a:t>, </a:t>
            </a:r>
            <a:r>
              <a:rPr lang="nl-BE" dirty="0" err="1" smtClean="0">
                <a:sym typeface="Wingdings" pitchFamily="2" charset="2"/>
              </a:rPr>
              <a:t>User.Firstname</a:t>
            </a:r>
            <a:r>
              <a:rPr lang="nl-BE" dirty="0" smtClean="0">
                <a:sym typeface="Wingdings" pitchFamily="2" charset="2"/>
              </a:rPr>
              <a:t>, </a:t>
            </a:r>
            <a:r>
              <a:rPr lang="nl-BE" dirty="0" err="1" smtClean="0">
                <a:sym typeface="Wingdings" pitchFamily="2" charset="2"/>
              </a:rPr>
              <a:t>User.Lastname</a:t>
            </a:r>
            <a:r>
              <a:rPr lang="nl-BE" dirty="0" smtClean="0">
                <a:sym typeface="Wingdings" pitchFamily="2" charset="2"/>
              </a:rPr>
              <a:t>, # </a:t>
            </a:r>
            <a:r>
              <a:rPr lang="nl-BE" dirty="0" err="1" smtClean="0">
                <a:sym typeface="Wingdings" pitchFamily="2" charset="2"/>
              </a:rPr>
              <a:t>posts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nl-BE" dirty="0" err="1" smtClean="0"/>
              <a:t>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Log4Net</a:t>
            </a:r>
          </a:p>
          <a:p>
            <a:pPr lvl="1"/>
            <a:r>
              <a:rPr lang="nl-BE" dirty="0" err="1" smtClean="0"/>
              <a:t>NHibernate.SQL</a:t>
            </a:r>
            <a:r>
              <a:rPr lang="nl-BE" dirty="0" smtClean="0"/>
              <a:t> logger</a:t>
            </a:r>
          </a:p>
          <a:p>
            <a:r>
              <a:rPr lang="nl-BE" dirty="0" smtClean="0"/>
              <a:t>SQL </a:t>
            </a:r>
            <a:r>
              <a:rPr lang="nl-BE" dirty="0" err="1" smtClean="0"/>
              <a:t>Profiler</a:t>
            </a:r>
            <a:endParaRPr lang="nl-BE" dirty="0" smtClean="0"/>
          </a:p>
          <a:p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Profiler</a:t>
            </a:r>
            <a:endParaRPr lang="nl-BE" dirty="0" smtClean="0"/>
          </a:p>
          <a:p>
            <a:pPr lvl="1"/>
            <a:r>
              <a:rPr lang="nl-BE" dirty="0" smtClean="0"/>
              <a:t>Built </a:t>
            </a:r>
            <a:r>
              <a:rPr lang="nl-BE" dirty="0" err="1" smtClean="0"/>
              <a:t>on</a:t>
            </a:r>
            <a:r>
              <a:rPr lang="nl-BE" dirty="0" smtClean="0"/>
              <a:t> top of </a:t>
            </a:r>
            <a:r>
              <a:rPr lang="nl-BE" dirty="0" err="1" smtClean="0"/>
              <a:t>NHibernate</a:t>
            </a:r>
            <a:r>
              <a:rPr lang="nl-BE" dirty="0" smtClean="0"/>
              <a:t> log4net </a:t>
            </a:r>
            <a:r>
              <a:rPr lang="nl-BE" dirty="0" err="1" smtClean="0"/>
              <a:t>integration</a:t>
            </a:r>
            <a:endParaRPr lang="nl-BE" dirty="0" smtClean="0"/>
          </a:p>
          <a:p>
            <a:pPr lvl="1"/>
            <a:r>
              <a:rPr lang="nl-BE" dirty="0" smtClean="0">
                <a:hlinkClick r:id="rId2"/>
              </a:rPr>
              <a:t>http://nhprof.com/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 Trial  </a:t>
            </a:r>
            <a:r>
              <a:rPr lang="nl-BE" dirty="0" err="1" smtClean="0">
                <a:sym typeface="Wingdings" pitchFamily="2" charset="2"/>
              </a:rPr>
              <a:t>Fill</a:t>
            </a:r>
            <a:r>
              <a:rPr lang="nl-BE" dirty="0" smtClean="0">
                <a:sym typeface="Wingdings" pitchFamily="2" charset="2"/>
              </a:rPr>
              <a:t> in </a:t>
            </a:r>
            <a:r>
              <a:rPr lang="nl-BE" dirty="0" err="1" smtClean="0">
                <a:sym typeface="Wingdings" pitchFamily="2" charset="2"/>
              </a:rPr>
              <a:t>form</a:t>
            </a:r>
            <a:endParaRPr lang="nl-BE" dirty="0" smtClean="0">
              <a:sym typeface="Wingdings" pitchFamily="2" charset="2"/>
            </a:endParaRPr>
          </a:p>
          <a:p>
            <a:pPr lvl="1"/>
            <a:r>
              <a:rPr lang="nl-BE" dirty="0" err="1" smtClean="0">
                <a:sym typeface="Wingdings" pitchFamily="2" charset="2"/>
              </a:rPr>
              <a:t>Add</a:t>
            </a:r>
            <a:r>
              <a:rPr lang="nl-BE" dirty="0" smtClean="0">
                <a:sym typeface="Wingdings" pitchFamily="2" charset="2"/>
              </a:rPr>
              <a:t> to </a:t>
            </a:r>
            <a:r>
              <a:rPr lang="nl-BE" dirty="0" err="1" smtClean="0">
                <a:sym typeface="Wingdings" pitchFamily="2" charset="2"/>
              </a:rPr>
              <a:t>your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application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through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NuGet</a:t>
            </a:r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nl-BE" dirty="0" err="1" smtClean="0"/>
              <a:t>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SELECT N+1</a:t>
            </a:r>
          </a:p>
          <a:p>
            <a:pPr lvl="1"/>
            <a:r>
              <a:rPr lang="nl-BE" dirty="0" smtClean="0"/>
              <a:t>Most </a:t>
            </a:r>
            <a:r>
              <a:rPr lang="nl-BE" dirty="0" err="1" smtClean="0"/>
              <a:t>common</a:t>
            </a:r>
            <a:r>
              <a:rPr lang="nl-BE" dirty="0" smtClean="0"/>
              <a:t> performance issue in NH </a:t>
            </a:r>
            <a:r>
              <a:rPr lang="nl-BE" dirty="0" err="1" smtClean="0"/>
              <a:t>apps</a:t>
            </a:r>
            <a:endParaRPr lang="nl-BE" dirty="0" smtClean="0"/>
          </a:p>
          <a:p>
            <a:pPr lvl="1"/>
            <a:r>
              <a:rPr lang="nl-BE" dirty="0" err="1" smtClean="0"/>
              <a:t>What</a:t>
            </a:r>
            <a:r>
              <a:rPr lang="nl-BE" dirty="0" smtClean="0"/>
              <a:t> is </a:t>
            </a:r>
            <a:r>
              <a:rPr lang="nl-BE" dirty="0" err="1" smtClean="0"/>
              <a:t>it</a:t>
            </a:r>
            <a:r>
              <a:rPr lang="nl-BE" dirty="0" smtClean="0"/>
              <a:t>?</a:t>
            </a:r>
          </a:p>
          <a:p>
            <a:pPr lvl="2"/>
            <a:r>
              <a:rPr lang="nl-BE" dirty="0" smtClean="0"/>
              <a:t>We </a:t>
            </a:r>
            <a:r>
              <a:rPr lang="nl-BE" dirty="0" err="1" smtClean="0"/>
              <a:t>load</a:t>
            </a:r>
            <a:r>
              <a:rPr lang="nl-BE" dirty="0" smtClean="0"/>
              <a:t> a set of </a:t>
            </a:r>
            <a:r>
              <a:rPr lang="nl-BE" dirty="0" err="1" smtClean="0"/>
              <a:t>posts</a:t>
            </a:r>
            <a:r>
              <a:rPr lang="nl-BE" dirty="0" smtClean="0"/>
              <a:t> and </a:t>
            </a:r>
            <a:r>
              <a:rPr lang="nl-BE" dirty="0" err="1" smtClean="0"/>
              <a:t>iterate</a:t>
            </a:r>
            <a:r>
              <a:rPr lang="nl-BE" dirty="0" smtClean="0"/>
              <a:t> over </a:t>
            </a:r>
            <a:r>
              <a:rPr lang="nl-BE" dirty="0" err="1" smtClean="0"/>
              <a:t>it</a:t>
            </a:r>
            <a:endParaRPr lang="nl-BE" dirty="0" smtClean="0"/>
          </a:p>
          <a:p>
            <a:pPr lvl="2"/>
            <a:r>
              <a:rPr lang="nl-BE" dirty="0" smtClean="0"/>
              <a:t>For </a:t>
            </a:r>
            <a:r>
              <a:rPr lang="nl-BE" dirty="0" err="1" smtClean="0"/>
              <a:t>each</a:t>
            </a:r>
            <a:r>
              <a:rPr lang="nl-BE" dirty="0" smtClean="0"/>
              <a:t> post we </a:t>
            </a:r>
            <a:r>
              <a:rPr lang="nl-BE" dirty="0" err="1" smtClean="0"/>
              <a:t>access</a:t>
            </a:r>
            <a:r>
              <a:rPr lang="nl-BE" dirty="0" smtClean="0"/>
              <a:t> </a:t>
            </a:r>
            <a:r>
              <a:rPr lang="nl-BE" dirty="0" err="1" smtClean="0"/>
              <a:t>child</a:t>
            </a:r>
            <a:r>
              <a:rPr lang="nl-BE" dirty="0" smtClean="0"/>
              <a:t> data (</a:t>
            </a:r>
            <a:r>
              <a:rPr lang="nl-BE" dirty="0" err="1" smtClean="0"/>
              <a:t>comments</a:t>
            </a:r>
            <a:r>
              <a:rPr lang="nl-BE" dirty="0" smtClean="0"/>
              <a:t>, </a:t>
            </a:r>
            <a:r>
              <a:rPr lang="nl-BE" dirty="0" err="1" smtClean="0"/>
              <a:t>tags</a:t>
            </a:r>
            <a:r>
              <a:rPr lang="nl-BE" dirty="0" smtClean="0"/>
              <a:t>, the user </a:t>
            </a:r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wrote</a:t>
            </a:r>
            <a:r>
              <a:rPr lang="nl-BE" dirty="0" smtClean="0"/>
              <a:t> the post), the </a:t>
            </a:r>
            <a:r>
              <a:rPr lang="nl-BE" dirty="0" err="1" smtClean="0"/>
              <a:t>child</a:t>
            </a:r>
            <a:r>
              <a:rPr lang="nl-BE" dirty="0" smtClean="0"/>
              <a:t> data </a:t>
            </a:r>
            <a:r>
              <a:rPr lang="nl-BE" dirty="0" err="1" smtClean="0"/>
              <a:t>hasn’t</a:t>
            </a:r>
            <a:r>
              <a:rPr lang="nl-BE" dirty="0" smtClean="0"/>
              <a:t> been </a:t>
            </a:r>
            <a:r>
              <a:rPr lang="nl-BE" dirty="0" err="1" smtClean="0"/>
              <a:t>loaded</a:t>
            </a:r>
            <a:r>
              <a:rPr lang="nl-BE" dirty="0" smtClean="0"/>
              <a:t> </a:t>
            </a:r>
            <a:r>
              <a:rPr lang="nl-BE" dirty="0" err="1" smtClean="0"/>
              <a:t>yet</a:t>
            </a:r>
            <a:r>
              <a:rPr lang="nl-BE" dirty="0" smtClean="0"/>
              <a:t> </a:t>
            </a:r>
            <a:r>
              <a:rPr lang="nl-BE" dirty="0" err="1" smtClean="0"/>
              <a:t>so</a:t>
            </a:r>
            <a:r>
              <a:rPr lang="nl-BE" dirty="0" smtClean="0"/>
              <a:t> NH </a:t>
            </a:r>
            <a:r>
              <a:rPr lang="nl-BE" dirty="0" err="1" smtClean="0"/>
              <a:t>will</a:t>
            </a:r>
            <a:r>
              <a:rPr lang="nl-BE" dirty="0" smtClean="0"/>
              <a:t> have to </a:t>
            </a:r>
            <a:r>
              <a:rPr lang="nl-BE" dirty="0" err="1" smtClean="0"/>
              <a:t>fire</a:t>
            </a:r>
            <a:r>
              <a:rPr lang="nl-BE" dirty="0" smtClean="0"/>
              <a:t> a query to </a:t>
            </a:r>
            <a:r>
              <a:rPr lang="nl-BE" dirty="0" err="1" smtClean="0"/>
              <a:t>retrieve</a:t>
            </a:r>
            <a:r>
              <a:rPr lang="nl-BE" dirty="0" smtClean="0"/>
              <a:t> it.</a:t>
            </a:r>
          </a:p>
          <a:p>
            <a:pPr lvl="1"/>
            <a:r>
              <a:rPr lang="nl-BE" dirty="0" err="1" smtClean="0"/>
              <a:t>Solution</a:t>
            </a:r>
            <a:r>
              <a:rPr lang="nl-BE" dirty="0" smtClean="0"/>
              <a:t>: </a:t>
            </a:r>
            <a:r>
              <a:rPr lang="nl-BE" dirty="0" err="1" smtClean="0"/>
              <a:t>eager</a:t>
            </a:r>
            <a:r>
              <a:rPr lang="nl-BE" dirty="0" smtClean="0"/>
              <a:t> </a:t>
            </a:r>
            <a:r>
              <a:rPr lang="nl-BE" dirty="0" err="1" smtClean="0"/>
              <a:t>loading</a:t>
            </a:r>
            <a:r>
              <a:rPr lang="nl-BE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nl-BE" dirty="0" err="1" smtClean="0"/>
              <a:t>Session</a:t>
            </a:r>
            <a:r>
              <a:rPr lang="nl-BE" dirty="0" smtClean="0"/>
              <a:t> management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 smtClean="0"/>
              <a:t>Session</a:t>
            </a:r>
            <a:r>
              <a:rPr lang="nl-BE" dirty="0" smtClean="0"/>
              <a:t> &amp; TX per web </a:t>
            </a:r>
            <a:r>
              <a:rPr lang="nl-BE" dirty="0" err="1" smtClean="0"/>
              <a:t>request</a:t>
            </a:r>
            <a:endParaRPr lang="nl-BE" dirty="0" smtClean="0"/>
          </a:p>
          <a:p>
            <a:r>
              <a:rPr lang="nl-BE" dirty="0" smtClean="0"/>
              <a:t>ASP.NET</a:t>
            </a:r>
          </a:p>
          <a:p>
            <a:pPr lvl="1"/>
            <a:r>
              <a:rPr lang="nl-BE" dirty="0" smtClean="0"/>
              <a:t>HTTP Module</a:t>
            </a:r>
          </a:p>
          <a:p>
            <a:pPr lvl="1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BeginRequest</a:t>
            </a:r>
            <a:r>
              <a:rPr lang="nl-BE" dirty="0" smtClean="0"/>
              <a:t>: open </a:t>
            </a:r>
            <a:r>
              <a:rPr lang="nl-BE" dirty="0" err="1" smtClean="0"/>
              <a:t>session</a:t>
            </a:r>
            <a:r>
              <a:rPr lang="nl-BE" dirty="0" smtClean="0"/>
              <a:t>, start TX</a:t>
            </a:r>
          </a:p>
          <a:p>
            <a:pPr lvl="1"/>
            <a:r>
              <a:rPr lang="nl-BE" dirty="0" err="1" smtClean="0"/>
              <a:t>Application</a:t>
            </a:r>
            <a:r>
              <a:rPr lang="nl-BE" dirty="0" smtClean="0"/>
              <a:t>_</a:t>
            </a:r>
            <a:r>
              <a:rPr lang="nl-BE" dirty="0" err="1" smtClean="0"/>
              <a:t>EndRequest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TX, close </a:t>
            </a:r>
            <a:r>
              <a:rPr lang="nl-BE" dirty="0" err="1" smtClean="0"/>
              <a:t>session</a:t>
            </a:r>
            <a:endParaRPr lang="nl-BE" dirty="0" smtClean="0"/>
          </a:p>
          <a:p>
            <a:r>
              <a:rPr lang="nl-BE" dirty="0" smtClean="0"/>
              <a:t>ASP.NET MVC</a:t>
            </a:r>
          </a:p>
          <a:p>
            <a:pPr lvl="1"/>
            <a:r>
              <a:rPr lang="nl-BE" dirty="0" err="1" smtClean="0"/>
              <a:t>BaseController</a:t>
            </a:r>
            <a:r>
              <a:rPr lang="nl-BE" dirty="0" smtClean="0"/>
              <a:t> / </a:t>
            </a:r>
            <a:r>
              <a:rPr lang="nl-BE" dirty="0" err="1" smtClean="0"/>
              <a:t>ActionFilter</a:t>
            </a:r>
            <a:endParaRPr lang="nl-BE" dirty="0" smtClean="0"/>
          </a:p>
          <a:p>
            <a:pPr lvl="1"/>
            <a:r>
              <a:rPr lang="nl-BE" dirty="0" err="1" smtClean="0"/>
              <a:t>OnActionExecuting</a:t>
            </a:r>
            <a:r>
              <a:rPr lang="nl-BE" dirty="0" smtClean="0"/>
              <a:t>: open </a:t>
            </a:r>
            <a:r>
              <a:rPr lang="nl-BE" dirty="0" err="1" smtClean="0"/>
              <a:t>session</a:t>
            </a:r>
            <a:r>
              <a:rPr lang="nl-BE" dirty="0" smtClean="0"/>
              <a:t>, start TX</a:t>
            </a:r>
          </a:p>
          <a:p>
            <a:pPr lvl="1"/>
            <a:r>
              <a:rPr lang="nl-BE" dirty="0" err="1" smtClean="0"/>
              <a:t>OnActionExecuted</a:t>
            </a:r>
            <a:r>
              <a:rPr lang="nl-BE" dirty="0" smtClean="0"/>
              <a:t>: </a:t>
            </a:r>
            <a:r>
              <a:rPr lang="nl-BE" dirty="0" err="1" smtClean="0"/>
              <a:t>commit</a:t>
            </a:r>
            <a:r>
              <a:rPr lang="nl-BE" dirty="0" smtClean="0"/>
              <a:t> TX, close </a:t>
            </a:r>
            <a:r>
              <a:rPr lang="nl-BE" dirty="0" err="1" smtClean="0"/>
              <a:t>session</a:t>
            </a:r>
            <a:endParaRPr lang="nl-BE" dirty="0" smtClean="0"/>
          </a:p>
          <a:p>
            <a:pPr lvl="1"/>
            <a:r>
              <a:rPr lang="nl-BE" dirty="0" err="1" smtClean="0"/>
              <a:t>Advantage</a:t>
            </a:r>
            <a:r>
              <a:rPr lang="nl-BE" dirty="0" smtClean="0"/>
              <a:t>: </a:t>
            </a:r>
            <a:r>
              <a:rPr lang="nl-BE" dirty="0" err="1" smtClean="0"/>
              <a:t>lazy</a:t>
            </a:r>
            <a:r>
              <a:rPr lang="nl-BE" dirty="0" smtClean="0"/>
              <a:t> </a:t>
            </a:r>
            <a:r>
              <a:rPr lang="nl-BE" dirty="0" err="1" smtClean="0"/>
              <a:t>loaded</a:t>
            </a:r>
            <a:r>
              <a:rPr lang="nl-BE" dirty="0" smtClean="0"/>
              <a:t> </a:t>
            </a:r>
            <a:r>
              <a:rPr lang="nl-BE" dirty="0" err="1" smtClean="0"/>
              <a:t>queries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views are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r>
              <a:rPr lang="nl-BE" dirty="0" smtClean="0"/>
              <a:t> (</a:t>
            </a:r>
            <a:r>
              <a:rPr lang="nl-BE" dirty="0" err="1" smtClean="0"/>
              <a:t>session</a:t>
            </a:r>
            <a:r>
              <a:rPr lang="nl-BE" dirty="0" smtClean="0"/>
              <a:t> is </a:t>
            </a:r>
            <a:r>
              <a:rPr lang="nl-BE" dirty="0" err="1" smtClean="0"/>
              <a:t>closed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 </a:t>
            </a:r>
            <a:r>
              <a:rPr lang="nl-BE" dirty="0" err="1" smtClean="0">
                <a:sym typeface="Wingdings" pitchFamily="2" charset="2"/>
              </a:rPr>
              <a:t>error</a:t>
            </a:r>
            <a:r>
              <a:rPr lang="nl-BE" dirty="0" smtClean="0">
                <a:sym typeface="Wingdings" pitchFamily="2" charset="2"/>
              </a:rPr>
              <a:t>)</a:t>
            </a:r>
          </a:p>
          <a:p>
            <a:r>
              <a:rPr lang="nl-BE" dirty="0" smtClean="0">
                <a:sym typeface="Wingdings" pitchFamily="2" charset="2"/>
              </a:rPr>
              <a:t>Aspect </a:t>
            </a:r>
            <a:r>
              <a:rPr lang="nl-BE" dirty="0" err="1" smtClean="0">
                <a:sym typeface="Wingdings" pitchFamily="2" charset="2"/>
              </a:rPr>
              <a:t>Oriented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Programming</a:t>
            </a:r>
            <a:endParaRPr lang="nl-BE" dirty="0" smtClean="0">
              <a:sym typeface="Wingdings" pitchFamily="2" charset="2"/>
            </a:endParaRPr>
          </a:p>
          <a:p>
            <a:pPr lvl="1"/>
            <a:r>
              <a:rPr lang="nl-BE" dirty="0" smtClean="0">
                <a:sym typeface="Wingdings" pitchFamily="2" charset="2"/>
              </a:rPr>
              <a:t>Interceptor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nl-BE" dirty="0" err="1" smtClean="0"/>
              <a:t>Session</a:t>
            </a:r>
            <a:r>
              <a:rPr lang="nl-BE" dirty="0" smtClean="0"/>
              <a:t>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39</a:t>
            </a:fld>
            <a:endParaRPr lang="nl-BE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1484784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Client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1484784"/>
            <a:ext cx="20882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 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7944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48264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00" y="1484784"/>
            <a:ext cx="10801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Back end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59632" y="285293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2708920"/>
            <a:ext cx="1982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OnActionExecuting</a:t>
            </a:r>
            <a:r>
              <a:rPr lang="nl-BE" sz="1200" b="1" dirty="0" smtClean="0"/>
              <a:t>: Start TX</a:t>
            </a:r>
            <a:endParaRPr lang="nl-B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15663" y="5096217"/>
            <a:ext cx="210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OnActionExecuted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Commit</a:t>
            </a:r>
            <a:r>
              <a:rPr lang="nl-BE" sz="1200" b="1" dirty="0" smtClean="0"/>
              <a:t> TX</a:t>
            </a:r>
            <a:endParaRPr lang="nl-BE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9632" y="5229200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9952" y="335699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272" y="3212976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1</a:t>
            </a:r>
            <a:endParaRPr lang="nl-BE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800073"/>
            <a:ext cx="1485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Command</a:t>
            </a:r>
            <a:r>
              <a:rPr lang="nl-BE" sz="1200" b="1" dirty="0" smtClean="0"/>
              <a:t> 2</a:t>
            </a:r>
            <a:endParaRPr lang="nl-BE" sz="12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39952" y="393305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9952" y="4581128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0272" y="4448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Execute</a:t>
            </a:r>
            <a:r>
              <a:rPr lang="nl-BE" sz="1200" b="1" dirty="0" smtClean="0"/>
              <a:t> Query</a:t>
            </a:r>
            <a:endParaRPr lang="nl-BE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2492896"/>
            <a:ext cx="106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Make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request</a:t>
            </a:r>
            <a:endParaRPr lang="nl-BE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5373216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 err="1" smtClean="0"/>
              <a:t>Render</a:t>
            </a:r>
            <a:r>
              <a:rPr lang="nl-BE" sz="1200" b="1" dirty="0" smtClean="0"/>
              <a:t> </a:t>
            </a:r>
            <a:r>
              <a:rPr lang="nl-BE" sz="1200" b="1" dirty="0" err="1" smtClean="0"/>
              <a:t>result</a:t>
            </a:r>
            <a:endParaRPr lang="nl-B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6" grpId="0" build="allAtOnce"/>
      <p:bldP spid="17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 are we </a:t>
            </a:r>
            <a:r>
              <a:rPr lang="nl-BE" dirty="0" err="1" smtClean="0"/>
              <a:t>going</a:t>
            </a:r>
            <a:r>
              <a:rPr lang="nl-BE" dirty="0" smtClean="0"/>
              <a:t> to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Session</a:t>
            </a:r>
            <a:r>
              <a:rPr lang="nl-BE" dirty="0" smtClean="0"/>
              <a:t> </a:t>
            </a:r>
            <a:r>
              <a:rPr lang="nl-BE" dirty="0" err="1" smtClean="0"/>
              <a:t>factory</a:t>
            </a:r>
            <a:r>
              <a:rPr lang="nl-BE" dirty="0" smtClean="0"/>
              <a:t>, </a:t>
            </a:r>
            <a:r>
              <a:rPr lang="nl-BE" dirty="0" err="1" smtClean="0"/>
              <a:t>sessions</a:t>
            </a:r>
            <a:r>
              <a:rPr lang="nl-BE" dirty="0" smtClean="0"/>
              <a:t> &amp; </a:t>
            </a:r>
            <a:r>
              <a:rPr lang="nl-BE" dirty="0" err="1" smtClean="0"/>
              <a:t>transactions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Primary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relations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Querying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Profiling</a:t>
            </a:r>
            <a:endParaRPr lang="nl-BE" dirty="0" smtClean="0"/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Session</a:t>
            </a:r>
            <a:r>
              <a:rPr lang="nl-BE" dirty="0" smtClean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architecture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8"/>
            </a:pP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architecture</a:t>
            </a:r>
            <a:r>
              <a:rPr lang="nl-BE" dirty="0" smtClean="0"/>
              <a:t> </a:t>
            </a:r>
            <a:r>
              <a:rPr lang="nl-BE" dirty="0" err="1" smtClean="0"/>
              <a:t>example</a:t>
            </a:r>
            <a:r>
              <a:rPr lang="nl-BE" dirty="0" smtClean="0"/>
              <a:t>:</a:t>
            </a:r>
            <a:br>
              <a:rPr lang="nl-BE" dirty="0" smtClean="0"/>
            </a:br>
            <a:r>
              <a:rPr lang="nl-BE" dirty="0" smtClean="0"/>
              <a:t>CRUD </a:t>
            </a:r>
            <a:r>
              <a:rPr lang="nl-BE" dirty="0" err="1" smtClean="0"/>
              <a:t>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DDD </a:t>
            </a:r>
            <a:r>
              <a:rPr lang="nl-BE" dirty="0" err="1" smtClean="0"/>
              <a:t>layers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 lvl="1"/>
            <a:r>
              <a:rPr lang="nl-BE" sz="2000" dirty="0" err="1" smtClean="0"/>
              <a:t>Application</a:t>
            </a:r>
            <a:r>
              <a:rPr lang="nl-BE" sz="2000" dirty="0" smtClean="0"/>
              <a:t> interfaces: </a:t>
            </a:r>
            <a:r>
              <a:rPr lang="nl-BE" sz="2000" dirty="0" err="1" smtClean="0"/>
              <a:t>define</a:t>
            </a:r>
            <a:r>
              <a:rPr lang="nl-BE" sz="2000" dirty="0" smtClean="0"/>
              <a:t> </a:t>
            </a:r>
            <a:r>
              <a:rPr lang="nl-BE" sz="2000" dirty="0" err="1" smtClean="0"/>
              <a:t>communication</a:t>
            </a:r>
            <a:r>
              <a:rPr lang="nl-BE" sz="2000" dirty="0" smtClean="0"/>
              <a:t> </a:t>
            </a:r>
            <a:r>
              <a:rPr lang="nl-BE" sz="2000" dirty="0" err="1" smtClean="0"/>
              <a:t>contracts</a:t>
            </a:r>
            <a:r>
              <a:rPr lang="nl-BE" sz="2000" dirty="0" smtClean="0"/>
              <a:t> </a:t>
            </a:r>
            <a:r>
              <a:rPr lang="nl-BE" sz="2000" dirty="0" err="1" smtClean="0"/>
              <a:t>that</a:t>
            </a:r>
            <a:r>
              <a:rPr lang="nl-BE" sz="2000" dirty="0" smtClean="0"/>
              <a:t> are </a:t>
            </a:r>
            <a:r>
              <a:rPr lang="nl-BE" sz="2000" dirty="0" err="1" smtClean="0"/>
              <a:t>shared</a:t>
            </a:r>
            <a:r>
              <a:rPr lang="nl-BE" sz="2000" dirty="0" smtClean="0"/>
              <a:t> </a:t>
            </a:r>
            <a:r>
              <a:rPr lang="nl-BE" sz="2000" dirty="0" err="1" smtClean="0"/>
              <a:t>between</a:t>
            </a:r>
            <a:r>
              <a:rPr lang="nl-BE" sz="2000" dirty="0" smtClean="0"/>
              <a:t> front and back end</a:t>
            </a:r>
          </a:p>
          <a:p>
            <a:pPr lvl="1"/>
            <a:r>
              <a:rPr lang="nl-BE" sz="2000" dirty="0" smtClean="0"/>
              <a:t>Domain: </a:t>
            </a:r>
            <a:r>
              <a:rPr lang="nl-BE" sz="2000" dirty="0" err="1" smtClean="0"/>
              <a:t>should</a:t>
            </a:r>
            <a:r>
              <a:rPr lang="nl-BE" sz="2000" dirty="0" smtClean="0"/>
              <a:t> </a:t>
            </a:r>
            <a:r>
              <a:rPr lang="nl-BE" sz="2000" dirty="0" err="1" smtClean="0"/>
              <a:t>contain</a:t>
            </a:r>
            <a:r>
              <a:rPr lang="nl-BE" sz="2000" dirty="0" smtClean="0"/>
              <a:t> business code </a:t>
            </a:r>
            <a:r>
              <a:rPr lang="nl-BE" sz="2000" dirty="0" err="1" smtClean="0"/>
              <a:t>only</a:t>
            </a:r>
            <a:endParaRPr lang="nl-BE" sz="2000" dirty="0" smtClean="0"/>
          </a:p>
          <a:p>
            <a:pPr lvl="1"/>
            <a:r>
              <a:rPr lang="nl-BE" sz="2000" dirty="0" err="1" smtClean="0"/>
              <a:t>Infrastructure</a:t>
            </a:r>
            <a:r>
              <a:rPr lang="nl-BE" sz="2000" dirty="0" smtClean="0"/>
              <a:t>: all non business code, support </a:t>
            </a:r>
            <a:r>
              <a:rPr lang="nl-BE" sz="2000" dirty="0" err="1" smtClean="0"/>
              <a:t>higher</a:t>
            </a:r>
            <a:r>
              <a:rPr lang="nl-BE" sz="2000" dirty="0" smtClean="0"/>
              <a:t> </a:t>
            </a:r>
            <a:r>
              <a:rPr lang="nl-BE" sz="2000" dirty="0" err="1" smtClean="0"/>
              <a:t>layers</a:t>
            </a:r>
            <a:endParaRPr lang="nl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40</a:t>
            </a:fld>
            <a:endParaRPr lang="nl-BE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940194" y="2304777"/>
            <a:ext cx="3648075" cy="29368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Web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application</a:t>
            </a:r>
            <a:endParaRPr kumimoji="0" lang="nl-B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AutoShape 15"/>
          <p:cNvSpPr>
            <a:spLocks noChangeShapeType="1"/>
          </p:cNvSpPr>
          <p:nvPr/>
        </p:nvSpPr>
        <p:spPr bwMode="auto">
          <a:xfrm flipV="1">
            <a:off x="756044" y="2734989"/>
            <a:ext cx="5924550" cy="9525"/>
          </a:xfrm>
          <a:prstGeom prst="straightConnector1">
            <a:avLst/>
          </a:prstGeom>
          <a:noFill/>
          <a:ln w="9525">
            <a:solidFill>
              <a:srgbClr val="A5A5A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 sz="1100">
              <a:latin typeface="+mn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966094" y="2304777"/>
            <a:ext cx="176212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PRESENTATION</a:t>
            </a:r>
            <a:endParaRPr kumimoji="0" lang="nl-BE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8" name="AutoShape 13"/>
          <p:cNvSpPr>
            <a:spLocks noChangeShapeType="1"/>
          </p:cNvSpPr>
          <p:nvPr/>
        </p:nvSpPr>
        <p:spPr bwMode="auto">
          <a:xfrm flipV="1">
            <a:off x="756044" y="3284984"/>
            <a:ext cx="5924550" cy="9525"/>
          </a:xfrm>
          <a:prstGeom prst="straightConnector1">
            <a:avLst/>
          </a:prstGeom>
          <a:noFill/>
          <a:ln w="9525">
            <a:solidFill>
              <a:srgbClr val="A5A5A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 sz="1100"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966094" y="2852936"/>
            <a:ext cx="1762125" cy="3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188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APPLICATION</a:t>
            </a:r>
            <a:endParaRPr kumimoji="0" lang="nl-BE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40194" y="2893739"/>
            <a:ext cx="3648075" cy="2921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Interfaces</a:t>
            </a:r>
            <a:r>
              <a:rPr kumimoji="0" lang="nl-BE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&amp; </a:t>
            </a:r>
            <a:r>
              <a:rPr kumimoji="0" lang="nl-BE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ontracts</a:t>
            </a:r>
            <a:endParaRPr kumimoji="0" lang="nl-B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40194" y="3420691"/>
            <a:ext cx="3631806" cy="296341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Entities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queries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command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handlers</a:t>
            </a:r>
            <a:endParaRPr kumimoji="0" lang="nl-B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66094" y="3429000"/>
            <a:ext cx="176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DOMAIN</a:t>
            </a:r>
            <a:endParaRPr kumimoji="0" lang="nl-BE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4" name="AutoShape 7"/>
          <p:cNvSpPr>
            <a:spLocks noChangeShapeType="1"/>
          </p:cNvSpPr>
          <p:nvPr/>
        </p:nvSpPr>
        <p:spPr bwMode="auto">
          <a:xfrm flipV="1">
            <a:off x="756044" y="3861048"/>
            <a:ext cx="5924550" cy="9525"/>
          </a:xfrm>
          <a:prstGeom prst="straightConnector1">
            <a:avLst/>
          </a:prstGeom>
          <a:noFill/>
          <a:ln w="9525">
            <a:solidFill>
              <a:srgbClr val="A5A5A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 sz="1100">
              <a:latin typeface="+mn-lt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966094" y="4005064"/>
            <a:ext cx="176212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1880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INFRASTRUCTURE</a:t>
            </a:r>
            <a:endParaRPr kumimoji="0" lang="nl-BE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40193" y="4005064"/>
            <a:ext cx="3627785" cy="28803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Generic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technical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capabilities</a:t>
            </a:r>
            <a:endParaRPr kumimoji="0" lang="nl-B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6800227" y="2204864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ight Brace 19"/>
          <p:cNvSpPr/>
          <p:nvPr/>
        </p:nvSpPr>
        <p:spPr>
          <a:xfrm>
            <a:off x="6804247" y="2780928"/>
            <a:ext cx="144017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/>
          <p:cNvSpPr txBox="1"/>
          <p:nvPr/>
        </p:nvSpPr>
        <p:spPr>
          <a:xfrm>
            <a:off x="7088259" y="2276872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FRONT END</a:t>
            </a:r>
            <a:endParaRPr lang="nl-B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88259" y="357301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BACK END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nl-BE" dirty="0" err="1" smtClean="0"/>
              <a:t>Thanks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attention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Code &amp; </a:t>
            </a:r>
            <a:r>
              <a:rPr lang="nl-BE" dirty="0" err="1" smtClean="0"/>
              <a:t>presentation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put in TFS</a:t>
            </a:r>
          </a:p>
          <a:p>
            <a:endParaRPr lang="nl-BE" dirty="0" smtClean="0"/>
          </a:p>
          <a:p>
            <a:r>
              <a:rPr lang="nl-BE" dirty="0" smtClean="0">
                <a:hlinkClick r:id="rId2"/>
              </a:rPr>
              <a:t>http://www.ayende.com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http://nhforge.org/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Question</a:t>
            </a:r>
            <a:r>
              <a:rPr lang="nl-BE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41</a:t>
            </a:fld>
            <a:endParaRPr lang="nl-BE"/>
          </a:p>
        </p:txBody>
      </p:sp>
      <p:pic>
        <p:nvPicPr>
          <p:cNvPr id="1026" name="Picture 2" descr="http://nerdbastards.com/wp-content/uploads/2012/07/with-great-power-comes-great-responsibility-spider-man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780928"/>
            <a:ext cx="2571750" cy="2571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nl-BE" dirty="0" err="1" smtClean="0"/>
              <a:t>How</a:t>
            </a:r>
            <a:r>
              <a:rPr lang="nl-BE" dirty="0" smtClean="0"/>
              <a:t> to map </a:t>
            </a:r>
            <a:r>
              <a:rPr lang="nl-BE" dirty="0" err="1" smtClean="0"/>
              <a:t>entities</a:t>
            </a:r>
            <a:r>
              <a:rPr lang="nl-BE" dirty="0" smtClean="0"/>
              <a:t> to tables</a:t>
            </a:r>
          </a:p>
          <a:p>
            <a:pPr marL="742950" lvl="2" indent="-342900"/>
            <a:r>
              <a:rPr lang="nl-BE" b="1" dirty="0" smtClean="0"/>
              <a:t>XML files</a:t>
            </a:r>
            <a:r>
              <a:rPr lang="nl-BE" dirty="0" smtClean="0"/>
              <a:t>: support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is built in</a:t>
            </a:r>
          </a:p>
          <a:p>
            <a:pPr marL="742950" lvl="2" indent="-342900"/>
            <a:r>
              <a:rPr lang="nl-BE" b="1" dirty="0" err="1" smtClean="0"/>
              <a:t>Fluent</a:t>
            </a:r>
            <a:r>
              <a:rPr lang="nl-BE" b="1" dirty="0" smtClean="0"/>
              <a:t> </a:t>
            </a:r>
            <a:r>
              <a:rPr lang="nl-BE" b="1" dirty="0" err="1" smtClean="0"/>
              <a:t>Nhibernate</a:t>
            </a:r>
            <a:r>
              <a:rPr lang="nl-BE" b="1" dirty="0" smtClean="0"/>
              <a:t> </a:t>
            </a:r>
            <a:r>
              <a:rPr lang="nl-BE" dirty="0" smtClean="0"/>
              <a:t>&amp; </a:t>
            </a:r>
            <a:r>
              <a:rPr lang="nl-BE" b="1" dirty="0" err="1" smtClean="0"/>
              <a:t>ConfORM</a:t>
            </a:r>
            <a:r>
              <a:rPr lang="nl-BE" dirty="0" smtClean="0"/>
              <a:t> are </a:t>
            </a:r>
            <a:r>
              <a:rPr lang="nl-BE" dirty="0" err="1" smtClean="0"/>
              <a:t>seperate</a:t>
            </a:r>
            <a:r>
              <a:rPr lang="nl-BE" dirty="0" smtClean="0"/>
              <a:t> </a:t>
            </a:r>
            <a:r>
              <a:rPr lang="nl-BE" dirty="0" err="1" smtClean="0"/>
              <a:t>packages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</a:t>
            </a:r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endParaRPr lang="nl-B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nl-B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nl-BE" dirty="0" err="1" smtClean="0"/>
              <a:t>Today</a:t>
            </a:r>
            <a:r>
              <a:rPr lang="nl-BE" dirty="0" smtClean="0"/>
              <a:t>: XML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new</a:t>
            </a:r>
            <a:r>
              <a:rPr lang="nl-BE" dirty="0" smtClean="0"/>
              <a:t> .NET 4.0 console </a:t>
            </a:r>
            <a:r>
              <a:rPr lang="nl-BE" dirty="0" err="1" smtClean="0"/>
              <a:t>application</a:t>
            </a:r>
            <a:endParaRPr lang="nl-BE" dirty="0" smtClean="0"/>
          </a:p>
          <a:p>
            <a:r>
              <a:rPr lang="nl-BE" dirty="0" err="1" smtClean="0"/>
              <a:t>Install</a:t>
            </a:r>
            <a:r>
              <a:rPr lang="nl-BE" dirty="0" smtClean="0"/>
              <a:t> </a:t>
            </a: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NuGet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a </a:t>
            </a:r>
            <a:r>
              <a:rPr lang="nl-BE" dirty="0" err="1" smtClean="0"/>
              <a:t>class</a:t>
            </a:r>
            <a:r>
              <a:rPr lang="nl-BE" dirty="0" smtClean="0"/>
              <a:t> </a:t>
            </a:r>
            <a:r>
              <a:rPr lang="nl-BE" dirty="0" err="1" smtClean="0"/>
              <a:t>called</a:t>
            </a:r>
            <a:r>
              <a:rPr lang="nl-BE" dirty="0" smtClean="0"/>
              <a:t> ‘Post’</a:t>
            </a:r>
          </a:p>
          <a:p>
            <a:pPr lvl="1"/>
            <a:r>
              <a:rPr lang="nl-BE" dirty="0" err="1" smtClean="0"/>
              <a:t>Id</a:t>
            </a:r>
            <a:r>
              <a:rPr lang="nl-BE" dirty="0" smtClean="0"/>
              <a:t>: </a:t>
            </a:r>
            <a:r>
              <a:rPr lang="nl-BE" dirty="0" err="1" smtClean="0"/>
              <a:t>guid</a:t>
            </a:r>
            <a:endParaRPr lang="nl-BE" dirty="0" smtClean="0"/>
          </a:p>
          <a:p>
            <a:pPr lvl="1"/>
            <a:r>
              <a:rPr lang="nl-BE" dirty="0" err="1" smtClean="0"/>
              <a:t>Description</a:t>
            </a:r>
            <a:r>
              <a:rPr lang="nl-BE" dirty="0" smtClean="0"/>
              <a:t>: </a:t>
            </a:r>
            <a:r>
              <a:rPr lang="nl-BE" dirty="0" err="1" smtClean="0"/>
              <a:t>string</a:t>
            </a:r>
            <a:endParaRPr lang="nl-BE" dirty="0" smtClean="0"/>
          </a:p>
          <a:p>
            <a:pPr lvl="1"/>
            <a:r>
              <a:rPr lang="nl-BE" dirty="0" smtClean="0"/>
              <a:t>Message: </a:t>
            </a:r>
            <a:r>
              <a:rPr lang="nl-BE" dirty="0" err="1" smtClean="0"/>
              <a:t>string</a:t>
            </a:r>
            <a:endParaRPr lang="nl-BE" dirty="0" smtClean="0"/>
          </a:p>
          <a:p>
            <a:pPr lvl="1"/>
            <a:r>
              <a:rPr lang="nl-BE" dirty="0" err="1" smtClean="0"/>
              <a:t>PostedOn</a:t>
            </a:r>
            <a:r>
              <a:rPr lang="nl-BE" dirty="0" smtClean="0"/>
              <a:t>: </a:t>
            </a:r>
            <a:r>
              <a:rPr lang="nl-BE" dirty="0" err="1" smtClean="0"/>
              <a:t>datetime</a:t>
            </a:r>
            <a:endParaRPr lang="nl-BE" dirty="0" smtClean="0"/>
          </a:p>
          <a:p>
            <a:r>
              <a:rPr lang="nl-BE" dirty="0" smtClean="0"/>
              <a:t>Public </a:t>
            </a:r>
            <a:r>
              <a:rPr lang="nl-BE" dirty="0" err="1" smtClean="0"/>
              <a:t>properties</a:t>
            </a:r>
            <a:r>
              <a:rPr lang="nl-BE" dirty="0" smtClean="0"/>
              <a:t>/</a:t>
            </a:r>
            <a:r>
              <a:rPr lang="nl-BE" dirty="0" err="1" smtClean="0"/>
              <a:t>methods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virtual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Let’s</a:t>
            </a:r>
            <a:r>
              <a:rPr lang="nl-BE" dirty="0" smtClean="0"/>
              <a:t> map the Post </a:t>
            </a:r>
            <a:r>
              <a:rPr lang="nl-BE" dirty="0" err="1" smtClean="0"/>
              <a:t>class</a:t>
            </a:r>
            <a:endParaRPr lang="nl-BE" dirty="0" smtClean="0"/>
          </a:p>
          <a:p>
            <a:r>
              <a:rPr lang="nl-BE" dirty="0" err="1" smtClean="0"/>
              <a:t>Make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easy, </a:t>
            </a:r>
            <a:r>
              <a:rPr lang="nl-BE" dirty="0" err="1" smtClean="0"/>
              <a:t>reference</a:t>
            </a:r>
            <a:r>
              <a:rPr lang="nl-BE" dirty="0" smtClean="0"/>
              <a:t> the </a:t>
            </a:r>
            <a:r>
              <a:rPr lang="nl-BE" dirty="0" err="1" smtClean="0"/>
              <a:t>NHibernate</a:t>
            </a:r>
            <a:r>
              <a:rPr lang="nl-BE" dirty="0" smtClean="0"/>
              <a:t> </a:t>
            </a:r>
            <a:r>
              <a:rPr lang="nl-BE" dirty="0" err="1" smtClean="0"/>
              <a:t>XSDs</a:t>
            </a:r>
            <a:endParaRPr lang="nl-BE" dirty="0" smtClean="0"/>
          </a:p>
          <a:p>
            <a:pPr lvl="1"/>
            <a:r>
              <a:rPr lang="nl-BE" dirty="0" smtClean="0"/>
              <a:t>Right click </a:t>
            </a:r>
            <a:r>
              <a:rPr lang="nl-BE" dirty="0" err="1" smtClean="0"/>
              <a:t>your</a:t>
            </a:r>
            <a:r>
              <a:rPr lang="nl-BE" dirty="0" smtClean="0"/>
              <a:t> </a:t>
            </a:r>
            <a:r>
              <a:rPr lang="nl-BE" dirty="0" err="1" smtClean="0"/>
              <a:t>solution</a:t>
            </a:r>
            <a:endParaRPr lang="nl-BE" dirty="0" smtClean="0"/>
          </a:p>
          <a:p>
            <a:pPr lvl="1"/>
            <a:r>
              <a:rPr lang="nl-BE" dirty="0" smtClean="0"/>
              <a:t>Select ‘</a:t>
            </a:r>
            <a:r>
              <a:rPr lang="nl-BE" dirty="0" err="1" smtClean="0"/>
              <a:t>Add</a:t>
            </a:r>
            <a:r>
              <a:rPr lang="nl-BE" dirty="0" smtClean="0"/>
              <a:t>’ </a:t>
            </a:r>
            <a:r>
              <a:rPr lang="nl-BE" dirty="0" smtClean="0">
                <a:sym typeface="Wingdings" pitchFamily="2" charset="2"/>
              </a:rPr>
              <a:t></a:t>
            </a:r>
            <a:r>
              <a:rPr lang="nl-BE" dirty="0" smtClean="0"/>
              <a:t> ‘</a:t>
            </a:r>
            <a:r>
              <a:rPr lang="nl-BE" dirty="0" err="1" smtClean="0"/>
              <a:t>Existing</a:t>
            </a:r>
            <a:r>
              <a:rPr lang="nl-BE" dirty="0" smtClean="0"/>
              <a:t> Item’</a:t>
            </a:r>
          </a:p>
          <a:p>
            <a:pPr lvl="1"/>
            <a:r>
              <a:rPr lang="nl-BE" dirty="0" err="1" smtClean="0"/>
              <a:t>Browse</a:t>
            </a:r>
            <a:r>
              <a:rPr lang="nl-BE" dirty="0" smtClean="0"/>
              <a:t> to ‘</a:t>
            </a:r>
            <a:r>
              <a:rPr lang="nl-BE" dirty="0" err="1" smtClean="0"/>
              <a:t>package</a:t>
            </a:r>
            <a:r>
              <a:rPr lang="nl-BE" dirty="0" smtClean="0"/>
              <a:t>/</a:t>
            </a:r>
            <a:r>
              <a:rPr lang="nl-BE" dirty="0" err="1" smtClean="0"/>
              <a:t>Nhibernate</a:t>
            </a:r>
            <a:r>
              <a:rPr lang="nl-BE" dirty="0" smtClean="0"/>
              <a:t>’</a:t>
            </a:r>
          </a:p>
          <a:p>
            <a:pPr lvl="1"/>
            <a:r>
              <a:rPr lang="nl-BE" dirty="0" smtClean="0"/>
              <a:t>Select the </a:t>
            </a:r>
            <a:r>
              <a:rPr lang="nl-BE" dirty="0" err="1" smtClean="0"/>
              <a:t>configuration</a:t>
            </a:r>
            <a:r>
              <a:rPr lang="nl-BE" dirty="0" smtClean="0"/>
              <a:t> and </a:t>
            </a:r>
            <a:r>
              <a:rPr lang="nl-BE" dirty="0" err="1" smtClean="0"/>
              <a:t>mapping</a:t>
            </a:r>
            <a:r>
              <a:rPr lang="nl-BE" dirty="0" smtClean="0"/>
              <a:t> XSD files</a:t>
            </a:r>
          </a:p>
          <a:p>
            <a:pPr lvl="1"/>
            <a:r>
              <a:rPr lang="nl-BE" dirty="0" smtClean="0"/>
              <a:t>Click ‘</a:t>
            </a:r>
            <a:r>
              <a:rPr lang="nl-BE" dirty="0" err="1" smtClean="0"/>
              <a:t>Add</a:t>
            </a:r>
            <a:r>
              <a:rPr lang="nl-BE" dirty="0" smtClean="0"/>
              <a:t>’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nl-BE" sz="6700" dirty="0" err="1" smtClean="0"/>
              <a:t>Add</a:t>
            </a:r>
            <a:r>
              <a:rPr lang="nl-BE" sz="6700" dirty="0" smtClean="0"/>
              <a:t> a file </a:t>
            </a:r>
            <a:r>
              <a:rPr lang="nl-BE" sz="6700" dirty="0" err="1" smtClean="0"/>
              <a:t>called</a:t>
            </a:r>
            <a:r>
              <a:rPr lang="nl-BE" sz="6700" dirty="0" smtClean="0"/>
              <a:t> ‘</a:t>
            </a:r>
            <a:r>
              <a:rPr lang="nl-BE" sz="6700" dirty="0" err="1" smtClean="0"/>
              <a:t>Post.hbm.xml</a:t>
            </a:r>
            <a:r>
              <a:rPr lang="nl-BE" sz="6700" dirty="0" smtClean="0"/>
              <a:t>’ to </a:t>
            </a:r>
            <a:r>
              <a:rPr lang="nl-BE" sz="6700" dirty="0" err="1" smtClean="0"/>
              <a:t>your</a:t>
            </a:r>
            <a:r>
              <a:rPr lang="nl-BE" sz="6700" dirty="0" smtClean="0"/>
              <a:t> project (</a:t>
            </a:r>
            <a:r>
              <a:rPr lang="nl-BE" sz="6700" dirty="0" err="1" smtClean="0"/>
              <a:t>embedded</a:t>
            </a:r>
            <a:r>
              <a:rPr lang="nl-BE" sz="6700" dirty="0" smtClean="0"/>
              <a:t> resource)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pPr>
              <a:buNone/>
            </a:pP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hibernate-mapping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="urn:nhibernate-mapping-2.2"</a:t>
            </a: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="[The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located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]"</a:t>
            </a: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="[The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is in]"&gt;</a:t>
            </a:r>
          </a:p>
          <a:p>
            <a:pPr>
              <a:buNone/>
            </a:pP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&lt;class name="Post" table="Post"&gt;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&lt;id name="Id"&gt;</a:t>
            </a: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    &lt;generator 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guid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name="..." /&gt;</a:t>
            </a: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BE" sz="3000" dirty="0" err="1" smtClean="0">
                <a:latin typeface="Courier New" pitchFamily="49" charset="0"/>
                <a:cs typeface="Courier New" pitchFamily="49" charset="0"/>
              </a:rPr>
              <a:t>hibernate-mapping</a:t>
            </a:r>
            <a:r>
              <a:rPr lang="nl-BE" sz="3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8</a:t>
            </a:fld>
            <a:endParaRPr lang="nl-BE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27784" y="422108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4008" y="4005064"/>
            <a:ext cx="23762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This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can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be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improved</a:t>
            </a:r>
            <a:r>
              <a:rPr lang="nl-BE" dirty="0" smtClean="0">
                <a:solidFill>
                  <a:schemeClr val="bg1"/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No public setter </a:t>
            </a:r>
            <a:r>
              <a:rPr lang="nl-BE" dirty="0" err="1" smtClean="0">
                <a:solidFill>
                  <a:schemeClr val="bg1"/>
                </a:solidFill>
              </a:rPr>
              <a:t>on</a:t>
            </a:r>
            <a:r>
              <a:rPr lang="nl-BE" dirty="0" smtClean="0">
                <a:solidFill>
                  <a:schemeClr val="bg1"/>
                </a:solidFill>
              </a:rPr>
              <a:t> </a:t>
            </a:r>
            <a:r>
              <a:rPr lang="nl-BE" dirty="0" err="1" smtClean="0">
                <a:solidFill>
                  <a:schemeClr val="bg1"/>
                </a:solidFill>
              </a:rPr>
              <a:t>Id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basics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Access + </a:t>
            </a:r>
            <a:r>
              <a:rPr lang="nl-BE" dirty="0" err="1" smtClean="0"/>
              <a:t>naming</a:t>
            </a:r>
            <a:r>
              <a:rPr lang="nl-BE" dirty="0" smtClean="0"/>
              <a:t> </a:t>
            </a:r>
            <a:r>
              <a:rPr lang="nl-BE" dirty="0" err="1" smtClean="0"/>
              <a:t>strategies</a:t>
            </a:r>
            <a:endParaRPr lang="nl-BE" dirty="0" smtClean="0"/>
          </a:p>
          <a:p>
            <a:r>
              <a:rPr lang="nl-BE" dirty="0" smtClean="0"/>
              <a:t>Mismatch </a:t>
            </a:r>
            <a:r>
              <a:rPr lang="nl-BE" dirty="0" err="1" smtClean="0"/>
              <a:t>between</a:t>
            </a:r>
            <a:r>
              <a:rPr lang="nl-BE" dirty="0" smtClean="0"/>
              <a:t> column and </a:t>
            </a:r>
            <a:r>
              <a:rPr lang="nl-BE" dirty="0" err="1" smtClean="0"/>
              <a:t>property</a:t>
            </a:r>
            <a:endParaRPr lang="nl-BE" dirty="0" smtClean="0"/>
          </a:p>
          <a:p>
            <a:r>
              <a:rPr lang="nl-BE" dirty="0" smtClean="0"/>
              <a:t>Type: let NH </a:t>
            </a:r>
            <a:r>
              <a:rPr lang="nl-BE" dirty="0" err="1" smtClean="0"/>
              <a:t>figure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out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More info: </a:t>
            </a:r>
            <a:r>
              <a:rPr lang="nl-BE" dirty="0" smtClean="0">
                <a:hlinkClick r:id="rId2"/>
              </a:rPr>
              <a:t>http://nhforge.org/doc/nh/en/index.html#mapping-declaration-property</a:t>
            </a: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C28C-5DBE-47A5-AC43-31D1CB6CCC03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Academy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tNET Academy">
      <a:majorFont>
        <a:latin typeface="Verdana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dotNetAcademy2</Template>
  <TotalTime>1119</TotalTime>
  <Words>1727</Words>
  <Application>Microsoft Office PowerPoint</Application>
  <PresentationFormat>On-screen Show (4:3)</PresentationFormat>
  <Paragraphs>415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dotNetAcademy2</vt:lpstr>
      <vt:lpstr>NHibernate</vt:lpstr>
      <vt:lpstr>Who am I</vt:lpstr>
      <vt:lpstr>What is NHibernate</vt:lpstr>
      <vt:lpstr>What are we going to do</vt:lpstr>
      <vt:lpstr>Mapping basics</vt:lpstr>
      <vt:lpstr>Mapping basics</vt:lpstr>
      <vt:lpstr>Mapping basics</vt:lpstr>
      <vt:lpstr>Mapping basics</vt:lpstr>
      <vt:lpstr>Mapping basics</vt:lpstr>
      <vt:lpstr>Session factory, sessions &amp; transactions</vt:lpstr>
      <vt:lpstr>Session factory, sessions &amp; transactions</vt:lpstr>
      <vt:lpstr>Session factory, sessions &amp; transactions</vt:lpstr>
      <vt:lpstr>Session factory, sessions &amp; transactions</vt:lpstr>
      <vt:lpstr>Session factory, sessions &amp; transactions</vt:lpstr>
      <vt:lpstr>Session factory, sessions &amp; transactions</vt:lpstr>
      <vt:lpstr>Session factory, sessions &amp; transactions</vt:lpstr>
      <vt:lpstr>Primary key strategies</vt:lpstr>
      <vt:lpstr>Primary key strategies</vt:lpstr>
      <vt:lpstr>Mapping relations</vt:lpstr>
      <vt:lpstr>Mapping relations: Many to one</vt:lpstr>
      <vt:lpstr>Mapping relations: Many to one</vt:lpstr>
      <vt:lpstr>Mapping relations: Many to one</vt:lpstr>
      <vt:lpstr>Mapping relations: Collections – one to many</vt:lpstr>
      <vt:lpstr>Mapping relations: Collections – one to many</vt:lpstr>
      <vt:lpstr>Mapping relations: Collections – one to many</vt:lpstr>
      <vt:lpstr>Mapping relations: Collections – one to many</vt:lpstr>
      <vt:lpstr>Mapping relations: Collections – one to many</vt:lpstr>
      <vt:lpstr>Mapping relations: Collections – many to many</vt:lpstr>
      <vt:lpstr>Mapping relations: Collections – many to many</vt:lpstr>
      <vt:lpstr>Mapping relations: Collections – many to many</vt:lpstr>
      <vt:lpstr>Mapping relations: Collections – many to many</vt:lpstr>
      <vt:lpstr>Querying</vt:lpstr>
      <vt:lpstr>Querying</vt:lpstr>
      <vt:lpstr>Querying</vt:lpstr>
      <vt:lpstr>Querying</vt:lpstr>
      <vt:lpstr>Profiling</vt:lpstr>
      <vt:lpstr>Profiling</vt:lpstr>
      <vt:lpstr>Session management</vt:lpstr>
      <vt:lpstr>Session management</vt:lpstr>
      <vt:lpstr>An architecture example: CRUD application</vt:lpstr>
      <vt:lpstr>Thanks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Administrator</dc:creator>
  <cp:lastModifiedBy>Administrator</cp:lastModifiedBy>
  <cp:revision>149</cp:revision>
  <dcterms:created xsi:type="dcterms:W3CDTF">2012-09-20T06:24:50Z</dcterms:created>
  <dcterms:modified xsi:type="dcterms:W3CDTF">2012-10-02T14:27:30Z</dcterms:modified>
</cp:coreProperties>
</file>