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9"/>
  </p:notesMasterIdLst>
  <p:sldIdLst>
    <p:sldId id="25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5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100E"/>
    <a:srgbClr val="990000"/>
    <a:srgbClr val="CE6859"/>
    <a:srgbClr val="B1181B"/>
    <a:srgbClr val="CCCCCC"/>
    <a:srgbClr val="EEEEE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1" autoAdjust="0"/>
    <p:restoredTop sz="94680" autoAdjust="0"/>
  </p:normalViewPr>
  <p:slideViewPr>
    <p:cSldViewPr>
      <p:cViewPr varScale="1">
        <p:scale>
          <a:sx n="106" d="100"/>
          <a:sy n="106" d="100"/>
        </p:scale>
        <p:origin x="-13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EBD4C-DAF9-4E72-A1A4-1160C8AA0ED9}" type="datetimeFigureOut">
              <a:rPr lang="nl-BE" smtClean="0"/>
              <a:pPr/>
              <a:t>13/06/2012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253A1-6239-4477-A3B0-2072521666AE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="" xmlns:p14="http://schemas.microsoft.com/office/powerpoint/2010/main" val="3581364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134492"/>
            <a:ext cx="9144000" cy="351864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381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6" name="Picture 2" descr="D:\CODEMODE\_Seminars\Slide templates\qframeLogo2k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476672"/>
            <a:ext cx="6178550" cy="2150215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15900" y="3284984"/>
            <a:ext cx="8756650" cy="571499"/>
          </a:xfrm>
          <a:noFill/>
          <a:ln>
            <a:noFill/>
          </a:ln>
        </p:spPr>
        <p:txBody>
          <a:bodyPr wrap="none">
            <a:noAutofit/>
          </a:bodyPr>
          <a:lstStyle>
            <a:lvl1pPr>
              <a:defRPr lang="en-US" b="1" baseline="0" dirty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5900" y="4005064"/>
            <a:ext cx="8756650" cy="5334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en-US" b="0" cap="none" spc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the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451600"/>
            <a:ext cx="9144000" cy="266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381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81600"/>
          </a:xfrm>
          <a:noFill/>
          <a:effectLst/>
        </p:spPr>
        <p:txBody>
          <a:bodyPr/>
          <a:lstStyle>
            <a:lvl1pPr>
              <a:defRPr sz="2800">
                <a:latin typeface="+mn-lt"/>
                <a:ea typeface="Verdana" pitchFamily="34" charset="0"/>
                <a:cs typeface="Verdana" pitchFamily="34" charset="0"/>
              </a:defRPr>
            </a:lvl1pPr>
            <a:lvl2pPr>
              <a:defRPr sz="2400">
                <a:latin typeface="+mn-lt"/>
                <a:ea typeface="Verdana" pitchFamily="34" charset="0"/>
                <a:cs typeface="Verdana" pitchFamily="34" charset="0"/>
              </a:defRPr>
            </a:lvl2pPr>
            <a:lvl3pPr>
              <a:defRPr>
                <a:latin typeface="+mn-lt"/>
                <a:ea typeface="Verdana" pitchFamily="34" charset="0"/>
                <a:cs typeface="Verdana" pitchFamily="34" charset="0"/>
              </a:defRPr>
            </a:lvl3pPr>
            <a:lvl4pPr>
              <a:defRPr>
                <a:latin typeface="+mn-lt"/>
                <a:ea typeface="Verdana" pitchFamily="34" charset="0"/>
                <a:cs typeface="Verdana" pitchFamily="34" charset="0"/>
              </a:defRPr>
            </a:lvl4pPr>
            <a:lvl5pPr>
              <a:defRPr>
                <a:latin typeface="+mn-lt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94100" y="57150"/>
            <a:ext cx="5334000" cy="304800"/>
          </a:xfrm>
        </p:spPr>
        <p:txBody>
          <a:bodyPr/>
          <a:lstStyle>
            <a:lvl1pPr algn="r">
              <a:defRPr sz="1600" b="0">
                <a:solidFill>
                  <a:schemeClr val="bg1">
                    <a:lumMod val="50000"/>
                  </a:schemeClr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fld id="{DBF0DA3E-2D0E-44FA-B999-D46FE1732693}" type="datetime2">
              <a:rPr lang="nl-BE" smtClean="0"/>
              <a:pPr/>
              <a:t>woensdag 13 juni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00800"/>
            <a:ext cx="6553200" cy="365125"/>
          </a:xfrm>
        </p:spPr>
        <p:txBody>
          <a:bodyPr/>
          <a:lstStyle>
            <a:lvl1pPr algn="l">
              <a:defRPr sz="1600">
                <a:solidFill>
                  <a:srgbClr val="C00000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400800"/>
            <a:ext cx="2133600" cy="365125"/>
          </a:xfrm>
        </p:spPr>
        <p:txBody>
          <a:bodyPr/>
          <a:lstStyle>
            <a:lvl1pPr>
              <a:defRPr sz="1600">
                <a:solidFill>
                  <a:srgbClr val="C00000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361950"/>
            <a:ext cx="914400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381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19" y="406400"/>
            <a:ext cx="6876381" cy="488950"/>
          </a:xfrm>
        </p:spPr>
        <p:txBody>
          <a:bodyPr>
            <a:noAutofit/>
          </a:bodyPr>
          <a:lstStyle>
            <a:lvl1pPr algn="l">
              <a:defRPr sz="3200"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2" descr="D:\CODEMODE\_Seminars\Slide templates\qframeLogo2k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63545"/>
          <a:stretch/>
        </p:blipFill>
        <p:spPr bwMode="auto">
          <a:xfrm>
            <a:off x="127000" y="6350"/>
            <a:ext cx="1229189" cy="11734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206500"/>
            <a:ext cx="9144000" cy="11112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381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 descr="D:\CODEMODE\_Seminars\Slide templates\afbeeldingen\PptTemplate_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6100" y="539750"/>
            <a:ext cx="5511800" cy="224062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593850" y="3028950"/>
            <a:ext cx="6134100" cy="3022600"/>
          </a:xfrm>
        </p:spPr>
        <p:txBody>
          <a:bodyPr>
            <a:noAutofit/>
          </a:bodyPr>
          <a:lstStyle>
            <a:lvl1pPr algn="ctr">
              <a:buNone/>
              <a:defRPr sz="2400" i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 smtClean="0"/>
              <a:t>Click to edit Demo description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06500"/>
            <a:ext cx="9144000" cy="11112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381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3074" name="Picture 2" descr="D:\CODEMODE\_Seminars\Slide templates\afbeeldingen\PptTemplate_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9350" y="539750"/>
            <a:ext cx="7378700" cy="23497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03C47FF0-850A-426D-8B6B-B6C8BFE71E7B}" type="datetime2">
              <a:rPr lang="nl-BE" smtClean="0"/>
              <a:pPr/>
              <a:t>woensdag 13 juni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2" r:id="rId4"/>
    <p:sldLayoutId id="2147483655" r:id="rId5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avybrion.com/blog/" TargetMode="External"/><Relationship Id="rId2" Type="http://schemas.openxmlformats.org/officeDocument/2006/relationships/hyperlink" Target="http://www.ayend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ilfour.wordpress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venlauwers22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>
                <a:effectLst/>
              </a:rPr>
              <a:t>NHibernate</a:t>
            </a:r>
            <a:r>
              <a:rPr lang="nl-BE" dirty="0" smtClean="0">
                <a:effectLst/>
              </a:rPr>
              <a:t> </a:t>
            </a:r>
            <a:r>
              <a:rPr lang="nl-BE" dirty="0" err="1" smtClean="0">
                <a:effectLst/>
              </a:rPr>
              <a:t>deep</a:t>
            </a:r>
            <a:r>
              <a:rPr lang="nl-BE" dirty="0" smtClean="0">
                <a:effectLst/>
              </a:rPr>
              <a:t> </a:t>
            </a:r>
            <a:r>
              <a:rPr lang="nl-BE" dirty="0" err="1" smtClean="0">
                <a:effectLst/>
              </a:rPr>
              <a:t>dive</a:t>
            </a:r>
            <a:endParaRPr lang="nl-BE" dirty="0">
              <a:effectLst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nl-BE" dirty="0" smtClean="0"/>
              <a:t>Steven Lauwers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Dit werk niet!</a:t>
            </a:r>
          </a:p>
          <a:p>
            <a:pPr lvl="1"/>
            <a:r>
              <a:rPr lang="nl-BE" dirty="0" smtClean="0"/>
              <a:t>Kost veel tijd</a:t>
            </a:r>
          </a:p>
          <a:p>
            <a:pPr lvl="1"/>
            <a:r>
              <a:rPr lang="nl-BE" dirty="0" smtClean="0"/>
              <a:t>Verschillen in gedrag tussen </a:t>
            </a:r>
            <a:r>
              <a:rPr lang="nl-BE" dirty="0" err="1" smtClean="0"/>
              <a:t>ORMs</a:t>
            </a:r>
            <a:r>
              <a:rPr lang="nl-BE" dirty="0" smtClean="0"/>
              <a:t> die je niet kan abstraheren</a:t>
            </a:r>
          </a:p>
          <a:p>
            <a:pPr lvl="1"/>
            <a:r>
              <a:rPr lang="nl-BE" dirty="0" smtClean="0"/>
              <a:t>Enkele mogelijk voor features die </a:t>
            </a:r>
            <a:r>
              <a:rPr lang="nl-BE" dirty="0" err="1" smtClean="0"/>
              <a:t>ORMs</a:t>
            </a:r>
            <a:r>
              <a:rPr lang="nl-BE" dirty="0" smtClean="0"/>
              <a:t> gemeenschappelijk hebben =&gt; je kan geen gebruik maken van </a:t>
            </a:r>
            <a:r>
              <a:rPr lang="nl-BE" dirty="0" err="1" smtClean="0"/>
              <a:t>advanced</a:t>
            </a:r>
            <a:r>
              <a:rPr lang="nl-BE" dirty="0" smtClean="0"/>
              <a:t> features</a:t>
            </a:r>
          </a:p>
          <a:p>
            <a:pPr lvl="1"/>
            <a:r>
              <a:rPr lang="nl-BE" dirty="0" smtClean="0"/>
              <a:t>ORM heeft invloed op meer dan alleen de data </a:t>
            </a:r>
            <a:r>
              <a:rPr lang="nl-BE" dirty="0" err="1" smtClean="0"/>
              <a:t>access</a:t>
            </a:r>
            <a:r>
              <a:rPr lang="nl-BE" dirty="0" smtClean="0"/>
              <a:t> laag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Dus we moeten ons niets aantrekken van </a:t>
            </a:r>
            <a:r>
              <a:rPr lang="nl-BE" dirty="0" err="1" smtClean="0"/>
              <a:t>encapsulation</a:t>
            </a:r>
            <a:r>
              <a:rPr lang="nl-BE" dirty="0" smtClean="0"/>
              <a:t>?</a:t>
            </a:r>
          </a:p>
          <a:p>
            <a:pPr lvl="1"/>
            <a:r>
              <a:rPr lang="nl-BE" dirty="0" smtClean="0"/>
              <a:t>Fout, </a:t>
            </a:r>
            <a:r>
              <a:rPr lang="nl-BE" dirty="0" err="1" smtClean="0"/>
              <a:t>encapsuleer</a:t>
            </a:r>
            <a:r>
              <a:rPr lang="nl-BE" dirty="0" smtClean="0"/>
              <a:t> uw data </a:t>
            </a:r>
            <a:r>
              <a:rPr lang="nl-BE" dirty="0" err="1" smtClean="0"/>
              <a:t>access</a:t>
            </a:r>
            <a:r>
              <a:rPr lang="nl-BE" dirty="0" smtClean="0"/>
              <a:t> code maar niet de API van uw 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woensdag 13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NH applicaties </a:t>
            </a:r>
            <a:r>
              <a:rPr lang="nl-BE" dirty="0" err="1" smtClean="0"/>
              <a:t>designen</a:t>
            </a:r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Hoe moet het dan wel?</a:t>
            </a:r>
          </a:p>
          <a:p>
            <a:pPr lvl="1"/>
            <a:r>
              <a:rPr lang="nl-BE" dirty="0" smtClean="0"/>
              <a:t>Entiteiten zijn objecten, geen data </a:t>
            </a:r>
            <a:r>
              <a:rPr lang="nl-BE" dirty="0" err="1" smtClean="0"/>
              <a:t>structures</a:t>
            </a:r>
            <a:endParaRPr lang="nl-BE" dirty="0" smtClean="0"/>
          </a:p>
          <a:p>
            <a:pPr lvl="1"/>
            <a:r>
              <a:rPr lang="nl-BE" dirty="0" err="1" smtClean="0"/>
              <a:t>Encapsuleer</a:t>
            </a:r>
            <a:r>
              <a:rPr lang="nl-BE" dirty="0" smtClean="0"/>
              <a:t> </a:t>
            </a:r>
            <a:r>
              <a:rPr lang="nl-BE" dirty="0" err="1" smtClean="0"/>
              <a:t>queries</a:t>
            </a:r>
            <a:endParaRPr lang="nl-BE" dirty="0" smtClean="0"/>
          </a:p>
          <a:p>
            <a:pPr lvl="1"/>
            <a:r>
              <a:rPr lang="nl-BE" dirty="0" smtClean="0"/>
              <a:t>Geef geen entiteiten door aan je UI</a:t>
            </a:r>
          </a:p>
          <a:p>
            <a:pPr lvl="1"/>
            <a:r>
              <a:rPr lang="nl-BE" dirty="0" smtClean="0"/>
              <a:t>Centraal beheer van transacties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Demo 7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woensdag 13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NH applicaties </a:t>
            </a:r>
            <a:r>
              <a:rPr lang="nl-BE" dirty="0" err="1" smtClean="0"/>
              <a:t>designen</a:t>
            </a:r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Event</a:t>
            </a:r>
            <a:r>
              <a:rPr lang="nl-BE" dirty="0" smtClean="0"/>
              <a:t> </a:t>
            </a:r>
            <a:r>
              <a:rPr lang="nl-BE" dirty="0" err="1" smtClean="0"/>
              <a:t>listeners</a:t>
            </a:r>
            <a:endParaRPr lang="nl-BE" dirty="0" smtClean="0"/>
          </a:p>
          <a:p>
            <a:pPr lvl="1"/>
            <a:r>
              <a:rPr lang="nl-BE" dirty="0" err="1" smtClean="0"/>
              <a:t>Auditing</a:t>
            </a:r>
            <a:r>
              <a:rPr lang="nl-BE" dirty="0" smtClean="0"/>
              <a:t> </a:t>
            </a:r>
            <a:r>
              <a:rPr lang="nl-BE" dirty="0" err="1" smtClean="0"/>
              <a:t>event</a:t>
            </a:r>
            <a:r>
              <a:rPr lang="nl-BE" dirty="0" smtClean="0"/>
              <a:t> </a:t>
            </a:r>
            <a:r>
              <a:rPr lang="nl-BE" dirty="0" err="1" smtClean="0"/>
              <a:t>listener</a:t>
            </a:r>
            <a:endParaRPr lang="nl-BE" dirty="0" smtClean="0"/>
          </a:p>
          <a:p>
            <a:pPr lvl="1"/>
            <a:r>
              <a:rPr lang="nl-BE" dirty="0" smtClean="0"/>
              <a:t>Demo 7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Interceptors</a:t>
            </a:r>
          </a:p>
          <a:p>
            <a:pPr lvl="1"/>
            <a:r>
              <a:rPr lang="nl-BE" dirty="0" err="1" smtClean="0"/>
              <a:t>Don’t</a:t>
            </a:r>
            <a:r>
              <a:rPr lang="nl-BE" dirty="0" smtClean="0"/>
              <a:t> </a:t>
            </a:r>
            <a:r>
              <a:rPr lang="nl-BE" dirty="0" err="1" smtClean="0"/>
              <a:t>hurt</a:t>
            </a:r>
            <a:r>
              <a:rPr lang="nl-BE" dirty="0" smtClean="0"/>
              <a:t> me!</a:t>
            </a:r>
          </a:p>
          <a:p>
            <a:pPr lvl="1"/>
            <a:r>
              <a:rPr lang="nl-BE" dirty="0" smtClean="0"/>
              <a:t>Demo 7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woensdag 13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 smtClean="0"/>
              <a:t>Extensions</a:t>
            </a:r>
            <a:r>
              <a:rPr lang="nl-BE" dirty="0" smtClean="0"/>
              <a:t> </a:t>
            </a:r>
            <a:r>
              <a:rPr lang="nl-BE" dirty="0" err="1" smtClean="0"/>
              <a:t>points</a:t>
            </a:r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>
                <a:hlinkClick r:id="rId2"/>
              </a:rPr>
              <a:t>http://www.ayende.com</a:t>
            </a:r>
            <a:endParaRPr lang="nl-BE" dirty="0" smtClean="0"/>
          </a:p>
          <a:p>
            <a:r>
              <a:rPr lang="nl-BE" dirty="0" smtClean="0">
                <a:hlinkClick r:id="rId3"/>
              </a:rPr>
              <a:t>http://davybrion.com/blog/</a:t>
            </a:r>
            <a:endParaRPr lang="nl-BE" dirty="0" smtClean="0"/>
          </a:p>
          <a:p>
            <a:r>
              <a:rPr lang="nl-BE" dirty="0" smtClean="0">
                <a:hlinkClick r:id="rId4"/>
              </a:rPr>
              <a:t>http://kilfour.wordpress.com/</a:t>
            </a:r>
            <a:endParaRPr lang="nl-BE" dirty="0" smtClean="0"/>
          </a:p>
          <a:p>
            <a:r>
              <a:rPr lang="nl-BE" dirty="0" err="1" smtClean="0"/>
              <a:t>NHibernate</a:t>
            </a:r>
            <a:r>
              <a:rPr lang="nl-BE" dirty="0" smtClean="0"/>
              <a:t> 3.0 </a:t>
            </a:r>
            <a:r>
              <a:rPr lang="nl-BE" dirty="0" err="1" smtClean="0"/>
              <a:t>Cookbook</a:t>
            </a:r>
            <a:endParaRPr lang="nl-BE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woensdag 13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Referenties</a:t>
            </a:r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Wat niet?</a:t>
            </a:r>
          </a:p>
          <a:p>
            <a:pPr lvl="1"/>
            <a:r>
              <a:rPr lang="nl-BE" dirty="0" smtClean="0"/>
              <a:t>Basis ORM concepten</a:t>
            </a:r>
          </a:p>
          <a:p>
            <a:pPr lvl="1"/>
            <a:r>
              <a:rPr lang="nl-BE" dirty="0" smtClean="0"/>
              <a:t>Inleiding tot </a:t>
            </a:r>
            <a:r>
              <a:rPr lang="nl-BE" dirty="0" err="1" smtClean="0"/>
              <a:t>NHibernate</a:t>
            </a:r>
            <a:endParaRPr lang="nl-BE" dirty="0" smtClean="0"/>
          </a:p>
          <a:p>
            <a:pPr lvl="1"/>
            <a:r>
              <a:rPr lang="nl-BE" dirty="0" smtClean="0"/>
              <a:t>Hoe entiteiten mappen?</a:t>
            </a:r>
          </a:p>
          <a:p>
            <a:pPr lvl="2"/>
            <a:r>
              <a:rPr lang="nl-BE" dirty="0" smtClean="0"/>
              <a:t>HBM files, </a:t>
            </a:r>
            <a:r>
              <a:rPr lang="nl-BE" dirty="0" err="1" smtClean="0"/>
              <a:t>FluentNH</a:t>
            </a:r>
            <a:r>
              <a:rPr lang="nl-BE" dirty="0" smtClean="0"/>
              <a:t>, </a:t>
            </a:r>
            <a:r>
              <a:rPr lang="nl-BE" dirty="0" err="1" smtClean="0"/>
              <a:t>ConfORM</a:t>
            </a:r>
            <a:endParaRPr lang="nl-BE" dirty="0" smtClean="0"/>
          </a:p>
          <a:p>
            <a:pPr lvl="1"/>
            <a:r>
              <a:rPr lang="nl-BE" dirty="0" smtClean="0"/>
              <a:t>Welke query API gebruiken?</a:t>
            </a:r>
          </a:p>
          <a:p>
            <a:pPr lvl="2"/>
            <a:r>
              <a:rPr lang="nl-BE" dirty="0" err="1" smtClean="0"/>
              <a:t>Linq</a:t>
            </a:r>
            <a:r>
              <a:rPr lang="nl-BE" dirty="0" smtClean="0"/>
              <a:t>, </a:t>
            </a:r>
            <a:r>
              <a:rPr lang="nl-BE" dirty="0" err="1" smtClean="0"/>
              <a:t>QueryOver</a:t>
            </a:r>
            <a:r>
              <a:rPr lang="nl-BE" dirty="0" smtClean="0"/>
              <a:t>, HQL, …</a:t>
            </a:r>
            <a:endParaRPr lang="nl-B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woensdag 13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Inleiding</a:t>
            </a:r>
            <a:endParaRPr lang="nl-BE" dirty="0"/>
          </a:p>
        </p:txBody>
      </p:sp>
      <p:sp>
        <p:nvSpPr>
          <p:cNvPr id="7" name="Right Brace 6"/>
          <p:cNvSpPr/>
          <p:nvPr/>
        </p:nvSpPr>
        <p:spPr>
          <a:xfrm>
            <a:off x="5796136" y="2564904"/>
            <a:ext cx="144016" cy="172819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6228184" y="3183359"/>
            <a:ext cx="2460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Does </a:t>
            </a:r>
            <a:r>
              <a:rPr lang="nl-BE" sz="2400" dirty="0" err="1" smtClean="0"/>
              <a:t>it</a:t>
            </a:r>
            <a:r>
              <a:rPr lang="nl-BE" sz="2400" dirty="0" smtClean="0"/>
              <a:t> matter?</a:t>
            </a:r>
            <a:endParaRPr lang="nl-BE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Wat dan wel?</a:t>
            </a:r>
          </a:p>
          <a:p>
            <a:pPr lvl="1"/>
            <a:r>
              <a:rPr lang="nl-BE" dirty="0" smtClean="0"/>
              <a:t>Veelvoorkomende problemen</a:t>
            </a:r>
          </a:p>
          <a:p>
            <a:pPr lvl="1"/>
            <a:r>
              <a:rPr lang="nl-BE" dirty="0" smtClean="0"/>
              <a:t>Tips &amp; </a:t>
            </a:r>
            <a:r>
              <a:rPr lang="nl-BE" dirty="0" err="1" smtClean="0"/>
              <a:t>tricks</a:t>
            </a:r>
            <a:r>
              <a:rPr lang="nl-BE" dirty="0" smtClean="0"/>
              <a:t> / best </a:t>
            </a:r>
            <a:r>
              <a:rPr lang="nl-BE" dirty="0" err="1" smtClean="0"/>
              <a:t>practices</a:t>
            </a:r>
            <a:endParaRPr lang="nl-BE" dirty="0" smtClean="0"/>
          </a:p>
          <a:p>
            <a:pPr lvl="1"/>
            <a:r>
              <a:rPr lang="nl-BE" dirty="0" smtClean="0"/>
              <a:t>NH applicaties </a:t>
            </a:r>
            <a:r>
              <a:rPr lang="nl-BE" dirty="0" err="1" smtClean="0"/>
              <a:t>designen</a:t>
            </a:r>
            <a:endParaRPr lang="nl-BE" dirty="0" smtClean="0"/>
          </a:p>
          <a:p>
            <a:pPr lvl="1"/>
            <a:r>
              <a:rPr lang="nl-BE" dirty="0" err="1" smtClean="0"/>
              <a:t>Extensions</a:t>
            </a:r>
            <a:r>
              <a:rPr lang="nl-BE" dirty="0" smtClean="0"/>
              <a:t> </a:t>
            </a:r>
            <a:r>
              <a:rPr lang="nl-BE" dirty="0" err="1" smtClean="0"/>
              <a:t>points</a:t>
            </a:r>
            <a:endParaRPr lang="nl-BE" dirty="0" smtClean="0"/>
          </a:p>
          <a:p>
            <a:pPr lvl="1"/>
            <a:endParaRPr lang="nl-BE" dirty="0" smtClean="0"/>
          </a:p>
          <a:p>
            <a:r>
              <a:rPr lang="nl-BE" dirty="0" smtClean="0"/>
              <a:t>Demo’s: </a:t>
            </a:r>
            <a:r>
              <a:rPr lang="nl-BE" dirty="0" smtClean="0">
                <a:hlinkClick r:id="rId2"/>
              </a:rPr>
              <a:t>https://</a:t>
            </a:r>
            <a:r>
              <a:rPr lang="nl-BE" smtClean="0">
                <a:hlinkClick r:id="rId2"/>
              </a:rPr>
              <a:t>github.com/stevenlauwers22/</a:t>
            </a:r>
            <a:endParaRPr lang="nl-BE" dirty="0" smtClean="0"/>
          </a:p>
          <a:p>
            <a:endParaRPr lang="nl-BE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woensdag 13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Inleiding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SELECT N+1</a:t>
            </a:r>
          </a:p>
          <a:p>
            <a:pPr lvl="1"/>
            <a:r>
              <a:rPr lang="nl-BE" dirty="0" smtClean="0"/>
              <a:t>Veruit het meest voorkomende probleem</a:t>
            </a:r>
          </a:p>
          <a:p>
            <a:pPr lvl="1"/>
            <a:r>
              <a:rPr lang="nl-BE" dirty="0" smtClean="0"/>
              <a:t>Wat is het juist?</a:t>
            </a:r>
          </a:p>
          <a:p>
            <a:pPr lvl="1"/>
            <a:r>
              <a:rPr lang="nl-BE" dirty="0" smtClean="0"/>
              <a:t>Waarom is het een probleem?</a:t>
            </a:r>
          </a:p>
          <a:p>
            <a:pPr lvl="1"/>
            <a:r>
              <a:rPr lang="nl-BE" dirty="0" smtClean="0"/>
              <a:t>Hoe lossen we het op?</a:t>
            </a:r>
          </a:p>
          <a:p>
            <a:pPr lvl="1"/>
            <a:r>
              <a:rPr lang="nl-BE" dirty="0" smtClean="0"/>
              <a:t>Demo 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woensdag 13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Veelvoorkomende problemen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835696" y="4149080"/>
            <a:ext cx="5605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 b="1" dirty="0" smtClean="0"/>
              <a:t>PROFILE YOUR APPLICATION</a:t>
            </a:r>
            <a:endParaRPr lang="nl-BE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Duplicate</a:t>
            </a:r>
            <a:r>
              <a:rPr lang="nl-BE" dirty="0" smtClean="0"/>
              <a:t> records</a:t>
            </a:r>
          </a:p>
          <a:p>
            <a:pPr lvl="1"/>
            <a:r>
              <a:rPr lang="nl-BE" dirty="0" smtClean="0"/>
              <a:t>Gevolg van </a:t>
            </a:r>
            <a:r>
              <a:rPr lang="nl-BE" dirty="0" err="1" smtClean="0"/>
              <a:t>eager</a:t>
            </a:r>
            <a:r>
              <a:rPr lang="nl-BE" dirty="0" smtClean="0"/>
              <a:t> </a:t>
            </a:r>
            <a:r>
              <a:rPr lang="nl-BE" dirty="0" err="1" smtClean="0"/>
              <a:t>loading</a:t>
            </a:r>
            <a:r>
              <a:rPr lang="nl-BE" dirty="0" smtClean="0"/>
              <a:t> m.b.v. een </a:t>
            </a:r>
            <a:r>
              <a:rPr lang="nl-BE" dirty="0" err="1" smtClean="0"/>
              <a:t>join</a:t>
            </a:r>
            <a:endParaRPr lang="nl-BE" dirty="0" smtClean="0"/>
          </a:p>
          <a:p>
            <a:pPr lvl="1"/>
            <a:r>
              <a:rPr lang="nl-BE" dirty="0" err="1" smtClean="0"/>
              <a:t>Book</a:t>
            </a:r>
            <a:r>
              <a:rPr lang="nl-BE" dirty="0" smtClean="0"/>
              <a:t> kan geschreven zijn door N </a:t>
            </a:r>
            <a:r>
              <a:rPr lang="nl-BE" dirty="0" err="1" smtClean="0"/>
              <a:t>authors</a:t>
            </a:r>
            <a:endParaRPr lang="nl-BE" dirty="0" smtClean="0"/>
          </a:p>
          <a:p>
            <a:pPr lvl="1"/>
            <a:r>
              <a:rPr lang="nl-BE" dirty="0" smtClean="0"/>
              <a:t>Elk boek zit N keer in de </a:t>
            </a:r>
            <a:r>
              <a:rPr lang="nl-BE" dirty="0" err="1" smtClean="0"/>
              <a:t>result</a:t>
            </a:r>
            <a:r>
              <a:rPr lang="nl-BE" dirty="0" smtClean="0"/>
              <a:t> set</a:t>
            </a:r>
          </a:p>
          <a:p>
            <a:pPr lvl="1"/>
            <a:r>
              <a:rPr lang="nl-BE" dirty="0" smtClean="0"/>
              <a:t>Hoe lossen we het op?</a:t>
            </a:r>
          </a:p>
          <a:p>
            <a:pPr lvl="1"/>
            <a:r>
              <a:rPr lang="nl-BE" dirty="0" smtClean="0"/>
              <a:t>Demo 2	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woensdag 13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Veelvoorkomende problemen</a:t>
            </a:r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Primary</a:t>
            </a:r>
            <a:r>
              <a:rPr lang="nl-BE" dirty="0" smtClean="0"/>
              <a:t> </a:t>
            </a:r>
            <a:r>
              <a:rPr lang="nl-BE" dirty="0" err="1" smtClean="0"/>
              <a:t>key</a:t>
            </a:r>
            <a:r>
              <a:rPr lang="nl-BE" dirty="0" smtClean="0"/>
              <a:t> </a:t>
            </a:r>
            <a:r>
              <a:rPr lang="nl-BE" dirty="0" err="1" smtClean="0"/>
              <a:t>strategies</a:t>
            </a:r>
            <a:endParaRPr lang="nl-BE" dirty="0" smtClean="0"/>
          </a:p>
          <a:p>
            <a:pPr lvl="1"/>
            <a:r>
              <a:rPr lang="nl-BE" dirty="0" smtClean="0"/>
              <a:t>Zelf PK </a:t>
            </a:r>
            <a:r>
              <a:rPr lang="nl-BE" dirty="0" err="1" smtClean="0"/>
              <a:t>toewijzgen</a:t>
            </a:r>
            <a:r>
              <a:rPr lang="nl-BE" dirty="0" smtClean="0"/>
              <a:t>: </a:t>
            </a:r>
            <a:r>
              <a:rPr lang="nl-BE" dirty="0" err="1" smtClean="0"/>
              <a:t>assigned</a:t>
            </a:r>
            <a:endParaRPr lang="nl-BE" dirty="0" smtClean="0"/>
          </a:p>
          <a:p>
            <a:pPr lvl="1"/>
            <a:r>
              <a:rPr lang="nl-BE" dirty="0" smtClean="0"/>
              <a:t>DB de PK laten genereren: </a:t>
            </a:r>
            <a:r>
              <a:rPr lang="nl-BE" dirty="0" err="1" smtClean="0"/>
              <a:t>identity</a:t>
            </a:r>
            <a:r>
              <a:rPr lang="nl-BE" dirty="0" smtClean="0"/>
              <a:t>, </a:t>
            </a:r>
            <a:r>
              <a:rPr lang="nl-BE" dirty="0" err="1" smtClean="0"/>
              <a:t>sequence</a:t>
            </a:r>
            <a:r>
              <a:rPr lang="nl-BE" dirty="0" smtClean="0"/>
              <a:t>, </a:t>
            </a:r>
            <a:r>
              <a:rPr lang="nl-BE" dirty="0" err="1" smtClean="0"/>
              <a:t>native</a:t>
            </a:r>
            <a:endParaRPr lang="nl-BE" dirty="0" smtClean="0"/>
          </a:p>
          <a:p>
            <a:pPr lvl="1"/>
            <a:r>
              <a:rPr lang="nl-BE" dirty="0" smtClean="0"/>
              <a:t>NH de PK laten genereren: </a:t>
            </a:r>
            <a:r>
              <a:rPr lang="nl-BE" dirty="0" err="1" smtClean="0"/>
              <a:t>guid</a:t>
            </a:r>
            <a:r>
              <a:rPr lang="nl-BE" dirty="0" smtClean="0"/>
              <a:t>, </a:t>
            </a:r>
            <a:r>
              <a:rPr lang="nl-BE" dirty="0" err="1" smtClean="0"/>
              <a:t>guid.comb</a:t>
            </a:r>
            <a:r>
              <a:rPr lang="nl-BE" dirty="0" smtClean="0"/>
              <a:t>, </a:t>
            </a:r>
            <a:r>
              <a:rPr lang="nl-BE" dirty="0" err="1" smtClean="0"/>
              <a:t>hilo</a:t>
            </a:r>
            <a:endParaRPr lang="nl-BE" dirty="0" smtClean="0"/>
          </a:p>
          <a:p>
            <a:pPr lvl="1"/>
            <a:endParaRPr lang="nl-BE" dirty="0" smtClean="0"/>
          </a:p>
          <a:p>
            <a:r>
              <a:rPr lang="nl-BE" dirty="0" smtClean="0"/>
              <a:t>Beste keuze: </a:t>
            </a:r>
            <a:r>
              <a:rPr lang="nl-BE" dirty="0" err="1" smtClean="0"/>
              <a:t>guid.comb</a:t>
            </a:r>
            <a:r>
              <a:rPr lang="nl-BE" dirty="0" smtClean="0"/>
              <a:t>, </a:t>
            </a:r>
            <a:r>
              <a:rPr lang="nl-BE" dirty="0" err="1" smtClean="0"/>
              <a:t>hilo</a:t>
            </a:r>
            <a:endParaRPr lang="nl-BE" dirty="0" smtClean="0"/>
          </a:p>
          <a:p>
            <a:pPr lvl="1"/>
            <a:r>
              <a:rPr lang="nl-BE" dirty="0" smtClean="0"/>
              <a:t>PK = meestal </a:t>
            </a:r>
            <a:r>
              <a:rPr lang="nl-BE" dirty="0" err="1" smtClean="0"/>
              <a:t>clustered</a:t>
            </a:r>
            <a:r>
              <a:rPr lang="nl-BE" dirty="0" smtClean="0"/>
              <a:t> index</a:t>
            </a:r>
          </a:p>
          <a:p>
            <a:pPr lvl="1"/>
            <a:r>
              <a:rPr lang="nl-BE" dirty="0" err="1" smtClean="0"/>
              <a:t>Fragmentation</a:t>
            </a:r>
            <a:r>
              <a:rPr lang="nl-BE" dirty="0" smtClean="0"/>
              <a:t> beperken</a:t>
            </a:r>
          </a:p>
          <a:p>
            <a:pPr lvl="1"/>
            <a:r>
              <a:rPr lang="nl-BE" dirty="0" smtClean="0"/>
              <a:t>Gebruik </a:t>
            </a:r>
            <a:r>
              <a:rPr lang="nl-BE" dirty="0" err="1" smtClean="0"/>
              <a:t>sequenciële</a:t>
            </a:r>
            <a:r>
              <a:rPr lang="nl-BE" dirty="0" smtClean="0"/>
              <a:t> </a:t>
            </a:r>
            <a:r>
              <a:rPr lang="nl-BE" dirty="0" err="1" smtClean="0"/>
              <a:t>keys</a:t>
            </a:r>
            <a:r>
              <a:rPr lang="nl-BE" dirty="0" smtClean="0"/>
              <a:t>: demo 3</a:t>
            </a:r>
          </a:p>
          <a:p>
            <a:pPr lvl="2"/>
            <a:r>
              <a:rPr lang="nl-BE" dirty="0" err="1" smtClean="0"/>
              <a:t>Guid.comb</a:t>
            </a:r>
            <a:r>
              <a:rPr lang="nl-BE" dirty="0" smtClean="0"/>
              <a:t>: </a:t>
            </a:r>
            <a:r>
              <a:rPr lang="nl-BE" dirty="0" err="1" smtClean="0"/>
              <a:t>sequenciële</a:t>
            </a:r>
            <a:r>
              <a:rPr lang="nl-BE" dirty="0" smtClean="0"/>
              <a:t> </a:t>
            </a:r>
            <a:r>
              <a:rPr lang="nl-BE" dirty="0" err="1" smtClean="0"/>
              <a:t>guid</a:t>
            </a:r>
            <a:endParaRPr lang="nl-BE" dirty="0" smtClean="0"/>
          </a:p>
          <a:p>
            <a:pPr lvl="2"/>
            <a:r>
              <a:rPr lang="nl-BE" dirty="0" err="1" smtClean="0"/>
              <a:t>Hilo</a:t>
            </a:r>
            <a:r>
              <a:rPr lang="nl-BE" dirty="0" smtClean="0"/>
              <a:t>: ranges van </a:t>
            </a:r>
            <a:r>
              <a:rPr lang="nl-BE" dirty="0" err="1" smtClean="0"/>
              <a:t>sequenciële</a:t>
            </a:r>
            <a:r>
              <a:rPr lang="nl-BE" dirty="0" smtClean="0"/>
              <a:t> integer per </a:t>
            </a:r>
            <a:r>
              <a:rPr lang="nl-BE" dirty="0" err="1" smtClean="0"/>
              <a:t>session</a:t>
            </a:r>
            <a:r>
              <a:rPr lang="nl-BE" dirty="0" smtClean="0"/>
              <a:t> </a:t>
            </a:r>
            <a:r>
              <a:rPr lang="nl-BE" dirty="0" err="1" smtClean="0"/>
              <a:t>factory</a:t>
            </a:r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woensdag 13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Tips &amp; </a:t>
            </a:r>
            <a:r>
              <a:rPr lang="nl-BE" dirty="0" err="1" smtClean="0"/>
              <a:t>tricks</a:t>
            </a:r>
            <a:r>
              <a:rPr lang="nl-BE" dirty="0" smtClean="0"/>
              <a:t> / best </a:t>
            </a:r>
            <a:r>
              <a:rPr lang="nl-BE" dirty="0" err="1" smtClean="0"/>
              <a:t>practices</a:t>
            </a:r>
            <a:endParaRPr lang="nl-BE" dirty="0"/>
          </a:p>
        </p:txBody>
      </p:sp>
      <p:sp>
        <p:nvSpPr>
          <p:cNvPr id="7" name="Multiply 6"/>
          <p:cNvSpPr/>
          <p:nvPr/>
        </p:nvSpPr>
        <p:spPr>
          <a:xfrm>
            <a:off x="1259632" y="1988840"/>
            <a:ext cx="1872208" cy="64807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Component </a:t>
            </a:r>
            <a:r>
              <a:rPr lang="nl-BE" dirty="0" err="1" smtClean="0"/>
              <a:t>mapping</a:t>
            </a:r>
            <a:endParaRPr lang="nl-BE" dirty="0" smtClean="0"/>
          </a:p>
          <a:p>
            <a:pPr lvl="1"/>
            <a:r>
              <a:rPr lang="nl-BE" dirty="0" smtClean="0"/>
              <a:t>Tegenovergestelde van een </a:t>
            </a:r>
            <a:r>
              <a:rPr lang="nl-BE" dirty="0" err="1" smtClean="0"/>
              <a:t>join</a:t>
            </a:r>
            <a:endParaRPr lang="nl-BE" dirty="0" smtClean="0"/>
          </a:p>
          <a:p>
            <a:pPr lvl="2"/>
            <a:r>
              <a:rPr lang="nl-BE" dirty="0" err="1" smtClean="0"/>
              <a:t>Join</a:t>
            </a:r>
            <a:r>
              <a:rPr lang="nl-BE" dirty="0" smtClean="0"/>
              <a:t> = data uit meerdere tabellen in 1 entiteit</a:t>
            </a:r>
          </a:p>
          <a:p>
            <a:pPr lvl="2"/>
            <a:r>
              <a:rPr lang="nl-BE" dirty="0" smtClean="0"/>
              <a:t>Component = data uit 1 tabel splitsten in meerdere entiteiten</a:t>
            </a:r>
          </a:p>
          <a:p>
            <a:pPr lvl="2"/>
            <a:endParaRPr lang="nl-BE" dirty="0" smtClean="0"/>
          </a:p>
          <a:p>
            <a:pPr lvl="1"/>
            <a:r>
              <a:rPr lang="nl-BE" dirty="0" smtClean="0"/>
              <a:t>Demo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woensdag 13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Tips &amp; </a:t>
            </a:r>
            <a:r>
              <a:rPr lang="nl-BE" dirty="0" err="1" smtClean="0"/>
              <a:t>tricks</a:t>
            </a:r>
            <a:r>
              <a:rPr lang="nl-BE" dirty="0" smtClean="0"/>
              <a:t> / best </a:t>
            </a:r>
            <a:r>
              <a:rPr lang="nl-BE" dirty="0" err="1" smtClean="0"/>
              <a:t>practices</a:t>
            </a:r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Various</a:t>
            </a:r>
            <a:r>
              <a:rPr lang="nl-BE" dirty="0" smtClean="0"/>
              <a:t>: demo 5</a:t>
            </a:r>
          </a:p>
          <a:p>
            <a:pPr lvl="1"/>
            <a:r>
              <a:rPr lang="nl-BE" dirty="0" err="1" smtClean="0"/>
              <a:t>Mapping</a:t>
            </a:r>
            <a:r>
              <a:rPr lang="nl-BE" dirty="0" smtClean="0"/>
              <a:t> </a:t>
            </a:r>
            <a:r>
              <a:rPr lang="nl-BE" dirty="0" err="1" smtClean="0"/>
              <a:t>intellisense</a:t>
            </a:r>
            <a:endParaRPr lang="nl-BE" dirty="0" smtClean="0"/>
          </a:p>
          <a:p>
            <a:pPr lvl="2"/>
            <a:r>
              <a:rPr lang="nl-BE" dirty="0" smtClean="0"/>
              <a:t>Voeg NH </a:t>
            </a:r>
            <a:r>
              <a:rPr lang="nl-BE" dirty="0" err="1" smtClean="0"/>
              <a:t>XSDs</a:t>
            </a:r>
            <a:r>
              <a:rPr lang="nl-BE" dirty="0" smtClean="0"/>
              <a:t> toe aan je </a:t>
            </a:r>
            <a:r>
              <a:rPr lang="nl-BE" dirty="0" err="1" smtClean="0"/>
              <a:t>solution</a:t>
            </a:r>
            <a:endParaRPr lang="nl-BE" dirty="0" smtClean="0"/>
          </a:p>
          <a:p>
            <a:pPr lvl="1"/>
            <a:r>
              <a:rPr lang="nl-BE" dirty="0" err="1" smtClean="0"/>
              <a:t>Dynamic</a:t>
            </a:r>
            <a:r>
              <a:rPr lang="nl-BE" dirty="0" smtClean="0"/>
              <a:t> update</a:t>
            </a:r>
          </a:p>
          <a:p>
            <a:pPr lvl="2"/>
            <a:r>
              <a:rPr lang="nl-BE" dirty="0" smtClean="0"/>
              <a:t>Update enkel </a:t>
            </a:r>
            <a:r>
              <a:rPr lang="nl-BE" dirty="0" err="1" smtClean="0"/>
              <a:t>dirty</a:t>
            </a:r>
            <a:r>
              <a:rPr lang="nl-BE" dirty="0" smtClean="0"/>
              <a:t> </a:t>
            </a:r>
            <a:r>
              <a:rPr lang="nl-BE" dirty="0" err="1" smtClean="0"/>
              <a:t>fields</a:t>
            </a:r>
            <a:endParaRPr lang="nl-BE" dirty="0" smtClean="0"/>
          </a:p>
          <a:p>
            <a:pPr lvl="2"/>
            <a:r>
              <a:rPr lang="nl-BE" dirty="0" smtClean="0"/>
              <a:t>Veel </a:t>
            </a:r>
            <a:r>
              <a:rPr lang="nl-BE" dirty="0" err="1" smtClean="0"/>
              <a:t>performanter</a:t>
            </a:r>
            <a:r>
              <a:rPr lang="nl-BE" dirty="0" smtClean="0"/>
              <a:t> voor de DB</a:t>
            </a:r>
          </a:p>
          <a:p>
            <a:pPr lvl="2"/>
            <a:r>
              <a:rPr lang="nl-BE" dirty="0" smtClean="0"/>
              <a:t>Veel minder onnodige data in de </a:t>
            </a:r>
            <a:r>
              <a:rPr lang="nl-BE" dirty="0" err="1" smtClean="0"/>
              <a:t>transaction</a:t>
            </a:r>
            <a:r>
              <a:rPr lang="nl-BE" dirty="0" smtClean="0"/>
              <a:t> log</a:t>
            </a:r>
          </a:p>
          <a:p>
            <a:pPr lvl="2"/>
            <a:r>
              <a:rPr lang="nl-BE" dirty="0" smtClean="0"/>
              <a:t>Nadeel: single </a:t>
            </a:r>
            <a:r>
              <a:rPr lang="nl-BE" dirty="0" err="1" smtClean="0"/>
              <a:t>use</a:t>
            </a:r>
            <a:r>
              <a:rPr lang="nl-BE" dirty="0" smtClean="0"/>
              <a:t> </a:t>
            </a:r>
            <a:r>
              <a:rPr lang="nl-BE" dirty="0" err="1" smtClean="0"/>
              <a:t>execution</a:t>
            </a:r>
            <a:r>
              <a:rPr lang="nl-BE" dirty="0" smtClean="0"/>
              <a:t> plans =&gt; SQL job</a:t>
            </a:r>
          </a:p>
          <a:p>
            <a:pPr lvl="1"/>
            <a:r>
              <a:rPr lang="nl-BE" dirty="0" smtClean="0"/>
              <a:t>Log4Net integratie</a:t>
            </a:r>
          </a:p>
          <a:p>
            <a:pPr lvl="2"/>
            <a:r>
              <a:rPr lang="nl-BE" dirty="0" err="1" smtClean="0"/>
              <a:t>NHibernate</a:t>
            </a:r>
            <a:r>
              <a:rPr lang="nl-BE" dirty="0" smtClean="0"/>
              <a:t> </a:t>
            </a:r>
            <a:r>
              <a:rPr lang="nl-BE" dirty="0" err="1" smtClean="0"/>
              <a:t>profiler</a:t>
            </a:r>
            <a:r>
              <a:rPr lang="nl-BE" dirty="0" smtClean="0"/>
              <a:t> plugt hierop in</a:t>
            </a:r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woensdag 13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Tips &amp; </a:t>
            </a:r>
            <a:r>
              <a:rPr lang="nl-BE" dirty="0" err="1" smtClean="0"/>
              <a:t>tricks</a:t>
            </a:r>
            <a:r>
              <a:rPr lang="nl-BE" dirty="0" smtClean="0"/>
              <a:t> / best </a:t>
            </a:r>
            <a:r>
              <a:rPr lang="nl-BE" dirty="0" err="1" smtClean="0"/>
              <a:t>practices</a:t>
            </a:r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Wat is een goede applicatie architectuur met NH?</a:t>
            </a:r>
          </a:p>
          <a:p>
            <a:r>
              <a:rPr lang="nl-BE" dirty="0" smtClean="0"/>
              <a:t>De ORM abstraheren met het </a:t>
            </a:r>
            <a:r>
              <a:rPr lang="nl-BE" dirty="0" err="1" smtClean="0"/>
              <a:t>repository</a:t>
            </a:r>
            <a:r>
              <a:rPr lang="nl-BE" dirty="0" smtClean="0"/>
              <a:t> </a:t>
            </a:r>
            <a:r>
              <a:rPr lang="nl-BE" dirty="0" err="1" smtClean="0"/>
              <a:t>pattern</a:t>
            </a:r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Demo 6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woensdag 13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NH applicaties </a:t>
            </a:r>
            <a:r>
              <a:rPr lang="nl-BE" dirty="0" err="1" smtClean="0"/>
              <a:t>designen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267744" y="2780928"/>
            <a:ext cx="41764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 would like to design an application using </a:t>
            </a:r>
            <a:r>
              <a:rPr lang="en-US" i="1" dirty="0" err="1" smtClean="0"/>
              <a:t>NHibernate</a:t>
            </a:r>
            <a:r>
              <a:rPr lang="en-US" i="1" dirty="0" smtClean="0"/>
              <a:t>. But I also want to so flexible that in future ,if I unplug </a:t>
            </a:r>
            <a:r>
              <a:rPr lang="en-US" i="1" dirty="0" err="1" smtClean="0"/>
              <a:t>NHibernate</a:t>
            </a:r>
            <a:r>
              <a:rPr lang="en-US" i="1" dirty="0" smtClean="0"/>
              <a:t> and use Entity framework or another framework then my application should not crash.</a:t>
            </a:r>
            <a:endParaRPr lang="nl-BE" i="1" dirty="0" smtClean="0"/>
          </a:p>
          <a:p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QFrame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8A22C3A72A5C41AD5BCCFBCF9BC258" ma:contentTypeVersion="0" ma:contentTypeDescription="Create a new document." ma:contentTypeScope="" ma:versionID="47b5a05ff17c9f87f17ba393f078e50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63C643-5D3F-445B-B1D2-93AE57167F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1F7498C-F9C2-422B-BC41-0960A3F778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174808-9C2B-4902-8C9D-44348A1FD8B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504</Words>
  <Application>Microsoft Office PowerPoint</Application>
  <PresentationFormat>On-screen Show (4:3)</PresentationFormat>
  <Paragraphs>130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MyQFrameTemplate</vt:lpstr>
      <vt:lpstr>NHibernate deep dive</vt:lpstr>
      <vt:lpstr>Inleiding</vt:lpstr>
      <vt:lpstr>Inleiding</vt:lpstr>
      <vt:lpstr>Veelvoorkomende problemen</vt:lpstr>
      <vt:lpstr>Veelvoorkomende problemen</vt:lpstr>
      <vt:lpstr>Tips &amp; tricks / best practices</vt:lpstr>
      <vt:lpstr>Tips &amp; tricks / best practices</vt:lpstr>
      <vt:lpstr>Tips &amp; tricks / best practices</vt:lpstr>
      <vt:lpstr>NH applicaties designen</vt:lpstr>
      <vt:lpstr>NH applicaties designen</vt:lpstr>
      <vt:lpstr>NH applicaties designen</vt:lpstr>
      <vt:lpstr>Extensions points</vt:lpstr>
      <vt:lpstr>Referenties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Administrator</cp:lastModifiedBy>
  <cp:revision>33</cp:revision>
  <dcterms:created xsi:type="dcterms:W3CDTF">2010-10-07T15:47:17Z</dcterms:created>
  <dcterms:modified xsi:type="dcterms:W3CDTF">2012-06-13T10:48:05Z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0x010100E38A22C3A72A5C41AD5BCCFBCF9BC258</vt:lpwstr>
  </property>
</Properties>
</file>