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0_B5632718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494" r:id="rId5"/>
    <p:sldId id="256" r:id="rId6"/>
    <p:sldId id="600" r:id="rId7"/>
    <p:sldId id="619" r:id="rId8"/>
    <p:sldId id="620" r:id="rId9"/>
    <p:sldId id="609" r:id="rId10"/>
    <p:sldId id="617" r:id="rId11"/>
    <p:sldId id="618" r:id="rId12"/>
    <p:sldId id="616" r:id="rId13"/>
    <p:sldId id="615" r:id="rId14"/>
    <p:sldId id="62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9EB5C24-24F2-457D-883D-AF3178825992}">
          <p14:sldIdLst>
            <p14:sldId id="494"/>
            <p14:sldId id="256"/>
            <p14:sldId id="600"/>
            <p14:sldId id="619"/>
            <p14:sldId id="620"/>
            <p14:sldId id="609"/>
            <p14:sldId id="617"/>
            <p14:sldId id="618"/>
            <p14:sldId id="616"/>
            <p14:sldId id="615"/>
            <p14:sldId id="6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27" userDrawn="1">
          <p15:clr>
            <a:srgbClr val="A4A3A4"/>
          </p15:clr>
        </p15:guide>
        <p15:guide id="2" orient="horz" pos="958" userDrawn="1">
          <p15:clr>
            <a:srgbClr val="A4A3A4"/>
          </p15:clr>
        </p15:guide>
        <p15:guide id="3" orient="horz" pos="4095" userDrawn="1">
          <p15:clr>
            <a:srgbClr val="A4A3A4"/>
          </p15:clr>
        </p15:guide>
        <p15:guide id="4" orient="horz" pos="122" userDrawn="1">
          <p15:clr>
            <a:srgbClr val="A4A3A4"/>
          </p15:clr>
        </p15:guide>
        <p15:guide id="5" pos="7295" userDrawn="1">
          <p15:clr>
            <a:srgbClr val="A4A3A4"/>
          </p15:clr>
        </p15:guide>
        <p15:guide id="6" pos="372" userDrawn="1">
          <p15:clr>
            <a:srgbClr val="A4A3A4"/>
          </p15:clr>
        </p15:guide>
        <p15:guide id="7" pos="47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28786D-5ADC-C96C-8527-11CCE48C5642}" name="承洺 李" initials="承李" userId="8ae4f237753fad2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F65"/>
    <a:srgbClr val="FFFFFF"/>
    <a:srgbClr val="505150"/>
    <a:srgbClr val="48A5D4"/>
    <a:srgbClr val="262626"/>
    <a:srgbClr val="A39B8C"/>
    <a:srgbClr val="474746"/>
    <a:srgbClr val="313231"/>
    <a:srgbClr val="FFF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 autoAdjust="0"/>
    <p:restoredTop sz="82262" autoAdjust="0"/>
  </p:normalViewPr>
  <p:slideViewPr>
    <p:cSldViewPr snapToGrid="0" snapToObjects="1">
      <p:cViewPr varScale="1">
        <p:scale>
          <a:sx n="68" d="100"/>
          <a:sy n="68" d="100"/>
        </p:scale>
        <p:origin x="1613" y="53"/>
      </p:cViewPr>
      <p:guideLst>
        <p:guide orient="horz" pos="1327"/>
        <p:guide orient="horz" pos="958"/>
        <p:guide orient="horz" pos="4095"/>
        <p:guide orient="horz" pos="122"/>
        <p:guide pos="7295"/>
        <p:guide pos="372"/>
        <p:guide pos="4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omments/modernComment_100_B563271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483BC0C-208F-4307-B7BF-0E98DD3409A2}" authorId="{C628786D-5ADC-C96C-8527-11CCE48C5642}" created="2024-10-08T04:46:11.641">
    <pc:sldMkLst xmlns:pc="http://schemas.microsoft.com/office/powerpoint/2013/main/command">
      <pc:docMk/>
      <pc:sldMk cId="3043174168" sldId="256"/>
    </pc:sldMkLst>
    <p188:txBody>
      <a:bodyPr/>
      <a:lstStyle/>
      <a:p>
        <a:r>
          <a:rPr lang="en-US"/>
          <a:t>Signal Level ?
</a:t>
        </a:r>
      </a:p>
    </p188:txBody>
  </p188:cm>
  <p188:cm id="{35B274D8-2F8B-4E2A-AB0C-E4D610D1FB28}" authorId="{C628786D-5ADC-C96C-8527-11CCE48C5642}" created="2024-10-08T04:46:25.459">
    <pc:sldMkLst xmlns:pc="http://schemas.microsoft.com/office/powerpoint/2013/main/command">
      <pc:docMk/>
      <pc:sldMk cId="3043174168" sldId="256"/>
    </pc:sldMkLst>
    <p188:txBody>
      <a:bodyPr/>
      <a:lstStyle/>
      <a:p>
        <a:r>
          <a:rPr lang="en-US"/>
          <a:t>Done bonds in different color
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CE979-9F6B-CD4E-9E39-B5207F7D7A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509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9438B-B1C6-8B4B-9BED-10A3CE67B9E3}" type="datetimeFigureOut">
              <a:rPr lang="en-US" smtClean="0"/>
              <a:t>10/7/2024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ED14-1C06-B149-8A7D-CC5362078B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252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1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6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13E39-8781-2640-5D18-163322572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22F434-6ADA-BE24-088B-DC85FD476E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DC1F3A-092A-A087-58B3-CC7ED386C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D9BE5-C977-08EC-F08D-72968E60F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22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599AC-EFC1-4472-DE42-2E0EAA058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B03747-DBDE-D169-30AD-553A3EF4AB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4DC27E-72F2-A49F-C7D9-D709A55D2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96846-67B5-1176-C9E4-97D706E46B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56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05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6C9EA-5F07-984B-D93B-98ECEFCAA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941415-35C7-D5D3-40FB-A0C0BAB145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644F02-62EC-C7B7-F1DB-07924DC320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40BB4-B0BE-C2F6-43DF-97E63C6ED4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65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6A071-95BB-893C-ED7E-783D5F03F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03301D-F117-86F4-5E20-579211023E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EA642B-143B-CD40-171B-AC869BABF2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3B5F4-2AB4-0A8C-DC80-D08A4E1F38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71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9601" y="1123951"/>
            <a:ext cx="1097279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>
            <a:lvl1pPr marL="303213" indent="-303213" defTabSz="457200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Font typeface="Arial"/>
              <a:buChar char="•"/>
              <a:defRPr sz="2200"/>
            </a:lvl2pPr>
            <a:lvl3pPr indent="-201168"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182880"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ClrTx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3702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609601" y="1123951"/>
            <a:ext cx="1097279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>
            <a:lvl1pPr marL="303213" indent="-303213" defTabSz="457200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Font typeface="Arial"/>
              <a:buChar char="•"/>
              <a:defRPr sz="2200"/>
            </a:lvl2pPr>
            <a:lvl3pPr indent="-201168"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182880"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ClrTx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8067" y="1244111"/>
            <a:ext cx="5340096" cy="56114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067" y="1860614"/>
            <a:ext cx="5340096" cy="4174426"/>
          </a:xfrm>
        </p:spPr>
        <p:txBody>
          <a:bodyPr/>
          <a:lstStyle>
            <a:lvl1pPr marL="198438" indent="-274320">
              <a:buClrTx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ClrTx/>
              <a:buFont typeface="Arial"/>
              <a:buChar char="•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marL="1143000" indent="-182880">
              <a:buClrTx/>
              <a:defRPr sz="1800">
                <a:solidFill>
                  <a:schemeClr val="accent2"/>
                </a:solidFill>
              </a:defRPr>
            </a:lvl3pPr>
            <a:lvl4pPr marL="1600200" indent="-182880"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4167" y="1244111"/>
            <a:ext cx="5340096" cy="56114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52633" y="1860614"/>
            <a:ext cx="5340096" cy="4174425"/>
          </a:xfrm>
        </p:spPr>
        <p:txBody>
          <a:bodyPr/>
          <a:lstStyle>
            <a:lvl1pPr indent="-274320">
              <a:buClrTx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ClrTx/>
              <a:buFont typeface="Arial"/>
              <a:buChar char="•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indent="-182880">
              <a:buClrTx/>
              <a:defRPr sz="1800">
                <a:solidFill>
                  <a:schemeClr val="accent2"/>
                </a:solidFill>
              </a:defRPr>
            </a:lvl3pPr>
            <a:lvl4pPr marL="1600200" indent="-182880"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/>
          <p:cNvSpPr txBox="1">
            <a:spLocks/>
          </p:cNvSpPr>
          <p:nvPr userDrawn="1"/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747F32-3477-4169-AB69-F0FD91D6B2FE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693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0925" y="2253083"/>
            <a:ext cx="9860889" cy="16751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1151468" y="4286250"/>
            <a:ext cx="9859433" cy="12080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3690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5557" y="2981699"/>
            <a:ext cx="9860889" cy="16751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4366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18107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599" y="2505076"/>
            <a:ext cx="7531101" cy="181163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599" y="4538664"/>
            <a:ext cx="7531101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Line 19"/>
          <p:cNvSpPr>
            <a:spLocks noChangeShapeType="1"/>
          </p:cNvSpPr>
          <p:nvPr userDrawn="1"/>
        </p:nvSpPr>
        <p:spPr bwMode="auto">
          <a:xfrm>
            <a:off x="609601" y="4432978"/>
            <a:ext cx="10972799" cy="0"/>
          </a:xfrm>
          <a:prstGeom prst="line">
            <a:avLst/>
          </a:prstGeom>
          <a:noFill/>
          <a:ln w="6350" cap="sq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en-US" sz="18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a typeface="+mn-ea"/>
            </a:endParaRPr>
          </a:p>
        </p:txBody>
      </p:sp>
      <p:pic>
        <p:nvPicPr>
          <p:cNvPr id="9" name="Picture 8" descr="logo-som-2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7"/>
          <a:stretch/>
        </p:blipFill>
        <p:spPr>
          <a:xfrm>
            <a:off x="8983693" y="6204141"/>
            <a:ext cx="1972183" cy="37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3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C24B-535E-2738-27C4-15FC61599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F71AD-760A-713A-A6F5-89CCEE755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B43FB-94BB-F8E3-54B0-03BF6C9F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9CCE-BD91-4590-AFAC-5A1A3796051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2D13B-01E6-BF38-5C58-ACD74F32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F5785-4CDF-76DB-AB47-2D04499E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528B-9DC1-4E01-9D44-CBA8C7A57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7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609601" y="1148486"/>
            <a:ext cx="10972799" cy="483752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82399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http://ucpa.ucsd.edu/img/guidelines/gl-4-seal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399" y="0"/>
            <a:ext cx="152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84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4" r:id="rId3"/>
    <p:sldLayoutId id="2147483653" r:id="rId4"/>
    <p:sldLayoutId id="2147483798" r:id="rId5"/>
    <p:sldLayoutId id="2147483799" r:id="rId6"/>
    <p:sldLayoutId id="2147483651" r:id="rId7"/>
    <p:sldLayoutId id="2147483807" r:id="rId8"/>
  </p:sldLayoutIdLst>
  <p:hf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3213" indent="-303213" algn="l" defTabSz="457200" rtl="0" eaLnBrk="1" latinLnBrk="0" hangingPunct="1">
        <a:spcBef>
          <a:spcPts val="0"/>
        </a:spcBef>
        <a:spcAft>
          <a:spcPts val="400"/>
        </a:spcAft>
        <a:buClrTx/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56032" algn="l" defTabSz="457200" rtl="0" eaLnBrk="1" latinLnBrk="0" hangingPunct="1">
        <a:spcBef>
          <a:spcPts val="0"/>
        </a:spcBef>
        <a:spcAft>
          <a:spcPts val="400"/>
        </a:spcAft>
        <a:buClrTx/>
        <a:buFont typeface="Arial"/>
        <a:buChar char="•"/>
        <a:defRPr sz="2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300"/>
        </a:spcAft>
        <a:buClrTx/>
        <a:buFont typeface="Arial"/>
        <a:buChar char="•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10312" algn="l" defTabSz="457200" rtl="0" eaLnBrk="1" latinLnBrk="0" hangingPunct="1">
        <a:spcBef>
          <a:spcPts val="0"/>
        </a:spcBef>
        <a:spcAft>
          <a:spcPts val="250"/>
        </a:spcAft>
        <a:buClrTx/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01168" algn="l" defTabSz="457200" rtl="0" eaLnBrk="1" latinLnBrk="0" hangingPunct="1">
        <a:spcBef>
          <a:spcPts val="0"/>
        </a:spcBef>
        <a:spcAft>
          <a:spcPts val="250"/>
        </a:spcAft>
        <a:buClrTx/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B56327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159760"/>
            <a:ext cx="12192000" cy="2702560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04637" y="3159760"/>
            <a:ext cx="9144000" cy="270256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ECE 283 Lab1 Design Review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800" u="sng" dirty="0" err="1">
                <a:latin typeface="+mn-lt"/>
                <a:cs typeface="Arial" panose="020B0604020202020204" pitchFamily="34" charset="0"/>
              </a:rPr>
              <a:t>Mingjie</a:t>
            </a:r>
            <a:r>
              <a:rPr lang="en-US" sz="2800" u="sng" dirty="0">
                <a:latin typeface="+mn-lt"/>
                <a:cs typeface="Arial" panose="020B0604020202020204" pitchFamily="34" charset="0"/>
              </a:rPr>
              <a:t> Ma</a:t>
            </a:r>
          </a:p>
          <a:p>
            <a:r>
              <a:rPr lang="en-US" sz="2800" u="sng" dirty="0">
                <a:latin typeface="+mn-lt"/>
                <a:cs typeface="Arial" panose="020B0604020202020204" pitchFamily="34" charset="0"/>
              </a:rPr>
              <a:t>Chengming Li</a:t>
            </a:r>
          </a:p>
          <a:p>
            <a:r>
              <a:rPr lang="en-US" sz="2800" dirty="0">
                <a:latin typeface="+mn-lt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University of California, San Diego, La Jolla, CA, USA</a:t>
            </a:r>
          </a:p>
          <a:p>
            <a:endParaRPr lang="en-US" sz="2800" dirty="0">
              <a:latin typeface="+mn-lt"/>
              <a:ea typeface="Tahoma" pitchFamily="34" charset="0"/>
              <a:cs typeface="Tahoma" pitchFamily="34" charset="0"/>
            </a:endParaRPr>
          </a:p>
        </p:txBody>
      </p:sp>
      <p:pic>
        <p:nvPicPr>
          <p:cNvPr id="12" name="Picture 2" descr="http://ucpa.ucsd.edu/img/guidelines/gl-4-se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406" y="657461"/>
            <a:ext cx="3473189" cy="208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22894F0-8F63-4781-A76C-37A9E5594FB1}"/>
              </a:ext>
            </a:extLst>
          </p:cNvPr>
          <p:cNvSpPr txBox="1">
            <a:spLocks/>
          </p:cNvSpPr>
          <p:nvPr/>
        </p:nvSpPr>
        <p:spPr>
          <a:xfrm>
            <a:off x="1905000" y="6207710"/>
            <a:ext cx="8382000" cy="4572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13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BF6C6-DA58-07ED-C5FA-CA791D01B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D5640-D7C4-BD84-23BC-D18ABD57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23951"/>
            <a:ext cx="5391149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FFC824-C199-7D01-678A-79937B55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 err="1"/>
              <a:t>MotherBoard</a:t>
            </a:r>
            <a:r>
              <a:rPr lang="en-US" dirty="0"/>
              <a:t> 3D View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0D4EFACA-C0AF-D69F-B464-F8F4DE1C4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C111600B-18EA-DAB5-2925-BD77C9C0EF35}"/>
              </a:ext>
            </a:extLst>
          </p:cNvPr>
          <p:cNvSpPr/>
          <p:nvPr/>
        </p:nvSpPr>
        <p:spPr>
          <a:xfrm rot="5400000">
            <a:off x="6317022" y="3942955"/>
            <a:ext cx="291481" cy="513120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A99AEA-CB4A-3FE5-5B65-D803268AF125}"/>
              </a:ext>
            </a:extLst>
          </p:cNvPr>
          <p:cNvSpPr txBox="1"/>
          <p:nvPr/>
        </p:nvSpPr>
        <p:spPr>
          <a:xfrm>
            <a:off x="6145819" y="6109229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3000mil</a:t>
            </a:r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FFD7BE8B-5426-70D3-DBF0-7928AB3E0905}"/>
              </a:ext>
            </a:extLst>
          </p:cNvPr>
          <p:cNvSpPr/>
          <p:nvPr/>
        </p:nvSpPr>
        <p:spPr>
          <a:xfrm>
            <a:off x="3502050" y="1111325"/>
            <a:ext cx="246997" cy="491560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2ED1B6-4FD1-51CF-80B6-FD0A6CA54172}"/>
              </a:ext>
            </a:extLst>
          </p:cNvPr>
          <p:cNvSpPr txBox="1"/>
          <p:nvPr/>
        </p:nvSpPr>
        <p:spPr>
          <a:xfrm>
            <a:off x="2605941" y="1661514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3900mil</a:t>
            </a:r>
          </a:p>
        </p:txBody>
      </p:sp>
      <p:pic>
        <p:nvPicPr>
          <p:cNvPr id="6" name="Picture 5" descr="A computer screen shot of a green circuit board&#10;&#10;Description automatically generated">
            <a:extLst>
              <a:ext uri="{FF2B5EF4-FFF2-40B4-BE49-F238E27FC236}">
                <a16:creationId xmlns:a16="http://schemas.microsoft.com/office/drawing/2014/main" id="{07194BF8-040D-0D11-65D4-9CB0227FB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107" y="1235979"/>
            <a:ext cx="5037257" cy="4666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F53D85-3F62-D23F-BE37-0B21C39C9882}"/>
              </a:ext>
            </a:extLst>
          </p:cNvPr>
          <p:cNvSpPr txBox="1"/>
          <p:nvPr/>
        </p:nvSpPr>
        <p:spPr>
          <a:xfrm>
            <a:off x="9313333" y="5342139"/>
            <a:ext cx="226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Not finished yet</a:t>
            </a:r>
          </a:p>
        </p:txBody>
      </p:sp>
    </p:spTree>
    <p:extLst>
      <p:ext uri="{BB962C8B-B14F-4D97-AF65-F5344CB8AC3E}">
        <p14:creationId xmlns:p14="http://schemas.microsoft.com/office/powerpoint/2010/main" val="6303682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2F5A1D-74BC-6B5F-483A-67325624C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10B495-0AE4-106F-74EA-9113B752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0267475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15ECCD8-C941-5749-76C5-49C88751D4FD}"/>
              </a:ext>
            </a:extLst>
          </p:cNvPr>
          <p:cNvGrpSpPr/>
          <p:nvPr/>
        </p:nvGrpSpPr>
        <p:grpSpPr>
          <a:xfrm>
            <a:off x="0" y="0"/>
            <a:ext cx="6320589" cy="6858000"/>
            <a:chOff x="16757" y="1630"/>
            <a:chExt cx="6155267" cy="6856370"/>
          </a:xfrm>
        </p:grpSpPr>
        <p:pic>
          <p:nvPicPr>
            <p:cNvPr id="5" name="Picture 4" descr="A purple rectangle with red and yellow lines&#10;&#10;Description automatically generated">
              <a:extLst>
                <a:ext uri="{FF2B5EF4-FFF2-40B4-BE49-F238E27FC236}">
                  <a16:creationId xmlns:a16="http://schemas.microsoft.com/office/drawing/2014/main" id="{34683570-C6A9-201C-C959-6109673E5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7" y="1630"/>
              <a:ext cx="6155267" cy="6856370"/>
            </a:xfrm>
            <a:prstGeom prst="rect">
              <a:avLst/>
            </a:prstGeom>
          </p:spPr>
        </p:pic>
        <p:pic>
          <p:nvPicPr>
            <p:cNvPr id="7" name="Picture 6" descr="A blueprint of a building&#10;&#10;Description automatically generated">
              <a:extLst>
                <a:ext uri="{FF2B5EF4-FFF2-40B4-BE49-F238E27FC236}">
                  <a16:creationId xmlns:a16="http://schemas.microsoft.com/office/drawing/2014/main" id="{B6D30D2A-D09C-E79C-67A0-257F3828C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471" y="2640825"/>
              <a:ext cx="689862" cy="110144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705C2D-DE75-D239-069D-DEB340CC2A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0358" y="2496330"/>
              <a:ext cx="667868" cy="2892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F23871F-25BE-3109-862B-97198CA11F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0358" y="2586990"/>
              <a:ext cx="1335736" cy="4048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2AF7B-2219-8FC3-07C2-9ECD298A9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0358" y="2855927"/>
              <a:ext cx="1335736" cy="180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63204-68F7-CFE5-9496-A40F66A68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0358" y="3054470"/>
              <a:ext cx="943522" cy="84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A155E3-6784-2F00-5B68-15491CDD8CE8}"/>
                </a:ext>
              </a:extLst>
            </p:cNvPr>
            <p:cNvCxnSpPr>
              <a:cxnSpLocks/>
            </p:cNvCxnSpPr>
            <p:nvPr/>
          </p:nvCxnSpPr>
          <p:spPr>
            <a:xfrm>
              <a:off x="3430358" y="3237701"/>
              <a:ext cx="667868" cy="785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E84811-DDC7-0409-B698-019A38E8B86F}"/>
                </a:ext>
              </a:extLst>
            </p:cNvPr>
            <p:cNvCxnSpPr>
              <a:cxnSpLocks/>
            </p:cNvCxnSpPr>
            <p:nvPr/>
          </p:nvCxnSpPr>
          <p:spPr>
            <a:xfrm>
              <a:off x="3430358" y="3360795"/>
              <a:ext cx="1335736" cy="976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AC2506-29AB-D092-8209-5027E7A798B8}"/>
                </a:ext>
              </a:extLst>
            </p:cNvPr>
            <p:cNvCxnSpPr>
              <a:cxnSpLocks/>
            </p:cNvCxnSpPr>
            <p:nvPr/>
          </p:nvCxnSpPr>
          <p:spPr>
            <a:xfrm>
              <a:off x="3430358" y="3507333"/>
              <a:ext cx="667868" cy="3794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6D94A3-FA3E-AADD-679D-5894A16CE6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0943" y="1767840"/>
              <a:ext cx="652887" cy="926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FBE4876-C76F-28DC-126C-CD80EA66BA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2096" y="2007870"/>
              <a:ext cx="267394" cy="6866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763621-E082-E734-9220-D3708A4238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1296" y="2007870"/>
              <a:ext cx="50800" cy="6866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8646ADE-53CE-9B3A-40FE-0CCACF1860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1800" y="2007870"/>
              <a:ext cx="198696" cy="6858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25E684-6744-19BC-7F10-256FDC122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9544" y="1188231"/>
              <a:ext cx="323167" cy="16208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2B5E30F-9D86-03FE-F0D6-538C38AC59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7900" y="1497330"/>
              <a:ext cx="574811" cy="1358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8299C78-0468-02CC-A43D-16554C6D5B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9544" y="2640825"/>
              <a:ext cx="323166" cy="2639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7816655-0925-87E1-D90B-520AA4794B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9180" y="2772799"/>
              <a:ext cx="1766161" cy="1827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B0166CA-9375-87F6-DA4C-5C1B41AA6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980" y="3006884"/>
              <a:ext cx="2220730" cy="475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9696315-4EF1-BE9F-007A-846B3B2CB2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701" y="3055731"/>
              <a:ext cx="2188008" cy="2893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D5055D8-302C-442F-6FCE-55FB721963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392" y="3106531"/>
              <a:ext cx="2198317" cy="5122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04098D-0815-B466-FEFB-07604240F0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701" y="3155377"/>
              <a:ext cx="2188007" cy="7313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E634721-51BA-A4C8-6D7B-AE3E0D22B4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392" y="3210262"/>
              <a:ext cx="2198316" cy="9502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7EEB8F4-6636-0E75-7C67-251F0CCAE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392" y="3255200"/>
              <a:ext cx="2198316" cy="11948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33984FB-F56D-F18C-8417-4587049122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392" y="3307954"/>
              <a:ext cx="2198316" cy="14164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4767AC4-2008-2A26-3377-B7B5E3FB79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392" y="3360795"/>
              <a:ext cx="2198315" cy="16379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7E166C6-F400-C920-C56F-0BD70D84A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980" y="3407687"/>
              <a:ext cx="2220726" cy="18996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7A2F67-355D-F858-6926-193C829268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084" y="3458487"/>
              <a:ext cx="2208622" cy="21217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5405D71-5A70-787E-A9A8-530A72C435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940" y="3507333"/>
              <a:ext cx="2209765" cy="23447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C1FC75F-87A5-3A8E-09F9-EC464C2901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392" y="3558133"/>
              <a:ext cx="2199461" cy="25645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B4CABF2-53DD-6A5B-6E21-135D5A0DE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553" y="3606979"/>
              <a:ext cx="2189151" cy="27744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D029FF3-50A5-A8D5-93D6-906F2D02D156}"/>
                </a:ext>
              </a:extLst>
            </p:cNvPr>
            <p:cNvSpPr txBox="1"/>
            <p:nvPr/>
          </p:nvSpPr>
          <p:spPr>
            <a:xfrm>
              <a:off x="249044" y="3512816"/>
              <a:ext cx="1170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 MUX&lt;0&gt;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2008890-1562-FCC6-12D2-7877A1209090}"/>
                </a:ext>
              </a:extLst>
            </p:cNvPr>
            <p:cNvSpPr txBox="1"/>
            <p:nvPr/>
          </p:nvSpPr>
          <p:spPr>
            <a:xfrm>
              <a:off x="245186" y="6293733"/>
              <a:ext cx="1170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 EOC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1780413-9979-D087-926B-5C4CA8CDF580}"/>
                </a:ext>
              </a:extLst>
            </p:cNvPr>
            <p:cNvSpPr txBox="1"/>
            <p:nvPr/>
          </p:nvSpPr>
          <p:spPr>
            <a:xfrm>
              <a:off x="249044" y="5734380"/>
              <a:ext cx="1170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 DOUT&lt;1&gt;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7D6246A-D663-9D70-1C64-C5F4C3FCE91A}"/>
                </a:ext>
              </a:extLst>
            </p:cNvPr>
            <p:cNvSpPr txBox="1"/>
            <p:nvPr/>
          </p:nvSpPr>
          <p:spPr>
            <a:xfrm>
              <a:off x="249044" y="5453725"/>
              <a:ext cx="1170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 DOUT&lt;2&gt;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17DB31D-7CA7-87BD-2E0F-70F9634C4AA6}"/>
                </a:ext>
              </a:extLst>
            </p:cNvPr>
            <p:cNvSpPr txBox="1"/>
            <p:nvPr/>
          </p:nvSpPr>
          <p:spPr>
            <a:xfrm>
              <a:off x="249044" y="5183139"/>
              <a:ext cx="1170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 DOUT&lt;3&gt;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EB744CD-3631-1644-FEC2-2393AC9EDE30}"/>
                </a:ext>
              </a:extLst>
            </p:cNvPr>
            <p:cNvSpPr txBox="1"/>
            <p:nvPr/>
          </p:nvSpPr>
          <p:spPr>
            <a:xfrm>
              <a:off x="249044" y="4891796"/>
              <a:ext cx="1170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 DOUT&lt;4&gt;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880B6B9-EAB1-4166-0279-0A384ECA3A68}"/>
                </a:ext>
              </a:extLst>
            </p:cNvPr>
            <p:cNvSpPr txBox="1"/>
            <p:nvPr/>
          </p:nvSpPr>
          <p:spPr>
            <a:xfrm>
              <a:off x="249044" y="4623176"/>
              <a:ext cx="1170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 DOUT&lt;5&gt;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1E10BF6-C79F-80F5-2B9C-1C9F290A12B1}"/>
                </a:ext>
              </a:extLst>
            </p:cNvPr>
            <p:cNvSpPr txBox="1"/>
            <p:nvPr/>
          </p:nvSpPr>
          <p:spPr>
            <a:xfrm>
              <a:off x="253909" y="4345517"/>
              <a:ext cx="1170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 DOUT&lt;6&gt;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13E175-D54D-11BB-B041-0A3DA6608AF5}"/>
                </a:ext>
              </a:extLst>
            </p:cNvPr>
            <p:cNvSpPr txBox="1"/>
            <p:nvPr/>
          </p:nvSpPr>
          <p:spPr>
            <a:xfrm>
              <a:off x="249044" y="4066796"/>
              <a:ext cx="1170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 DOUT&lt;7&gt;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3320BE-7DBA-7F4E-3F66-542BCE5DD0A9}"/>
                </a:ext>
              </a:extLst>
            </p:cNvPr>
            <p:cNvSpPr txBox="1"/>
            <p:nvPr/>
          </p:nvSpPr>
          <p:spPr>
            <a:xfrm>
              <a:off x="249044" y="3768680"/>
              <a:ext cx="1170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 DOUT&lt;8&gt;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879B4D-C585-ED2A-7BDD-03259AB29588}"/>
                </a:ext>
              </a:extLst>
            </p:cNvPr>
            <p:cNvSpPr txBox="1"/>
            <p:nvPr/>
          </p:nvSpPr>
          <p:spPr>
            <a:xfrm>
              <a:off x="245186" y="3224435"/>
              <a:ext cx="1170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 MUX&lt;1&gt;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EC8B1A0-C99D-3ECB-6AA1-EF4BA23C21A7}"/>
                </a:ext>
              </a:extLst>
            </p:cNvPr>
            <p:cNvSpPr txBox="1"/>
            <p:nvPr/>
          </p:nvSpPr>
          <p:spPr>
            <a:xfrm>
              <a:off x="249044" y="6007254"/>
              <a:ext cx="1170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 DOUT&lt;0&gt;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768CA33-172F-3ED1-C69D-2FCCBF7C3196}"/>
                </a:ext>
              </a:extLst>
            </p:cNvPr>
            <p:cNvSpPr txBox="1"/>
            <p:nvPr/>
          </p:nvSpPr>
          <p:spPr>
            <a:xfrm>
              <a:off x="3799352" y="2324535"/>
              <a:ext cx="1170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43 AVSS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BCEF015-F885-7DAB-C2FA-127EE3133EB8}"/>
                </a:ext>
              </a:extLst>
            </p:cNvPr>
            <p:cNvSpPr txBox="1"/>
            <p:nvPr/>
          </p:nvSpPr>
          <p:spPr>
            <a:xfrm>
              <a:off x="647137" y="2644865"/>
              <a:ext cx="1170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VDD_T12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C200E63-116A-8B77-8FBB-9D160408993B}"/>
                </a:ext>
              </a:extLst>
            </p:cNvPr>
            <p:cNvSpPr txBox="1"/>
            <p:nvPr/>
          </p:nvSpPr>
          <p:spPr>
            <a:xfrm>
              <a:off x="1673558" y="1354461"/>
              <a:ext cx="13932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VSS_ESD_T12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52769E1-21FF-C3B3-9037-5C0F98F4E2B1}"/>
                </a:ext>
              </a:extLst>
            </p:cNvPr>
            <p:cNvSpPr txBox="1"/>
            <p:nvPr/>
          </p:nvSpPr>
          <p:spPr>
            <a:xfrm>
              <a:off x="2137807" y="1015231"/>
              <a:ext cx="1555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VDD_ESD_T12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55FF2C8-BA94-8E7D-FE3E-8C9CE03CF0B3}"/>
                </a:ext>
              </a:extLst>
            </p:cNvPr>
            <p:cNvSpPr txBox="1"/>
            <p:nvPr/>
          </p:nvSpPr>
          <p:spPr>
            <a:xfrm>
              <a:off x="2784050" y="1777663"/>
              <a:ext cx="1170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45/46/47 AVSS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F377A26-4110-20BD-95D3-2EA83B2597E9}"/>
                </a:ext>
              </a:extLst>
            </p:cNvPr>
            <p:cNvSpPr txBox="1"/>
            <p:nvPr/>
          </p:nvSpPr>
          <p:spPr>
            <a:xfrm>
              <a:off x="3752915" y="1539256"/>
              <a:ext cx="2003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44 VDD_ANA_ESD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61A0BD3-7624-0FE9-C328-2D76766DAAE9}"/>
                </a:ext>
              </a:extLst>
            </p:cNvPr>
            <p:cNvSpPr txBox="1"/>
            <p:nvPr/>
          </p:nvSpPr>
          <p:spPr>
            <a:xfrm>
              <a:off x="4766094" y="3329980"/>
              <a:ext cx="1170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 INN_T12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A0B6DFA-AA35-AAC8-E2F1-27759BB73735}"/>
                </a:ext>
              </a:extLst>
            </p:cNvPr>
            <p:cNvSpPr txBox="1"/>
            <p:nvPr/>
          </p:nvSpPr>
          <p:spPr>
            <a:xfrm>
              <a:off x="4744901" y="2449705"/>
              <a:ext cx="1170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39 INP_T12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8381CF3-A0AA-3557-2EE9-8A0FD9EE93BE}"/>
                </a:ext>
              </a:extLst>
            </p:cNvPr>
            <p:cNvSpPr txBox="1"/>
            <p:nvPr/>
          </p:nvSpPr>
          <p:spPr>
            <a:xfrm>
              <a:off x="4754790" y="2726704"/>
              <a:ext cx="1170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38 VCM_T12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708C24A-474A-B57B-3CAF-E1DACCFF53F8}"/>
                </a:ext>
              </a:extLst>
            </p:cNvPr>
            <p:cNvSpPr txBox="1"/>
            <p:nvPr/>
          </p:nvSpPr>
          <p:spPr>
            <a:xfrm>
              <a:off x="249044" y="2949190"/>
              <a:ext cx="1170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 CLK_T12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F499EC1-4009-E12C-A323-50626E2D2993}"/>
                </a:ext>
              </a:extLst>
            </p:cNvPr>
            <p:cNvSpPr txBox="1"/>
            <p:nvPr/>
          </p:nvSpPr>
          <p:spPr>
            <a:xfrm>
              <a:off x="4215450" y="2924864"/>
              <a:ext cx="16238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36 VDD_ANA_ESD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B6B2AF6-457D-DA9F-6D78-D8B4AD5CFF92}"/>
                </a:ext>
              </a:extLst>
            </p:cNvPr>
            <p:cNvSpPr txBox="1"/>
            <p:nvPr/>
          </p:nvSpPr>
          <p:spPr>
            <a:xfrm>
              <a:off x="3902119" y="3134778"/>
              <a:ext cx="1170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34 AVSS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B8C3E49-CC2F-A7C4-0E92-6412E9E6582F}"/>
                </a:ext>
              </a:extLst>
            </p:cNvPr>
            <p:cNvSpPr txBox="1"/>
            <p:nvPr/>
          </p:nvSpPr>
          <p:spPr>
            <a:xfrm>
              <a:off x="3786768" y="3735096"/>
              <a:ext cx="1170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29 AVSS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87F0C07-4D4C-5109-2CA6-461101A69D81}"/>
                </a:ext>
              </a:extLst>
            </p:cNvPr>
            <p:cNvSpPr txBox="1"/>
            <p:nvPr/>
          </p:nvSpPr>
          <p:spPr>
            <a:xfrm>
              <a:off x="1673558" y="2419582"/>
              <a:ext cx="1170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DVSS_T12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D4A1A8A-22C2-0882-9621-12FAEF77FC9F}"/>
              </a:ext>
            </a:extLst>
          </p:cNvPr>
          <p:cNvSpPr/>
          <p:nvPr/>
        </p:nvSpPr>
        <p:spPr>
          <a:xfrm>
            <a:off x="6320588" y="0"/>
            <a:ext cx="5871411" cy="1427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0B897E5-38BE-A02F-7E27-DA6C6CC56A1C}"/>
              </a:ext>
            </a:extLst>
          </p:cNvPr>
          <p:cNvSpPr txBox="1"/>
          <p:nvPr/>
        </p:nvSpPr>
        <p:spPr>
          <a:xfrm>
            <a:off x="6689555" y="483040"/>
            <a:ext cx="5799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 Package and Wire bonding Diagram</a:t>
            </a:r>
          </a:p>
        </p:txBody>
      </p:sp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4F36BDE9-D328-48AD-2040-C2902357070B}"/>
              </a:ext>
            </a:extLst>
          </p:cNvPr>
          <p:cNvGraphicFramePr>
            <a:graphicFrameLocks noGrp="1"/>
          </p:cNvGraphicFramePr>
          <p:nvPr/>
        </p:nvGraphicFramePr>
        <p:xfrm>
          <a:off x="6642336" y="1505812"/>
          <a:ext cx="5334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83556879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63231379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648325277"/>
                    </a:ext>
                  </a:extLst>
                </a:gridCol>
              </a:tblGrid>
              <a:tr h="3236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872452"/>
                  </a:ext>
                </a:extLst>
              </a:tr>
              <a:tr h="3236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VDD_ESD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776666"/>
                  </a:ext>
                </a:extLst>
              </a:tr>
              <a:tr h="3236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VSS_ESD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426754"/>
                  </a:ext>
                </a:extLst>
              </a:tr>
              <a:tr h="3236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DVSS_T12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435719"/>
                  </a:ext>
                </a:extLst>
              </a:tr>
              <a:tr h="3236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VDD_T12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954260"/>
                  </a:ext>
                </a:extLst>
              </a:tr>
              <a:tr h="3236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CLK_T12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064488"/>
                  </a:ext>
                </a:extLst>
              </a:tr>
              <a:tr h="3236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MUX_SEL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980600"/>
                  </a:ext>
                </a:extLst>
              </a:tr>
              <a:tr h="3236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8 - 16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ADC_RESULT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289023"/>
                  </a:ext>
                </a:extLst>
              </a:tr>
              <a:tr h="3236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66264"/>
                  </a:ext>
                </a:extLst>
              </a:tr>
              <a:tr h="3236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19/34/43/45/46/47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00049"/>
                  </a:ext>
                </a:extLst>
              </a:tr>
              <a:tr h="3236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Analog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INN_T12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133870"/>
                  </a:ext>
                </a:extLst>
              </a:tr>
              <a:tr h="3236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36/44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VDD_ANA_ESD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57721"/>
                  </a:ext>
                </a:extLst>
              </a:tr>
              <a:tr h="3236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Analog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VCM_T12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244194"/>
                  </a:ext>
                </a:extLst>
              </a:tr>
              <a:tr h="3236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Analog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INP_T12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7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17416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DF10C-7E20-0675-376A-85D5F75F7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23951"/>
            <a:ext cx="5391149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 err="1"/>
              <a:t>DaughterBoard</a:t>
            </a:r>
            <a:r>
              <a:rPr lang="en-US" dirty="0"/>
              <a:t> Layout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6010202B-DD79-A37A-1148-C2A3BBF16D7B}"/>
              </a:ext>
            </a:extLst>
          </p:cNvPr>
          <p:cNvSpPr/>
          <p:nvPr/>
        </p:nvSpPr>
        <p:spPr>
          <a:xfrm rot="5400000">
            <a:off x="6317022" y="3942955"/>
            <a:ext cx="291481" cy="513120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FBE1B-50E6-54EC-436D-C434630B5235}"/>
              </a:ext>
            </a:extLst>
          </p:cNvPr>
          <p:cNvSpPr txBox="1"/>
          <p:nvPr/>
        </p:nvSpPr>
        <p:spPr>
          <a:xfrm>
            <a:off x="6145819" y="6109229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1100mil</a:t>
            </a:r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96E2E5D8-92A0-5D8E-D534-50CC56DBEFF9}"/>
              </a:ext>
            </a:extLst>
          </p:cNvPr>
          <p:cNvSpPr/>
          <p:nvPr/>
        </p:nvSpPr>
        <p:spPr>
          <a:xfrm>
            <a:off x="3502050" y="1111325"/>
            <a:ext cx="246997" cy="491560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BE4A0-CEB2-F1FF-05A3-5A1EA2F1F8C7}"/>
              </a:ext>
            </a:extLst>
          </p:cNvPr>
          <p:cNvSpPr txBox="1"/>
          <p:nvPr/>
        </p:nvSpPr>
        <p:spPr>
          <a:xfrm>
            <a:off x="2605941" y="1661514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1100mil</a:t>
            </a:r>
          </a:p>
        </p:txBody>
      </p:sp>
      <p:pic>
        <p:nvPicPr>
          <p:cNvPr id="14" name="Picture 13" descr="A blue circuit board with many small circles and red and yellow text&#10;&#10;Description automatically generated">
            <a:extLst>
              <a:ext uri="{FF2B5EF4-FFF2-40B4-BE49-F238E27FC236}">
                <a16:creationId xmlns:a16="http://schemas.microsoft.com/office/drawing/2014/main" id="{21252402-6635-D9E0-F4EF-3218401A8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296" y="1110325"/>
            <a:ext cx="4997400" cy="503330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D116E5-352F-2D94-31C1-2E9C160C0F9B}"/>
              </a:ext>
            </a:extLst>
          </p:cNvPr>
          <p:cNvSpPr/>
          <p:nvPr/>
        </p:nvSpPr>
        <p:spPr>
          <a:xfrm rot="9541390">
            <a:off x="8080263" y="2126545"/>
            <a:ext cx="1767722" cy="2568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891C1C-F81B-B25D-2C10-C1983AC5F7F7}"/>
              </a:ext>
            </a:extLst>
          </p:cNvPr>
          <p:cNvSpPr txBox="1"/>
          <p:nvPr/>
        </p:nvSpPr>
        <p:spPr>
          <a:xfrm>
            <a:off x="10032901" y="1661514"/>
            <a:ext cx="204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Analog_VSS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5B1F63C-AFDC-6038-4F54-97AD663635A8}"/>
              </a:ext>
            </a:extLst>
          </p:cNvPr>
          <p:cNvSpPr/>
          <p:nvPr/>
        </p:nvSpPr>
        <p:spPr>
          <a:xfrm rot="10800000">
            <a:off x="7150629" y="5663246"/>
            <a:ext cx="2684745" cy="1842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0FE5D-DF45-F4D4-3DF3-C86AB220EDA0}"/>
              </a:ext>
            </a:extLst>
          </p:cNvPr>
          <p:cNvSpPr txBox="1"/>
          <p:nvPr/>
        </p:nvSpPr>
        <p:spPr>
          <a:xfrm>
            <a:off x="9835375" y="5441551"/>
            <a:ext cx="204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ESD_VSS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22C6AC3-6F66-5903-6D36-05B41DE761D7}"/>
              </a:ext>
            </a:extLst>
          </p:cNvPr>
          <p:cNvSpPr/>
          <p:nvPr/>
        </p:nvSpPr>
        <p:spPr>
          <a:xfrm rot="21082852">
            <a:off x="1768496" y="2684225"/>
            <a:ext cx="2684745" cy="1842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272165-DA0D-991C-63C0-7176E6F0325E}"/>
              </a:ext>
            </a:extLst>
          </p:cNvPr>
          <p:cNvSpPr txBox="1"/>
          <p:nvPr/>
        </p:nvSpPr>
        <p:spPr>
          <a:xfrm>
            <a:off x="862958" y="3088429"/>
            <a:ext cx="204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Digital_VSS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704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8F9B2-D143-7E45-05C4-E88959DB8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B25D7-30AC-3766-7D6A-89EB830E5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23951"/>
            <a:ext cx="5391149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C7A7A5-1555-D6FD-B392-7BC64EB8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 err="1"/>
              <a:t>DaughterBoard</a:t>
            </a:r>
            <a:r>
              <a:rPr lang="en-US" dirty="0"/>
              <a:t> Layout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B4F88A2-6500-0FD5-EFD2-C4C16AEFA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Picture 5" descr="A computer screen shot of a circuit board&#10;&#10;Description automatically generated">
            <a:extLst>
              <a:ext uri="{FF2B5EF4-FFF2-40B4-BE49-F238E27FC236}">
                <a16:creationId xmlns:a16="http://schemas.microsoft.com/office/drawing/2014/main" id="{1597B2DC-467E-5317-B83D-CD0046827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22" y="1298983"/>
            <a:ext cx="5265876" cy="5235394"/>
          </a:xfrm>
          <a:prstGeom prst="rect">
            <a:avLst/>
          </a:prstGeom>
        </p:spPr>
      </p:pic>
      <p:pic>
        <p:nvPicPr>
          <p:cNvPr id="8" name="Picture 7" descr="A blue square with black circles and white text&#10;&#10;Description automatically generated">
            <a:extLst>
              <a:ext uri="{FF2B5EF4-FFF2-40B4-BE49-F238E27FC236}">
                <a16:creationId xmlns:a16="http://schemas.microsoft.com/office/drawing/2014/main" id="{F77A6D88-2BF6-AC76-5597-9FBE9C434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592" y="1298983"/>
            <a:ext cx="5387807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318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B4A37-5EF4-29FC-D1E9-94EB67E53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50047-83FC-4C01-3E5A-9C98D2E84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23951"/>
            <a:ext cx="5391149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705A91-E566-B3DE-CA95-A846A87C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 err="1"/>
              <a:t>DaughterBoard</a:t>
            </a:r>
            <a:r>
              <a:rPr lang="en-US" dirty="0"/>
              <a:t> 3D View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5BA10CF8-60A4-7A83-5796-3030AA1D8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Picture 6" descr="A green circuit board with many wires and a square with a square and a square with a square with a square and a square with a square and a square with a square and&#10;&#10;Description automatically generated with medium confidence">
            <a:extLst>
              <a:ext uri="{FF2B5EF4-FFF2-40B4-BE49-F238E27FC236}">
                <a16:creationId xmlns:a16="http://schemas.microsoft.com/office/drawing/2014/main" id="{00D0BCB1-0A5A-AE4A-94D3-78077D5F3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01" y="1123951"/>
            <a:ext cx="4701947" cy="48162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C55D4C-8C19-DB2E-8002-6BAEBE4868E8}"/>
              </a:ext>
            </a:extLst>
          </p:cNvPr>
          <p:cNvSpPr txBox="1"/>
          <p:nvPr/>
        </p:nvSpPr>
        <p:spPr>
          <a:xfrm>
            <a:off x="7142480" y="1198880"/>
            <a:ext cx="44399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Top Layer</a:t>
            </a:r>
            <a:r>
              <a:rPr lang="en-US" dirty="0"/>
              <a:t>: Signal Only</a:t>
            </a:r>
          </a:p>
          <a:p>
            <a:r>
              <a:rPr lang="en-US" dirty="0"/>
              <a:t>Bottom Layer: 3 VSS 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Decap</a:t>
            </a:r>
            <a:r>
              <a:rPr lang="en-US" dirty="0"/>
              <a:t>: 100nF and 1 </a:t>
            </a:r>
            <a:r>
              <a:rPr lang="en-US" dirty="0" err="1"/>
              <a:t>uF</a:t>
            </a:r>
            <a:r>
              <a:rPr lang="en-US" dirty="0"/>
              <a:t>, 0805</a:t>
            </a:r>
          </a:p>
          <a:p>
            <a:r>
              <a:rPr lang="en-US" dirty="0"/>
              <a:t>Try to put them as close as possible to the IC VDDs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Header</a:t>
            </a:r>
            <a:r>
              <a:rPr lang="en-US" dirty="0"/>
              <a:t>: 100 mil pitch, but there is a danger of mismatching the position in the motherboard.</a:t>
            </a:r>
          </a:p>
          <a:p>
            <a:r>
              <a:rPr lang="en-US" dirty="0"/>
              <a:t>Solution: Record the coordinates of each corner of each header</a:t>
            </a:r>
          </a:p>
        </p:txBody>
      </p:sp>
    </p:spTree>
    <p:extLst>
      <p:ext uri="{BB962C8B-B14F-4D97-AF65-F5344CB8AC3E}">
        <p14:creationId xmlns:p14="http://schemas.microsoft.com/office/powerpoint/2010/main" val="23982928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E43385-75B0-82EB-91F0-3AF78CC8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Schematic - motherboard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A762BA37-8577-078E-6629-6AAF9785A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9" name="Picture 8" descr="A diagram of a circuit&#10;&#10;Description automatically generated">
            <a:extLst>
              <a:ext uri="{FF2B5EF4-FFF2-40B4-BE49-F238E27FC236}">
                <a16:creationId xmlns:a16="http://schemas.microsoft.com/office/drawing/2014/main" id="{2D8B3591-7E31-06F3-8F93-26025CEA1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76" y="1170999"/>
            <a:ext cx="6288913" cy="538949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00A67E6-95A5-6443-0F3D-3C6989C69CB4}"/>
              </a:ext>
            </a:extLst>
          </p:cNvPr>
          <p:cNvSpPr/>
          <p:nvPr/>
        </p:nvSpPr>
        <p:spPr>
          <a:xfrm rot="20783359">
            <a:off x="2091673" y="2412839"/>
            <a:ext cx="5193337" cy="21454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259C2F-3BD5-9CEC-F878-8D270AF4AD39}"/>
              </a:ext>
            </a:extLst>
          </p:cNvPr>
          <p:cNvSpPr txBox="1"/>
          <p:nvPr/>
        </p:nvSpPr>
        <p:spPr>
          <a:xfrm>
            <a:off x="7405510" y="1072444"/>
            <a:ext cx="47864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Opamp</a:t>
            </a:r>
            <a:r>
              <a:rPr lang="en-US" dirty="0"/>
              <a:t>: LMH6611MKENOPB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Gain Bandwidth Product - 135 MHz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-3db Bandwidth - 365 MHz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Voltage - Input Offset 74 µV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CMRR - min 79dB, </a:t>
            </a:r>
            <a:r>
              <a:rPr lang="en-US" dirty="0" err="1"/>
              <a:t>typ</a:t>
            </a:r>
            <a:r>
              <a:rPr lang="en-US" dirty="0"/>
              <a:t> 98 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PSRR – min 81dB, </a:t>
            </a:r>
            <a:r>
              <a:rPr lang="en-US" dirty="0" err="1"/>
              <a:t>typ</a:t>
            </a:r>
            <a:r>
              <a:rPr lang="en-US" dirty="0"/>
              <a:t> 96 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Question: what other specs should I consider in terms of linearity?</a:t>
            </a:r>
          </a:p>
        </p:txBody>
      </p:sp>
    </p:spTree>
    <p:extLst>
      <p:ext uri="{BB962C8B-B14F-4D97-AF65-F5344CB8AC3E}">
        <p14:creationId xmlns:p14="http://schemas.microsoft.com/office/powerpoint/2010/main" val="10457754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8EA4C-E16E-36FC-8117-D4FBFDF9C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EDD98-68BA-D90C-5D42-D21A84762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 err="1"/>
              <a:t>LTspice</a:t>
            </a:r>
            <a:r>
              <a:rPr lang="en-US" dirty="0"/>
              <a:t> – SE-DE Simulation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93542D6-1C56-DF80-F8A5-644DFFC36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6F776B-9C00-34A6-4735-7B3B4E5F8B01}"/>
              </a:ext>
            </a:extLst>
          </p:cNvPr>
          <p:cNvSpPr txBox="1"/>
          <p:nvPr/>
        </p:nvSpPr>
        <p:spPr>
          <a:xfrm>
            <a:off x="7405510" y="1072444"/>
            <a:ext cx="47864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SEDE Output after RC 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Vp</a:t>
            </a:r>
            <a:r>
              <a:rPr lang="en-US" dirty="0"/>
              <a:t> – 1.2V (1.8V input)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Rfilter</a:t>
            </a:r>
            <a:r>
              <a:rPr lang="en-US" dirty="0"/>
              <a:t> – 47 ohm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Cfilter</a:t>
            </a:r>
            <a:r>
              <a:rPr lang="en-US" dirty="0"/>
              <a:t> to </a:t>
            </a:r>
            <a:r>
              <a:rPr lang="en-US" dirty="0" err="1"/>
              <a:t>gnd</a:t>
            </a:r>
            <a:r>
              <a:rPr lang="en-US" dirty="0"/>
              <a:t>: 0.5nF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Cfilter_common</a:t>
            </a:r>
            <a:r>
              <a:rPr lang="en-US" dirty="0"/>
              <a:t>: 0.1nF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Question: should we worry about the attenuation?</a:t>
            </a:r>
          </a:p>
        </p:txBody>
      </p:sp>
      <p:pic>
        <p:nvPicPr>
          <p:cNvPr id="7" name="Picture 6" descr="A green and blue lines on a black background&#10;&#10;Description automatically generated">
            <a:extLst>
              <a:ext uri="{FF2B5EF4-FFF2-40B4-BE49-F238E27FC236}">
                <a16:creationId xmlns:a16="http://schemas.microsoft.com/office/drawing/2014/main" id="{4206EFFB-00FB-94AB-C810-7E95B86FB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378"/>
            <a:ext cx="6741922" cy="442262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41CCD84-3DD7-C992-E86D-633A1CA1D79F}"/>
              </a:ext>
            </a:extLst>
          </p:cNvPr>
          <p:cNvSpPr/>
          <p:nvPr/>
        </p:nvSpPr>
        <p:spPr>
          <a:xfrm rot="20460824" flipV="1">
            <a:off x="5056853" y="1553753"/>
            <a:ext cx="2007222" cy="3465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3738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E36D6-46D6-DF81-9CD9-F349C143A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E7157F-9724-EFAE-CB60-4672D9F4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 err="1"/>
              <a:t>LTspice</a:t>
            </a:r>
            <a:r>
              <a:rPr lang="en-US" dirty="0"/>
              <a:t> – SE-DE Simulation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BAB03223-7D21-D59F-88C4-62D7AC497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ED39E6-BE68-7975-46B9-0BB593C6668C}"/>
              </a:ext>
            </a:extLst>
          </p:cNvPr>
          <p:cNvSpPr txBox="1"/>
          <p:nvPr/>
        </p:nvSpPr>
        <p:spPr>
          <a:xfrm>
            <a:off x="6575896" y="4196766"/>
            <a:ext cx="47864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SEDE AC </a:t>
            </a:r>
            <a:r>
              <a:rPr lang="en-US" dirty="0" err="1"/>
              <a:t>Ouput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-3dB at 4.89MHz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Question: is this ok?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F2F4A89-EA61-805A-D25C-D45033E20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77" y="1014099"/>
            <a:ext cx="11035523" cy="301713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68B6885-576B-18D3-D17B-A90F25FA1F96}"/>
              </a:ext>
            </a:extLst>
          </p:cNvPr>
          <p:cNvSpPr/>
          <p:nvPr/>
        </p:nvSpPr>
        <p:spPr>
          <a:xfrm rot="2859082" flipV="1">
            <a:off x="4983005" y="2999479"/>
            <a:ext cx="2007222" cy="3465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0457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C7924-8768-FE82-3810-3F458CD41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12C2F-1D55-8D7F-674E-1A800104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23951"/>
            <a:ext cx="5391149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9F4E41-F917-67D0-2A68-5BCCD686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 err="1"/>
              <a:t>MotherBoard</a:t>
            </a:r>
            <a:r>
              <a:rPr lang="en-US" dirty="0"/>
              <a:t> Layout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84D3C808-C323-F245-9270-AE2B64B61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A2523036-EF31-3252-C26C-450593CAD75C}"/>
              </a:ext>
            </a:extLst>
          </p:cNvPr>
          <p:cNvSpPr/>
          <p:nvPr/>
        </p:nvSpPr>
        <p:spPr>
          <a:xfrm rot="5400000">
            <a:off x="6317022" y="3942955"/>
            <a:ext cx="291481" cy="513120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FDF09-538A-8F86-EF02-21989AE34B1D}"/>
              </a:ext>
            </a:extLst>
          </p:cNvPr>
          <p:cNvSpPr txBox="1"/>
          <p:nvPr/>
        </p:nvSpPr>
        <p:spPr>
          <a:xfrm>
            <a:off x="6145819" y="6109229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3000mil</a:t>
            </a:r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3E361515-0BB3-4C9F-28CB-CC641D6F40EE}"/>
              </a:ext>
            </a:extLst>
          </p:cNvPr>
          <p:cNvSpPr/>
          <p:nvPr/>
        </p:nvSpPr>
        <p:spPr>
          <a:xfrm>
            <a:off x="3502050" y="1111325"/>
            <a:ext cx="246997" cy="491560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79E0C9-7AA4-9C41-6FEE-15F4F5AA0020}"/>
              </a:ext>
            </a:extLst>
          </p:cNvPr>
          <p:cNvSpPr txBox="1"/>
          <p:nvPr/>
        </p:nvSpPr>
        <p:spPr>
          <a:xfrm>
            <a:off x="2605941" y="1661514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3900mil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34CA65-F7FB-4236-B459-BFF5A6BD0E54}"/>
              </a:ext>
            </a:extLst>
          </p:cNvPr>
          <p:cNvSpPr txBox="1"/>
          <p:nvPr/>
        </p:nvSpPr>
        <p:spPr>
          <a:xfrm>
            <a:off x="9313333" y="5342139"/>
            <a:ext cx="226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Not finished yet</a:t>
            </a:r>
          </a:p>
        </p:txBody>
      </p:sp>
      <p:pic>
        <p:nvPicPr>
          <p:cNvPr id="8" name="Picture 7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93263A68-8601-4941-70FF-62FFF4CD7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789" y="1146530"/>
            <a:ext cx="4916576" cy="478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753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ioEE Template v2">
  <a:themeElements>
    <a:clrScheme name="EEMS_CWS">
      <a:dk1>
        <a:srgbClr val="262626"/>
      </a:dk1>
      <a:lt1>
        <a:sysClr val="window" lastClr="FFFFFF"/>
      </a:lt1>
      <a:dk2>
        <a:srgbClr val="234F65"/>
      </a:dk2>
      <a:lt2>
        <a:srgbClr val="FFFFFF"/>
      </a:lt2>
      <a:accent1>
        <a:srgbClr val="41A4D6"/>
      </a:accent1>
      <a:accent2>
        <a:srgbClr val="234F65"/>
      </a:accent2>
      <a:accent3>
        <a:srgbClr val="23673A"/>
      </a:accent3>
      <a:accent4>
        <a:srgbClr val="5B2367"/>
      </a:accent4>
      <a:accent5>
        <a:srgbClr val="D7425B"/>
      </a:accent5>
      <a:accent6>
        <a:srgbClr val="D2642D"/>
      </a:accent6>
      <a:hlink>
        <a:srgbClr val="1896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F23520614C4448AB108F2D6A45B8B" ma:contentTypeVersion="1" ma:contentTypeDescription="Create a new document." ma:contentTypeScope="" ma:versionID="9650ba5f11c7b85ea59a781796335e27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A6C8BC-E7F4-4607-8D4F-22ADE6CDF8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38C363F-D0A2-4048-B8E9-4524591405C7}">
  <ds:schemaRefs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AD4A5D1-6C39-4CF2-AD01-FDC869E2B4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EEMS-ppt_template</Template>
  <TotalTime>32319</TotalTime>
  <Words>441</Words>
  <Application>Microsoft Office PowerPoint</Application>
  <PresentationFormat>Widescreen</PresentationFormat>
  <Paragraphs>143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BioEE Template v2</vt:lpstr>
      <vt:lpstr>PowerPoint Presentation</vt:lpstr>
      <vt:lpstr>PowerPoint Presentation</vt:lpstr>
      <vt:lpstr>DaughterBoard Layout</vt:lpstr>
      <vt:lpstr>DaughterBoard Layout</vt:lpstr>
      <vt:lpstr>DaughterBoard 3D View</vt:lpstr>
      <vt:lpstr>Schematic - motherboard</vt:lpstr>
      <vt:lpstr>LTspice – SE-DE Simulation</vt:lpstr>
      <vt:lpstr>LTspice – SE-DE Simulation</vt:lpstr>
      <vt:lpstr>MotherBoard Layout</vt:lpstr>
      <vt:lpstr>MotherBoard 3D View</vt:lpstr>
      <vt:lpstr>Q &amp; A</vt:lpstr>
    </vt:vector>
  </TitlesOfParts>
  <Company>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266 Design Review</dc:title>
  <dc:creator>Drew Hall</dc:creator>
  <cp:lastModifiedBy>承洺 李</cp:lastModifiedBy>
  <cp:revision>210</cp:revision>
  <cp:lastPrinted>2012-02-15T19:47:19Z</cp:lastPrinted>
  <dcterms:created xsi:type="dcterms:W3CDTF">2013-08-07T23:59:10Z</dcterms:created>
  <dcterms:modified xsi:type="dcterms:W3CDTF">2024-10-08T05:51:34Z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0x010100BF7F23520614C4448AB108F2D6A45B8B</vt:lpwstr>
  </property>
</Properties>
</file>