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494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622"/>
            <p14:sldId id="623"/>
            <p14:sldId id="624"/>
            <p14:sldId id="625"/>
            <p14:sldId id="626"/>
            <p14:sldId id="627"/>
            <p14:sldId id="628"/>
            <p14:sldId id="6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8786D-5ADC-C96C-8527-11CCE48C5642}" name="承洺 李" initials="承李" userId="8ae4f237753fad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82262" autoAdjust="0"/>
  </p:normalViewPr>
  <p:slideViewPr>
    <p:cSldViewPr snapToGrid="0" snapToObjects="1">
      <p:cViewPr varScale="1">
        <p:scale>
          <a:sx n="91" d="100"/>
          <a:sy n="91" d="100"/>
        </p:scale>
        <p:origin x="1788" y="66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3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0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8CCA6-2CA1-E3ED-D4F7-D087F4E3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4FA4B6-27A2-40D1-9588-8B1C6E100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708C1-D446-E817-DBA6-3DA46E211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46466-AB2E-369B-4F8D-9FCBC1B81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FA08-580C-A557-FF51-2950D31E7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97FD7-AA3C-A063-A133-2E339CED7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6E33A-984A-EAB6-C37C-DC1C64497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839EC-8A1C-0450-39B6-248506C71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4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7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4" r:id="rId2"/>
    <p:sldLayoutId id="2147483653" r:id="rId3"/>
    <p:sldLayoutId id="2147483798" r:id="rId4"/>
    <p:sldLayoutId id="2147483799" r:id="rId5"/>
    <p:sldLayoutId id="2147483651" r:id="rId6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283 Lab2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E3D34-A60B-8A2D-E028-50D43435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848CD-EEE1-C115-3A16-0ED995CE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0dBFS input at 2k from EVA Board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D40C5C6-7596-E7DA-D9B0-4EEE89F9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83" y="1311164"/>
            <a:ext cx="5852125" cy="423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4329D-6D44-BCD0-65C5-9C77F397F092}"/>
              </a:ext>
            </a:extLst>
          </p:cNvPr>
          <p:cNvSpPr txBox="1"/>
          <p:nvPr/>
        </p:nvSpPr>
        <p:spPr>
          <a:xfrm>
            <a:off x="599090" y="1311164"/>
            <a:ext cx="3363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SFDR: 91.91dB</a:t>
            </a:r>
          </a:p>
          <a:p>
            <a:r>
              <a:rPr lang="en-US" dirty="0"/>
              <a:t>THD: -91.10 dB</a:t>
            </a:r>
          </a:p>
          <a:p>
            <a:r>
              <a:rPr lang="en-US" dirty="0"/>
              <a:t>SNR: 91.80 dB</a:t>
            </a:r>
          </a:p>
          <a:p>
            <a:r>
              <a:rPr lang="en-US" dirty="0"/>
              <a:t>SNDR: 88.427</a:t>
            </a:r>
          </a:p>
          <a:p>
            <a:r>
              <a:rPr lang="en-US" dirty="0"/>
              <a:t>ENOB 14.39</a:t>
            </a:r>
          </a:p>
        </p:txBody>
      </p:sp>
    </p:spTree>
    <p:extLst>
      <p:ext uri="{BB962C8B-B14F-4D97-AF65-F5344CB8AC3E}">
        <p14:creationId xmlns:p14="http://schemas.microsoft.com/office/powerpoint/2010/main" val="28428106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23C04-1BE1-7475-146E-5C873B44F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BE351-F4BE-37EE-E023-969A30BFB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5F994F-AEDD-9305-90F4-674D968A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0dBFS input at 2k from </a:t>
            </a:r>
            <a:r>
              <a:rPr lang="en-US" dirty="0" err="1"/>
              <a:t>FuncGen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E94BB-D819-B24E-8D50-FBB2212656A3}"/>
              </a:ext>
            </a:extLst>
          </p:cNvPr>
          <p:cNvSpPr txBox="1"/>
          <p:nvPr/>
        </p:nvSpPr>
        <p:spPr>
          <a:xfrm>
            <a:off x="599090" y="1311164"/>
            <a:ext cx="3363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SFDR: 85.51 dB</a:t>
            </a:r>
          </a:p>
          <a:p>
            <a:r>
              <a:rPr lang="en-US" dirty="0"/>
              <a:t>THD: -84.45 dB</a:t>
            </a:r>
          </a:p>
          <a:p>
            <a:r>
              <a:rPr lang="en-US" dirty="0"/>
              <a:t>SNR: 87.56 dB</a:t>
            </a:r>
          </a:p>
          <a:p>
            <a:r>
              <a:rPr lang="en-US" dirty="0"/>
              <a:t>SNDR: 82.724 dB</a:t>
            </a:r>
          </a:p>
          <a:p>
            <a:r>
              <a:rPr lang="en-US" dirty="0"/>
              <a:t>ENOB 13.45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49587276-AED2-E2A0-1D72-CFB4D552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17" y="1248089"/>
            <a:ext cx="6156993" cy="43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9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62506-62C9-E81C-55F2-B50584C62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4310BC-6EA9-E8D3-ED19-7B3384F86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D67654-7148-4937-E3BF-C2DCF6F4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0dBFS input at 20k from </a:t>
            </a:r>
            <a:r>
              <a:rPr lang="en-US" dirty="0" err="1"/>
              <a:t>FuncGen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D2FEE-06EC-7362-7B4C-3023170743AB}"/>
              </a:ext>
            </a:extLst>
          </p:cNvPr>
          <p:cNvSpPr txBox="1"/>
          <p:nvPr/>
        </p:nvSpPr>
        <p:spPr>
          <a:xfrm>
            <a:off x="599090" y="1311164"/>
            <a:ext cx="3363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SFDR: 84.00 dB</a:t>
            </a:r>
          </a:p>
          <a:p>
            <a:r>
              <a:rPr lang="en-US" dirty="0"/>
              <a:t>THD: -81.15 dB</a:t>
            </a:r>
          </a:p>
          <a:p>
            <a:r>
              <a:rPr lang="en-US" dirty="0"/>
              <a:t>SNR: 87.54 dB</a:t>
            </a:r>
          </a:p>
          <a:p>
            <a:r>
              <a:rPr lang="en-US" dirty="0"/>
              <a:t>SNDR: 80.27 dB</a:t>
            </a:r>
          </a:p>
          <a:p>
            <a:r>
              <a:rPr lang="en-US" dirty="0"/>
              <a:t>ENOB 13.04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63BBA2C-1841-9AD3-227E-F27CD1C8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31" y="1481959"/>
            <a:ext cx="6544508" cy="45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55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41569-8EA9-FEB3-D410-913CF434F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4B9AC-9150-C251-8108-005F931EE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23028D-E957-5A46-BEA1-0EA1EB52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 and DNL from TI</a:t>
            </a:r>
          </a:p>
        </p:txBody>
      </p:sp>
      <p:pic>
        <p:nvPicPr>
          <p:cNvPr id="11" name="Picture 10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BBA65A21-290A-EFD2-F3E9-3B4AE875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1428750"/>
            <a:ext cx="5334000" cy="4000500"/>
          </a:xfrm>
          <a:prstGeom prst="rect">
            <a:avLst/>
          </a:prstGeom>
        </p:spPr>
      </p:pic>
      <p:pic>
        <p:nvPicPr>
          <p:cNvPr id="13" name="Picture 12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DF780D4E-3E7E-57CD-0C9E-F3847B0B2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345" y="1428750"/>
            <a:ext cx="5334000" cy="400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C24312-FDD4-35C5-023B-20BE7369F516}"/>
              </a:ext>
            </a:extLst>
          </p:cNvPr>
          <p:cNvSpPr txBox="1"/>
          <p:nvPr/>
        </p:nvSpPr>
        <p:spPr>
          <a:xfrm>
            <a:off x="1723697" y="5397094"/>
            <a:ext cx="336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695571-75AE-6FD8-4AEA-C935100A9258}"/>
              </a:ext>
            </a:extLst>
          </p:cNvPr>
          <p:cNvSpPr txBox="1"/>
          <p:nvPr/>
        </p:nvSpPr>
        <p:spPr>
          <a:xfrm>
            <a:off x="7409795" y="5397094"/>
            <a:ext cx="336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ABD1E-1BE1-2C2F-5569-8999D6E85B96}"/>
                  </a:ext>
                </a:extLst>
              </p:cNvPr>
              <p:cNvSpPr txBox="1"/>
              <p:nvPr/>
            </p:nvSpPr>
            <p:spPr>
              <a:xfrm>
                <a:off x="2197905" y="5930082"/>
                <a:ext cx="2657873" cy="412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DNL(n)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𝐻𝑖𝑡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𝐼𝑑𝑒𝑎𝑙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2ABD1E-1BE1-2C2F-5569-8999D6E85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905" y="5930082"/>
                <a:ext cx="2657873" cy="412677"/>
              </a:xfrm>
              <a:prstGeom prst="rect">
                <a:avLst/>
              </a:prstGeom>
              <a:blipFill>
                <a:blip r:embed="rId5"/>
                <a:stretch>
                  <a:fillRect l="-5505" t="-149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3901A45-F91B-412F-8DE3-8DE987A2C839}"/>
              </a:ext>
            </a:extLst>
          </p:cNvPr>
          <p:cNvSpPr/>
          <p:nvPr/>
        </p:nvSpPr>
        <p:spPr>
          <a:xfrm>
            <a:off x="6779172" y="4719145"/>
            <a:ext cx="630623" cy="53602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0E3A5E-F7F8-E1FE-11C5-BE28FF35038A}"/>
              </a:ext>
            </a:extLst>
          </p:cNvPr>
          <p:cNvSpPr/>
          <p:nvPr/>
        </p:nvSpPr>
        <p:spPr>
          <a:xfrm>
            <a:off x="10773105" y="1813035"/>
            <a:ext cx="630623" cy="53602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822D80-E34D-1AE1-670F-B15D0B43D7A9}"/>
              </a:ext>
            </a:extLst>
          </p:cNvPr>
          <p:cNvSpPr txBox="1"/>
          <p:nvPr/>
        </p:nvSpPr>
        <p:spPr>
          <a:xfrm>
            <a:off x="5424654" y="5422084"/>
            <a:ext cx="164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 few of codes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C86F404-AA0E-0642-38B5-2C69C5886C11}"/>
              </a:ext>
            </a:extLst>
          </p:cNvPr>
          <p:cNvSpPr/>
          <p:nvPr/>
        </p:nvSpPr>
        <p:spPr>
          <a:xfrm rot="2749517">
            <a:off x="6696629" y="5055789"/>
            <a:ext cx="157655" cy="39876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05B48-4ABE-EDC7-DF7D-4B7081AACE81}"/>
              </a:ext>
            </a:extLst>
          </p:cNvPr>
          <p:cNvSpPr txBox="1"/>
          <p:nvPr/>
        </p:nvSpPr>
        <p:spPr>
          <a:xfrm>
            <a:off x="6962881" y="5855741"/>
            <a:ext cx="481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Notes: just found a canvas note about INL/DNL in </a:t>
            </a:r>
            <a:r>
              <a:rPr lang="en-US" dirty="0" err="1">
                <a:highlight>
                  <a:srgbClr val="FFFF00"/>
                </a:highlight>
              </a:rPr>
              <a:t>Matlab</a:t>
            </a:r>
            <a:r>
              <a:rPr lang="en-US" dirty="0">
                <a:highlight>
                  <a:srgbClr val="FFFF00"/>
                </a:highlight>
              </a:rPr>
              <a:t>, these plots will be replotted</a:t>
            </a:r>
          </a:p>
        </p:txBody>
      </p:sp>
    </p:spTree>
    <p:extLst>
      <p:ext uri="{BB962C8B-B14F-4D97-AF65-F5344CB8AC3E}">
        <p14:creationId xmlns:p14="http://schemas.microsoft.com/office/powerpoint/2010/main" val="41283918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C3FF4-67A1-72E3-B2B4-BDD428932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9A2CE-F67D-C951-5F22-1074268E0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63966-6762-C167-7B5B-7FD03F7E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 and DNL from </a:t>
            </a:r>
            <a:r>
              <a:rPr lang="en-US" dirty="0" err="1"/>
              <a:t>FuncGen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AB860-6EC6-756A-1465-D084C9F4E0E2}"/>
              </a:ext>
            </a:extLst>
          </p:cNvPr>
          <p:cNvSpPr txBox="1"/>
          <p:nvPr/>
        </p:nvSpPr>
        <p:spPr>
          <a:xfrm>
            <a:off x="1723697" y="5397094"/>
            <a:ext cx="336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CAFEF-C9BF-A890-DDE5-ACCABD872E1C}"/>
              </a:ext>
            </a:extLst>
          </p:cNvPr>
          <p:cNvSpPr txBox="1"/>
          <p:nvPr/>
        </p:nvSpPr>
        <p:spPr>
          <a:xfrm>
            <a:off x="7409795" y="5397094"/>
            <a:ext cx="336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A93535-1159-5F81-37C0-DB79C7E94E49}"/>
                  </a:ext>
                </a:extLst>
              </p:cNvPr>
              <p:cNvSpPr txBox="1"/>
              <p:nvPr/>
            </p:nvSpPr>
            <p:spPr>
              <a:xfrm>
                <a:off x="2197905" y="5930082"/>
                <a:ext cx="2657873" cy="412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DNL(n)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𝐻𝑖𝑡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𝐼𝑑𝑒𝑎𝑙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𝐻𝑖𝑡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A93535-1159-5F81-37C0-DB79C7E94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905" y="5930082"/>
                <a:ext cx="2657873" cy="412677"/>
              </a:xfrm>
              <a:prstGeom prst="rect">
                <a:avLst/>
              </a:prstGeom>
              <a:blipFill>
                <a:blip r:embed="rId3"/>
                <a:stretch>
                  <a:fillRect l="-5505" t="-1493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B18E7D81-5E3D-2968-385D-C13554738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5" y="1396594"/>
            <a:ext cx="5334000" cy="4000500"/>
          </a:xfrm>
          <a:prstGeom prst="rect">
            <a:avLst/>
          </a:prstGeom>
        </p:spPr>
      </p:pic>
      <p:pic>
        <p:nvPicPr>
          <p:cNvPr id="12" name="Picture 11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3DDF5E12-468A-2C48-092D-4E3B4D299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366" y="1396594"/>
            <a:ext cx="5334000" cy="40005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7F6D9B9-1E60-DBAB-F8C4-5B9C9E17BDC0}"/>
              </a:ext>
            </a:extLst>
          </p:cNvPr>
          <p:cNvSpPr/>
          <p:nvPr/>
        </p:nvSpPr>
        <p:spPr>
          <a:xfrm>
            <a:off x="6779172" y="4719145"/>
            <a:ext cx="630623" cy="53602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3E585-D08F-1867-2ABA-C697D72194D6}"/>
              </a:ext>
            </a:extLst>
          </p:cNvPr>
          <p:cNvSpPr txBox="1"/>
          <p:nvPr/>
        </p:nvSpPr>
        <p:spPr>
          <a:xfrm>
            <a:off x="6319347" y="5766426"/>
            <a:ext cx="1647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codes are used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5AD3EC65-BBE2-4B29-E6FB-1ED42F292BD7}"/>
              </a:ext>
            </a:extLst>
          </p:cNvPr>
          <p:cNvSpPr/>
          <p:nvPr/>
        </p:nvSpPr>
        <p:spPr>
          <a:xfrm>
            <a:off x="7022227" y="5397094"/>
            <a:ext cx="157655" cy="398766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97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6B9BD-7B2C-56FB-ECC3-577E8279F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763E6-CB25-B8EE-B146-45CE7F8DA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E9B583-B842-52A7-9F77-3D01F2B4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Control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AD7F2-8BFF-9C9A-C906-6503549837E6}"/>
              </a:ext>
            </a:extLst>
          </p:cNvPr>
          <p:cNvSpPr txBox="1"/>
          <p:nvPr/>
        </p:nvSpPr>
        <p:spPr>
          <a:xfrm>
            <a:off x="662152" y="1165747"/>
            <a:ext cx="10110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AFG3002C_Control Lib in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FuncGenConnect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voltage_setup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sinusoid_setup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output_ON</a:t>
            </a:r>
            <a:r>
              <a:rPr lang="en-US" dirty="0"/>
              <a:t>/OFF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GetADCData</a:t>
            </a:r>
            <a:endParaRPr lang="en-US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DECFC6-C22E-31FB-D10D-225D13DC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13" y="1276297"/>
            <a:ext cx="5139559" cy="4578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0DCD29-00A8-C741-FB8D-85B3BFDA7E89}"/>
              </a:ext>
            </a:extLst>
          </p:cNvPr>
          <p:cNvSpPr txBox="1"/>
          <p:nvPr/>
        </p:nvSpPr>
        <p:spPr>
          <a:xfrm>
            <a:off x="420411" y="3565689"/>
            <a:ext cx="6043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Codes are developed based on the programmer’s manual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# Set the Amplitude</a:t>
            </a:r>
          </a:p>
          <a:p>
            <a:r>
              <a:rPr lang="en-US" dirty="0"/>
              <a:t>“SOURce1:VOLTage:LEVel:IMMediate:AMPLitude 1V”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723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3D817-0128-CFE8-AFEC-2C040C52D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064F5-C252-24A6-42B3-FF045156C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3D15C-BD21-20C1-4475-3C7202B7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SFDR Measurement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E1CC1F5-23E9-1FBA-5E87-F615E494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03" y="1202398"/>
            <a:ext cx="6705839" cy="3523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315EF6-300A-9A85-2C47-C705DD48656E}"/>
              </a:ext>
            </a:extLst>
          </p:cNvPr>
          <p:cNvSpPr txBox="1"/>
          <p:nvPr/>
        </p:nvSpPr>
        <p:spPr>
          <a:xfrm>
            <a:off x="472966" y="1202398"/>
            <a:ext cx="3552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Ongoing measurement…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needed to be collected on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96D4A-20A4-1A6C-4227-0F1E4D55663E}"/>
              </a:ext>
            </a:extLst>
          </p:cNvPr>
          <p:cNvSpPr txBox="1"/>
          <p:nvPr/>
        </p:nvSpPr>
        <p:spPr>
          <a:xfrm>
            <a:off x="5570483" y="4813738"/>
            <a:ext cx="520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is adapted from canvas</a:t>
            </a:r>
          </a:p>
        </p:txBody>
      </p:sp>
    </p:spTree>
    <p:extLst>
      <p:ext uri="{BB962C8B-B14F-4D97-AF65-F5344CB8AC3E}">
        <p14:creationId xmlns:p14="http://schemas.microsoft.com/office/powerpoint/2010/main" val="8883197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F5A1D-74BC-6B5F-483A-67325624C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747F32-3477-4169-AB69-F0FD91D6B2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0B495-0AE4-106F-74EA-9113B752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267475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38C363F-D0A2-4048-B8E9-4524591405C7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32496</TotalTime>
  <Words>231</Words>
  <Application>Microsoft Office PowerPoint</Application>
  <PresentationFormat>Widescreen</PresentationFormat>
  <Paragraphs>66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BioEE Template v2</vt:lpstr>
      <vt:lpstr>PowerPoint Presentation</vt:lpstr>
      <vt:lpstr>0dBFS input at 2k from EVA Board</vt:lpstr>
      <vt:lpstr>0dBFS input at 2k from FuncGen</vt:lpstr>
      <vt:lpstr>0dBFS input at 20k from FuncGen</vt:lpstr>
      <vt:lpstr>INL and DNL from TI</vt:lpstr>
      <vt:lpstr>INL and DNL from FuncGen</vt:lpstr>
      <vt:lpstr>Remote Control Code</vt:lpstr>
      <vt:lpstr>SFDR Measurement</vt:lpstr>
      <vt:lpstr>Q &amp; A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承洺 李</cp:lastModifiedBy>
  <cp:revision>212</cp:revision>
  <cp:lastPrinted>2012-02-15T19:47:19Z</cp:lastPrinted>
  <dcterms:created xsi:type="dcterms:W3CDTF">2013-08-07T23:59:10Z</dcterms:created>
  <dcterms:modified xsi:type="dcterms:W3CDTF">2024-10-29T05:23:38Z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