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94" r:id="rId5"/>
    <p:sldId id="594" r:id="rId6"/>
    <p:sldId id="600" r:id="rId7"/>
    <p:sldId id="599" r:id="rId8"/>
    <p:sldId id="595" r:id="rId9"/>
    <p:sldId id="605" r:id="rId10"/>
    <p:sldId id="601" r:id="rId11"/>
    <p:sldId id="596" r:id="rId12"/>
    <p:sldId id="597" r:id="rId13"/>
    <p:sldId id="602" r:id="rId14"/>
    <p:sldId id="603" r:id="rId15"/>
    <p:sldId id="604" r:id="rId16"/>
    <p:sldId id="606" r:id="rId17"/>
    <p:sldId id="607" r:id="rId18"/>
    <p:sldId id="6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594"/>
            <p14:sldId id="600"/>
            <p14:sldId id="599"/>
            <p14:sldId id="595"/>
            <p14:sldId id="605"/>
            <p14:sldId id="601"/>
            <p14:sldId id="596"/>
            <p14:sldId id="597"/>
            <p14:sldId id="602"/>
            <p14:sldId id="603"/>
            <p14:sldId id="604"/>
            <p14:sldId id="606"/>
            <p14:sldId id="607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2262" autoAdjust="0"/>
  </p:normalViewPr>
  <p:slideViewPr>
    <p:cSldViewPr snapToGrid="0" snapToObjects="1">
      <p:cViewPr>
        <p:scale>
          <a:sx n="70" d="100"/>
          <a:sy n="70" d="100"/>
        </p:scale>
        <p:origin x="1517" y="-38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3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6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0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3702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4" r:id="rId3"/>
    <p:sldLayoutId id="2147483653" r:id="rId4"/>
    <p:sldLayoutId id="2147483798" r:id="rId5"/>
    <p:sldLayoutId id="2147483799" r:id="rId6"/>
    <p:sldLayoutId id="2147483651" r:id="rId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266 Lab2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D38307F-CC7C-5553-85E0-52080525AEEA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marL="303213" indent="-303213">
              <a:spcAft>
                <a:spcPts val="400"/>
              </a:spcAft>
              <a:buFont typeface="Arial"/>
              <a:buChar char="•"/>
            </a:pPr>
            <a:r>
              <a:rPr lang="en-US" sz="2800" kern="1200">
                <a:solidFill>
                  <a:schemeClr val="tx1">
                    <a:lumMod val="75000"/>
                    <a:lumOff val="25000"/>
                  </a:schemeClr>
                </a:solidFill>
              </a:rPr>
              <a:t>C+CC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Simulation(Offset) – Mismatch</a:t>
            </a:r>
          </a:p>
        </p:txBody>
      </p:sp>
      <p:pic>
        <p:nvPicPr>
          <p:cNvPr id="14" name="Content Placeholder 13" descr="A graph of a diagram&#10;&#10;Description automatically generated">
            <a:extLst>
              <a:ext uri="{FF2B5EF4-FFF2-40B4-BE49-F238E27FC236}">
                <a16:creationId xmlns:a16="http://schemas.microsoft.com/office/drawing/2014/main" id="{6B24742D-E7D4-EEB0-8F7D-B4A205B5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9" r="8829" b="-1"/>
          <a:stretch/>
        </p:blipFill>
        <p:spPr>
          <a:xfrm>
            <a:off x="4176890" y="1123951"/>
            <a:ext cx="7405510" cy="5019675"/>
          </a:xfr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93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</a:t>
            </a:r>
            <a:r>
              <a:rPr lang="en-US" dirty="0" err="1"/>
              <a:t>Tpd</a:t>
            </a:r>
            <a:r>
              <a:rPr lang="en-US" dirty="0"/>
              <a:t>) – Process Corners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96464-E0D0-A8C9-B74A-C4AEE44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32840"/>
              </p:ext>
            </p:extLst>
          </p:nvPr>
        </p:nvGraphicFramePr>
        <p:xfrm>
          <a:off x="609600" y="4851399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514075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372387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9227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809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Tpd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322.4p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270.5p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457.6p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37386"/>
                  </a:ext>
                </a:extLst>
              </a:tr>
            </a:tbl>
          </a:graphicData>
        </a:graphic>
      </p:graphicFrame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1666A5F-7D70-CFB7-E215-9204C3CA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64921"/>
            <a:ext cx="10972800" cy="290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0" y="5927279"/>
            <a:ext cx="194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C+CC Extraction</a:t>
            </a:r>
          </a:p>
        </p:txBody>
      </p:sp>
    </p:spTree>
    <p:extLst>
      <p:ext uri="{BB962C8B-B14F-4D97-AF65-F5344CB8AC3E}">
        <p14:creationId xmlns:p14="http://schemas.microsoft.com/office/powerpoint/2010/main" val="25757432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marL="303213" indent="-303213">
              <a:spcAft>
                <a:spcPts val="400"/>
              </a:spcAft>
              <a:buFont typeface="Arial"/>
              <a:buChar char="•"/>
            </a:pPr>
            <a:r>
              <a:rPr lang="en-US" sz="2800" kern="1200">
                <a:solidFill>
                  <a:schemeClr val="tx1">
                    <a:lumMod val="75000"/>
                    <a:lumOff val="25000"/>
                  </a:schemeClr>
                </a:solidFill>
              </a:rPr>
              <a:t>C+CC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</a:t>
            </a:r>
            <a:r>
              <a:rPr lang="en-US" dirty="0" err="1"/>
              <a:t>Tpd</a:t>
            </a:r>
            <a:r>
              <a:rPr lang="en-US" dirty="0"/>
              <a:t>) – Mismatch</a:t>
            </a:r>
          </a:p>
        </p:txBody>
      </p:sp>
      <p:pic>
        <p:nvPicPr>
          <p:cNvPr id="5" name="Picture 4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A144E1C9-1808-0440-B318-9F116DAA2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2" r="11886" b="-1"/>
          <a:stretch/>
        </p:blipFill>
        <p:spPr>
          <a:xfrm>
            <a:off x="4041422" y="1123951"/>
            <a:ext cx="7540977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70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print of a computer&#10;&#10;Description automatically generated">
            <a:extLst>
              <a:ext uri="{FF2B5EF4-FFF2-40B4-BE49-F238E27FC236}">
                <a16:creationId xmlns:a16="http://schemas.microsoft.com/office/drawing/2014/main" id="{1FD5E5C9-1922-8538-4384-E7D11DEB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242779"/>
            <a:ext cx="5391149" cy="47820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- #1 Iteration</a:t>
            </a:r>
          </a:p>
        </p:txBody>
      </p:sp>
      <p:pic>
        <p:nvPicPr>
          <p:cNvPr id="6" name="Picture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7903D311-6371-A32C-5D8A-1942DD4F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237322"/>
            <a:ext cx="5391149" cy="4792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print of a computer&#10;&#10;Description automatically generated">
            <a:extLst>
              <a:ext uri="{FF2B5EF4-FFF2-40B4-BE49-F238E27FC236}">
                <a16:creationId xmlns:a16="http://schemas.microsoft.com/office/drawing/2014/main" id="{64876E3C-03B7-7045-2DF7-9D30EFBE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430156"/>
            <a:ext cx="5391149" cy="4407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- #2 Iteration</a:t>
            </a:r>
          </a:p>
        </p:txBody>
      </p:sp>
      <p:pic>
        <p:nvPicPr>
          <p:cNvPr id="9" name="Picture 8" descr="A blueprint of a computer&#10;&#10;Description automatically generated">
            <a:extLst>
              <a:ext uri="{FF2B5EF4-FFF2-40B4-BE49-F238E27FC236}">
                <a16:creationId xmlns:a16="http://schemas.microsoft.com/office/drawing/2014/main" id="{75D031D1-84FB-2822-8C3A-BDE96608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426543"/>
            <a:ext cx="5391149" cy="44144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86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– Metal Color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D165CB-FEC4-2B11-C69D-AD8A46020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9" y="1480457"/>
            <a:ext cx="2100942" cy="42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1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6510F-8B19-6338-F02B-9B999280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B2FF7-641E-06CA-AE89-C5C82559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3" name="Picture 2" descr="A diagram of a computer program">
            <a:extLst>
              <a:ext uri="{FF2B5EF4-FFF2-40B4-BE49-F238E27FC236}">
                <a16:creationId xmlns:a16="http://schemas.microsoft.com/office/drawing/2014/main" id="{F830D8D2-B937-616E-AE01-DB05589A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" y="1123952"/>
            <a:ext cx="11916126" cy="5152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57C6C-7D2D-B07B-1D6A-7E92CB27F5A4}"/>
              </a:ext>
            </a:extLst>
          </p:cNvPr>
          <p:cNvSpPr/>
          <p:nvPr/>
        </p:nvSpPr>
        <p:spPr>
          <a:xfrm>
            <a:off x="309543" y="3601157"/>
            <a:ext cx="1226107" cy="25424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A72811-23BF-E02F-D42C-009C18F5AFA0}"/>
              </a:ext>
            </a:extLst>
          </p:cNvPr>
          <p:cNvSpPr/>
          <p:nvPr/>
        </p:nvSpPr>
        <p:spPr>
          <a:xfrm rot="739823">
            <a:off x="1613746" y="4152098"/>
            <a:ext cx="1809170" cy="428978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5928-9377-EF6B-7806-B8AC049BAF04}"/>
              </a:ext>
            </a:extLst>
          </p:cNvPr>
          <p:cNvSpPr txBox="1"/>
          <p:nvPr/>
        </p:nvSpPr>
        <p:spPr>
          <a:xfrm>
            <a:off x="228025" y="1286933"/>
            <a:ext cx="618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Devices for M12 and M13:</a:t>
            </a:r>
          </a:p>
          <a:p>
            <a:r>
              <a:rPr lang="en-US" dirty="0" err="1"/>
              <a:t>Top+bottom</a:t>
            </a:r>
            <a:r>
              <a:rPr lang="en-US" dirty="0"/>
              <a:t>(DGS are shorted to VSS): 	4fin * 12m * 1u</a:t>
            </a:r>
            <a:br>
              <a:rPr lang="en-US" dirty="0"/>
            </a:br>
            <a:r>
              <a:rPr lang="en-US" dirty="0" err="1"/>
              <a:t>Left+Right</a:t>
            </a:r>
            <a:r>
              <a:rPr lang="en-US" dirty="0"/>
              <a:t>(D-</a:t>
            </a:r>
            <a:r>
              <a:rPr lang="en-US" dirty="0" err="1"/>
              <a:t>Itail</a:t>
            </a:r>
            <a:r>
              <a:rPr lang="en-US" dirty="0"/>
              <a:t>, GS are shorted to VSS): 4fin * 4m *1u</a:t>
            </a:r>
          </a:p>
        </p:txBody>
      </p:sp>
    </p:spTree>
    <p:extLst>
      <p:ext uri="{BB962C8B-B14F-4D97-AF65-F5344CB8AC3E}">
        <p14:creationId xmlns:p14="http://schemas.microsoft.com/office/powerpoint/2010/main" val="27033322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Common Centroid Pattern</a:t>
            </a:r>
          </a:p>
          <a:p>
            <a:pPr marL="0" indent="0" algn="ctr">
              <a:buNone/>
            </a:pPr>
            <a:r>
              <a:rPr lang="en-US" dirty="0"/>
              <a:t>	ABBA</a:t>
            </a:r>
          </a:p>
          <a:p>
            <a:pPr marL="0" indent="0" algn="ctr">
              <a:buNone/>
            </a:pPr>
            <a:r>
              <a:rPr lang="en-US" dirty="0"/>
              <a:t>	BAAB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dummy devices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(D:2 fingers; d: 1fingers)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DDDDDD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rgbClr val="FFC000"/>
                </a:solidFill>
              </a:rPr>
              <a:t>ABBA</a:t>
            </a:r>
            <a:r>
              <a:rPr lang="en-US" dirty="0">
                <a:solidFill>
                  <a:schemeClr val="tx1"/>
                </a:solidFill>
              </a:rPr>
              <a:t>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rgbClr val="FFC000"/>
                </a:solidFill>
              </a:rPr>
              <a:t>BAAB</a:t>
            </a:r>
            <a:r>
              <a:rPr lang="en-US" dirty="0">
                <a:solidFill>
                  <a:schemeClr val="tx1"/>
                </a:solidFill>
              </a:rPr>
              <a:t>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DDDDDD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pic>
        <p:nvPicPr>
          <p:cNvPr id="6" name="Picture 5" descr="A blueprint of a computer&#10;&#10;Description automatically generated">
            <a:extLst>
              <a:ext uri="{FF2B5EF4-FFF2-40B4-BE49-F238E27FC236}">
                <a16:creationId xmlns:a16="http://schemas.microsoft.com/office/drawing/2014/main" id="{9F2072A5-B19B-A48B-78A5-9CBBD867D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r="15722" b="-1"/>
          <a:stretch/>
        </p:blipFill>
        <p:spPr>
          <a:xfrm>
            <a:off x="6191250" y="1123951"/>
            <a:ext cx="5391149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D6F28-7D4C-A468-8875-798040C797F7}"/>
              </a:ext>
            </a:extLst>
          </p:cNvPr>
          <p:cNvSpPr/>
          <p:nvPr/>
        </p:nvSpPr>
        <p:spPr>
          <a:xfrm rot="21034129">
            <a:off x="4372720" y="4010108"/>
            <a:ext cx="2705437" cy="1377244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6510F-8B19-6338-F02B-9B999280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B2FF7-641E-06CA-AE89-C5C82559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3" name="Picture 2" descr="A diagram of a computer program">
            <a:extLst>
              <a:ext uri="{FF2B5EF4-FFF2-40B4-BE49-F238E27FC236}">
                <a16:creationId xmlns:a16="http://schemas.microsoft.com/office/drawing/2014/main" id="{F830D8D2-B937-616E-AE01-DB05589A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" y="1123952"/>
            <a:ext cx="11916126" cy="5152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57C6C-7D2D-B07B-1D6A-7E92CB27F5A4}"/>
              </a:ext>
            </a:extLst>
          </p:cNvPr>
          <p:cNvSpPr/>
          <p:nvPr/>
        </p:nvSpPr>
        <p:spPr>
          <a:xfrm>
            <a:off x="6507143" y="1123952"/>
            <a:ext cx="4265962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A72811-23BF-E02F-D42C-009C18F5AFA0}"/>
              </a:ext>
            </a:extLst>
          </p:cNvPr>
          <p:cNvSpPr/>
          <p:nvPr/>
        </p:nvSpPr>
        <p:spPr>
          <a:xfrm rot="8383874">
            <a:off x="7070184" y="3208940"/>
            <a:ext cx="1791933" cy="428978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5928-9377-EF6B-7806-B8AC049BAF04}"/>
              </a:ext>
            </a:extLst>
          </p:cNvPr>
          <p:cNvSpPr txBox="1"/>
          <p:nvPr/>
        </p:nvSpPr>
        <p:spPr>
          <a:xfrm>
            <a:off x="228027" y="1123950"/>
            <a:ext cx="5998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Devices for M17 and M18:</a:t>
            </a:r>
          </a:p>
          <a:p>
            <a:r>
              <a:rPr lang="en-US" dirty="0"/>
              <a:t>Top Bottom(DGS - VDD): 1fin * 8m * 400n</a:t>
            </a:r>
          </a:p>
          <a:p>
            <a:r>
              <a:rPr lang="en-US" dirty="0"/>
              <a:t>		      			     2fin * 12m * 400n</a:t>
            </a:r>
            <a:br>
              <a:rPr lang="en-US" dirty="0"/>
            </a:br>
            <a:r>
              <a:rPr lang="en-US" dirty="0" err="1"/>
              <a:t>Left+Right</a:t>
            </a:r>
            <a:r>
              <a:rPr lang="en-US" dirty="0"/>
              <a:t>(GS- VDD, D- FNS/FPS):   1fin * 8m *400n</a:t>
            </a:r>
          </a:p>
          <a:p>
            <a:r>
              <a:rPr lang="en-US" dirty="0"/>
              <a:t>		      						   2fin * 4m * 400n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7C0FD2-DADA-2639-5E73-F9C11DED4298}"/>
              </a:ext>
            </a:extLst>
          </p:cNvPr>
          <p:cNvSpPr/>
          <p:nvPr/>
        </p:nvSpPr>
        <p:spPr>
          <a:xfrm>
            <a:off x="8703732" y="2639662"/>
            <a:ext cx="2069373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C6B07-55EC-CEBA-6B25-0257B5C2D6C9}"/>
              </a:ext>
            </a:extLst>
          </p:cNvPr>
          <p:cNvSpPr/>
          <p:nvPr/>
        </p:nvSpPr>
        <p:spPr>
          <a:xfrm>
            <a:off x="9793904" y="4195350"/>
            <a:ext cx="2069373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4A294-0E3A-C150-4E48-699812FECE2E}"/>
              </a:ext>
            </a:extLst>
          </p:cNvPr>
          <p:cNvSpPr txBox="1"/>
          <p:nvPr/>
        </p:nvSpPr>
        <p:spPr>
          <a:xfrm>
            <a:off x="9793904" y="1377244"/>
            <a:ext cx="9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+ Bottom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F9E5C-6B81-BFBE-0BC1-6A4898AFFEAC}"/>
              </a:ext>
            </a:extLst>
          </p:cNvPr>
          <p:cNvSpPr txBox="1"/>
          <p:nvPr/>
        </p:nvSpPr>
        <p:spPr>
          <a:xfrm>
            <a:off x="10773105" y="3105834"/>
            <a:ext cx="9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+ Right</a:t>
            </a:r>
          </a:p>
        </p:txBody>
      </p:sp>
    </p:spTree>
    <p:extLst>
      <p:ext uri="{BB962C8B-B14F-4D97-AF65-F5344CB8AC3E}">
        <p14:creationId xmlns:p14="http://schemas.microsoft.com/office/powerpoint/2010/main" val="2552071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Common Centroid Pattern</a:t>
            </a:r>
          </a:p>
          <a:p>
            <a:pPr marL="0" indent="0" algn="ctr">
              <a:buNone/>
            </a:pPr>
            <a:r>
              <a:rPr lang="en-US" dirty="0"/>
              <a:t>	ABBA</a:t>
            </a:r>
          </a:p>
          <a:p>
            <a:pPr marL="0" indent="0" algn="ctr">
              <a:buNone/>
            </a:pPr>
            <a:r>
              <a:rPr lang="en-US" dirty="0"/>
              <a:t>	BAAB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dummy devices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(D:2 fingers; d: 1fingers)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DDddDDddDD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>
                <a:solidFill>
                  <a:srgbClr val="FFC000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BB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>
                <a:solidFill>
                  <a:srgbClr val="FFC000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AA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DDddDDddDD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pic>
        <p:nvPicPr>
          <p:cNvPr id="6" name="Picture 5" descr="A blueprint of a computer&#10;&#10;Description automatically generated">
            <a:extLst>
              <a:ext uri="{FF2B5EF4-FFF2-40B4-BE49-F238E27FC236}">
                <a16:creationId xmlns:a16="http://schemas.microsoft.com/office/drawing/2014/main" id="{9F2072A5-B19B-A48B-78A5-9CBBD867D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r="15722" b="-1"/>
          <a:stretch/>
        </p:blipFill>
        <p:spPr>
          <a:xfrm>
            <a:off x="6191250" y="1123951"/>
            <a:ext cx="5391149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47F662-D340-68AF-D8DF-1763590AEE7A}"/>
              </a:ext>
            </a:extLst>
          </p:cNvPr>
          <p:cNvSpPr/>
          <p:nvPr/>
        </p:nvSpPr>
        <p:spPr>
          <a:xfrm rot="21034129">
            <a:off x="4639733" y="3825730"/>
            <a:ext cx="4955823" cy="1377244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90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Top Level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Content Placeholder 9" descr="A blueprint of a building&#10;&#10;Description automatically generated">
            <a:extLst>
              <a:ext uri="{FF2B5EF4-FFF2-40B4-BE49-F238E27FC236}">
                <a16:creationId xmlns:a16="http://schemas.microsoft.com/office/drawing/2014/main" id="{B53F3ED8-3EDE-E214-6B49-FE819C9C2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3369" y="1123950"/>
            <a:ext cx="8465261" cy="5019675"/>
          </a:xfrm>
        </p:spPr>
      </p:pic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1526419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769786" y="325686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16.11u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5918017" y="2260419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26.95u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12ADF-B3C4-65E6-1E8F-841D1F2D6339}"/>
              </a:ext>
            </a:extLst>
          </p:cNvPr>
          <p:cNvSpPr txBox="1"/>
          <p:nvPr/>
        </p:nvSpPr>
        <p:spPr>
          <a:xfrm>
            <a:off x="2623457" y="946141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E647B-7D49-799F-1088-57DFBBBDB621}"/>
              </a:ext>
            </a:extLst>
          </p:cNvPr>
          <p:cNvSpPr txBox="1"/>
          <p:nvPr/>
        </p:nvSpPr>
        <p:spPr>
          <a:xfrm>
            <a:off x="2939142" y="2250899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Stage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80661-E408-A9DA-4366-D0FB6C572866}"/>
              </a:ext>
            </a:extLst>
          </p:cNvPr>
          <p:cNvSpPr txBox="1"/>
          <p:nvPr/>
        </p:nvSpPr>
        <p:spPr>
          <a:xfrm>
            <a:off x="5333998" y="2400464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 Stage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A664C6-866D-0CDF-4FD7-BE938AE3684D}"/>
              </a:ext>
            </a:extLst>
          </p:cNvPr>
          <p:cNvSpPr/>
          <p:nvPr/>
        </p:nvSpPr>
        <p:spPr>
          <a:xfrm>
            <a:off x="2383971" y="1592471"/>
            <a:ext cx="2296886" cy="4262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D5F1-6224-A896-CDA6-CB16CA89D384}"/>
              </a:ext>
            </a:extLst>
          </p:cNvPr>
          <p:cNvSpPr/>
          <p:nvPr/>
        </p:nvSpPr>
        <p:spPr>
          <a:xfrm>
            <a:off x="4797852" y="1592471"/>
            <a:ext cx="2296886" cy="4262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75D43-A6A7-89F3-2FEC-C6CA53A9CEAF}"/>
              </a:ext>
            </a:extLst>
          </p:cNvPr>
          <p:cNvSpPr/>
          <p:nvPr/>
        </p:nvSpPr>
        <p:spPr>
          <a:xfrm>
            <a:off x="7211734" y="3020651"/>
            <a:ext cx="1028326" cy="13699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09D3574-16D4-A11A-4183-7874BEEA078A}"/>
              </a:ext>
            </a:extLst>
          </p:cNvPr>
          <p:cNvSpPr/>
          <p:nvPr/>
        </p:nvSpPr>
        <p:spPr>
          <a:xfrm rot="3696114">
            <a:off x="9241157" y="1382882"/>
            <a:ext cx="148709" cy="236474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C56FB-1040-D524-5AC6-EDAFED02FD74}"/>
              </a:ext>
            </a:extLst>
          </p:cNvPr>
          <p:cNvSpPr txBox="1"/>
          <p:nvPr/>
        </p:nvSpPr>
        <p:spPr>
          <a:xfrm>
            <a:off x="9967562" y="1592471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RS_Latch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72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D802-8895-F3F0-F3A9-94B3C9FCE08B}"/>
              </a:ext>
            </a:extLst>
          </p:cNvPr>
          <p:cNvSpPr txBox="1"/>
          <p:nvPr/>
        </p:nvSpPr>
        <p:spPr>
          <a:xfrm>
            <a:off x="5898443" y="6123516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18.05u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9E55367C-3B12-2A6C-DA7D-0897BC5238AD}"/>
              </a:ext>
            </a:extLst>
          </p:cNvPr>
          <p:cNvSpPr/>
          <p:nvPr/>
        </p:nvSpPr>
        <p:spPr>
          <a:xfrm>
            <a:off x="2810933" y="1123950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blueprint of a computer&#10;&#10;Description automatically generated">
            <a:extLst>
              <a:ext uri="{FF2B5EF4-FFF2-40B4-BE49-F238E27FC236}">
                <a16:creationId xmlns:a16="http://schemas.microsoft.com/office/drawing/2014/main" id="{C73BF86A-9946-5C74-77DA-F0C24E5A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889" y="1123950"/>
            <a:ext cx="6130222" cy="501967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AB5B6D-957E-E642-6314-9E809471A05C}"/>
              </a:ext>
            </a:extLst>
          </p:cNvPr>
          <p:cNvSpPr txBox="1"/>
          <p:nvPr/>
        </p:nvSpPr>
        <p:spPr>
          <a:xfrm>
            <a:off x="1732666" y="325686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16.32u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34CF84E8-71FA-A6F8-CDCE-B75E9CD103C2}"/>
              </a:ext>
            </a:extLst>
          </p:cNvPr>
          <p:cNvSpPr/>
          <p:nvPr/>
        </p:nvSpPr>
        <p:spPr>
          <a:xfrm rot="5400000">
            <a:off x="6161711" y="3590313"/>
            <a:ext cx="184666" cy="485422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8C7560-57FC-D894-30EF-2B42AFC6FA4C}"/>
              </a:ext>
            </a:extLst>
          </p:cNvPr>
          <p:cNvSpPr/>
          <p:nvPr/>
        </p:nvSpPr>
        <p:spPr>
          <a:xfrm rot="921396">
            <a:off x="1446111" y="3010194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786E8-A9DF-586D-A9A8-291EBEDEE35D}"/>
              </a:ext>
            </a:extLst>
          </p:cNvPr>
          <p:cNvSpPr txBox="1"/>
          <p:nvPr/>
        </p:nvSpPr>
        <p:spPr>
          <a:xfrm>
            <a:off x="809688" y="255595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B5E6C3-780C-DD17-54B8-F83DAF781549}"/>
              </a:ext>
            </a:extLst>
          </p:cNvPr>
          <p:cNvSpPr/>
          <p:nvPr/>
        </p:nvSpPr>
        <p:spPr>
          <a:xfrm rot="21228322">
            <a:off x="1415190" y="3643575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164874-DC41-E712-AAF8-3EEFCD959B21}"/>
              </a:ext>
            </a:extLst>
          </p:cNvPr>
          <p:cNvSpPr txBox="1"/>
          <p:nvPr/>
        </p:nvSpPr>
        <p:spPr>
          <a:xfrm>
            <a:off x="582050" y="3650038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34A3A8-550B-C37A-01F6-B7BD2050889C}"/>
              </a:ext>
            </a:extLst>
          </p:cNvPr>
          <p:cNvSpPr/>
          <p:nvPr/>
        </p:nvSpPr>
        <p:spPr>
          <a:xfrm rot="13044950">
            <a:off x="8438263" y="4321099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85ACC3-9B32-5CD5-E363-3BF570FB5701}"/>
              </a:ext>
            </a:extLst>
          </p:cNvPr>
          <p:cNvSpPr/>
          <p:nvPr/>
        </p:nvSpPr>
        <p:spPr>
          <a:xfrm rot="9263124">
            <a:off x="8550223" y="2852883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A32A1-85AA-6DA3-6F1A-382D969D3E07}"/>
              </a:ext>
            </a:extLst>
          </p:cNvPr>
          <p:cNvSpPr txBox="1"/>
          <p:nvPr/>
        </p:nvSpPr>
        <p:spPr>
          <a:xfrm>
            <a:off x="10507710" y="206676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CB424-9C81-3D60-27E3-64CCA0BC85A6}"/>
              </a:ext>
            </a:extLst>
          </p:cNvPr>
          <p:cNvSpPr txBox="1"/>
          <p:nvPr/>
        </p:nvSpPr>
        <p:spPr>
          <a:xfrm>
            <a:off x="10561050" y="5011607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9A67E61-B90F-F5BA-2739-3EF01AF964F7}"/>
              </a:ext>
            </a:extLst>
          </p:cNvPr>
          <p:cNvSpPr/>
          <p:nvPr/>
        </p:nvSpPr>
        <p:spPr>
          <a:xfrm rot="21229964">
            <a:off x="1475935" y="5131691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7FB07-AF49-8B8A-CC7D-16C2525630F8}"/>
              </a:ext>
            </a:extLst>
          </p:cNvPr>
          <p:cNvSpPr txBox="1"/>
          <p:nvPr/>
        </p:nvSpPr>
        <p:spPr>
          <a:xfrm>
            <a:off x="656274" y="519633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BE26CA6-9069-A639-BDC3-1AB609F8C139}"/>
              </a:ext>
            </a:extLst>
          </p:cNvPr>
          <p:cNvSpPr/>
          <p:nvPr/>
        </p:nvSpPr>
        <p:spPr>
          <a:xfrm rot="21384893">
            <a:off x="1410477" y="4782468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DCEC45-1BE7-372F-53A1-6D98CB5D10C0}"/>
              </a:ext>
            </a:extLst>
          </p:cNvPr>
          <p:cNvSpPr txBox="1"/>
          <p:nvPr/>
        </p:nvSpPr>
        <p:spPr>
          <a:xfrm>
            <a:off x="582050" y="4757127"/>
            <a:ext cx="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CLKB</a:t>
            </a:r>
          </a:p>
        </p:txBody>
      </p:sp>
    </p:spTree>
    <p:extLst>
      <p:ext uri="{BB962C8B-B14F-4D97-AF65-F5344CB8AC3E}">
        <p14:creationId xmlns:p14="http://schemas.microsoft.com/office/powerpoint/2010/main" val="5001130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C48020-420C-AD8C-22F2-ECFDE9F8C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23" y="987554"/>
            <a:ext cx="10972799" cy="2441446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94651F-3FEB-F33F-0E89-E40021F7C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59435"/>
              </p:ext>
            </p:extLst>
          </p:nvPr>
        </p:nvGraphicFramePr>
        <p:xfrm>
          <a:off x="688624" y="3914421"/>
          <a:ext cx="10871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4044623582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818221681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321563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C+CC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10.0253f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10.0385f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9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6.76f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8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5.475f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9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5.452f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5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1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43699B-0245-B335-E4D9-3186E520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30721"/>
            <a:ext cx="10972799" cy="3374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Simulation(Offset) – Process Corners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96464-E0D0-A8C9-B74A-C4AEE44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05270"/>
              </p:ext>
            </p:extLst>
          </p:nvPr>
        </p:nvGraphicFramePr>
        <p:xfrm>
          <a:off x="609600" y="4851399"/>
          <a:ext cx="1097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514075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372387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9227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809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#1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5.545m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4.428m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8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#2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533.9u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697u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373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29E9B4-F807-9492-29C0-57AAA83D977F}"/>
              </a:ext>
            </a:extLst>
          </p:cNvPr>
          <p:cNvSpPr txBox="1"/>
          <p:nvPr/>
        </p:nvSpPr>
        <p:spPr>
          <a:xfrm>
            <a:off x="609600" y="6141130"/>
            <a:ext cx="194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C+CC Extraction</a:t>
            </a:r>
          </a:p>
        </p:txBody>
      </p:sp>
    </p:spTree>
    <p:extLst>
      <p:ext uri="{BB962C8B-B14F-4D97-AF65-F5344CB8AC3E}">
        <p14:creationId xmlns:p14="http://schemas.microsoft.com/office/powerpoint/2010/main" val="38565612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8C363F-D0A2-4048-B8E9-4524591405C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32013</TotalTime>
  <Words>351</Words>
  <Application>Microsoft Office PowerPoint</Application>
  <PresentationFormat>Widescreen</PresentationFormat>
  <Paragraphs>126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BioEE Template v2</vt:lpstr>
      <vt:lpstr>PowerPoint Presentation</vt:lpstr>
      <vt:lpstr>Schematic</vt:lpstr>
      <vt:lpstr> Comparator Layout</vt:lpstr>
      <vt:lpstr>Schematic</vt:lpstr>
      <vt:lpstr> Comparator Layout</vt:lpstr>
      <vt:lpstr>Top Level Layout</vt:lpstr>
      <vt:lpstr> Comparator Layout</vt:lpstr>
      <vt:lpstr>RCX Cap Table</vt:lpstr>
      <vt:lpstr>Extracted Simulation(Offset) – Process Corners</vt:lpstr>
      <vt:lpstr>Extracted Simulation(Offset) – Mismatch</vt:lpstr>
      <vt:lpstr>Extracted Simulation(Tpd) – Process Corners</vt:lpstr>
      <vt:lpstr>Extracted Simulation(Tpd) – Mismatch</vt:lpstr>
      <vt:lpstr>Appendix - #1 Iteration</vt:lpstr>
      <vt:lpstr>Appendix - #2 Iteration</vt:lpstr>
      <vt:lpstr>Appendix – Metal Color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204</cp:revision>
  <cp:lastPrinted>2012-02-15T19:47:19Z</cp:lastPrinted>
  <dcterms:created xsi:type="dcterms:W3CDTF">2013-08-07T23:59:10Z</dcterms:created>
  <dcterms:modified xsi:type="dcterms:W3CDTF">2024-04-25T01:04:41Z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