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94" r:id="rId5"/>
    <p:sldId id="594" r:id="rId6"/>
    <p:sldId id="600" r:id="rId7"/>
    <p:sldId id="599" r:id="rId8"/>
    <p:sldId id="595" r:id="rId9"/>
    <p:sldId id="605" r:id="rId10"/>
    <p:sldId id="601" r:id="rId11"/>
    <p:sldId id="596" r:id="rId12"/>
    <p:sldId id="609" r:id="rId13"/>
    <p:sldId id="611" r:id="rId14"/>
    <p:sldId id="603" r:id="rId15"/>
    <p:sldId id="610" r:id="rId16"/>
    <p:sldId id="612" r:id="rId17"/>
    <p:sldId id="606" r:id="rId18"/>
    <p:sldId id="607" r:id="rId19"/>
    <p:sldId id="60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9EB5C24-24F2-457D-883D-AF3178825992}">
          <p14:sldIdLst>
            <p14:sldId id="494"/>
            <p14:sldId id="594"/>
            <p14:sldId id="600"/>
            <p14:sldId id="599"/>
            <p14:sldId id="595"/>
            <p14:sldId id="605"/>
            <p14:sldId id="601"/>
            <p14:sldId id="596"/>
            <p14:sldId id="609"/>
            <p14:sldId id="611"/>
            <p14:sldId id="603"/>
            <p14:sldId id="610"/>
            <p14:sldId id="612"/>
            <p14:sldId id="606"/>
            <p14:sldId id="607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27" userDrawn="1">
          <p15:clr>
            <a:srgbClr val="A4A3A4"/>
          </p15:clr>
        </p15:guide>
        <p15:guide id="2" orient="horz" pos="958" userDrawn="1">
          <p15:clr>
            <a:srgbClr val="A4A3A4"/>
          </p15:clr>
        </p15:guide>
        <p15:guide id="3" orient="horz" pos="4095" userDrawn="1">
          <p15:clr>
            <a:srgbClr val="A4A3A4"/>
          </p15:clr>
        </p15:guide>
        <p15:guide id="4" orient="horz" pos="122" userDrawn="1">
          <p15:clr>
            <a:srgbClr val="A4A3A4"/>
          </p15:clr>
        </p15:guide>
        <p15:guide id="5" pos="7295" userDrawn="1">
          <p15:clr>
            <a:srgbClr val="A4A3A4"/>
          </p15:clr>
        </p15:guide>
        <p15:guide id="6" pos="372" userDrawn="1">
          <p15:clr>
            <a:srgbClr val="A4A3A4"/>
          </p15:clr>
        </p15:guide>
        <p15:guide id="7" pos="47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F65"/>
    <a:srgbClr val="FFFFFF"/>
    <a:srgbClr val="505150"/>
    <a:srgbClr val="48A5D4"/>
    <a:srgbClr val="262626"/>
    <a:srgbClr val="A39B8C"/>
    <a:srgbClr val="474746"/>
    <a:srgbClr val="313231"/>
    <a:srgbClr val="FFF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 autoAdjust="0"/>
    <p:restoredTop sz="82262" autoAdjust="0"/>
  </p:normalViewPr>
  <p:slideViewPr>
    <p:cSldViewPr snapToGrid="0" snapToObjects="1">
      <p:cViewPr varScale="1">
        <p:scale>
          <a:sx n="91" d="100"/>
          <a:sy n="91" d="100"/>
        </p:scale>
        <p:origin x="1788" y="78"/>
      </p:cViewPr>
      <p:guideLst>
        <p:guide orient="horz" pos="1327"/>
        <p:guide orient="horz" pos="958"/>
        <p:guide orient="horz" pos="4095"/>
        <p:guide orient="horz" pos="122"/>
        <p:guide pos="7295"/>
        <p:guide pos="372"/>
        <p:guide pos="47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E979-9F6B-CD4E-9E39-B5207F7D7A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50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9438B-B1C6-8B4B-9BED-10A3CE67B9E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ED14-1C06-B149-8A7D-CC5362078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252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1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61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62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0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3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96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00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ED14-1C06-B149-8A7D-CC5362078B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3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3702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1" y="1123951"/>
            <a:ext cx="1097279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>
            <a:lvl1pPr marL="303213" indent="-303213" defTabSz="457200"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Font typeface="Arial"/>
              <a:buChar char="•"/>
              <a:defRPr sz="2200"/>
            </a:lvl2pPr>
            <a:lvl3pPr indent="-201168"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marL="1600200" indent="-182880"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ClrTx/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80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067" y="1860614"/>
            <a:ext cx="5340096" cy="4174426"/>
          </a:xfrm>
        </p:spPr>
        <p:txBody>
          <a:bodyPr/>
          <a:lstStyle>
            <a:lvl1pPr marL="198438"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44167" y="1244111"/>
            <a:ext cx="5340096" cy="561147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52633" y="1860614"/>
            <a:ext cx="5340096" cy="4174425"/>
          </a:xfrm>
        </p:spPr>
        <p:txBody>
          <a:bodyPr/>
          <a:lstStyle>
            <a:lvl1pPr indent="-274320">
              <a:buClrTx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28600">
              <a:buClrTx/>
              <a:buFont typeface="Arial"/>
              <a:buChar char="•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  <a:lvl3pPr indent="-182880">
              <a:buClrTx/>
              <a:defRPr sz="1800">
                <a:solidFill>
                  <a:schemeClr val="accent2"/>
                </a:solidFill>
              </a:defRPr>
            </a:lvl3pPr>
            <a:lvl4pPr marL="1600200" indent="-182880">
              <a:buFont typeface="Arial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182880">
              <a:buFont typeface="Arial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92605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747F32-3477-4169-AB69-F0FD91D6B2FE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693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0925" y="2253083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1151468" y="4286250"/>
            <a:ext cx="9859433" cy="12080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369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557" y="2981699"/>
            <a:ext cx="9860889" cy="16751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436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18107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505076"/>
            <a:ext cx="7531101" cy="18116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599" y="4538664"/>
            <a:ext cx="7531101" cy="150018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>
            <a:off x="609601" y="4432978"/>
            <a:ext cx="10972799" cy="0"/>
          </a:xfrm>
          <a:prstGeom prst="line">
            <a:avLst/>
          </a:prstGeom>
          <a:noFill/>
          <a:ln w="6350" cap="sq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8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a typeface="+mn-ea"/>
            </a:endParaRPr>
          </a:p>
        </p:txBody>
      </p:sp>
      <p:pic>
        <p:nvPicPr>
          <p:cNvPr id="9" name="Picture 8" descr="logo-som-2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7"/>
          <a:stretch/>
        </p:blipFill>
        <p:spPr>
          <a:xfrm>
            <a:off x="8983693" y="6204141"/>
            <a:ext cx="1972183" cy="37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3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  <a:prstGeom prst="rect">
            <a:avLst/>
          </a:prstGeom>
          <a:ln w="3175" cmpd="sng">
            <a:noFill/>
          </a:ln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the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48486"/>
            <a:ext cx="10972799" cy="483752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82399" y="6689752"/>
            <a:ext cx="609600" cy="16824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747F32-3477-4169-AB69-F0FD91D6B2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http://ucpa.ucsd.edu/img/guidelines/gl-4-seal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399" y="0"/>
            <a:ext cx="1524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4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4" r:id="rId3"/>
    <p:sldLayoutId id="2147483653" r:id="rId4"/>
    <p:sldLayoutId id="2147483798" r:id="rId5"/>
    <p:sldLayoutId id="2147483799" r:id="rId6"/>
    <p:sldLayoutId id="2147483651" r:id="rId7"/>
  </p:sldLayoutIdLst>
  <p:hf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3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3213" indent="-303213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56032" algn="l" defTabSz="457200" rtl="0" eaLnBrk="1" latinLnBrk="0" hangingPunct="1">
        <a:spcBef>
          <a:spcPts val="0"/>
        </a:spcBef>
        <a:spcAft>
          <a:spcPts val="400"/>
        </a:spcAft>
        <a:buClrTx/>
        <a:buFont typeface="Arial"/>
        <a:buChar char="•"/>
        <a:defRPr sz="2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300"/>
        </a:spcAft>
        <a:buClrTx/>
        <a:buFont typeface="Arial"/>
        <a:buChar char="•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10312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01168" algn="l" defTabSz="457200" rtl="0" eaLnBrk="1" latinLnBrk="0" hangingPunct="1">
        <a:spcBef>
          <a:spcPts val="0"/>
        </a:spcBef>
        <a:spcAft>
          <a:spcPts val="250"/>
        </a:spcAft>
        <a:buClrTx/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59760"/>
            <a:ext cx="12192000" cy="270256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04637" y="3159760"/>
            <a:ext cx="9144000" cy="270256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ECE 266 Lab2 Design Review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800" u="sng" dirty="0" err="1">
                <a:latin typeface="+mn-lt"/>
                <a:cs typeface="Arial" panose="020B0604020202020204" pitchFamily="34" charset="0"/>
              </a:rPr>
              <a:t>Mingjie</a:t>
            </a:r>
            <a:r>
              <a:rPr lang="en-US" sz="2800" u="sng" dirty="0">
                <a:latin typeface="+mn-lt"/>
                <a:cs typeface="Arial" panose="020B0604020202020204" pitchFamily="34" charset="0"/>
              </a:rPr>
              <a:t> Ma</a:t>
            </a:r>
          </a:p>
          <a:p>
            <a:r>
              <a:rPr lang="en-US" sz="2800" u="sng" dirty="0">
                <a:latin typeface="+mn-lt"/>
                <a:cs typeface="Arial" panose="020B0604020202020204" pitchFamily="34" charset="0"/>
              </a:rPr>
              <a:t>Chengming Li</a:t>
            </a:r>
          </a:p>
          <a:p>
            <a:r>
              <a:rPr lang="en-US" sz="2800" dirty="0">
                <a:latin typeface="+mn-lt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California, San Diego, La Jolla, CA, USA</a:t>
            </a:r>
          </a:p>
          <a:p>
            <a:endParaRPr lang="en-US" sz="2800" dirty="0">
              <a:latin typeface="+mn-lt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Picture 2" descr="http://ucpa.ucsd.edu/img/guidelines/gl-4-se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406" y="657461"/>
            <a:ext cx="3473189" cy="208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22894F0-8F63-4781-A76C-37A9E5594FB1}"/>
              </a:ext>
            </a:extLst>
          </p:cNvPr>
          <p:cNvSpPr txBox="1">
            <a:spLocks/>
          </p:cNvSpPr>
          <p:nvPr/>
        </p:nvSpPr>
        <p:spPr>
          <a:xfrm>
            <a:off x="1905000" y="6207710"/>
            <a:ext cx="8382000" cy="45720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13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D38307F-CC7C-5553-85E0-52080525AEEA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marL="303213" indent="-303213">
              <a:spcAft>
                <a:spcPts val="400"/>
              </a:spcAft>
              <a:buFont typeface="Arial"/>
              <a:buChar char="•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R+C+CC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Simulation(Offset) – Mismatch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6" descr="A graph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33751157-A5C8-4DB5-799B-24C39BD8C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6975" y="1076326"/>
            <a:ext cx="6692900" cy="5019675"/>
          </a:xfrm>
        </p:spPr>
      </p:pic>
    </p:spTree>
    <p:extLst>
      <p:ext uri="{BB962C8B-B14F-4D97-AF65-F5344CB8AC3E}">
        <p14:creationId xmlns:p14="http://schemas.microsoft.com/office/powerpoint/2010/main" val="23344756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2840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Tpd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270.5p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457.6p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1666A5F-7D70-CFB7-E215-9204C3CA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264921"/>
            <a:ext cx="10972800" cy="290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0" y="5927279"/>
            <a:ext cx="194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C+CC Extraction</a:t>
            </a:r>
          </a:p>
        </p:txBody>
      </p:sp>
    </p:spTree>
    <p:extLst>
      <p:ext uri="{BB962C8B-B14F-4D97-AF65-F5344CB8AC3E}">
        <p14:creationId xmlns:p14="http://schemas.microsoft.com/office/powerpoint/2010/main" val="25757432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456459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Tpd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323.6p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265.4p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455.9p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0" y="5927279"/>
            <a:ext cx="266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R+C+CC Extraction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0865B3D-59B0-69F9-239B-A197B9EFA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1034"/>
            <a:ext cx="10972799" cy="373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858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marL="303213" indent="-303213">
              <a:spcAft>
                <a:spcPts val="400"/>
              </a:spcAft>
              <a:buFont typeface="Arial"/>
              <a:buChar char="•"/>
            </a:pPr>
            <a:r>
              <a:rPr lang="en-US" sz="2800" kern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R+C+CC Extraction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</a:t>
            </a:r>
            <a:r>
              <a:rPr lang="en-US" dirty="0" err="1"/>
              <a:t>Tpd</a:t>
            </a:r>
            <a:r>
              <a:rPr lang="en-US" dirty="0"/>
              <a:t>) – Mismatch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6" name="Picture 5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58B1E83F-7854-0630-6A80-EF51BC60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123951"/>
            <a:ext cx="7620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447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print of a computer&#10;&#10;Description automatically generated">
            <a:extLst>
              <a:ext uri="{FF2B5EF4-FFF2-40B4-BE49-F238E27FC236}">
                <a16:creationId xmlns:a16="http://schemas.microsoft.com/office/drawing/2014/main" id="{1FD5E5C9-1922-8538-4384-E7D11DEB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242779"/>
            <a:ext cx="5391149" cy="47820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- #1 Iteration</a:t>
            </a:r>
          </a:p>
        </p:txBody>
      </p:sp>
      <p:pic>
        <p:nvPicPr>
          <p:cNvPr id="6" name="Picture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7903D311-6371-A32C-5D8A-1942DD4F5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237322"/>
            <a:ext cx="5391149" cy="479293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print of a computer&#10;&#10;Description automatically generated">
            <a:extLst>
              <a:ext uri="{FF2B5EF4-FFF2-40B4-BE49-F238E27FC236}">
                <a16:creationId xmlns:a16="http://schemas.microsoft.com/office/drawing/2014/main" id="{64876E3C-03B7-7045-2DF7-9D30EFBEF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430156"/>
            <a:ext cx="5391149" cy="44072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- #2 Iteration</a:t>
            </a:r>
          </a:p>
        </p:txBody>
      </p:sp>
      <p:pic>
        <p:nvPicPr>
          <p:cNvPr id="9" name="Picture 8" descr="A blueprint of a computer&#10;&#10;Description automatically generated">
            <a:extLst>
              <a:ext uri="{FF2B5EF4-FFF2-40B4-BE49-F238E27FC236}">
                <a16:creationId xmlns:a16="http://schemas.microsoft.com/office/drawing/2014/main" id="{75D031D1-84FB-2822-8C3A-BDE96608E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426543"/>
            <a:ext cx="5391149" cy="44144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86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Appendix – Metal Color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7A6C6-2FAD-3029-3216-AB97A7C8CE94}"/>
              </a:ext>
            </a:extLst>
          </p:cNvPr>
          <p:cNvSpPr txBox="1"/>
          <p:nvPr/>
        </p:nvSpPr>
        <p:spPr>
          <a:xfrm>
            <a:off x="609601" y="1123951"/>
            <a:ext cx="5391149" cy="5019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>
              <a:spcAft>
                <a:spcPts val="400"/>
              </a:spcAft>
            </a:pPr>
            <a:endParaRPr lang="en-US" sz="28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D165CB-FEC4-2B11-C69D-AD8A46020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029" y="1480457"/>
            <a:ext cx="2100942" cy="425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6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6510F-8B19-6338-F02B-9B99928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B2FF7-641E-06CA-AE89-C5C8255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F830D8D2-B937-616E-AE01-DB05589A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1123952"/>
            <a:ext cx="11916126" cy="515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57C6C-7D2D-B07B-1D6A-7E92CB27F5A4}"/>
              </a:ext>
            </a:extLst>
          </p:cNvPr>
          <p:cNvSpPr/>
          <p:nvPr/>
        </p:nvSpPr>
        <p:spPr>
          <a:xfrm>
            <a:off x="309543" y="3601157"/>
            <a:ext cx="1226107" cy="25424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A72811-23BF-E02F-D42C-009C18F5AFA0}"/>
              </a:ext>
            </a:extLst>
          </p:cNvPr>
          <p:cNvSpPr/>
          <p:nvPr/>
        </p:nvSpPr>
        <p:spPr>
          <a:xfrm rot="739823">
            <a:off x="1613746" y="4152098"/>
            <a:ext cx="1809170" cy="428978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5928-9377-EF6B-7806-B8AC049BAF04}"/>
              </a:ext>
            </a:extLst>
          </p:cNvPr>
          <p:cNvSpPr txBox="1"/>
          <p:nvPr/>
        </p:nvSpPr>
        <p:spPr>
          <a:xfrm>
            <a:off x="228025" y="1286933"/>
            <a:ext cx="618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Devices for M12 and M13:</a:t>
            </a:r>
          </a:p>
          <a:p>
            <a:r>
              <a:rPr lang="en-US" dirty="0" err="1"/>
              <a:t>Top+bottom</a:t>
            </a:r>
            <a:r>
              <a:rPr lang="en-US" dirty="0"/>
              <a:t>(DGS are shorted to VSS): 	4fin * 12m * 1u</a:t>
            </a:r>
            <a:br>
              <a:rPr lang="en-US" dirty="0"/>
            </a:br>
            <a:r>
              <a:rPr lang="en-US" dirty="0" err="1"/>
              <a:t>Left+Right</a:t>
            </a:r>
            <a:r>
              <a:rPr lang="en-US" dirty="0"/>
              <a:t>(D-</a:t>
            </a:r>
            <a:r>
              <a:rPr lang="en-US" dirty="0" err="1"/>
              <a:t>Itail</a:t>
            </a:r>
            <a:r>
              <a:rPr lang="en-US" dirty="0"/>
              <a:t>, GS are shorted to VSS): 4fin * 4m *1u</a:t>
            </a:r>
          </a:p>
        </p:txBody>
      </p:sp>
    </p:spTree>
    <p:extLst>
      <p:ext uri="{BB962C8B-B14F-4D97-AF65-F5344CB8AC3E}">
        <p14:creationId xmlns:p14="http://schemas.microsoft.com/office/powerpoint/2010/main" val="27033322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Common Centroid Pattern</a:t>
            </a:r>
          </a:p>
          <a:p>
            <a:pPr marL="0" indent="0" algn="ctr">
              <a:buNone/>
            </a:pPr>
            <a:r>
              <a:rPr lang="en-US" dirty="0"/>
              <a:t>	ABBA</a:t>
            </a:r>
          </a:p>
          <a:p>
            <a:pPr marL="0" indent="0" algn="ctr">
              <a:buNone/>
            </a:pPr>
            <a:r>
              <a:rPr lang="en-US" dirty="0"/>
              <a:t>	BAAB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dummy devices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(D:2 fingers; d: 1fingers)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DDDDDD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C000"/>
                </a:solidFill>
              </a:rPr>
              <a:t>ABBA</a:t>
            </a:r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rgbClr val="FFC000"/>
                </a:solidFill>
              </a:rPr>
              <a:t>BAAB</a:t>
            </a:r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DDDDDD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pic>
        <p:nvPicPr>
          <p:cNvPr id="6" name="Picture 5" descr="A blueprint of a computer&#10;&#10;Description automatically generated">
            <a:extLst>
              <a:ext uri="{FF2B5EF4-FFF2-40B4-BE49-F238E27FC236}">
                <a16:creationId xmlns:a16="http://schemas.microsoft.com/office/drawing/2014/main" id="{9F2072A5-B19B-A48B-78A5-9CBBD867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15722" b="-1"/>
          <a:stretch/>
        </p:blipFill>
        <p:spPr>
          <a:xfrm>
            <a:off x="6191250" y="1123951"/>
            <a:ext cx="5391149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CD6F28-7D4C-A468-8875-798040C797F7}"/>
              </a:ext>
            </a:extLst>
          </p:cNvPr>
          <p:cNvSpPr/>
          <p:nvPr/>
        </p:nvSpPr>
        <p:spPr>
          <a:xfrm rot="21034129">
            <a:off x="4372720" y="4010108"/>
            <a:ext cx="2705437" cy="137724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704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16510F-8B19-6338-F02B-9B999280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B2FF7-641E-06CA-AE89-C5C82559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3" name="Picture 2" descr="A diagram of a computer program">
            <a:extLst>
              <a:ext uri="{FF2B5EF4-FFF2-40B4-BE49-F238E27FC236}">
                <a16:creationId xmlns:a16="http://schemas.microsoft.com/office/drawing/2014/main" id="{F830D8D2-B937-616E-AE01-DB05589A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28" y="1123952"/>
            <a:ext cx="11916126" cy="51526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D57C6C-7D2D-B07B-1D6A-7E92CB27F5A4}"/>
              </a:ext>
            </a:extLst>
          </p:cNvPr>
          <p:cNvSpPr/>
          <p:nvPr/>
        </p:nvSpPr>
        <p:spPr>
          <a:xfrm>
            <a:off x="6507143" y="1123952"/>
            <a:ext cx="4265962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CA72811-23BF-E02F-D42C-009C18F5AFA0}"/>
              </a:ext>
            </a:extLst>
          </p:cNvPr>
          <p:cNvSpPr/>
          <p:nvPr/>
        </p:nvSpPr>
        <p:spPr>
          <a:xfrm rot="8383874">
            <a:off x="7070184" y="3208940"/>
            <a:ext cx="1791933" cy="428978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25928-9377-EF6B-7806-B8AC049BAF04}"/>
              </a:ext>
            </a:extLst>
          </p:cNvPr>
          <p:cNvSpPr txBox="1"/>
          <p:nvPr/>
        </p:nvSpPr>
        <p:spPr>
          <a:xfrm>
            <a:off x="228027" y="1123950"/>
            <a:ext cx="5998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Dummy Devices for M17 and M18:</a:t>
            </a:r>
          </a:p>
          <a:p>
            <a:r>
              <a:rPr lang="en-US" dirty="0"/>
              <a:t>Top Bottom(DGS - VDD): 1fin * 8m * 400n</a:t>
            </a:r>
          </a:p>
          <a:p>
            <a:r>
              <a:rPr lang="en-US" dirty="0"/>
              <a:t>		      			     2fin * 12m * 400n</a:t>
            </a:r>
            <a:br>
              <a:rPr lang="en-US" dirty="0"/>
            </a:br>
            <a:r>
              <a:rPr lang="en-US" dirty="0" err="1"/>
              <a:t>Left+Right</a:t>
            </a:r>
            <a:r>
              <a:rPr lang="en-US" dirty="0"/>
              <a:t>(GS- VDD, D- FNS/FPS):   1fin * 8m *400n</a:t>
            </a:r>
          </a:p>
          <a:p>
            <a:r>
              <a:rPr lang="en-US" dirty="0"/>
              <a:t>		      						   2fin * 4m * 400n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7C0FD2-DADA-2639-5E73-F9C11DED4298}"/>
              </a:ext>
            </a:extLst>
          </p:cNvPr>
          <p:cNvSpPr/>
          <p:nvPr/>
        </p:nvSpPr>
        <p:spPr>
          <a:xfrm>
            <a:off x="8703732" y="2639662"/>
            <a:ext cx="2069373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C6B07-55EC-CEBA-6B25-0257B5C2D6C9}"/>
              </a:ext>
            </a:extLst>
          </p:cNvPr>
          <p:cNvSpPr/>
          <p:nvPr/>
        </p:nvSpPr>
        <p:spPr>
          <a:xfrm>
            <a:off x="9793904" y="4195350"/>
            <a:ext cx="2069373" cy="13633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4A294-0E3A-C150-4E48-699812FECE2E}"/>
              </a:ext>
            </a:extLst>
          </p:cNvPr>
          <p:cNvSpPr txBox="1"/>
          <p:nvPr/>
        </p:nvSpPr>
        <p:spPr>
          <a:xfrm>
            <a:off x="9793904" y="1377244"/>
            <a:ext cx="9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+ Bottom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F9E5C-6B81-BFBE-0BC1-6A4898AFFEAC}"/>
              </a:ext>
            </a:extLst>
          </p:cNvPr>
          <p:cNvSpPr txBox="1"/>
          <p:nvPr/>
        </p:nvSpPr>
        <p:spPr>
          <a:xfrm>
            <a:off x="10773105" y="3105834"/>
            <a:ext cx="97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+ Right</a:t>
            </a:r>
          </a:p>
        </p:txBody>
      </p:sp>
    </p:spTree>
    <p:extLst>
      <p:ext uri="{BB962C8B-B14F-4D97-AF65-F5344CB8AC3E}">
        <p14:creationId xmlns:p14="http://schemas.microsoft.com/office/powerpoint/2010/main" val="2552071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DF10C-7E20-0675-376A-85D5F75F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23951"/>
            <a:ext cx="5391149" cy="5019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Common Centroid Pattern</a:t>
            </a:r>
          </a:p>
          <a:p>
            <a:pPr marL="0" indent="0" algn="ctr">
              <a:buNone/>
            </a:pPr>
            <a:r>
              <a:rPr lang="en-US" dirty="0"/>
              <a:t>	ABBA</a:t>
            </a:r>
          </a:p>
          <a:p>
            <a:pPr marL="0" indent="0" algn="ctr">
              <a:buNone/>
            </a:pPr>
            <a:r>
              <a:rPr lang="en-US" dirty="0"/>
              <a:t>	BAAB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After dummy devices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(D:2 fingers; d: 1fingers)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DDddDDddDD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BB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</a:t>
            </a:r>
            <a:r>
              <a:rPr lang="en-US" dirty="0" err="1">
                <a:solidFill>
                  <a:srgbClr val="FFC000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AA</a:t>
            </a:r>
            <a:r>
              <a:rPr lang="en-US" dirty="0" err="1">
                <a:solidFill>
                  <a:schemeClr val="tx1"/>
                </a:solidFill>
              </a:rPr>
              <a:t>dd</a:t>
            </a:r>
            <a:r>
              <a:rPr lang="en-US" dirty="0" err="1">
                <a:solidFill>
                  <a:srgbClr val="FFC000"/>
                </a:solidFill>
              </a:rPr>
              <a:t>B</a:t>
            </a:r>
            <a:r>
              <a:rPr lang="en-US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DDddDDddDD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pic>
        <p:nvPicPr>
          <p:cNvPr id="6" name="Picture 5" descr="A blueprint of a computer&#10;&#10;Description automatically generated">
            <a:extLst>
              <a:ext uri="{FF2B5EF4-FFF2-40B4-BE49-F238E27FC236}">
                <a16:creationId xmlns:a16="http://schemas.microsoft.com/office/drawing/2014/main" id="{9F2072A5-B19B-A48B-78A5-9CBBD867D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6" r="15722" b="-1"/>
          <a:stretch/>
        </p:blipFill>
        <p:spPr>
          <a:xfrm>
            <a:off x="6191250" y="1123951"/>
            <a:ext cx="5391149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47F662-D340-68AF-D8DF-1763590AEE7A}"/>
              </a:ext>
            </a:extLst>
          </p:cNvPr>
          <p:cNvSpPr/>
          <p:nvPr/>
        </p:nvSpPr>
        <p:spPr>
          <a:xfrm rot="21034129">
            <a:off x="4639733" y="3825730"/>
            <a:ext cx="4955823" cy="137724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90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Top Level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F4C17-0643-DB63-AF5C-42084A88B057}"/>
              </a:ext>
            </a:extLst>
          </p:cNvPr>
          <p:cNvSpPr txBox="1"/>
          <p:nvPr/>
        </p:nvSpPr>
        <p:spPr>
          <a:xfrm>
            <a:off x="769786" y="325686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16.11u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EEA23850-A3C0-0C8C-297C-DD1E7567CB16}"/>
              </a:ext>
            </a:extLst>
          </p:cNvPr>
          <p:cNvSpPr/>
          <p:nvPr/>
        </p:nvSpPr>
        <p:spPr>
          <a:xfrm rot="5400000">
            <a:off x="5939790" y="2120678"/>
            <a:ext cx="312421" cy="764177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7B7E8-7D76-0761-507E-1431495F7359}"/>
              </a:ext>
            </a:extLst>
          </p:cNvPr>
          <p:cNvSpPr txBox="1"/>
          <p:nvPr/>
        </p:nvSpPr>
        <p:spPr>
          <a:xfrm>
            <a:off x="5624815" y="6239555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26.95u</a:t>
            </a:r>
          </a:p>
        </p:txBody>
      </p:sp>
      <p:pic>
        <p:nvPicPr>
          <p:cNvPr id="7" name="Content Placeholder 6" descr="A blueprint of a building&#10;&#10;Description automatically generated">
            <a:extLst>
              <a:ext uri="{FF2B5EF4-FFF2-40B4-BE49-F238E27FC236}">
                <a16:creationId xmlns:a16="http://schemas.microsoft.com/office/drawing/2014/main" id="{4F11C0A6-77AE-07E4-8118-B10557850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2166" y="1216380"/>
            <a:ext cx="8421307" cy="4620783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CE647B-7D49-799F-1088-57DFBBBDB621}"/>
              </a:ext>
            </a:extLst>
          </p:cNvPr>
          <p:cNvSpPr txBox="1"/>
          <p:nvPr/>
        </p:nvSpPr>
        <p:spPr>
          <a:xfrm>
            <a:off x="3064830" y="1022274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Stage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D5F1-6224-A896-CDA6-CB16CA89D384}"/>
              </a:ext>
            </a:extLst>
          </p:cNvPr>
          <p:cNvSpPr/>
          <p:nvPr/>
        </p:nvSpPr>
        <p:spPr>
          <a:xfrm>
            <a:off x="5055476" y="1566041"/>
            <a:ext cx="1786758" cy="36240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DC56FB-1040-D524-5AC6-EDAFED02FD74}"/>
              </a:ext>
            </a:extLst>
          </p:cNvPr>
          <p:cNvSpPr txBox="1"/>
          <p:nvPr/>
        </p:nvSpPr>
        <p:spPr>
          <a:xfrm>
            <a:off x="9967562" y="1440186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RS_Latch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209D3574-16D4-A11A-4183-7874BEEA078A}"/>
              </a:ext>
            </a:extLst>
          </p:cNvPr>
          <p:cNvSpPr/>
          <p:nvPr/>
        </p:nvSpPr>
        <p:spPr>
          <a:xfrm rot="3696114">
            <a:off x="8639053" y="1257013"/>
            <a:ext cx="148709" cy="236474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A664C6-866D-0CDF-4FD7-BE938AE3684D}"/>
              </a:ext>
            </a:extLst>
          </p:cNvPr>
          <p:cNvSpPr/>
          <p:nvPr/>
        </p:nvSpPr>
        <p:spPr>
          <a:xfrm>
            <a:off x="2848376" y="1566042"/>
            <a:ext cx="2112507" cy="36240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80661-E408-A9DA-4366-D0FB6C572866}"/>
              </a:ext>
            </a:extLst>
          </p:cNvPr>
          <p:cNvSpPr txBox="1"/>
          <p:nvPr/>
        </p:nvSpPr>
        <p:spPr>
          <a:xfrm>
            <a:off x="5187231" y="931823"/>
            <a:ext cx="14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 Stage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12ADF-B3C4-65E6-1E8F-841D1F2D6339}"/>
              </a:ext>
            </a:extLst>
          </p:cNvPr>
          <p:cNvSpPr txBox="1"/>
          <p:nvPr/>
        </p:nvSpPr>
        <p:spPr>
          <a:xfrm>
            <a:off x="4013729" y="550909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Comparator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C75D43-A6A7-89F3-2FEC-C6CA53A9CEAF}"/>
              </a:ext>
            </a:extLst>
          </p:cNvPr>
          <p:cNvSpPr/>
          <p:nvPr/>
        </p:nvSpPr>
        <p:spPr>
          <a:xfrm>
            <a:off x="6923038" y="2841776"/>
            <a:ext cx="714919" cy="10996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066403F7-798F-67B7-F18D-620B9FF84537}"/>
              </a:ext>
            </a:extLst>
          </p:cNvPr>
          <p:cNvSpPr/>
          <p:nvPr/>
        </p:nvSpPr>
        <p:spPr>
          <a:xfrm>
            <a:off x="1689051" y="1301155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27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F4081-A159-0AC3-C9DD-3874FF01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 Comparator Layout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44C22590-8DE7-293E-10A3-A2D666017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4D802-8895-F3F0-F3A9-94B3C9FCE08B}"/>
              </a:ext>
            </a:extLst>
          </p:cNvPr>
          <p:cNvSpPr txBox="1"/>
          <p:nvPr/>
        </p:nvSpPr>
        <p:spPr>
          <a:xfrm>
            <a:off x="5898443" y="6123516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18.05u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9E55367C-3B12-2A6C-DA7D-0897BC5238AD}"/>
              </a:ext>
            </a:extLst>
          </p:cNvPr>
          <p:cNvSpPr/>
          <p:nvPr/>
        </p:nvSpPr>
        <p:spPr>
          <a:xfrm>
            <a:off x="2810933" y="1123950"/>
            <a:ext cx="219955" cy="444147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blueprint of a computer&#10;&#10;Description automatically generated">
            <a:extLst>
              <a:ext uri="{FF2B5EF4-FFF2-40B4-BE49-F238E27FC236}">
                <a16:creationId xmlns:a16="http://schemas.microsoft.com/office/drawing/2014/main" id="{C73BF86A-9946-5C74-77DA-F0C24E5A8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0889" y="1123950"/>
            <a:ext cx="6130222" cy="501967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AB5B6D-957E-E642-6314-9E809471A05C}"/>
              </a:ext>
            </a:extLst>
          </p:cNvPr>
          <p:cNvSpPr txBox="1"/>
          <p:nvPr/>
        </p:nvSpPr>
        <p:spPr>
          <a:xfrm>
            <a:off x="1732666" y="3256869"/>
            <a:ext cx="129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16.32u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34CF84E8-71FA-A6F8-CDCE-B75E9CD103C2}"/>
              </a:ext>
            </a:extLst>
          </p:cNvPr>
          <p:cNvSpPr/>
          <p:nvPr/>
        </p:nvSpPr>
        <p:spPr>
          <a:xfrm rot="5400000">
            <a:off x="6161711" y="3590313"/>
            <a:ext cx="184666" cy="485422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C8C7560-57FC-D894-30EF-2B42AFC6FA4C}"/>
              </a:ext>
            </a:extLst>
          </p:cNvPr>
          <p:cNvSpPr/>
          <p:nvPr/>
        </p:nvSpPr>
        <p:spPr>
          <a:xfrm rot="921396">
            <a:off x="1446111" y="3010194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0786E8-A9DF-586D-A9A8-291EBEDEE35D}"/>
              </a:ext>
            </a:extLst>
          </p:cNvPr>
          <p:cNvSpPr txBox="1"/>
          <p:nvPr/>
        </p:nvSpPr>
        <p:spPr>
          <a:xfrm>
            <a:off x="809688" y="255595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B5E6C3-780C-DD17-54B8-F83DAF781549}"/>
              </a:ext>
            </a:extLst>
          </p:cNvPr>
          <p:cNvSpPr/>
          <p:nvPr/>
        </p:nvSpPr>
        <p:spPr>
          <a:xfrm rot="21228322">
            <a:off x="1415190" y="3643575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164874-DC41-E712-AAF8-3EEFCD959B21}"/>
              </a:ext>
            </a:extLst>
          </p:cNvPr>
          <p:cNvSpPr txBox="1"/>
          <p:nvPr/>
        </p:nvSpPr>
        <p:spPr>
          <a:xfrm>
            <a:off x="582050" y="3650038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34A3A8-550B-C37A-01F6-B7BD2050889C}"/>
              </a:ext>
            </a:extLst>
          </p:cNvPr>
          <p:cNvSpPr/>
          <p:nvPr/>
        </p:nvSpPr>
        <p:spPr>
          <a:xfrm rot="13044950">
            <a:off x="8438263" y="4321099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85ACC3-9B32-5CD5-E363-3BF570FB5701}"/>
              </a:ext>
            </a:extLst>
          </p:cNvPr>
          <p:cNvSpPr/>
          <p:nvPr/>
        </p:nvSpPr>
        <p:spPr>
          <a:xfrm rot="9263124">
            <a:off x="8550223" y="2852883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1A32A1-85AA-6DA3-6F1A-382D969D3E07}"/>
              </a:ext>
            </a:extLst>
          </p:cNvPr>
          <p:cNvSpPr txBox="1"/>
          <p:nvPr/>
        </p:nvSpPr>
        <p:spPr>
          <a:xfrm>
            <a:off x="10507710" y="206676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CB424-9C81-3D60-27E3-64CCA0BC85A6}"/>
              </a:ext>
            </a:extLst>
          </p:cNvPr>
          <p:cNvSpPr txBox="1"/>
          <p:nvPr/>
        </p:nvSpPr>
        <p:spPr>
          <a:xfrm>
            <a:off x="10561050" y="5011607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9A67E61-B90F-F5BA-2739-3EF01AF964F7}"/>
              </a:ext>
            </a:extLst>
          </p:cNvPr>
          <p:cNvSpPr/>
          <p:nvPr/>
        </p:nvSpPr>
        <p:spPr>
          <a:xfrm rot="21229964">
            <a:off x="1475935" y="5131691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67FB07-AF49-8B8A-CC7D-16C2525630F8}"/>
              </a:ext>
            </a:extLst>
          </p:cNvPr>
          <p:cNvSpPr txBox="1"/>
          <p:nvPr/>
        </p:nvSpPr>
        <p:spPr>
          <a:xfrm>
            <a:off x="656274" y="5196331"/>
            <a:ext cx="75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BE26CA6-9069-A639-BDC3-1AB609F8C139}"/>
              </a:ext>
            </a:extLst>
          </p:cNvPr>
          <p:cNvSpPr/>
          <p:nvPr/>
        </p:nvSpPr>
        <p:spPr>
          <a:xfrm rot="21384893">
            <a:off x="1410477" y="4782468"/>
            <a:ext cx="2408034" cy="199024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DCEC45-1BE7-372F-53A1-6D98CB5D10C0}"/>
              </a:ext>
            </a:extLst>
          </p:cNvPr>
          <p:cNvSpPr txBox="1"/>
          <p:nvPr/>
        </p:nvSpPr>
        <p:spPr>
          <a:xfrm>
            <a:off x="582050" y="4757127"/>
            <a:ext cx="87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CLKB</a:t>
            </a:r>
          </a:p>
        </p:txBody>
      </p:sp>
    </p:spTree>
    <p:extLst>
      <p:ext uri="{BB962C8B-B14F-4D97-AF65-F5344CB8AC3E}">
        <p14:creationId xmlns:p14="http://schemas.microsoft.com/office/powerpoint/2010/main" val="5001130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FB20C7-70A9-BCFE-4CC6-26FBEB1E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RCX Cap Table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24C2862E-826A-4B0D-97F1-3BA8A756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94651F-3FEB-F33F-0E89-E40021F7C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62911"/>
              </p:ext>
            </p:extLst>
          </p:nvPr>
        </p:nvGraphicFramePr>
        <p:xfrm>
          <a:off x="688624" y="3914421"/>
          <a:ext cx="10871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733">
                  <a:extLst>
                    <a:ext uri="{9D8B030D-6E8A-4147-A177-3AD203B41FA5}">
                      <a16:colId xmlns:a16="http://schemas.microsoft.com/office/drawing/2014/main" val="4044623582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818221681"/>
                    </a:ext>
                  </a:extLst>
                </a:gridCol>
                <a:gridCol w="3623733">
                  <a:extLst>
                    <a:ext uri="{9D8B030D-6E8A-4147-A177-3AD203B41FA5}">
                      <a16:colId xmlns:a16="http://schemas.microsoft.com/office/drawing/2014/main" val="321563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C+CC 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Difference(%)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9.8649f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15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9.89668f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29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6.76178f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0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6.68441f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8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5.42497f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99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5.40371f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58473"/>
                  </a:ext>
                </a:extLst>
              </a:tr>
            </a:tbl>
          </a:graphicData>
        </a:graphic>
      </p:graphicFrame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09D97150-E2F5-DB6E-5C47-1789116C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624" y="1040523"/>
            <a:ext cx="10871199" cy="2743201"/>
          </a:xfrm>
        </p:spPr>
      </p:pic>
    </p:spTree>
    <p:extLst>
      <p:ext uri="{BB962C8B-B14F-4D97-AF65-F5344CB8AC3E}">
        <p14:creationId xmlns:p14="http://schemas.microsoft.com/office/powerpoint/2010/main" val="859614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680837-F9E9-530B-8EAC-9967FA7C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898" y="57151"/>
            <a:ext cx="9354207" cy="791413"/>
          </a:xfrm>
        </p:spPr>
        <p:txBody>
          <a:bodyPr anchor="ctr">
            <a:normAutofit/>
          </a:bodyPr>
          <a:lstStyle/>
          <a:p>
            <a:r>
              <a:rPr lang="en-US" dirty="0"/>
              <a:t>Extracted Simulation(Offset) – Process Corners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4666D8F-0AED-0877-FF59-E8033507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1747F32-3477-4169-AB69-F0FD91D6B2F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96464-E0D0-A8C9-B74A-C4AEE44A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67044"/>
              </p:ext>
            </p:extLst>
          </p:nvPr>
        </p:nvGraphicFramePr>
        <p:xfrm>
          <a:off x="609600" y="4851399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2514075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3723872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092277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68098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Corners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5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740.4u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386.4u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373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129E9B4-F807-9492-29C0-57AAA83D977F}"/>
              </a:ext>
            </a:extLst>
          </p:cNvPr>
          <p:cNvSpPr txBox="1"/>
          <p:nvPr/>
        </p:nvSpPr>
        <p:spPr>
          <a:xfrm>
            <a:off x="609599" y="5750649"/>
            <a:ext cx="339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R+C+CC Extraction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B5E05B-217B-EAB6-0C79-319BCB40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91" y="1061313"/>
            <a:ext cx="9459645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821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ioEE Template v2">
  <a:themeElements>
    <a:clrScheme name="EEMS_CWS">
      <a:dk1>
        <a:srgbClr val="262626"/>
      </a:dk1>
      <a:lt1>
        <a:sysClr val="window" lastClr="FFFFFF"/>
      </a:lt1>
      <a:dk2>
        <a:srgbClr val="234F65"/>
      </a:dk2>
      <a:lt2>
        <a:srgbClr val="FFFFFF"/>
      </a:lt2>
      <a:accent1>
        <a:srgbClr val="41A4D6"/>
      </a:accent1>
      <a:accent2>
        <a:srgbClr val="234F65"/>
      </a:accent2>
      <a:accent3>
        <a:srgbClr val="23673A"/>
      </a:accent3>
      <a:accent4>
        <a:srgbClr val="5B2367"/>
      </a:accent4>
      <a:accent5>
        <a:srgbClr val="D7425B"/>
      </a:accent5>
      <a:accent6>
        <a:srgbClr val="D2642D"/>
      </a:accent6>
      <a:hlink>
        <a:srgbClr val="1896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1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F23520614C4448AB108F2D6A45B8B" ma:contentTypeVersion="1" ma:contentTypeDescription="Create a new document." ma:contentTypeScope="" ma:versionID="9650ba5f11c7b85ea59a781796335e27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8C363F-D0A2-4048-B8E9-4524591405C7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A6C8BC-E7F4-4607-8D4F-22ADE6CDF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AD4A5D1-6C39-4CF2-AD01-FDC869E2B4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EEMS-ppt_template</Template>
  <TotalTime>32226</TotalTime>
  <Words>381</Words>
  <Application>Microsoft Office PowerPoint</Application>
  <PresentationFormat>Widescreen</PresentationFormat>
  <Paragraphs>133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BioEE Template v2</vt:lpstr>
      <vt:lpstr>PowerPoint Presentation</vt:lpstr>
      <vt:lpstr>Schematic</vt:lpstr>
      <vt:lpstr> Comparator Layout</vt:lpstr>
      <vt:lpstr>Schematic</vt:lpstr>
      <vt:lpstr> Comparator Layout</vt:lpstr>
      <vt:lpstr>Top Level Layout</vt:lpstr>
      <vt:lpstr> Comparator Layout</vt:lpstr>
      <vt:lpstr>RCX Cap Table</vt:lpstr>
      <vt:lpstr>Extracted Simulation(Offset) – Process Corners</vt:lpstr>
      <vt:lpstr>Extracted Simulation(Offset) – Mismatch</vt:lpstr>
      <vt:lpstr>Extracted Simulation(Tpd) – Process Corners</vt:lpstr>
      <vt:lpstr>Extracted Simulation(Tpd) – Process Corners</vt:lpstr>
      <vt:lpstr>Extracted Simulation(Tpd) – Mismatch</vt:lpstr>
      <vt:lpstr>Appendix - #1 Iteration</vt:lpstr>
      <vt:lpstr>Appendix - #2 Iteration</vt:lpstr>
      <vt:lpstr>Appendix – Metal Color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266 Design Review</dc:title>
  <dc:creator>Drew Hall</dc:creator>
  <cp:lastModifiedBy>Chengming Li</cp:lastModifiedBy>
  <cp:revision>208</cp:revision>
  <cp:lastPrinted>2012-02-15T19:47:19Z</cp:lastPrinted>
  <dcterms:created xsi:type="dcterms:W3CDTF">2013-08-07T23:59:10Z</dcterms:created>
  <dcterms:modified xsi:type="dcterms:W3CDTF">2024-04-30T05:44:51Z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0x010100BF7F23520614C4448AB108F2D6A45B8B</vt:lpwstr>
  </property>
</Properties>
</file>