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94" r:id="rId5"/>
    <p:sldId id="600" r:id="rId6"/>
    <p:sldId id="609" r:id="rId7"/>
    <p:sldId id="610" r:id="rId8"/>
    <p:sldId id="606" r:id="rId9"/>
    <p:sldId id="595" r:id="rId10"/>
    <p:sldId id="596" r:id="rId11"/>
    <p:sldId id="612" r:id="rId12"/>
    <p:sldId id="613" r:id="rId13"/>
    <p:sldId id="605" r:id="rId14"/>
    <p:sldId id="614" r:id="rId15"/>
    <p:sldId id="60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600"/>
            <p14:sldId id="609"/>
            <p14:sldId id="610"/>
            <p14:sldId id="606"/>
            <p14:sldId id="595"/>
            <p14:sldId id="596"/>
            <p14:sldId id="612"/>
            <p14:sldId id="613"/>
            <p14:sldId id="605"/>
            <p14:sldId id="614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>
        <p:scale>
          <a:sx n="70" d="100"/>
          <a:sy n="70" d="100"/>
        </p:scale>
        <p:origin x="1517" y="0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7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29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Lab3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Robust C+CC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978988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9140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76.74u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4973594" y="2182263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121.97u</a:t>
            </a:r>
          </a:p>
        </p:txBody>
      </p:sp>
      <p:pic>
        <p:nvPicPr>
          <p:cNvPr id="5" name="Picture 4" descr="A grid of green and black squares&#10;&#10;Description automatically generated">
            <a:extLst>
              <a:ext uri="{FF2B5EF4-FFF2-40B4-BE49-F238E27FC236}">
                <a16:creationId xmlns:a16="http://schemas.microsoft.com/office/drawing/2014/main" id="{65D60AE4-C3D8-5A2A-E721-6B460B70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43" y="1432415"/>
            <a:ext cx="8076768" cy="433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3B1C5-3015-3E5E-649F-36D4BAB37859}"/>
              </a:ext>
            </a:extLst>
          </p:cNvPr>
          <p:cNvSpPr txBox="1"/>
          <p:nvPr/>
        </p:nvSpPr>
        <p:spPr>
          <a:xfrm>
            <a:off x="8922155" y="1551569"/>
            <a:ext cx="348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metal used for M0:3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routing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C+CC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AB3CEA-15A1-52C4-765A-1E3DF973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2512"/>
              </p:ext>
            </p:extLst>
          </p:nvPr>
        </p:nvGraphicFramePr>
        <p:xfrm>
          <a:off x="609600" y="1365726"/>
          <a:ext cx="10744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1574.86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005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id&#10;&#10;Description automatically generated">
            <a:extLst>
              <a:ext uri="{FF2B5EF4-FFF2-40B4-BE49-F238E27FC236}">
                <a16:creationId xmlns:a16="http://schemas.microsoft.com/office/drawing/2014/main" id="{55EF51A8-86B8-C5F8-B12B-D768263E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613" y="1123951"/>
            <a:ext cx="4304775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– Old Version </a:t>
            </a:r>
            <a:r>
              <a:rPr lang="en-US" dirty="0" err="1"/>
              <a:t>uCap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1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uCAP</a:t>
            </a:r>
            <a:r>
              <a:rPr lang="en-US" dirty="0"/>
              <a:t>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>
            <a:off x="4368956" y="3183466"/>
            <a:ext cx="1727043" cy="1062823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several colorful objects&#10;&#10;Description automatically generated">
            <a:extLst>
              <a:ext uri="{FF2B5EF4-FFF2-40B4-BE49-F238E27FC236}">
                <a16:creationId xmlns:a16="http://schemas.microsoft.com/office/drawing/2014/main" id="{84FAEBB4-A709-05A6-03F4-6FF5A772A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1" y="2601279"/>
            <a:ext cx="3886742" cy="2657846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34D68A-0BF5-69D7-25C9-6570D887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488" y="939971"/>
            <a:ext cx="5502117" cy="5235394"/>
          </a:xfrm>
          <a:prstGeom prst="rect">
            <a:avLst/>
          </a:prstGeom>
        </p:spPr>
      </p:pic>
      <p:sp>
        <p:nvSpPr>
          <p:cNvPr id="9" name="Arrow: Up-Down 8">
            <a:extLst>
              <a:ext uri="{FF2B5EF4-FFF2-40B4-BE49-F238E27FC236}">
                <a16:creationId xmlns:a16="http://schemas.microsoft.com/office/drawing/2014/main" id="{6010202B-DD79-A37A-1148-C2A3BBF16D7B}"/>
              </a:ext>
            </a:extLst>
          </p:cNvPr>
          <p:cNvSpPr/>
          <p:nvPr/>
        </p:nvSpPr>
        <p:spPr>
          <a:xfrm rot="5400000">
            <a:off x="8910971" y="3955580"/>
            <a:ext cx="291481" cy="513120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FBE1B-50E6-54EC-436D-C434630B5235}"/>
              </a:ext>
            </a:extLst>
          </p:cNvPr>
          <p:cNvSpPr txBox="1"/>
          <p:nvPr/>
        </p:nvSpPr>
        <p:spPr>
          <a:xfrm>
            <a:off x="8739768" y="6121854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2.5u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96E2E5D8-92A0-5D8E-D534-50CC56DBEFF9}"/>
              </a:ext>
            </a:extLst>
          </p:cNvPr>
          <p:cNvSpPr/>
          <p:nvPr/>
        </p:nvSpPr>
        <p:spPr>
          <a:xfrm>
            <a:off x="6095999" y="1123950"/>
            <a:ext cx="246997" cy="49156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BE4A0-CEB2-F1FF-05A3-5A1EA2F1F8C7}"/>
              </a:ext>
            </a:extLst>
          </p:cNvPr>
          <p:cNvSpPr txBox="1"/>
          <p:nvPr/>
        </p:nvSpPr>
        <p:spPr>
          <a:xfrm>
            <a:off x="5446887" y="167413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2.52u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C9D3A-67C5-B7CD-D571-88327703AC10}"/>
              </a:ext>
            </a:extLst>
          </p:cNvPr>
          <p:cNvSpPr txBox="1"/>
          <p:nvPr/>
        </p:nvSpPr>
        <p:spPr>
          <a:xfrm>
            <a:off x="756355" y="1086956"/>
            <a:ext cx="3115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Layer: M1 to M7 stack up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Size: 2.5u by 2.52u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CC: 5fF</a:t>
            </a:r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704A11-ABCD-2047-DE5B-94209F367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420996"/>
            <a:ext cx="10972799" cy="44255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E43385-75B0-82EB-91F0-3AF78CC8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Schematic-</a:t>
            </a:r>
            <a:r>
              <a:rPr lang="en-US" dirty="0" err="1"/>
              <a:t>singleDAC</a:t>
            </a:r>
            <a:r>
              <a:rPr lang="en-US" dirty="0"/>
              <a:t>(cap bank)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A762BA37-8577-078E-6629-6AAF9785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F2E3A-2C4F-729C-E7A0-E9ABCC574378}"/>
              </a:ext>
            </a:extLst>
          </p:cNvPr>
          <p:cNvSpPr/>
          <p:nvPr/>
        </p:nvSpPr>
        <p:spPr>
          <a:xfrm>
            <a:off x="1418898" y="1557867"/>
            <a:ext cx="9542613" cy="16481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B0AF2-B4ED-D67E-3870-CC61A585C672}"/>
              </a:ext>
            </a:extLst>
          </p:cNvPr>
          <p:cNvSpPr txBox="1"/>
          <p:nvPr/>
        </p:nvSpPr>
        <p:spPr>
          <a:xfrm>
            <a:off x="1328587" y="1041366"/>
            <a:ext cx="278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00A67E6-95A5-6443-0F3D-3C6989C69CB4}"/>
              </a:ext>
            </a:extLst>
          </p:cNvPr>
          <p:cNvSpPr/>
          <p:nvPr/>
        </p:nvSpPr>
        <p:spPr>
          <a:xfrm rot="1589234">
            <a:off x="2297443" y="1291973"/>
            <a:ext cx="1245192" cy="3635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75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Metal Width vs. Current 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current we need?</a:t>
                </a:r>
              </a:p>
              <a:p>
                <a:pPr lvl="1"/>
                <a:r>
                  <a:rPr lang="en-US" dirty="0"/>
                  <a:t>Q = CV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𝐶𝑑𝑉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𝑉𝐷𝐷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𝐶𝑎𝑝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𝑉𝐷𝐷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1.65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𝑐𝑜𝑙𝑢𝑚𝑛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∗16=48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wide of the trace should be?(Read from PDK doc)</a:t>
                </a:r>
              </a:p>
              <a:p>
                <a:pPr lvl="1"/>
                <a:r>
                  <a:rPr lang="en-US" dirty="0"/>
                  <a:t>M1(0.4um): 0.57 mA</a:t>
                </a:r>
              </a:p>
              <a:p>
                <a:pPr lvl="1"/>
                <a:r>
                  <a:rPr lang="en-US" dirty="0"/>
                  <a:t>M2 – M7 (0.4um): 0.72 mA</a:t>
                </a:r>
              </a:p>
              <a:p>
                <a:pPr lvl="1"/>
                <a:r>
                  <a:rPr lang="en-US" dirty="0"/>
                  <a:t>M2 – M8 (0.8um): 1.47 mA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F3024-B51A-DDE4-1AB2-142ED1CC4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123951"/>
                <a:ext cx="10972799" cy="5412316"/>
              </a:xfrm>
              <a:blipFill>
                <a:blip r:embed="rId3"/>
                <a:stretch>
                  <a:fillRect l="-1833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0833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514F391-9205-A540-0BEB-ECD45C15D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37477"/>
            <a:ext cx="10972799" cy="24963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singleDAC</a:t>
            </a:r>
            <a:r>
              <a:rPr lang="en-US" dirty="0"/>
              <a:t>(cap bank) Floorplan – Common Centroid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6E1A2-A5BA-1B87-1089-DF2B9119F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23286"/>
              </p:ext>
            </p:extLst>
          </p:nvPr>
        </p:nvGraphicFramePr>
        <p:xfrm>
          <a:off x="609601" y="4332447"/>
          <a:ext cx="109728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3325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singleDAC</a:t>
            </a:r>
            <a:r>
              <a:rPr lang="en-US" dirty="0"/>
              <a:t>(cap bank) Floorplan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Content Placeholder 9" descr="A colorful squares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477C02C6-23F7-595F-2EDC-E7D98A95E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8835" r="6070"/>
          <a:stretch/>
        </p:blipFill>
        <p:spPr>
          <a:xfrm>
            <a:off x="609601" y="1050790"/>
            <a:ext cx="10972808" cy="2378210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0FC5D-0D00-0F79-035D-BEBC0B9C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94356"/>
              </p:ext>
            </p:extLst>
          </p:nvPr>
        </p:nvGraphicFramePr>
        <p:xfrm>
          <a:off x="609601" y="4332447"/>
          <a:ext cx="1097280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528">
                  <a:extLst>
                    <a:ext uri="{9D8B030D-6E8A-4147-A177-3AD203B41FA5}">
                      <a16:colId xmlns:a16="http://schemas.microsoft.com/office/drawing/2014/main" val="24394161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8375256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52154130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66636640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45273561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984606906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09853438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0960134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760552494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969811409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133251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24153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US" dirty="0"/>
                        <a:t>C+CC(</a:t>
                      </a:r>
                      <a:r>
                        <a:rPr lang="en-US" dirty="0" err="1"/>
                        <a:t>fF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4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4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CBB605-A29B-EF8D-DBEC-449B1E07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197429"/>
            <a:ext cx="11074147" cy="34507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EC2F05-A7AE-010B-AE1B-2DF9B8896D0B}"/>
              </a:ext>
            </a:extLst>
          </p:cNvPr>
          <p:cNvSpPr txBox="1"/>
          <p:nvPr/>
        </p:nvSpPr>
        <p:spPr>
          <a:xfrm>
            <a:off x="838200" y="4898571"/>
            <a:ext cx="10943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Bot7 </a:t>
            </a:r>
          </a:p>
          <a:p>
            <a:r>
              <a:rPr lang="en-US" dirty="0"/>
              <a:t>C: 86.5f F</a:t>
            </a:r>
          </a:p>
          <a:p>
            <a:r>
              <a:rPr lang="en-US" dirty="0"/>
              <a:t>CC: </a:t>
            </a:r>
          </a:p>
          <a:p>
            <a:r>
              <a:rPr lang="en-US" dirty="0"/>
              <a:t>	1)Top 679.49f F</a:t>
            </a:r>
          </a:p>
          <a:p>
            <a:r>
              <a:rPr lang="en-US" dirty="0"/>
              <a:t>	2)Bot6: 27.7 f </a:t>
            </a:r>
            <a:r>
              <a:rPr lang="en-US" dirty="0" err="1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1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Bit0123 - center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526419" y="1413051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349956" y="3256869"/>
            <a:ext cx="11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76.74u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18017" y="2260419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121.97u</a:t>
            </a:r>
          </a:p>
        </p:txBody>
      </p:sp>
      <p:pic>
        <p:nvPicPr>
          <p:cNvPr id="6" name="Picture 5" descr="A green and black grid&#10;&#10;Description automatically generated">
            <a:extLst>
              <a:ext uri="{FF2B5EF4-FFF2-40B4-BE49-F238E27FC236}">
                <a16:creationId xmlns:a16="http://schemas.microsoft.com/office/drawing/2014/main" id="{1CA66E6F-FA49-E16A-3FF3-D3B0F538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1" y="1592421"/>
            <a:ext cx="7815943" cy="4177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2845D-F3E6-E887-DAA8-68EAC938098D}"/>
              </a:ext>
            </a:extLst>
          </p:cNvPr>
          <p:cNvSpPr txBox="1"/>
          <p:nvPr/>
        </p:nvSpPr>
        <p:spPr>
          <a:xfrm>
            <a:off x="2394857" y="1113591"/>
            <a:ext cx="52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Non-symmetry</a:t>
            </a:r>
          </a:p>
          <a:p>
            <a:r>
              <a:rPr lang="en-US" dirty="0"/>
              <a:t>Bit 0:3 (M1, M3, M5, M7) overlapping</a:t>
            </a:r>
          </a:p>
        </p:txBody>
      </p:sp>
    </p:spTree>
    <p:extLst>
      <p:ext uri="{BB962C8B-B14F-4D97-AF65-F5344CB8AC3E}">
        <p14:creationId xmlns:p14="http://schemas.microsoft.com/office/powerpoint/2010/main" val="32917445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Layout - </a:t>
            </a:r>
            <a:r>
              <a:rPr lang="en-US" dirty="0" err="1"/>
              <a:t>singleDAC</a:t>
            </a:r>
            <a:r>
              <a:rPr lang="en-US" dirty="0"/>
              <a:t> – Remove2Dummy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 descr="A green and black squares&#10;&#10;Description automatically generated">
            <a:extLst>
              <a:ext uri="{FF2B5EF4-FFF2-40B4-BE49-F238E27FC236}">
                <a16:creationId xmlns:a16="http://schemas.microsoft.com/office/drawing/2014/main" id="{DE40DFD8-40DE-D442-A6CA-A48860C46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481" y="2314433"/>
            <a:ext cx="8055038" cy="4075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85762-99A9-B6A3-B1D6-FA1ECAD60004}"/>
              </a:ext>
            </a:extLst>
          </p:cNvPr>
          <p:cNvSpPr txBox="1"/>
          <p:nvPr/>
        </p:nvSpPr>
        <p:spPr>
          <a:xfrm>
            <a:off x="740229" y="1055914"/>
            <a:ext cx="509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between Bits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CC effects to the Dummy for bit0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B99B0-A9C3-3A5D-5493-C3DBEF66DB75}"/>
              </a:ext>
            </a:extLst>
          </p:cNvPr>
          <p:cNvSpPr txBox="1"/>
          <p:nvPr/>
        </p:nvSpPr>
        <p:spPr>
          <a:xfrm>
            <a:off x="6357260" y="1055367"/>
            <a:ext cx="4800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C(w.r.t substrate)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to the length of Bit 0:3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Non-binary routing</a:t>
            </a:r>
          </a:p>
        </p:txBody>
      </p:sp>
    </p:spTree>
    <p:extLst>
      <p:ext uri="{BB962C8B-B14F-4D97-AF65-F5344CB8AC3E}">
        <p14:creationId xmlns:p14="http://schemas.microsoft.com/office/powerpoint/2010/main" val="36520654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32232</TotalTime>
  <Words>369</Words>
  <Application>Microsoft Office PowerPoint</Application>
  <PresentationFormat>Widescreen</PresentationFormat>
  <Paragraphs>144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BioEE Template v2</vt:lpstr>
      <vt:lpstr>PowerPoint Presentation</vt:lpstr>
      <vt:lpstr> uCAP Layout</vt:lpstr>
      <vt:lpstr>Schematic-singleDAC(cap bank)</vt:lpstr>
      <vt:lpstr> Metal Width vs. Current </vt:lpstr>
      <vt:lpstr>singleDAC(cap bank) Floorplan – Common Centroid</vt:lpstr>
      <vt:lpstr> singleDAC(cap bank) Floorplan</vt:lpstr>
      <vt:lpstr>RCX Cap Table</vt:lpstr>
      <vt:lpstr>Layout - singleDAC – Bit0123 - center</vt:lpstr>
      <vt:lpstr>Layout - singleDAC – Remove2Dummy</vt:lpstr>
      <vt:lpstr>Layout - singleDAC – Robust C+CC</vt:lpstr>
      <vt:lpstr>RCX Cap Table</vt:lpstr>
      <vt:lpstr>Appendix – Old Version uCap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208</cp:revision>
  <cp:lastPrinted>2012-02-15T19:47:19Z</cp:lastPrinted>
  <dcterms:created xsi:type="dcterms:W3CDTF">2013-08-07T23:59:10Z</dcterms:created>
  <dcterms:modified xsi:type="dcterms:W3CDTF">2024-05-14T05:57:44Z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