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494" r:id="rId5"/>
    <p:sldId id="600" r:id="rId6"/>
    <p:sldId id="609" r:id="rId7"/>
    <p:sldId id="610" r:id="rId8"/>
    <p:sldId id="606" r:id="rId9"/>
    <p:sldId id="595" r:id="rId10"/>
    <p:sldId id="596" r:id="rId11"/>
    <p:sldId id="612" r:id="rId12"/>
    <p:sldId id="613" r:id="rId13"/>
    <p:sldId id="605" r:id="rId14"/>
    <p:sldId id="614" r:id="rId15"/>
    <p:sldId id="60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9EB5C24-24F2-457D-883D-AF3178825992}">
          <p14:sldIdLst>
            <p14:sldId id="494"/>
            <p14:sldId id="600"/>
            <p14:sldId id="609"/>
            <p14:sldId id="610"/>
            <p14:sldId id="606"/>
            <p14:sldId id="595"/>
            <p14:sldId id="596"/>
            <p14:sldId id="612"/>
            <p14:sldId id="613"/>
            <p14:sldId id="605"/>
            <p14:sldId id="614"/>
            <p14:sldId id="6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27" userDrawn="1">
          <p15:clr>
            <a:srgbClr val="A4A3A4"/>
          </p15:clr>
        </p15:guide>
        <p15:guide id="2" orient="horz" pos="958" userDrawn="1">
          <p15:clr>
            <a:srgbClr val="A4A3A4"/>
          </p15:clr>
        </p15:guide>
        <p15:guide id="3" orient="horz" pos="4095" userDrawn="1">
          <p15:clr>
            <a:srgbClr val="A4A3A4"/>
          </p15:clr>
        </p15:guide>
        <p15:guide id="4" orient="horz" pos="122" userDrawn="1">
          <p15:clr>
            <a:srgbClr val="A4A3A4"/>
          </p15:clr>
        </p15:guide>
        <p15:guide id="5" pos="7295" userDrawn="1">
          <p15:clr>
            <a:srgbClr val="A4A3A4"/>
          </p15:clr>
        </p15:guide>
        <p15:guide id="6" pos="372" userDrawn="1">
          <p15:clr>
            <a:srgbClr val="A4A3A4"/>
          </p15:clr>
        </p15:guide>
        <p15:guide id="7" pos="47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F65"/>
    <a:srgbClr val="FFFFFF"/>
    <a:srgbClr val="505150"/>
    <a:srgbClr val="48A5D4"/>
    <a:srgbClr val="262626"/>
    <a:srgbClr val="A39B8C"/>
    <a:srgbClr val="474746"/>
    <a:srgbClr val="313231"/>
    <a:srgbClr val="FFF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7" autoAdjust="0"/>
    <p:restoredTop sz="82262" autoAdjust="0"/>
  </p:normalViewPr>
  <p:slideViewPr>
    <p:cSldViewPr snapToGrid="0" snapToObjects="1">
      <p:cViewPr>
        <p:scale>
          <a:sx n="70" d="100"/>
          <a:sy n="70" d="100"/>
        </p:scale>
        <p:origin x="1517" y="0"/>
      </p:cViewPr>
      <p:guideLst>
        <p:guide orient="horz" pos="1327"/>
        <p:guide orient="horz" pos="958"/>
        <p:guide orient="horz" pos="4095"/>
        <p:guide orient="horz" pos="122"/>
        <p:guide pos="7295"/>
        <p:guide pos="372"/>
        <p:guide pos="47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248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CE979-9F6B-CD4E-9E39-B5207F7D7A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509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9438B-B1C6-8B4B-9BED-10A3CE67B9E3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ED14-1C06-B149-8A7D-CC5362078B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252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14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61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3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968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62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17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29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06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34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9601" y="1123951"/>
            <a:ext cx="10972799" cy="5019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>
            <a:lvl1pPr marL="303213" indent="-303213" defTabSz="457200"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28600">
              <a:buFont typeface="Arial"/>
              <a:buChar char="•"/>
              <a:defRPr sz="2200"/>
            </a:lvl2pPr>
            <a:lvl3pPr indent="-201168"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marL="1600200" indent="-182880"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182880">
              <a:buClrTx/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92605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747F32-3477-4169-AB69-F0FD91D6B2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the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37027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92605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747F32-3477-4169-AB69-F0FD91D6B2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the Master Title Style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609601" y="1123951"/>
            <a:ext cx="10972799" cy="5019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>
            <a:lvl1pPr marL="303213" indent="-303213" defTabSz="457200"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28600">
              <a:buFont typeface="Arial"/>
              <a:buChar char="•"/>
              <a:defRPr sz="2200"/>
            </a:lvl2pPr>
            <a:lvl3pPr indent="-201168"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marL="1600200" indent="-182880"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182880">
              <a:buClrTx/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92605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747F32-3477-4169-AB69-F0FD91D6B2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8067" y="1244111"/>
            <a:ext cx="5340096" cy="56114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067" y="1860614"/>
            <a:ext cx="5340096" cy="4174426"/>
          </a:xfrm>
        </p:spPr>
        <p:txBody>
          <a:bodyPr/>
          <a:lstStyle>
            <a:lvl1pPr marL="198438" indent="-274320">
              <a:buClrTx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28600">
              <a:buClrTx/>
              <a:buFont typeface="Arial"/>
              <a:buChar char="•"/>
              <a:defRPr sz="2000">
                <a:solidFill>
                  <a:schemeClr val="bg2">
                    <a:lumMod val="50000"/>
                  </a:schemeClr>
                </a:solidFill>
              </a:defRPr>
            </a:lvl2pPr>
            <a:lvl3pPr marL="1143000" indent="-182880">
              <a:buClrTx/>
              <a:defRPr sz="1800">
                <a:solidFill>
                  <a:schemeClr val="accent2"/>
                </a:solidFill>
              </a:defRPr>
            </a:lvl3pPr>
            <a:lvl4pPr marL="1600200" indent="-182880"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182880"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44167" y="1244111"/>
            <a:ext cx="5340096" cy="56114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52633" y="1860614"/>
            <a:ext cx="5340096" cy="4174425"/>
          </a:xfrm>
        </p:spPr>
        <p:txBody>
          <a:bodyPr/>
          <a:lstStyle>
            <a:lvl1pPr indent="-274320">
              <a:buClrTx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28600">
              <a:buClrTx/>
              <a:buFont typeface="Arial"/>
              <a:buChar char="•"/>
              <a:defRPr sz="2000">
                <a:solidFill>
                  <a:schemeClr val="bg2">
                    <a:lumMod val="50000"/>
                  </a:schemeClr>
                </a:solidFill>
              </a:defRPr>
            </a:lvl2pPr>
            <a:lvl3pPr indent="-182880">
              <a:buClrTx/>
              <a:defRPr sz="1800">
                <a:solidFill>
                  <a:schemeClr val="accent2"/>
                </a:solidFill>
              </a:defRPr>
            </a:lvl3pPr>
            <a:lvl4pPr marL="1600200" indent="-182880"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182880"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1"/>
          <p:cNvSpPr txBox="1">
            <a:spLocks/>
          </p:cNvSpPr>
          <p:nvPr userDrawn="1"/>
        </p:nvSpPr>
        <p:spPr>
          <a:xfrm>
            <a:off x="11792605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747F32-3477-4169-AB69-F0FD91D6B2FE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the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693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0925" y="2253083"/>
            <a:ext cx="9860889" cy="16751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1151468" y="4286250"/>
            <a:ext cx="9859433" cy="12080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3690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5557" y="2981699"/>
            <a:ext cx="9860889" cy="16751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34366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-18107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599" y="2505076"/>
            <a:ext cx="7531101" cy="181163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599" y="4538664"/>
            <a:ext cx="7531101" cy="150018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Line 19"/>
          <p:cNvSpPr>
            <a:spLocks noChangeShapeType="1"/>
          </p:cNvSpPr>
          <p:nvPr userDrawn="1"/>
        </p:nvSpPr>
        <p:spPr bwMode="auto">
          <a:xfrm>
            <a:off x="609601" y="4432978"/>
            <a:ext cx="10972799" cy="0"/>
          </a:xfrm>
          <a:prstGeom prst="line">
            <a:avLst/>
          </a:prstGeom>
          <a:noFill/>
          <a:ln w="6350" cap="sq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en-US" sz="18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a typeface="+mn-ea"/>
            </a:endParaRPr>
          </a:p>
        </p:txBody>
      </p:sp>
      <p:pic>
        <p:nvPicPr>
          <p:cNvPr id="9" name="Picture 8" descr="logo-som-2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47"/>
          <a:stretch/>
        </p:blipFill>
        <p:spPr>
          <a:xfrm>
            <a:off x="8983693" y="6204141"/>
            <a:ext cx="1972183" cy="37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3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the 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609601" y="1148486"/>
            <a:ext cx="10972799" cy="483752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82399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747F32-3477-4169-AB69-F0FD91D6B2F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http://ucpa.ucsd.edu/img/guidelines/gl-4-seal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399" y="0"/>
            <a:ext cx="152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84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4" r:id="rId3"/>
    <p:sldLayoutId id="2147483653" r:id="rId4"/>
    <p:sldLayoutId id="2147483798" r:id="rId5"/>
    <p:sldLayoutId id="2147483799" r:id="rId6"/>
    <p:sldLayoutId id="2147483651" r:id="rId7"/>
  </p:sldLayoutIdLst>
  <p:hf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03213" indent="-303213" algn="l" defTabSz="457200" rtl="0" eaLnBrk="1" latinLnBrk="0" hangingPunct="1">
        <a:spcBef>
          <a:spcPts val="0"/>
        </a:spcBef>
        <a:spcAft>
          <a:spcPts val="400"/>
        </a:spcAft>
        <a:buClrTx/>
        <a:buFont typeface="Arial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56032" algn="l" defTabSz="457200" rtl="0" eaLnBrk="1" latinLnBrk="0" hangingPunct="1">
        <a:spcBef>
          <a:spcPts val="0"/>
        </a:spcBef>
        <a:spcAft>
          <a:spcPts val="400"/>
        </a:spcAft>
        <a:buClrTx/>
        <a:buFont typeface="Arial"/>
        <a:buChar char="•"/>
        <a:defRPr sz="22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300"/>
        </a:spcAft>
        <a:buClrTx/>
        <a:buFont typeface="Arial"/>
        <a:buChar char="•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10312" algn="l" defTabSz="457200" rtl="0" eaLnBrk="1" latinLnBrk="0" hangingPunct="1">
        <a:spcBef>
          <a:spcPts val="0"/>
        </a:spcBef>
        <a:spcAft>
          <a:spcPts val="250"/>
        </a:spcAft>
        <a:buClrTx/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01168" algn="l" defTabSz="457200" rtl="0" eaLnBrk="1" latinLnBrk="0" hangingPunct="1">
        <a:spcBef>
          <a:spcPts val="0"/>
        </a:spcBef>
        <a:spcAft>
          <a:spcPts val="250"/>
        </a:spcAft>
        <a:buClrTx/>
        <a:buFont typeface="Arial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159760"/>
            <a:ext cx="12192000" cy="2702560"/>
          </a:xfrm>
          <a:prstGeom prst="rect">
            <a:avLst/>
          </a:prstGeom>
          <a:solidFill>
            <a:srgbClr val="262626">
              <a:alpha val="8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504637" y="3159760"/>
            <a:ext cx="9144000" cy="270256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ECE 266 Lab3 Design Review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800" u="sng" dirty="0" err="1">
                <a:latin typeface="+mn-lt"/>
                <a:cs typeface="Arial" panose="020B0604020202020204" pitchFamily="34" charset="0"/>
              </a:rPr>
              <a:t>Mingjie</a:t>
            </a:r>
            <a:r>
              <a:rPr lang="en-US" sz="2800" u="sng" dirty="0">
                <a:latin typeface="+mn-lt"/>
                <a:cs typeface="Arial" panose="020B0604020202020204" pitchFamily="34" charset="0"/>
              </a:rPr>
              <a:t> Ma</a:t>
            </a:r>
          </a:p>
          <a:p>
            <a:r>
              <a:rPr lang="en-US" sz="2800" u="sng" dirty="0">
                <a:latin typeface="+mn-lt"/>
                <a:cs typeface="Arial" panose="020B0604020202020204" pitchFamily="34" charset="0"/>
              </a:rPr>
              <a:t>Chengming Li</a:t>
            </a:r>
          </a:p>
          <a:p>
            <a:r>
              <a:rPr lang="en-US" sz="2800" dirty="0">
                <a:latin typeface="+mn-lt"/>
                <a:ea typeface="Tahoma" pitchFamily="34" charset="0"/>
                <a:cs typeface="Tahoma" pitchFamily="34" charset="0"/>
              </a:rPr>
              <a:t>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University of California, San Diego, La Jolla, CA, USA</a:t>
            </a:r>
          </a:p>
          <a:p>
            <a:endParaRPr lang="en-US" sz="2800" dirty="0">
              <a:latin typeface="+mn-lt"/>
              <a:ea typeface="Tahoma" pitchFamily="34" charset="0"/>
              <a:cs typeface="Tahoma" pitchFamily="34" charset="0"/>
            </a:endParaRPr>
          </a:p>
        </p:txBody>
      </p:sp>
      <p:pic>
        <p:nvPicPr>
          <p:cNvPr id="12" name="Picture 2" descr="http://ucpa.ucsd.edu/img/guidelines/gl-4-se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406" y="657461"/>
            <a:ext cx="3473189" cy="208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22894F0-8F63-4781-A76C-37A9E5594FB1}"/>
              </a:ext>
            </a:extLst>
          </p:cNvPr>
          <p:cNvSpPr txBox="1">
            <a:spLocks/>
          </p:cNvSpPr>
          <p:nvPr/>
        </p:nvSpPr>
        <p:spPr>
          <a:xfrm>
            <a:off x="1905000" y="6207710"/>
            <a:ext cx="8382000" cy="4572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713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DF4081-A159-0AC3-C9DD-3874FF01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Layout - </a:t>
            </a:r>
            <a:r>
              <a:rPr lang="en-US" dirty="0" err="1"/>
              <a:t>singleDAC</a:t>
            </a:r>
            <a:r>
              <a:rPr lang="en-US" dirty="0"/>
              <a:t> – Robust C+CC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44C22590-8DE7-293E-10A3-A2D666017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066403F7-798F-67B7-F18D-620B9FF84537}"/>
              </a:ext>
            </a:extLst>
          </p:cNvPr>
          <p:cNvSpPr/>
          <p:nvPr/>
        </p:nvSpPr>
        <p:spPr>
          <a:xfrm>
            <a:off x="978988" y="1413051"/>
            <a:ext cx="219955" cy="444147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FF4C17-0643-DB63-AF5C-42084A88B057}"/>
              </a:ext>
            </a:extLst>
          </p:cNvPr>
          <p:cNvSpPr txBox="1"/>
          <p:nvPr/>
        </p:nvSpPr>
        <p:spPr>
          <a:xfrm>
            <a:off x="79140" y="3256869"/>
            <a:ext cx="117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76.74u</a:t>
            </a:r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EEA23850-A3C0-0C8C-297C-DD1E7567CB16}"/>
              </a:ext>
            </a:extLst>
          </p:cNvPr>
          <p:cNvSpPr/>
          <p:nvPr/>
        </p:nvSpPr>
        <p:spPr>
          <a:xfrm rot="5400000">
            <a:off x="4973594" y="2182263"/>
            <a:ext cx="312421" cy="764177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C7B7E8-7D76-0761-507E-1431495F7359}"/>
              </a:ext>
            </a:extLst>
          </p:cNvPr>
          <p:cNvSpPr txBox="1"/>
          <p:nvPr/>
        </p:nvSpPr>
        <p:spPr>
          <a:xfrm>
            <a:off x="5624815" y="6239555"/>
            <a:ext cx="129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121.97u</a:t>
            </a:r>
          </a:p>
        </p:txBody>
      </p:sp>
      <p:pic>
        <p:nvPicPr>
          <p:cNvPr id="5" name="Picture 4" descr="A grid of green and black squares&#10;&#10;Description automatically generated">
            <a:extLst>
              <a:ext uri="{FF2B5EF4-FFF2-40B4-BE49-F238E27FC236}">
                <a16:creationId xmlns:a16="http://schemas.microsoft.com/office/drawing/2014/main" id="{65D60AE4-C3D8-5A2A-E721-6B460B70D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943" y="1432415"/>
            <a:ext cx="8076768" cy="43343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E3B1C5-3015-3E5E-649F-36D4BAB37859}"/>
              </a:ext>
            </a:extLst>
          </p:cNvPr>
          <p:cNvSpPr txBox="1"/>
          <p:nvPr/>
        </p:nvSpPr>
        <p:spPr>
          <a:xfrm>
            <a:off x="8922155" y="1551569"/>
            <a:ext cx="3480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Improvement: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metal used for M0:3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routing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Robust C+CC sensitivity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7279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FB20C7-70A9-BCFE-4CC6-26FBEB1E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RCX Cap Table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24C2862E-826A-4B0D-97F1-3BA8A7562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AB3CEA-15A1-52C4-765A-1E3DF9731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602512"/>
              </p:ext>
            </p:extLst>
          </p:nvPr>
        </p:nvGraphicFramePr>
        <p:xfrm>
          <a:off x="609600" y="1365726"/>
          <a:ext cx="107442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420">
                  <a:extLst>
                    <a:ext uri="{9D8B030D-6E8A-4147-A177-3AD203B41FA5}">
                      <a16:colId xmlns:a16="http://schemas.microsoft.com/office/drawing/2014/main" val="2439416109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1837525665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2521541305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966636640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3452735614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984606906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1098534389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2909601342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1760552494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2969811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524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C+CC(</a:t>
                      </a:r>
                      <a:r>
                        <a:rPr lang="en-US" dirty="0" err="1"/>
                        <a:t>fF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106.62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413.19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812.55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1574.86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4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447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50052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id&#10;&#10;Description automatically generated">
            <a:extLst>
              <a:ext uri="{FF2B5EF4-FFF2-40B4-BE49-F238E27FC236}">
                <a16:creationId xmlns:a16="http://schemas.microsoft.com/office/drawing/2014/main" id="{55EF51A8-86B8-C5F8-B12B-D768263EE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613" y="1123951"/>
            <a:ext cx="4304775" cy="50196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B680837-F9E9-530B-8EAC-9967FA7CE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Appendix – Old Version </a:t>
            </a:r>
            <a:r>
              <a:rPr lang="en-US" dirty="0" err="1"/>
              <a:t>uCap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07A6C6-2FAD-3029-3216-AB97A7C8CE94}"/>
              </a:ext>
            </a:extLst>
          </p:cNvPr>
          <p:cNvSpPr txBox="1"/>
          <p:nvPr/>
        </p:nvSpPr>
        <p:spPr>
          <a:xfrm>
            <a:off x="609601" y="1123951"/>
            <a:ext cx="5391149" cy="5019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/>
          <a:p>
            <a:pPr>
              <a:spcAft>
                <a:spcPts val="400"/>
              </a:spcAft>
            </a:pPr>
            <a:endParaRPr lang="en-US" sz="28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D4666D8F-0AED-0877-FF59-E80335077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1161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DF10C-7E20-0675-376A-85D5F75F7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23951"/>
            <a:ext cx="5391149" cy="5019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DF4081-A159-0AC3-C9DD-3874FF01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uCAP</a:t>
            </a:r>
            <a:r>
              <a:rPr lang="en-US" dirty="0"/>
              <a:t> Layout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44C22590-8DE7-293E-10A3-A2D666017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7CD6F28-7D4C-A468-8875-798040C797F7}"/>
              </a:ext>
            </a:extLst>
          </p:cNvPr>
          <p:cNvSpPr/>
          <p:nvPr/>
        </p:nvSpPr>
        <p:spPr>
          <a:xfrm>
            <a:off x="4368956" y="3183466"/>
            <a:ext cx="1727043" cy="1062823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-up of several colorful objects&#10;&#10;Description automatically generated">
            <a:extLst>
              <a:ext uri="{FF2B5EF4-FFF2-40B4-BE49-F238E27FC236}">
                <a16:creationId xmlns:a16="http://schemas.microsoft.com/office/drawing/2014/main" id="{84FAEBB4-A709-05A6-03F4-6FF5A772A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31" y="2601279"/>
            <a:ext cx="3886742" cy="2657846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134D68A-0BF5-69D7-25C9-6570D8872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488" y="939971"/>
            <a:ext cx="5502117" cy="5235394"/>
          </a:xfrm>
          <a:prstGeom prst="rect">
            <a:avLst/>
          </a:prstGeom>
        </p:spPr>
      </p:pic>
      <p:sp>
        <p:nvSpPr>
          <p:cNvPr id="9" name="Arrow: Up-Down 8">
            <a:extLst>
              <a:ext uri="{FF2B5EF4-FFF2-40B4-BE49-F238E27FC236}">
                <a16:creationId xmlns:a16="http://schemas.microsoft.com/office/drawing/2014/main" id="{6010202B-DD79-A37A-1148-C2A3BBF16D7B}"/>
              </a:ext>
            </a:extLst>
          </p:cNvPr>
          <p:cNvSpPr/>
          <p:nvPr/>
        </p:nvSpPr>
        <p:spPr>
          <a:xfrm rot="5400000">
            <a:off x="8910971" y="3955580"/>
            <a:ext cx="291481" cy="513120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3FBE1B-50E6-54EC-436D-C434630B5235}"/>
              </a:ext>
            </a:extLst>
          </p:cNvPr>
          <p:cNvSpPr txBox="1"/>
          <p:nvPr/>
        </p:nvSpPr>
        <p:spPr>
          <a:xfrm>
            <a:off x="8739768" y="6121854"/>
            <a:ext cx="129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2.5u</a:t>
            </a:r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96E2E5D8-92A0-5D8E-D534-50CC56DBEFF9}"/>
              </a:ext>
            </a:extLst>
          </p:cNvPr>
          <p:cNvSpPr/>
          <p:nvPr/>
        </p:nvSpPr>
        <p:spPr>
          <a:xfrm>
            <a:off x="6095999" y="1123950"/>
            <a:ext cx="246997" cy="4915605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DBE4A0-CEB2-F1FF-05A3-5A1EA2F1F8C7}"/>
              </a:ext>
            </a:extLst>
          </p:cNvPr>
          <p:cNvSpPr txBox="1"/>
          <p:nvPr/>
        </p:nvSpPr>
        <p:spPr>
          <a:xfrm>
            <a:off x="5446887" y="1674139"/>
            <a:ext cx="129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2.52u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C9D3A-67C5-B7CD-D571-88327703AC10}"/>
              </a:ext>
            </a:extLst>
          </p:cNvPr>
          <p:cNvSpPr txBox="1"/>
          <p:nvPr/>
        </p:nvSpPr>
        <p:spPr>
          <a:xfrm>
            <a:off x="756355" y="1086956"/>
            <a:ext cx="31157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Layer: M1 to M7 stack up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Size: 2.5u by 2.52u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CC: 5fF</a:t>
            </a:r>
          </a:p>
        </p:txBody>
      </p:sp>
    </p:spTree>
    <p:extLst>
      <p:ext uri="{BB962C8B-B14F-4D97-AF65-F5344CB8AC3E}">
        <p14:creationId xmlns:p14="http://schemas.microsoft.com/office/powerpoint/2010/main" val="427417041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3704A11-ABCD-2047-DE5B-94209F367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420996"/>
            <a:ext cx="10972799" cy="44255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BE43385-75B0-82EB-91F0-3AF78CC8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Schematic-</a:t>
            </a:r>
            <a:r>
              <a:rPr lang="en-US" dirty="0" err="1"/>
              <a:t>singleDAC</a:t>
            </a:r>
            <a:r>
              <a:rPr lang="en-US" dirty="0"/>
              <a:t>(cap bank)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A762BA37-8577-078E-6629-6AAF9785A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1F2E3A-2C4F-729C-E7A0-E9ABCC574378}"/>
              </a:ext>
            </a:extLst>
          </p:cNvPr>
          <p:cNvSpPr/>
          <p:nvPr/>
        </p:nvSpPr>
        <p:spPr>
          <a:xfrm>
            <a:off x="1418898" y="1557867"/>
            <a:ext cx="9542613" cy="16481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B0AF2-B4ED-D67E-3870-CC61A585C672}"/>
              </a:ext>
            </a:extLst>
          </p:cNvPr>
          <p:cNvSpPr txBox="1"/>
          <p:nvPr/>
        </p:nvSpPr>
        <p:spPr>
          <a:xfrm>
            <a:off x="1328587" y="1041366"/>
            <a:ext cx="278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Dummy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00A67E6-95A5-6443-0F3D-3C6989C69CB4}"/>
              </a:ext>
            </a:extLst>
          </p:cNvPr>
          <p:cNvSpPr/>
          <p:nvPr/>
        </p:nvSpPr>
        <p:spPr>
          <a:xfrm rot="1589234">
            <a:off x="2297443" y="1291973"/>
            <a:ext cx="1245192" cy="36358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7542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DF4081-A159-0AC3-C9DD-3874FF01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 Metal Width vs. Current 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44C22590-8DE7-293E-10A3-A2D666017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9AF3024-B51A-DDE4-1AB2-142ED1CC4D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123951"/>
                <a:ext cx="10972799" cy="541231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much current we need?</a:t>
                </a:r>
              </a:p>
              <a:p>
                <a:pPr lvl="1"/>
                <a:r>
                  <a:rPr lang="en-US" dirty="0"/>
                  <a:t>Q = CV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𝑑𝑄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𝐼𝑑𝑡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𝐶𝑑𝑉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𝑉𝐷𝐷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𝐶𝑎𝑝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𝑉𝐷𝐷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1.65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𝑐𝑜𝑙𝑢𝑚𝑛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∗16=48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 wide of the trace should be?(Read from PDK doc)</a:t>
                </a:r>
              </a:p>
              <a:p>
                <a:pPr lvl="1"/>
                <a:r>
                  <a:rPr lang="en-US" dirty="0"/>
                  <a:t>M1(0.4um): 0.57 mA</a:t>
                </a:r>
              </a:p>
              <a:p>
                <a:pPr lvl="1"/>
                <a:r>
                  <a:rPr lang="en-US" dirty="0"/>
                  <a:t>M2 – M7 (0.4um): 0.72 mA</a:t>
                </a:r>
              </a:p>
              <a:p>
                <a:pPr lvl="1"/>
                <a:r>
                  <a:rPr lang="en-US" dirty="0"/>
                  <a:t>M2 – M8 (0.8um): 1.47 mA 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9AF3024-B51A-DDE4-1AB2-142ED1CC4D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123951"/>
                <a:ext cx="10972799" cy="5412316"/>
              </a:xfrm>
              <a:blipFill>
                <a:blip r:embed="rId3"/>
                <a:stretch>
                  <a:fillRect l="-1833" t="-2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008339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514F391-9205-A540-0BEB-ECD45C15D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1137477"/>
            <a:ext cx="10972799" cy="249631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B680837-F9E9-530B-8EAC-9967FA7CE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 fontScale="90000"/>
          </a:bodyPr>
          <a:lstStyle/>
          <a:p>
            <a:r>
              <a:rPr lang="en-US" dirty="0" err="1"/>
              <a:t>singleDAC</a:t>
            </a:r>
            <a:r>
              <a:rPr lang="en-US" dirty="0"/>
              <a:t>(cap bank) Floorplan – Common Centroid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07A6C6-2FAD-3029-3216-AB97A7C8CE94}"/>
              </a:ext>
            </a:extLst>
          </p:cNvPr>
          <p:cNvSpPr txBox="1"/>
          <p:nvPr/>
        </p:nvSpPr>
        <p:spPr>
          <a:xfrm>
            <a:off x="609601" y="1123951"/>
            <a:ext cx="5391149" cy="5019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/>
          <a:p>
            <a:pPr>
              <a:spcAft>
                <a:spcPts val="400"/>
              </a:spcAft>
            </a:pPr>
            <a:endParaRPr lang="en-US" sz="28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D4666D8F-0AED-0877-FF59-E80335077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66E1A2-A5BA-1B87-1089-DF2B9119F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323286"/>
              </p:ext>
            </p:extLst>
          </p:nvPr>
        </p:nvGraphicFramePr>
        <p:xfrm>
          <a:off x="609601" y="4332447"/>
          <a:ext cx="109728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528">
                  <a:extLst>
                    <a:ext uri="{9D8B030D-6E8A-4147-A177-3AD203B41FA5}">
                      <a16:colId xmlns:a16="http://schemas.microsoft.com/office/drawing/2014/main" val="2439416109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1837525665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2521541305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966636640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3452735614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984606906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1098534389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2909601342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1760552494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2969811409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1332513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524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CC(</a:t>
                      </a:r>
                      <a:r>
                        <a:rPr lang="en-US" dirty="0" err="1"/>
                        <a:t>fF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4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447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721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DF4081-A159-0AC3-C9DD-3874FF01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singleDAC</a:t>
            </a:r>
            <a:r>
              <a:rPr lang="en-US" dirty="0"/>
              <a:t>(cap bank) Floorplan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44C22590-8DE7-293E-10A3-A2D666017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10" name="Content Placeholder 9" descr="A colorful squares with black and white text&#10;&#10;Description automatically generated with medium confidence">
            <a:extLst>
              <a:ext uri="{FF2B5EF4-FFF2-40B4-BE49-F238E27FC236}">
                <a16:creationId xmlns:a16="http://schemas.microsoft.com/office/drawing/2014/main" id="{477C02C6-23F7-595F-2EDC-E7D98A95E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8835" r="6070"/>
          <a:stretch/>
        </p:blipFill>
        <p:spPr>
          <a:xfrm>
            <a:off x="609601" y="1050790"/>
            <a:ext cx="10972808" cy="2378210"/>
          </a:xfr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20FC5D-0D00-0F79-035D-BEBC0B9C9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894356"/>
              </p:ext>
            </p:extLst>
          </p:nvPr>
        </p:nvGraphicFramePr>
        <p:xfrm>
          <a:off x="609601" y="4332447"/>
          <a:ext cx="1097280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528">
                  <a:extLst>
                    <a:ext uri="{9D8B030D-6E8A-4147-A177-3AD203B41FA5}">
                      <a16:colId xmlns:a16="http://schemas.microsoft.com/office/drawing/2014/main" val="2439416109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1837525665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2521541305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966636640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3452735614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984606906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1098534389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2909601342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1760552494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2969811409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1332513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524153"/>
                  </a:ext>
                </a:extLst>
              </a:tr>
              <a:tr h="241730">
                <a:tc>
                  <a:txBody>
                    <a:bodyPr/>
                    <a:lstStyle/>
                    <a:p>
                      <a:r>
                        <a:rPr lang="en-US" dirty="0"/>
                        <a:t>C+CC(</a:t>
                      </a:r>
                      <a:r>
                        <a:rPr lang="en-US" dirty="0" err="1"/>
                        <a:t>fF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6.4994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4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447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76905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FB20C7-70A9-BCFE-4CC6-26FBEB1E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RCX Cap Table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24C2862E-826A-4B0D-97F1-3BA8A7562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CCBB605-A29B-EF8D-DBEC-449B1E078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1197429"/>
            <a:ext cx="11074147" cy="34507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EC2F05-A7AE-010B-AE1B-2DF9B8896D0B}"/>
              </a:ext>
            </a:extLst>
          </p:cNvPr>
          <p:cNvSpPr txBox="1"/>
          <p:nvPr/>
        </p:nvSpPr>
        <p:spPr>
          <a:xfrm>
            <a:off x="838200" y="4898571"/>
            <a:ext cx="109435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</a:t>
            </a:r>
          </a:p>
          <a:p>
            <a:r>
              <a:rPr lang="en-US" dirty="0"/>
              <a:t>Bot7 </a:t>
            </a:r>
          </a:p>
          <a:p>
            <a:r>
              <a:rPr lang="en-US" dirty="0"/>
              <a:t>C: 86.5f F</a:t>
            </a:r>
          </a:p>
          <a:p>
            <a:r>
              <a:rPr lang="en-US" dirty="0"/>
              <a:t>CC: </a:t>
            </a:r>
          </a:p>
          <a:p>
            <a:r>
              <a:rPr lang="en-US" dirty="0"/>
              <a:t>	1)Top 679.49f F</a:t>
            </a:r>
          </a:p>
          <a:p>
            <a:r>
              <a:rPr lang="en-US" dirty="0"/>
              <a:t>	2)Bot6: 27.7 f </a:t>
            </a:r>
            <a:r>
              <a:rPr lang="en-US" dirty="0" err="1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147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DF4081-A159-0AC3-C9DD-3874FF01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Layout - </a:t>
            </a:r>
            <a:r>
              <a:rPr lang="en-US" dirty="0" err="1"/>
              <a:t>singleDAC</a:t>
            </a:r>
            <a:r>
              <a:rPr lang="en-US" dirty="0"/>
              <a:t> – Bit0123 - center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44C22590-8DE7-293E-10A3-A2D666017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066403F7-798F-67B7-F18D-620B9FF84537}"/>
              </a:ext>
            </a:extLst>
          </p:cNvPr>
          <p:cNvSpPr/>
          <p:nvPr/>
        </p:nvSpPr>
        <p:spPr>
          <a:xfrm>
            <a:off x="1526419" y="1413051"/>
            <a:ext cx="219955" cy="444147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FF4C17-0643-DB63-AF5C-42084A88B057}"/>
              </a:ext>
            </a:extLst>
          </p:cNvPr>
          <p:cNvSpPr txBox="1"/>
          <p:nvPr/>
        </p:nvSpPr>
        <p:spPr>
          <a:xfrm>
            <a:off x="349956" y="3256869"/>
            <a:ext cx="117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76.74u</a:t>
            </a:r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EEA23850-A3C0-0C8C-297C-DD1E7567CB16}"/>
              </a:ext>
            </a:extLst>
          </p:cNvPr>
          <p:cNvSpPr/>
          <p:nvPr/>
        </p:nvSpPr>
        <p:spPr>
          <a:xfrm rot="5400000">
            <a:off x="5918017" y="2260419"/>
            <a:ext cx="312421" cy="764177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C7B7E8-7D76-0761-507E-1431495F7359}"/>
              </a:ext>
            </a:extLst>
          </p:cNvPr>
          <p:cNvSpPr txBox="1"/>
          <p:nvPr/>
        </p:nvSpPr>
        <p:spPr>
          <a:xfrm>
            <a:off x="5624815" y="6239555"/>
            <a:ext cx="129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121.97u</a:t>
            </a:r>
          </a:p>
        </p:txBody>
      </p:sp>
      <p:pic>
        <p:nvPicPr>
          <p:cNvPr id="6" name="Picture 5" descr="A green and black grid&#10;&#10;Description automatically generated">
            <a:extLst>
              <a:ext uri="{FF2B5EF4-FFF2-40B4-BE49-F238E27FC236}">
                <a16:creationId xmlns:a16="http://schemas.microsoft.com/office/drawing/2014/main" id="{1CA66E6F-FA49-E16A-3FF3-D3B0F538A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371" y="1592421"/>
            <a:ext cx="7815943" cy="41770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62845D-F3E6-E887-DAA8-68EAC938098D}"/>
              </a:ext>
            </a:extLst>
          </p:cNvPr>
          <p:cNvSpPr txBox="1"/>
          <p:nvPr/>
        </p:nvSpPr>
        <p:spPr>
          <a:xfrm>
            <a:off x="2394857" y="1113591"/>
            <a:ext cx="5279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Non-symmetry</a:t>
            </a:r>
          </a:p>
          <a:p>
            <a:r>
              <a:rPr lang="en-US" dirty="0"/>
              <a:t>Bit 0:3 (M1, M3, M5, M7) overlapping</a:t>
            </a:r>
          </a:p>
        </p:txBody>
      </p:sp>
    </p:spTree>
    <p:extLst>
      <p:ext uri="{BB962C8B-B14F-4D97-AF65-F5344CB8AC3E}">
        <p14:creationId xmlns:p14="http://schemas.microsoft.com/office/powerpoint/2010/main" val="329174451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DF4081-A159-0AC3-C9DD-3874FF01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Layout - </a:t>
            </a:r>
            <a:r>
              <a:rPr lang="en-US" dirty="0" err="1"/>
              <a:t>singleDAC</a:t>
            </a:r>
            <a:r>
              <a:rPr lang="en-US" dirty="0"/>
              <a:t> – Remove2Dummy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44C22590-8DE7-293E-10A3-A2D666017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5" name="Picture 4" descr="A green and black squares&#10;&#10;Description automatically generated">
            <a:extLst>
              <a:ext uri="{FF2B5EF4-FFF2-40B4-BE49-F238E27FC236}">
                <a16:creationId xmlns:a16="http://schemas.microsoft.com/office/drawing/2014/main" id="{DE40DFD8-40DE-D442-A6CA-A48860C46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481" y="2314433"/>
            <a:ext cx="8055038" cy="40754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A85762-99A9-B6A3-B1D6-FA1ECAD60004}"/>
              </a:ext>
            </a:extLst>
          </p:cNvPr>
          <p:cNvSpPr txBox="1"/>
          <p:nvPr/>
        </p:nvSpPr>
        <p:spPr>
          <a:xfrm>
            <a:off x="740229" y="1055914"/>
            <a:ext cx="5094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Symmetry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CC between Bits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CC effects to the Dummy for bit0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DB99B0-A9C3-3A5D-5493-C3DBEF66DB75}"/>
              </a:ext>
            </a:extLst>
          </p:cNvPr>
          <p:cNvSpPr txBox="1"/>
          <p:nvPr/>
        </p:nvSpPr>
        <p:spPr>
          <a:xfrm>
            <a:off x="6357260" y="1055367"/>
            <a:ext cx="4800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Sensitive to C(w.r.t substrate)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Sensitive to the length of Bit 0:3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Non-binary routing</a:t>
            </a:r>
          </a:p>
        </p:txBody>
      </p:sp>
    </p:spTree>
    <p:extLst>
      <p:ext uri="{BB962C8B-B14F-4D97-AF65-F5344CB8AC3E}">
        <p14:creationId xmlns:p14="http://schemas.microsoft.com/office/powerpoint/2010/main" val="365206540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ioEE Template v2">
  <a:themeElements>
    <a:clrScheme name="EEMS_CWS">
      <a:dk1>
        <a:srgbClr val="262626"/>
      </a:dk1>
      <a:lt1>
        <a:sysClr val="window" lastClr="FFFFFF"/>
      </a:lt1>
      <a:dk2>
        <a:srgbClr val="234F65"/>
      </a:dk2>
      <a:lt2>
        <a:srgbClr val="FFFFFF"/>
      </a:lt2>
      <a:accent1>
        <a:srgbClr val="41A4D6"/>
      </a:accent1>
      <a:accent2>
        <a:srgbClr val="234F65"/>
      </a:accent2>
      <a:accent3>
        <a:srgbClr val="23673A"/>
      </a:accent3>
      <a:accent4>
        <a:srgbClr val="5B2367"/>
      </a:accent4>
      <a:accent5>
        <a:srgbClr val="D7425B"/>
      </a:accent5>
      <a:accent6>
        <a:srgbClr val="D2642D"/>
      </a:accent6>
      <a:hlink>
        <a:srgbClr val="1896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7F23520614C4448AB108F2D6A45B8B" ma:contentTypeVersion="1" ma:contentTypeDescription="Create a new document." ma:contentTypeScope="" ma:versionID="9650ba5f11c7b85ea59a781796335e27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938C363F-D0A2-4048-B8E9-4524591405C7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AD4A5D1-6C39-4CF2-AD01-FDC869E2B4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A6C8BC-E7F4-4607-8D4F-22ADE6CDF8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EEMS-ppt_template</Template>
  <TotalTime>32233</TotalTime>
  <Words>369</Words>
  <Application>Microsoft Office PowerPoint</Application>
  <PresentationFormat>Widescreen</PresentationFormat>
  <Paragraphs>144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BioEE Template v2</vt:lpstr>
      <vt:lpstr>PowerPoint Presentation</vt:lpstr>
      <vt:lpstr> uCAP Layout</vt:lpstr>
      <vt:lpstr>Schematic-singleDAC(cap bank)</vt:lpstr>
      <vt:lpstr> Metal Width vs. Current </vt:lpstr>
      <vt:lpstr>singleDAC(cap bank) Floorplan – Common Centroid</vt:lpstr>
      <vt:lpstr> singleDAC(cap bank) Floorplan</vt:lpstr>
      <vt:lpstr>RCX Cap Table</vt:lpstr>
      <vt:lpstr>Layout - singleDAC – Bit0123 - center</vt:lpstr>
      <vt:lpstr>Layout - singleDAC – Remove2Dummy</vt:lpstr>
      <vt:lpstr>Layout - singleDAC – Robust C+CC</vt:lpstr>
      <vt:lpstr>RCX Cap Table</vt:lpstr>
      <vt:lpstr>Appendix – Old Version uCap</vt:lpstr>
    </vt:vector>
  </TitlesOfParts>
  <Company>UCSD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266 Design Review</dc:title>
  <dc:creator>Drew Hall</dc:creator>
  <cp:lastModifiedBy>Chengming Li</cp:lastModifiedBy>
  <cp:revision>208</cp:revision>
  <cp:lastPrinted>2012-02-15T19:47:19Z</cp:lastPrinted>
  <dcterms:created xsi:type="dcterms:W3CDTF">2013-08-07T23:59:10Z</dcterms:created>
  <dcterms:modified xsi:type="dcterms:W3CDTF">2024-05-14T05:58:19Z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0x010100BF7F23520614C4448AB108F2D6A45B8B</vt:lpwstr>
  </property>
</Properties>
</file>