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94" r:id="rId5"/>
    <p:sldId id="600" r:id="rId6"/>
    <p:sldId id="609" r:id="rId7"/>
    <p:sldId id="610" r:id="rId8"/>
    <p:sldId id="606" r:id="rId9"/>
    <p:sldId id="612" r:id="rId10"/>
    <p:sldId id="613" r:id="rId11"/>
    <p:sldId id="595" r:id="rId12"/>
    <p:sldId id="605" r:id="rId13"/>
    <p:sldId id="614" r:id="rId14"/>
    <p:sldId id="622" r:id="rId15"/>
    <p:sldId id="618" r:id="rId16"/>
    <p:sldId id="615" r:id="rId17"/>
    <p:sldId id="620" r:id="rId18"/>
    <p:sldId id="617" r:id="rId19"/>
    <p:sldId id="62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600"/>
            <p14:sldId id="609"/>
            <p14:sldId id="610"/>
            <p14:sldId id="606"/>
            <p14:sldId id="612"/>
            <p14:sldId id="613"/>
            <p14:sldId id="595"/>
            <p14:sldId id="605"/>
            <p14:sldId id="614"/>
            <p14:sldId id="622"/>
            <p14:sldId id="618"/>
            <p14:sldId id="615"/>
            <p14:sldId id="620"/>
            <p14:sldId id="617"/>
            <p14:sldId id="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82262" autoAdjust="0"/>
  </p:normalViewPr>
  <p:slideViewPr>
    <p:cSldViewPr snapToGrid="0" snapToObjects="1">
      <p:cViewPr varScale="1">
        <p:scale>
          <a:sx n="68" d="100"/>
          <a:sy n="68" d="100"/>
        </p:scale>
        <p:origin x="1613" y="53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0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95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54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9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6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1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29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62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3702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4" r:id="rId3"/>
    <p:sldLayoutId id="2147483653" r:id="rId4"/>
    <p:sldLayoutId id="2147483798" r:id="rId5"/>
    <p:sldLayoutId id="2147483799" r:id="rId6"/>
    <p:sldLayoutId id="2147483651" r:id="rId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266 Lab3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20C7-70A9-BCFE-4CC6-26FBEB1E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CDAC RCX Cap Table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24C2862E-826A-4B0D-97F1-3BA8A756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AB3CEA-15A1-52C4-765A-1E3DF9731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38840"/>
              </p:ext>
            </p:extLst>
          </p:nvPr>
        </p:nvGraphicFramePr>
        <p:xfrm>
          <a:off x="609600" y="1365726"/>
          <a:ext cx="10744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 </a:t>
                      </a:r>
                      <a:r>
                        <a:rPr lang="en-US" dirty="0" err="1"/>
                        <a:t>TopP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5.51874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176.362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1413.44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31.9569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256.116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5EF0B9-B854-0610-470C-9ADBDCCE9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40386"/>
              </p:ext>
            </p:extLst>
          </p:nvPr>
        </p:nvGraphicFramePr>
        <p:xfrm>
          <a:off x="609600" y="3089452"/>
          <a:ext cx="10744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191601816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639642108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05056375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10800732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85960599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51035055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68293706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53784580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778545772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44865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 </a:t>
                      </a:r>
                      <a:r>
                        <a:rPr lang="en-US" dirty="0" err="1"/>
                        <a:t>TopN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4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5.51138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88.2156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176.425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2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64.0131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256.425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3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5005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20C7-70A9-BCFE-4CC6-26FBEB1E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SAR-Core RCX Cap Table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24C2862E-826A-4B0D-97F1-3BA8A756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AB3CEA-15A1-52C4-765A-1E3DF9731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10706"/>
              </p:ext>
            </p:extLst>
          </p:nvPr>
        </p:nvGraphicFramePr>
        <p:xfrm>
          <a:off x="609600" y="1365726"/>
          <a:ext cx="10744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 </a:t>
                      </a:r>
                      <a:r>
                        <a:rPr lang="en-US" dirty="0" err="1"/>
                        <a:t>TopP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5.51874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44.0338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352.332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705.239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1413.18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31.9293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63.8428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5EF0B9-B854-0610-470C-9ADBDCCE9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26328"/>
              </p:ext>
            </p:extLst>
          </p:nvPr>
        </p:nvGraphicFramePr>
        <p:xfrm>
          <a:off x="609600" y="3089452"/>
          <a:ext cx="10744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191601816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639642108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05056375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10800732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85960599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51035055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68293706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53784580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778545772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44865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 </a:t>
                      </a:r>
                      <a:r>
                        <a:rPr lang="en-US" dirty="0" err="1"/>
                        <a:t>TopN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4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5.51137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44.0749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176.271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1413.41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2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31.9831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3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235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060FF8CD-878C-B9DE-B1D3-11282B3A3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56" y="1123951"/>
            <a:ext cx="4818888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Schematic – CDAC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89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Final Layout – CDAC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6403F7-798F-67B7-F18D-620B9FF84537}"/>
              </a:ext>
            </a:extLst>
          </p:cNvPr>
          <p:cNvSpPr/>
          <p:nvPr/>
        </p:nvSpPr>
        <p:spPr>
          <a:xfrm>
            <a:off x="978988" y="1413051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4C17-0643-DB63-AF5C-42084A88B057}"/>
              </a:ext>
            </a:extLst>
          </p:cNvPr>
          <p:cNvSpPr txBox="1"/>
          <p:nvPr/>
        </p:nvSpPr>
        <p:spPr>
          <a:xfrm>
            <a:off x="79140" y="3256869"/>
            <a:ext cx="1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272.41u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EA23850-A3C0-0C8C-297C-DD1E7567CB16}"/>
              </a:ext>
            </a:extLst>
          </p:cNvPr>
          <p:cNvSpPr/>
          <p:nvPr/>
        </p:nvSpPr>
        <p:spPr>
          <a:xfrm rot="5400000">
            <a:off x="4031438" y="3124420"/>
            <a:ext cx="369333" cy="581436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7B7E8-7D76-0761-507E-1431495F7359}"/>
              </a:ext>
            </a:extLst>
          </p:cNvPr>
          <p:cNvSpPr txBox="1"/>
          <p:nvPr/>
        </p:nvSpPr>
        <p:spPr>
          <a:xfrm>
            <a:off x="3987926" y="631721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291.525u</a:t>
            </a:r>
          </a:p>
        </p:txBody>
      </p:sp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F1E28791-3805-DFBC-DEAB-92AC048AA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2" t="12373" r="26586" b="11769"/>
          <a:stretch/>
        </p:blipFill>
        <p:spPr>
          <a:xfrm>
            <a:off x="1603023" y="1111615"/>
            <a:ext cx="5520266" cy="46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500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Schematic – SAR ADC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7" name="Picture 6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14D4EE10-9E79-BB38-A4BA-36BA40DDC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3" y="1399822"/>
            <a:ext cx="10804874" cy="54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3543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Final Layout – SAR-ADC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6403F7-798F-67B7-F18D-620B9FF84537}"/>
              </a:ext>
            </a:extLst>
          </p:cNvPr>
          <p:cNvSpPr/>
          <p:nvPr/>
        </p:nvSpPr>
        <p:spPr>
          <a:xfrm>
            <a:off x="978988" y="1413051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4C17-0643-DB63-AF5C-42084A88B057}"/>
              </a:ext>
            </a:extLst>
          </p:cNvPr>
          <p:cNvSpPr txBox="1"/>
          <p:nvPr/>
        </p:nvSpPr>
        <p:spPr>
          <a:xfrm>
            <a:off x="79140" y="3256869"/>
            <a:ext cx="1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272.41u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EA23850-A3C0-0C8C-297C-DD1E7567CB16}"/>
              </a:ext>
            </a:extLst>
          </p:cNvPr>
          <p:cNvSpPr/>
          <p:nvPr/>
        </p:nvSpPr>
        <p:spPr>
          <a:xfrm rot="5400000">
            <a:off x="4973594" y="2182263"/>
            <a:ext cx="312421" cy="764177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7B7E8-7D76-0761-507E-1431495F7359}"/>
              </a:ext>
            </a:extLst>
          </p:cNvPr>
          <p:cNvSpPr txBox="1"/>
          <p:nvPr/>
        </p:nvSpPr>
        <p:spPr>
          <a:xfrm>
            <a:off x="5624815" y="623955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294.17u</a:t>
            </a:r>
          </a:p>
        </p:txBody>
      </p:sp>
      <p:pic>
        <p:nvPicPr>
          <p:cNvPr id="5" name="Picture 4" descr="A blueprint of a building&#10;&#10;Description automatically generated">
            <a:extLst>
              <a:ext uri="{FF2B5EF4-FFF2-40B4-BE49-F238E27FC236}">
                <a16:creationId xmlns:a16="http://schemas.microsoft.com/office/drawing/2014/main" id="{FB837EA7-BF41-6E56-22AA-8C9933292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452010"/>
            <a:ext cx="7202311" cy="44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500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0C408C1-38A4-3E97-1CD3-4E288879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616734"/>
            <a:ext cx="5391149" cy="40341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Simulation Result – SAR_ADC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85B8A60-3D68-6A8C-D0AA-08F418C027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58" b="35147"/>
          <a:stretch/>
        </p:blipFill>
        <p:spPr>
          <a:xfrm>
            <a:off x="6191250" y="2400664"/>
            <a:ext cx="5391149" cy="24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880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uCAP</a:t>
            </a:r>
            <a:r>
              <a:rPr lang="en-US" dirty="0"/>
              <a:t>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CD6F28-7D4C-A468-8875-798040C797F7}"/>
              </a:ext>
            </a:extLst>
          </p:cNvPr>
          <p:cNvSpPr/>
          <p:nvPr/>
        </p:nvSpPr>
        <p:spPr>
          <a:xfrm>
            <a:off x="4368956" y="3183466"/>
            <a:ext cx="1727043" cy="1062823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several colorful objects&#10;&#10;Description automatically generated">
            <a:extLst>
              <a:ext uri="{FF2B5EF4-FFF2-40B4-BE49-F238E27FC236}">
                <a16:creationId xmlns:a16="http://schemas.microsoft.com/office/drawing/2014/main" id="{84FAEBB4-A709-05A6-03F4-6FF5A772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1" y="2601279"/>
            <a:ext cx="3886742" cy="2657846"/>
          </a:xfrm>
          <a:prstGeom prst="rect">
            <a:avLst/>
          </a:prstGeom>
        </p:spPr>
      </p:pic>
      <p:sp>
        <p:nvSpPr>
          <p:cNvPr id="9" name="Arrow: Up-Down 8">
            <a:extLst>
              <a:ext uri="{FF2B5EF4-FFF2-40B4-BE49-F238E27FC236}">
                <a16:creationId xmlns:a16="http://schemas.microsoft.com/office/drawing/2014/main" id="{6010202B-DD79-A37A-1148-C2A3BBF16D7B}"/>
              </a:ext>
            </a:extLst>
          </p:cNvPr>
          <p:cNvSpPr/>
          <p:nvPr/>
        </p:nvSpPr>
        <p:spPr>
          <a:xfrm rot="5400000">
            <a:off x="8910971" y="3955580"/>
            <a:ext cx="291481" cy="513120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FBE1B-50E6-54EC-436D-C434630B5235}"/>
              </a:ext>
            </a:extLst>
          </p:cNvPr>
          <p:cNvSpPr txBox="1"/>
          <p:nvPr/>
        </p:nvSpPr>
        <p:spPr>
          <a:xfrm>
            <a:off x="8739768" y="6121854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2.5u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96E2E5D8-92A0-5D8E-D534-50CC56DBEFF9}"/>
              </a:ext>
            </a:extLst>
          </p:cNvPr>
          <p:cNvSpPr/>
          <p:nvPr/>
        </p:nvSpPr>
        <p:spPr>
          <a:xfrm>
            <a:off x="6095999" y="1123950"/>
            <a:ext cx="246997" cy="49156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BE4A0-CEB2-F1FF-05A3-5A1EA2F1F8C7}"/>
              </a:ext>
            </a:extLst>
          </p:cNvPr>
          <p:cNvSpPr txBox="1"/>
          <p:nvPr/>
        </p:nvSpPr>
        <p:spPr>
          <a:xfrm>
            <a:off x="5446887" y="167413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2.52u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C9D3A-67C5-B7CD-D571-88327703AC10}"/>
              </a:ext>
            </a:extLst>
          </p:cNvPr>
          <p:cNvSpPr txBox="1"/>
          <p:nvPr/>
        </p:nvSpPr>
        <p:spPr>
          <a:xfrm>
            <a:off x="756355" y="1086956"/>
            <a:ext cx="3115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Layer: M1 to M7 stack up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Size: 2.5u by 2.52u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CC: 5fF</a:t>
            </a:r>
          </a:p>
        </p:txBody>
      </p:sp>
      <p:pic>
        <p:nvPicPr>
          <p:cNvPr id="13" name="Picture 12" descr="A grid of squares with red writing&#10;&#10;Description automatically generated with medium confidence">
            <a:extLst>
              <a:ext uri="{FF2B5EF4-FFF2-40B4-BE49-F238E27FC236}">
                <a16:creationId xmlns:a16="http://schemas.microsoft.com/office/drawing/2014/main" id="{D6438AFE-C755-3F6E-4F36-09A95E2F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046" y="1020071"/>
            <a:ext cx="5154267" cy="51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704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E43385-75B0-82EB-91F0-3AF78CC8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Schematic-</a:t>
            </a:r>
            <a:r>
              <a:rPr lang="en-US" dirty="0" err="1"/>
              <a:t>singleDAC</a:t>
            </a:r>
            <a:r>
              <a:rPr lang="en-US" dirty="0"/>
              <a:t>(cap bank)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A762BA37-8577-078E-6629-6AAF9785A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B0AF2-B4ED-D67E-3870-CC61A585C672}"/>
              </a:ext>
            </a:extLst>
          </p:cNvPr>
          <p:cNvSpPr txBox="1"/>
          <p:nvPr/>
        </p:nvSpPr>
        <p:spPr>
          <a:xfrm>
            <a:off x="1328587" y="1041366"/>
            <a:ext cx="27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</a:t>
            </a:r>
          </a:p>
        </p:txBody>
      </p:sp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2930ACB9-AD52-518D-B500-6AF3851C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60" y="1618307"/>
            <a:ext cx="11273707" cy="438479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00A67E6-95A5-6443-0F3D-3C6989C69CB4}"/>
              </a:ext>
            </a:extLst>
          </p:cNvPr>
          <p:cNvSpPr/>
          <p:nvPr/>
        </p:nvSpPr>
        <p:spPr>
          <a:xfrm rot="1589234">
            <a:off x="2297443" y="1291973"/>
            <a:ext cx="1245192" cy="3635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F2E3A-2C4F-729C-E7A0-E9ABCC574378}"/>
              </a:ext>
            </a:extLst>
          </p:cNvPr>
          <p:cNvSpPr/>
          <p:nvPr/>
        </p:nvSpPr>
        <p:spPr>
          <a:xfrm>
            <a:off x="1418898" y="1557867"/>
            <a:ext cx="9542613" cy="1648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754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Metal Width vs. Current 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F3024-B51A-DDE4-1AB2-142ED1CC4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123951"/>
                <a:ext cx="10972799" cy="5412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much current we need?</a:t>
                </a:r>
              </a:p>
              <a:p>
                <a:pPr lvl="1"/>
                <a:r>
                  <a:rPr lang="en-US" dirty="0"/>
                  <a:t>Q = CV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𝐶𝑑𝑉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𝑉𝐷𝐷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𝑉𝐷𝐷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1.65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𝑐𝑜𝑙𝑢𝑚𝑛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∗16=48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wide of the trace should be?(Read from PDK doc)</a:t>
                </a:r>
              </a:p>
              <a:p>
                <a:pPr lvl="1"/>
                <a:r>
                  <a:rPr lang="en-US" dirty="0"/>
                  <a:t>M1(0.4um): 0.57 mA</a:t>
                </a:r>
              </a:p>
              <a:p>
                <a:pPr lvl="1"/>
                <a:r>
                  <a:rPr lang="en-US" dirty="0"/>
                  <a:t>M2 – M7 (0.4um): 0.72 mA</a:t>
                </a:r>
              </a:p>
              <a:p>
                <a:pPr lvl="1"/>
                <a:r>
                  <a:rPr lang="en-US" dirty="0"/>
                  <a:t>M2 – M8 (0.8um): 1.47 mA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F3024-B51A-DDE4-1AB2-142ED1CC4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123951"/>
                <a:ext cx="10972799" cy="5412316"/>
              </a:xfrm>
              <a:blipFill>
                <a:blip r:embed="rId3"/>
                <a:stretch>
                  <a:fillRect l="-1833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0833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14F391-9205-A540-0BEB-ECD45C15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137477"/>
            <a:ext cx="10972799" cy="24963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 fontScale="90000"/>
          </a:bodyPr>
          <a:lstStyle/>
          <a:p>
            <a:r>
              <a:rPr lang="en-US" dirty="0" err="1"/>
              <a:t>singleDAC</a:t>
            </a:r>
            <a:r>
              <a:rPr lang="en-US" dirty="0"/>
              <a:t>(cap bank) Floorplan – Common Centroid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66E1A2-A5BA-1B87-1089-DF2B9119F7F5}"/>
              </a:ext>
            </a:extLst>
          </p:cNvPr>
          <p:cNvGraphicFramePr>
            <a:graphicFrameLocks noGrp="1"/>
          </p:cNvGraphicFramePr>
          <p:nvPr/>
        </p:nvGraphicFramePr>
        <p:xfrm>
          <a:off x="609601" y="4332447"/>
          <a:ext cx="109728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8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33251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9F2E92-E310-960E-FE0B-67AE0EE547F5}"/>
              </a:ext>
            </a:extLst>
          </p:cNvPr>
          <p:cNvSpPr txBox="1"/>
          <p:nvPr/>
        </p:nvSpPr>
        <p:spPr>
          <a:xfrm>
            <a:off x="756356" y="5565422"/>
            <a:ext cx="815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ratio doesn’t match, the floorplan is not used </a:t>
            </a:r>
          </a:p>
        </p:txBody>
      </p:sp>
    </p:spTree>
    <p:extLst>
      <p:ext uri="{BB962C8B-B14F-4D97-AF65-F5344CB8AC3E}">
        <p14:creationId xmlns:p14="http://schemas.microsoft.com/office/powerpoint/2010/main" val="234872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Layout Iteration1 - </a:t>
            </a:r>
            <a:r>
              <a:rPr lang="en-US" dirty="0" err="1"/>
              <a:t>singleDAC</a:t>
            </a:r>
            <a:r>
              <a:rPr lang="en-US" dirty="0"/>
              <a:t> – Bit0123 - center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6403F7-798F-67B7-F18D-620B9FF84537}"/>
              </a:ext>
            </a:extLst>
          </p:cNvPr>
          <p:cNvSpPr/>
          <p:nvPr/>
        </p:nvSpPr>
        <p:spPr>
          <a:xfrm>
            <a:off x="1526419" y="1413051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4C17-0643-DB63-AF5C-42084A88B057}"/>
              </a:ext>
            </a:extLst>
          </p:cNvPr>
          <p:cNvSpPr txBox="1"/>
          <p:nvPr/>
        </p:nvSpPr>
        <p:spPr>
          <a:xfrm>
            <a:off x="349956" y="3256869"/>
            <a:ext cx="1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76.74u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EA23850-A3C0-0C8C-297C-DD1E7567CB16}"/>
              </a:ext>
            </a:extLst>
          </p:cNvPr>
          <p:cNvSpPr/>
          <p:nvPr/>
        </p:nvSpPr>
        <p:spPr>
          <a:xfrm rot="5400000">
            <a:off x="5918017" y="2260419"/>
            <a:ext cx="312421" cy="764177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7B7E8-7D76-0761-507E-1431495F7359}"/>
              </a:ext>
            </a:extLst>
          </p:cNvPr>
          <p:cNvSpPr txBox="1"/>
          <p:nvPr/>
        </p:nvSpPr>
        <p:spPr>
          <a:xfrm>
            <a:off x="5624815" y="623955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121.97u</a:t>
            </a:r>
          </a:p>
        </p:txBody>
      </p:sp>
      <p:pic>
        <p:nvPicPr>
          <p:cNvPr id="6" name="Picture 5" descr="A green and black grid&#10;&#10;Description automatically generated">
            <a:extLst>
              <a:ext uri="{FF2B5EF4-FFF2-40B4-BE49-F238E27FC236}">
                <a16:creationId xmlns:a16="http://schemas.microsoft.com/office/drawing/2014/main" id="{1CA66E6F-FA49-E16A-3FF3-D3B0F538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71" y="1592421"/>
            <a:ext cx="7815943" cy="4177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2845D-F3E6-E887-DAA8-68EAC938098D}"/>
              </a:ext>
            </a:extLst>
          </p:cNvPr>
          <p:cNvSpPr txBox="1"/>
          <p:nvPr/>
        </p:nvSpPr>
        <p:spPr>
          <a:xfrm>
            <a:off x="2394857" y="1113591"/>
            <a:ext cx="527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Non-symmetry</a:t>
            </a:r>
          </a:p>
          <a:p>
            <a:r>
              <a:rPr lang="en-US" dirty="0"/>
              <a:t>Bit 0:3 (M1, M3, M5, M7) overlapping</a:t>
            </a:r>
          </a:p>
        </p:txBody>
      </p:sp>
    </p:spTree>
    <p:extLst>
      <p:ext uri="{BB962C8B-B14F-4D97-AF65-F5344CB8AC3E}">
        <p14:creationId xmlns:p14="http://schemas.microsoft.com/office/powerpoint/2010/main" val="32917445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Layout Iteration2 - </a:t>
            </a:r>
            <a:r>
              <a:rPr lang="en-US" dirty="0" err="1"/>
              <a:t>singleDAC</a:t>
            </a:r>
            <a:r>
              <a:rPr lang="en-US" dirty="0"/>
              <a:t> – Remove2Dummy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 descr="A green and black squares&#10;&#10;Description automatically generated">
            <a:extLst>
              <a:ext uri="{FF2B5EF4-FFF2-40B4-BE49-F238E27FC236}">
                <a16:creationId xmlns:a16="http://schemas.microsoft.com/office/drawing/2014/main" id="{DE40DFD8-40DE-D442-A6CA-A48860C4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481" y="2314433"/>
            <a:ext cx="8055038" cy="4075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85762-99A9-B6A3-B1D6-FA1ECAD60004}"/>
              </a:ext>
            </a:extLst>
          </p:cNvPr>
          <p:cNvSpPr txBox="1"/>
          <p:nvPr/>
        </p:nvSpPr>
        <p:spPr>
          <a:xfrm>
            <a:off x="740229" y="1055914"/>
            <a:ext cx="509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CC between Bits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CC effects to the Dummy for bit0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B99B0-A9C3-3A5D-5493-C3DBEF66DB75}"/>
              </a:ext>
            </a:extLst>
          </p:cNvPr>
          <p:cNvSpPr txBox="1"/>
          <p:nvPr/>
        </p:nvSpPr>
        <p:spPr>
          <a:xfrm>
            <a:off x="6357260" y="1055367"/>
            <a:ext cx="4800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C(w.r.t substrate)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the length of Bit 0:3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Non-binary routing</a:t>
            </a:r>
          </a:p>
        </p:txBody>
      </p:sp>
    </p:spTree>
    <p:extLst>
      <p:ext uri="{BB962C8B-B14F-4D97-AF65-F5344CB8AC3E}">
        <p14:creationId xmlns:p14="http://schemas.microsoft.com/office/powerpoint/2010/main" val="36520654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Final </a:t>
            </a:r>
            <a:r>
              <a:rPr lang="en-US" dirty="0" err="1"/>
              <a:t>singleDAC</a:t>
            </a:r>
            <a:r>
              <a:rPr lang="en-US" dirty="0"/>
              <a:t>(cap bank) Floorplan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0" name="Content Placeholder 9" descr="A colorful squares with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477C02C6-23F7-595F-2EDC-E7D98A95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835" r="6070"/>
          <a:stretch/>
        </p:blipFill>
        <p:spPr>
          <a:xfrm>
            <a:off x="609601" y="1050790"/>
            <a:ext cx="10972808" cy="2378210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0FC5D-0D00-0F79-035D-BEBC0B9C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97328"/>
              </p:ext>
            </p:extLst>
          </p:nvPr>
        </p:nvGraphicFramePr>
        <p:xfrm>
          <a:off x="609601" y="4332447"/>
          <a:ext cx="997528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8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241730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7690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Final Layout – single DAC  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6403F7-798F-67B7-F18D-620B9FF84537}"/>
              </a:ext>
            </a:extLst>
          </p:cNvPr>
          <p:cNvSpPr/>
          <p:nvPr/>
        </p:nvSpPr>
        <p:spPr>
          <a:xfrm>
            <a:off x="978988" y="1413051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4C17-0643-DB63-AF5C-42084A88B057}"/>
              </a:ext>
            </a:extLst>
          </p:cNvPr>
          <p:cNvSpPr txBox="1"/>
          <p:nvPr/>
        </p:nvSpPr>
        <p:spPr>
          <a:xfrm>
            <a:off x="79140" y="3256869"/>
            <a:ext cx="1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78.69u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EA23850-A3C0-0C8C-297C-DD1E7567CB16}"/>
              </a:ext>
            </a:extLst>
          </p:cNvPr>
          <p:cNvSpPr/>
          <p:nvPr/>
        </p:nvSpPr>
        <p:spPr>
          <a:xfrm rot="5400000">
            <a:off x="4973594" y="2182263"/>
            <a:ext cx="312421" cy="764177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7B7E8-7D76-0761-507E-1431495F7359}"/>
              </a:ext>
            </a:extLst>
          </p:cNvPr>
          <p:cNvSpPr txBox="1"/>
          <p:nvPr/>
        </p:nvSpPr>
        <p:spPr>
          <a:xfrm>
            <a:off x="5624815" y="623955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125.5u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3B1C5-3015-3E5E-649F-36D4BAB37859}"/>
              </a:ext>
            </a:extLst>
          </p:cNvPr>
          <p:cNvSpPr txBox="1"/>
          <p:nvPr/>
        </p:nvSpPr>
        <p:spPr>
          <a:xfrm>
            <a:off x="9033080" y="1551569"/>
            <a:ext cx="2759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metal used for each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routing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Compensation </a:t>
            </a:r>
            <a:r>
              <a:rPr lang="en-US" dirty="0" err="1"/>
              <a:t>Capcitor</a:t>
            </a:r>
            <a:r>
              <a:rPr lang="en-US" dirty="0"/>
              <a:t> to make perfect 2^n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white and black lines with red and green lines&#10;&#10;Description automatically generated with medium confidence">
            <a:extLst>
              <a:ext uri="{FF2B5EF4-FFF2-40B4-BE49-F238E27FC236}">
                <a16:creationId xmlns:a16="http://schemas.microsoft.com/office/drawing/2014/main" id="{E8157043-86A8-6B66-585D-C48B1615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84" y="1275644"/>
            <a:ext cx="7889850" cy="47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727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38C363F-D0A2-4048-B8E9-4524591405C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32331</TotalTime>
  <Words>499</Words>
  <Application>Microsoft Office PowerPoint</Application>
  <PresentationFormat>Widescreen</PresentationFormat>
  <Paragraphs>254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BioEE Template v2</vt:lpstr>
      <vt:lpstr>PowerPoint Presentation</vt:lpstr>
      <vt:lpstr> uCAP Layout</vt:lpstr>
      <vt:lpstr>Schematic-singleDAC(cap bank)</vt:lpstr>
      <vt:lpstr> Metal Width vs. Current </vt:lpstr>
      <vt:lpstr>singleDAC(cap bank) Floorplan – Common Centroid</vt:lpstr>
      <vt:lpstr>Layout Iteration1 - singleDAC – Bit0123 - center</vt:lpstr>
      <vt:lpstr>Layout Iteration2 - singleDAC – Remove2Dummy</vt:lpstr>
      <vt:lpstr> Final singleDAC(cap bank) Floorplan</vt:lpstr>
      <vt:lpstr>Final Layout – single DAC  </vt:lpstr>
      <vt:lpstr>CDAC RCX Cap Table</vt:lpstr>
      <vt:lpstr>SAR-Core RCX Cap Table</vt:lpstr>
      <vt:lpstr>Schematic – CDAC</vt:lpstr>
      <vt:lpstr>Final Layout – CDAC</vt:lpstr>
      <vt:lpstr>Schematic – SAR ADC</vt:lpstr>
      <vt:lpstr>Final Layout – SAR-ADC</vt:lpstr>
      <vt:lpstr>Simulation Result – SAR_ADC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Chengming Li</cp:lastModifiedBy>
  <cp:revision>213</cp:revision>
  <cp:lastPrinted>2012-02-15T19:47:19Z</cp:lastPrinted>
  <dcterms:created xsi:type="dcterms:W3CDTF">2013-08-07T23:59:10Z</dcterms:created>
  <dcterms:modified xsi:type="dcterms:W3CDTF">2024-05-24T20:02:02Z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