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6"/>
  </p:notesMasterIdLst>
  <p:handoutMasterIdLst>
    <p:handoutMasterId r:id="rId27"/>
  </p:handoutMasterIdLst>
  <p:sldIdLst>
    <p:sldId id="256" r:id="rId3"/>
    <p:sldId id="268" r:id="rId4"/>
    <p:sldId id="278" r:id="rId5"/>
    <p:sldId id="273" r:id="rId6"/>
    <p:sldId id="279" r:id="rId7"/>
    <p:sldId id="280" r:id="rId8"/>
    <p:sldId id="281" r:id="rId9"/>
    <p:sldId id="282" r:id="rId10"/>
    <p:sldId id="294" r:id="rId11"/>
    <p:sldId id="269" r:id="rId12"/>
    <p:sldId id="285" r:id="rId13"/>
    <p:sldId id="288" r:id="rId14"/>
    <p:sldId id="283" r:id="rId15"/>
    <p:sldId id="289" r:id="rId16"/>
    <p:sldId id="290" r:id="rId17"/>
    <p:sldId id="284" r:id="rId18"/>
    <p:sldId id="291" r:id="rId19"/>
    <p:sldId id="292" r:id="rId20"/>
    <p:sldId id="293" r:id="rId21"/>
    <p:sldId id="272" r:id="rId22"/>
    <p:sldId id="286" r:id="rId23"/>
    <p:sldId id="287" r:id="rId24"/>
    <p:sldId id="29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showGuides="1">
      <p:cViewPr varScale="1">
        <p:scale>
          <a:sx n="76" d="100"/>
          <a:sy n="76" d="100"/>
        </p:scale>
        <p:origin x="60"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51" d="100"/>
          <a:sy n="51" d="100"/>
        </p:scale>
        <p:origin x="235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zh-CN" altLang="en-US"/>
              <a:pPr/>
              <a:t>2014/6/7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zh-CN" altLang="en-US"/>
              <a:pPr/>
              <a:t>2014/6/7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标题 1"/>
          <p:cNvSpPr>
            <a:spLocks noGrp="1"/>
          </p:cNvSpPr>
          <p:nvPr>
            <p:ph type="ctrTitle" hasCustomPrompt="1"/>
          </p:nvPr>
        </p:nvSpPr>
        <p:spPr>
          <a:xfrm>
            <a:off x="1104900" y="2292094"/>
            <a:ext cx="10096500" cy="2219691"/>
          </a:xfrm>
        </p:spPr>
        <p:txBody>
          <a:bodyPr anchor="ctr">
            <a:normAutofit/>
          </a:bodyPr>
          <a:lstStyle>
            <a:lvl1pPr algn="l">
              <a:defRPr sz="4400" cap="all" baseline="0"/>
            </a:lvl1pPr>
          </a:lstStyle>
          <a:p>
            <a:r>
              <a:rPr lang="zh-CN" altLang="en-US" dirty="0" smtClean="0"/>
              <a:t>单击此处编辑母版标题样式 </a:t>
            </a:r>
            <a:endParaRPr dirty="0"/>
          </a:p>
        </p:txBody>
      </p:sp>
      <p:sp>
        <p:nvSpPr>
          <p:cNvPr id="3" name="副标题 2"/>
          <p:cNvSpPr>
            <a:spLocks noGrp="1"/>
          </p:cNvSpPr>
          <p:nvPr>
            <p:ph type="subTitle" idx="1" hasCustomPrompt="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 单击此处编辑母版副标题样式</a:t>
            </a:r>
            <a:endParaRPr dirty="0"/>
          </a:p>
        </p:txBody>
      </p:sp>
      <p:sp>
        <p:nvSpPr>
          <p:cNvPr id="4" name="日期占位符 3"/>
          <p:cNvSpPr>
            <a:spLocks noGrp="1"/>
          </p:cNvSpPr>
          <p:nvPr>
            <p:ph type="dt" sz="half" idx="10"/>
          </p:nvPr>
        </p:nvSpPr>
        <p:spPr/>
        <p:txBody>
          <a:bodyPr/>
          <a:lstStyle/>
          <a:p>
            <a:r>
              <a:rPr lang="en-US" altLang="zh-CN" dirty="0" smtClean="0"/>
              <a:t>2012/11/13</a:t>
            </a:r>
          </a:p>
        </p:txBody>
      </p:sp>
      <p:sp>
        <p:nvSpPr>
          <p:cNvPr id="5" name="页脚占位符 4"/>
          <p:cNvSpPr>
            <a:spLocks noGrp="1"/>
          </p:cNvSpPr>
          <p:nvPr>
            <p:ph type="ftr" sz="quarter" idx="11"/>
          </p:nvPr>
        </p:nvSpPr>
        <p:spPr/>
        <p:txBody>
          <a:bodyPr/>
          <a:lstStyle/>
          <a:p>
            <a:endParaRPr/>
          </a:p>
        </p:txBody>
      </p:sp>
      <p:sp>
        <p:nvSpPr>
          <p:cNvPr id="6" name="幻灯片编号占位符 5"/>
          <p:cNvSpPr>
            <a:spLocks noGrp="1"/>
          </p:cNvSpPr>
          <p:nvPr>
            <p:ph type="sldNum" sz="quarter" idx="12"/>
          </p:nvPr>
        </p:nvSpPr>
        <p:spPr/>
        <p:txBody>
          <a:bodyPr/>
          <a:lstStyle/>
          <a:p>
            <a:fld id="{0FF54DE5-C571-48E8-A5BC-B369434E2F44}" type="slidenum">
              <a:rPr/>
              <a:pPr/>
              <a:t>‹#›</a:t>
            </a:fld>
            <a:endParaRPr/>
          </a:p>
        </p:txBody>
      </p:sp>
      <p:pic>
        <p:nvPicPr>
          <p:cNvPr id="11" name="图片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lstStyle>
            <a:lvl1pPr>
              <a:defRPr sz="3200">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dirty="0"/>
          </a:p>
        </p:txBody>
      </p:sp>
      <p:sp>
        <p:nvSpPr>
          <p:cNvPr id="3" name="图片占位符 2"/>
          <p:cNvSpPr>
            <a:spLocks noGrp="1"/>
          </p:cNvSpPr>
          <p:nvPr>
            <p:ph type="pic" idx="1"/>
          </p:nvPr>
        </p:nvSpPr>
        <p:spPr>
          <a:xfrm>
            <a:off x="4654671" y="1600199"/>
            <a:ext cx="6430912" cy="4572001"/>
          </a:xfrm>
        </p:spPr>
        <p:txBody>
          <a:bodyPr tIns="1188720">
            <a:normAutofit/>
          </a:bodyPr>
          <a:lstStyle>
            <a:lvl1pPr marL="0" indent="0" algn="ctr">
              <a:buNone/>
              <a:defRPr sz="20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a:p>
        </p:txBody>
      </p:sp>
      <p:sp>
        <p:nvSpPr>
          <p:cNvPr id="4" name="文本占位符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r>
              <a:rPr lang="en-US" altLang="zh-CN" dirty="0" smtClean="0"/>
              <a:t>2012/11/13</a:t>
            </a:r>
          </a:p>
        </p:txBody>
      </p:sp>
      <p:sp>
        <p:nvSpPr>
          <p:cNvPr id="6" name="页脚占位符 5"/>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7" name="幻灯片编号占位符 6"/>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0FF54DE5-C571-48E8-A5BC-B369434E2F44}" type="slidenum">
              <a:rPr lang="en-US" altLang="zh-CN" smtClean="0"/>
              <a:pPr/>
              <a:t>‹#›</a:t>
            </a:fld>
            <a:endParaRPr lang="en-US" altLang="zh-CN"/>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dirty="0"/>
          </a:p>
        </p:txBody>
      </p:sp>
      <p:sp>
        <p:nvSpPr>
          <p:cNvPr id="3" name="竖排文字占位符 2"/>
          <p:cNvSpPr>
            <a:spLocks noGrp="1"/>
          </p:cNvSpPr>
          <p:nvPr>
            <p:ph type="body" orient="vert" idx="1"/>
          </p:nvPr>
        </p:nvSpPr>
        <p:spPr/>
        <p:txBody>
          <a:bodyPr vert="eaVert"/>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r>
              <a:rPr lang="en-US" altLang="zh-CN" dirty="0" smtClean="0"/>
              <a:t>2012/11/13</a:t>
            </a:r>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0FF54DE5-C571-48E8-A5BC-B369434E2F44}" type="slidenum">
              <a:rPr lang="en-US" altLang="zh-CN" smtClean="0"/>
              <a:pPr/>
              <a:t>‹#›</a:t>
            </a:fld>
            <a:endParaRPr lang="en-US" altLang="zh-CN"/>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72600" y="365125"/>
            <a:ext cx="1714500" cy="5811838"/>
          </a:xfrm>
        </p:spPr>
        <p:txBody>
          <a:bodyPr vert="eaVert"/>
          <a:lstStyle>
            <a:lvl1pPr>
              <a:defRPr>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dirty="0"/>
          </a:p>
        </p:txBody>
      </p:sp>
      <p:sp>
        <p:nvSpPr>
          <p:cNvPr id="3" name="竖排文字占位符 2z"/>
          <p:cNvSpPr>
            <a:spLocks noGrp="1"/>
          </p:cNvSpPr>
          <p:nvPr>
            <p:ph type="body" orient="vert" idx="1"/>
          </p:nvPr>
        </p:nvSpPr>
        <p:spPr>
          <a:xfrm>
            <a:off x="1104900" y="365125"/>
            <a:ext cx="8098896" cy="5811838"/>
          </a:xfrm>
        </p:spPr>
        <p:txBody>
          <a:bodyPr vert="eaVert"/>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r>
              <a:rPr lang="en-US" altLang="zh-CN" dirty="0" smtClean="0"/>
              <a:t>2012/11/13</a:t>
            </a:r>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0FF54DE5-C571-48E8-A5BC-B369434E2F44}" type="slidenum">
              <a:rPr lang="en-US" altLang="zh-CN" smtClean="0"/>
              <a:pPr/>
              <a:t>‹#›</a:t>
            </a:fld>
            <a:endParaRPr lang="en-US" altLang="zh-CN"/>
          </a:p>
        </p:txBody>
      </p:sp>
      <p:grpSp>
        <p:nvGrpSpPr>
          <p:cNvPr id="7" name="组 6"/>
          <p:cNvGrpSpPr/>
          <p:nvPr/>
        </p:nvGrpSpPr>
        <p:grpSpPr>
          <a:xfrm rot="5400000">
            <a:off x="6514047" y="3228843"/>
            <a:ext cx="5632704" cy="84403"/>
            <a:chOff x="1073150" y="1219201"/>
            <a:chExt cx="10058400" cy="63125"/>
          </a:xfrm>
        </p:grpSpPr>
        <p:cxnSp>
          <p:nvCxnSpPr>
            <p:cNvPr id="8" name="直线连接线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线连接线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
        <p:nvSpPr>
          <p:cNvPr id="4" name="日期占位符 3"/>
          <p:cNvSpPr>
            <a:spLocks noGrp="1"/>
          </p:cNvSpPr>
          <p:nvPr>
            <p:ph type="dt" sz="half" idx="10"/>
          </p:nvPr>
        </p:nvSpPr>
        <p:spPr/>
        <p:txBody>
          <a:bodyPr/>
          <a:lstStyle/>
          <a:p>
            <a:r>
              <a:rPr lang="en-US" altLang="zh-CN" dirty="0" smtClean="0"/>
              <a:t>2012/11/13</a:t>
            </a:r>
          </a:p>
        </p:txBody>
      </p:sp>
      <p:sp>
        <p:nvSpPr>
          <p:cNvPr id="5" name="页脚占位符 4"/>
          <p:cNvSpPr>
            <a:spLocks noGrp="1"/>
          </p:cNvSpPr>
          <p:nvPr>
            <p:ph type="ftr" sz="quarter" idx="11"/>
          </p:nvPr>
        </p:nvSpPr>
        <p:spPr/>
        <p:txBody>
          <a:bodyPr/>
          <a:lstStyle/>
          <a:p>
            <a:endParaRPr/>
          </a:p>
        </p:txBody>
      </p:sp>
      <p:sp>
        <p:nvSpPr>
          <p:cNvPr id="6" name="幻灯片编号占位符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线连接线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线连接线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Microsoft YaHei UI" panose="020B0503020204020204" pitchFamily="34" charset="-122"/>
              <a:ea typeface="Microsoft YaHei UI"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1104900" y="2292094"/>
            <a:ext cx="5734050" cy="2219691"/>
          </a:xfrm>
        </p:spPr>
        <p:txBody>
          <a:bodyPr anchor="ctr">
            <a:normAutofit/>
          </a:bodyPr>
          <a:lstStyle>
            <a:lvl1pPr algn="l">
              <a:defRPr sz="4400" cap="all" baseline="0">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dirty="0"/>
          </a:p>
        </p:txBody>
      </p:sp>
      <p:sp>
        <p:nvSpPr>
          <p:cNvPr id="3" name="副标题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dirty="0"/>
          </a:p>
        </p:txBody>
      </p:sp>
      <p:pic>
        <p:nvPicPr>
          <p:cNvPr id="10" name="图片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atin typeface="Microsoft YaHei UI" panose="020B0503020204020204" pitchFamily="34" charset="-122"/>
                <a:ea typeface="Microsoft YaHei UI" panose="020B0503020204020204" pitchFamily="34" charset="-122"/>
              </a:defRPr>
            </a:lvl1pPr>
          </a:lstStyle>
          <a:p>
            <a:r>
              <a:rPr lang="zh-CN" altLang="en-US" smtClean="0"/>
              <a:t>单击图标添加图片</a:t>
            </a:r>
            <a:endParaRPr/>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zh-CN" altLang="en-US" sz="1200" b="1" i="1" dirty="0" smtClean="0">
                <a:latin typeface="Microsoft YaHei UI" panose="020B0503020204020204" pitchFamily="34" charset="-122"/>
                <a:ea typeface="Microsoft YaHei UI" panose="020B0503020204020204" pitchFamily="34" charset="-122"/>
                <a:cs typeface="Arial" pitchFamily="34" charset="0"/>
              </a:rPr>
              <a:t> 注意：                        要更改此幻灯片的图片，请选择图片并将其删除。然后单击占位符中的图片图标以便插入自己的图片。</a:t>
            </a:r>
            <a:endParaRPr sz="1200" i="1" dirty="0">
              <a:latin typeface="Microsoft YaHei UI" panose="020B0503020204020204" pitchFamily="34" charset="-122"/>
              <a:ea typeface="Microsoft YaHei UI" panose="020B0503020204020204" pitchFamily="34" charset="-122"/>
              <a:cs typeface="Arial" pitchFamily="34" charset="0"/>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线连接线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Microsoft YaHei UI" panose="020B0503020204020204" pitchFamily="34" charset="-122"/>
                <a:ea typeface="Microsoft YaHei UI"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线连接线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dirty="0"/>
          </a:p>
        </p:txBody>
      </p:sp>
      <p:sp>
        <p:nvSpPr>
          <p:cNvPr id="3" name="文本占位符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Microsoft YaHei UI" panose="020B0503020204020204" pitchFamily="34" charset="-122"/>
                <a:ea typeface="Microsoft YaHei UI" panose="020B0503020204020204" pitchFamily="34" charset="-122"/>
              </a:defRPr>
            </a:lvl1pPr>
          </a:lstStyle>
          <a:p>
            <a:r>
              <a:rPr lang="en-US" altLang="zh-CN" dirty="0" smtClean="0"/>
              <a:t>2012/11/13</a:t>
            </a:r>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0FF54DE5-C571-48E8-A5BC-B369434E2F44}" type="slidenum">
              <a:rPr lang="en-US" altLang="zh-CN" smtClean="0"/>
              <a:pPr/>
              <a:t>‹#›</a:t>
            </a:fld>
            <a:endParaRPr lang="en-US" altLang="zh-CN"/>
          </a:p>
        </p:txBody>
      </p:sp>
      <p:pic>
        <p:nvPicPr>
          <p:cNvPr id="7" name="图片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dirty="0"/>
          </a:p>
        </p:txBody>
      </p:sp>
      <p:sp>
        <p:nvSpPr>
          <p:cNvPr id="3" name="内容占位符 2"/>
          <p:cNvSpPr>
            <a:spLocks noGrp="1"/>
          </p:cNvSpPr>
          <p:nvPr>
            <p:ph sz="half" idx="1"/>
          </p:nvPr>
        </p:nvSpPr>
        <p:spPr>
          <a:xfrm>
            <a:off x="1104900" y="1600200"/>
            <a:ext cx="4914900" cy="4571999"/>
          </a:xfrm>
        </p:spPr>
        <p:txBody>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a:lvl7pPr>
            <a:lvl8pPr>
              <a:defRPr/>
            </a:lvl8pPr>
            <a:lvl9pP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
        <p:nvSpPr>
          <p:cNvPr id="4" name="内容占位符 3"/>
          <p:cNvSpPr>
            <a:spLocks noGrp="1"/>
          </p:cNvSpPr>
          <p:nvPr>
            <p:ph sz="half" idx="2"/>
          </p:nvPr>
        </p:nvSpPr>
        <p:spPr>
          <a:xfrm>
            <a:off x="6172200" y="1600200"/>
            <a:ext cx="4914900" cy="4571999"/>
          </a:xfrm>
        </p:spPr>
        <p:txBody>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a:lvl7pPr>
            <a:lvl8pPr>
              <a:defRPr/>
            </a:lvl8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
        <p:nvSpPr>
          <p:cNvPr id="5" name="日期占位符 4"/>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Microsoft YaHei UI" panose="020B0503020204020204" pitchFamily="34" charset="-122"/>
                <a:ea typeface="Microsoft YaHei UI" panose="020B0503020204020204" pitchFamily="34" charset="-122"/>
              </a:defRPr>
            </a:lvl1pPr>
          </a:lstStyle>
          <a:p>
            <a:r>
              <a:rPr lang="en-US" altLang="zh-CN" dirty="0" smtClean="0"/>
              <a:t>2012/11/13</a:t>
            </a:r>
          </a:p>
        </p:txBody>
      </p:sp>
      <p:sp>
        <p:nvSpPr>
          <p:cNvPr id="6" name="页脚占位符 5"/>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7" name="幻灯片编号占位符 6"/>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0FF54DE5-C571-48E8-A5BC-B369434E2F44}" type="slidenum">
              <a:rPr lang="en-US" altLang="zh-CN" smtClean="0"/>
              <a:pPr/>
              <a:t>‹#›</a:t>
            </a:fld>
            <a:endParaRPr lang="en-US" altLang="zh-CN"/>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dirty="0"/>
          </a:p>
        </p:txBody>
      </p:sp>
      <p:sp>
        <p:nvSpPr>
          <p:cNvPr id="3" name="文本占位符 2"/>
          <p:cNvSpPr>
            <a:spLocks noGrp="1"/>
          </p:cNvSpPr>
          <p:nvPr>
            <p:ph type="body" idx="1"/>
          </p:nvPr>
        </p:nvSpPr>
        <p:spPr>
          <a:xfrm>
            <a:off x="1104900" y="1600200"/>
            <a:ext cx="4919472" cy="823912"/>
          </a:xfrm>
        </p:spPr>
        <p:txBody>
          <a:bodyPr anchor="b"/>
          <a:lstStyle>
            <a:lvl1pPr marL="0" indent="0">
              <a:spcBef>
                <a:spcPts val="0"/>
              </a:spcBef>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104900" y="2424112"/>
            <a:ext cx="4919472" cy="3748088"/>
          </a:xfrm>
        </p:spPr>
        <p:txBody>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
        <p:nvSpPr>
          <p:cNvPr id="5" name="文本占位符 4"/>
          <p:cNvSpPr>
            <a:spLocks noGrp="1"/>
          </p:cNvSpPr>
          <p:nvPr>
            <p:ph type="body" sz="quarter" idx="3"/>
          </p:nvPr>
        </p:nvSpPr>
        <p:spPr>
          <a:xfrm>
            <a:off x="6166110" y="1600200"/>
            <a:ext cx="4919472" cy="823912"/>
          </a:xfrm>
        </p:spPr>
        <p:txBody>
          <a:bodyPr anchor="b"/>
          <a:lstStyle>
            <a:lvl1pPr marL="0" indent="0">
              <a:spcBef>
                <a:spcPts val="0"/>
              </a:spcBef>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66110" y="2424112"/>
            <a:ext cx="4919472" cy="3748088"/>
          </a:xfrm>
        </p:spPr>
        <p:txBody>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
        <p:nvSpPr>
          <p:cNvPr id="7" name="日期占位符 6"/>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r>
              <a:rPr lang="en-US" altLang="zh-CN" dirty="0" smtClean="0"/>
              <a:t>2012/11/13</a:t>
            </a:r>
          </a:p>
        </p:txBody>
      </p:sp>
      <p:sp>
        <p:nvSpPr>
          <p:cNvPr id="8" name="页脚占位符 7"/>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9" name="幻灯片编号占位符 8"/>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0FF54DE5-C571-48E8-A5BC-B369434E2F44}" type="slidenum">
              <a:rPr lang="en-US" altLang="zh-CN" smtClean="0"/>
              <a:pPr/>
              <a:t>‹#›</a:t>
            </a:fld>
            <a:endParaRPr lang="en-US" altLang="zh-CN"/>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dirty="0"/>
          </a:p>
        </p:txBody>
      </p:sp>
      <p:sp>
        <p:nvSpPr>
          <p:cNvPr id="3" name="日期占位符 2"/>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Microsoft YaHei UI" panose="020B0503020204020204" pitchFamily="34" charset="-122"/>
                <a:ea typeface="Microsoft YaHei UI" panose="020B0503020204020204" pitchFamily="34" charset="-122"/>
              </a:defRPr>
            </a:lvl1pPr>
          </a:lstStyle>
          <a:p>
            <a:r>
              <a:rPr lang="en-US" altLang="zh-CN" dirty="0" smtClean="0"/>
              <a:t>2012/11/13</a:t>
            </a:r>
          </a:p>
        </p:txBody>
      </p:sp>
      <p:sp>
        <p:nvSpPr>
          <p:cNvPr id="4" name="页脚占位符 3"/>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5" name="幻灯片编号占位符 4"/>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0FF54DE5-C571-48E8-A5BC-B369434E2F44}" type="slidenum">
              <a:rPr lang="en-US" altLang="zh-CN" smtClean="0"/>
              <a:pPr/>
              <a:t>‹#›</a:t>
            </a:fld>
            <a:endParaRPr lang="en-US" altLang="zh-CN"/>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r>
              <a:rPr lang="en-US" altLang="zh-CN" dirty="0" smtClean="0"/>
              <a:t>2012/11/13</a:t>
            </a:r>
          </a:p>
        </p:txBody>
      </p:sp>
      <p:sp>
        <p:nvSpPr>
          <p:cNvPr id="3" name="页脚占位符 2"/>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4" name="幻灯片编号占位符 3"/>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0FF54DE5-C571-48E8-A5BC-B369434E2F44}" type="slidenum">
              <a:rPr lang="en-US" altLang="zh-CN" smtClean="0"/>
              <a:pPr/>
              <a:t>‹#›</a:t>
            </a:fld>
            <a:endParaRPr lang="en-US" altLang="zh-CN"/>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lstStyle>
            <a:lvl1pPr>
              <a:defRPr sz="3200">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dirty="0"/>
          </a:p>
        </p:txBody>
      </p:sp>
      <p:sp>
        <p:nvSpPr>
          <p:cNvPr id="3" name="内容占位符 2"/>
          <p:cNvSpPr>
            <a:spLocks noGrp="1"/>
          </p:cNvSpPr>
          <p:nvPr>
            <p:ph idx="1"/>
          </p:nvPr>
        </p:nvSpPr>
        <p:spPr>
          <a:xfrm>
            <a:off x="5641848" y="1600199"/>
            <a:ext cx="5445252" cy="4572001"/>
          </a:xfrm>
        </p:spPr>
        <p:txBody>
          <a:bodyPr>
            <a:normAutofit/>
          </a:bodyPr>
          <a:lstStyle>
            <a:lvl1pPr>
              <a:defRPr sz="2000">
                <a:latin typeface="Microsoft YaHei UI" panose="020B0503020204020204" pitchFamily="34" charset="-122"/>
                <a:ea typeface="Microsoft YaHei UI" panose="020B0503020204020204" pitchFamily="34" charset="-122"/>
              </a:defRPr>
            </a:lvl1pPr>
            <a:lvl2pPr>
              <a:defRPr sz="16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
        <p:nvSpPr>
          <p:cNvPr id="4" name="文本占位符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r>
              <a:rPr lang="en-US" altLang="zh-CN" dirty="0" smtClean="0"/>
              <a:t>2012/11/13</a:t>
            </a:r>
          </a:p>
        </p:txBody>
      </p:sp>
      <p:sp>
        <p:nvSpPr>
          <p:cNvPr id="6" name="页脚占位符 5"/>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7" name="幻灯片编号占位符 6"/>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0FF54DE5-C571-48E8-A5BC-B369434E2F44}" type="slidenum">
              <a:rPr lang="en-US" altLang="zh-CN" smtClean="0"/>
              <a:pPr/>
              <a:t>‹#›</a:t>
            </a:fld>
            <a:endParaRPr lang="en-US" altLang="zh-CN"/>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zh-CN" altLang="en-US" dirty="0" smtClean="0"/>
              <a:t>单击此处编辑母版标题样式</a:t>
            </a:r>
            <a:endParaRPr dirty="0"/>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a:p>
            <a:pPr lvl="5"/>
            <a:r>
              <a:rPr lang="zh-CN" altLang="en-US" dirty="0" smtClean="0"/>
              <a:t>第六级</a:t>
            </a:r>
          </a:p>
          <a:p>
            <a:pPr lvl="6"/>
            <a:r>
              <a:rPr lang="zh-CN" altLang="en-US" dirty="0" smtClean="0"/>
              <a:t>第七级</a:t>
            </a:r>
          </a:p>
          <a:p>
            <a:pPr lvl="7"/>
            <a:r>
              <a:rPr lang="zh-CN" altLang="en-US" dirty="0" smtClean="0"/>
              <a:t>第八级</a:t>
            </a:r>
          </a:p>
          <a:p>
            <a:pPr lvl="8"/>
            <a:r>
              <a:rPr lang="zh-CN" altLang="en-US" dirty="0" smtClean="0"/>
              <a:t>第九级</a:t>
            </a:r>
          </a:p>
          <a:p>
            <a:pPr lvl="4"/>
            <a:endParaRPr lang="en-US" altLang="zh-CN" dirty="0" smtClean="0"/>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r>
              <a:rPr lang="en-US" altLang="zh-CN" dirty="0" smtClean="0"/>
              <a:t>2012/11/13</a:t>
            </a: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a:t>
            </a:fld>
            <a:endParaRPr/>
          </a:p>
        </p:txBody>
      </p:sp>
      <p:grpSp>
        <p:nvGrpSpPr>
          <p:cNvPr id="15" name="组 14"/>
          <p:cNvGrpSpPr/>
          <p:nvPr/>
        </p:nvGrpSpPr>
        <p:grpSpPr>
          <a:xfrm>
            <a:off x="1103376" y="1219201"/>
            <a:ext cx="9985248" cy="84403"/>
            <a:chOff x="1073150" y="1219201"/>
            <a:chExt cx="10058400" cy="63125"/>
          </a:xfrm>
        </p:grpSpPr>
        <p:cxnSp>
          <p:nvCxnSpPr>
            <p:cNvPr id="13" name="直线连接线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lnSpc>
          <a:spcPct val="90000"/>
        </a:lnSpc>
        <a:spcBef>
          <a:spcPts val="1800"/>
        </a:spcBef>
        <a:buSzPct val="50000"/>
        <a:buFont typeface="Wingdings" panose="05000000000000000000" pitchFamily="2" charset="2"/>
        <a:buChar char="n"/>
        <a:defRPr sz="20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104900" y="2292094"/>
            <a:ext cx="5734050" cy="2219691"/>
          </a:xfrm>
        </p:spPr>
        <p:txBody>
          <a:bodyPr anchor="ctr"/>
          <a:lstStyle/>
          <a:p>
            <a:r>
              <a:rPr lang="zh-CN" altLang="en-US" dirty="0" smtClean="0"/>
              <a:t>摄像头下的</a:t>
            </a:r>
            <a:r>
              <a:rPr lang="en-US" altLang="zh-CN" dirty="0" smtClean="0"/>
              <a:t/>
            </a:r>
            <a:br>
              <a:rPr lang="en-US" altLang="zh-CN" dirty="0" smtClean="0"/>
            </a:br>
            <a:r>
              <a:rPr lang="zh-CN" altLang="en-US" dirty="0" smtClean="0"/>
              <a:t>动态人体检测和追踪</a:t>
            </a:r>
            <a:endParaRPr lang="en-US" dirty="0"/>
          </a:p>
        </p:txBody>
      </p:sp>
      <p:sp>
        <p:nvSpPr>
          <p:cNvPr id="7" name="副标题 6"/>
          <p:cNvSpPr>
            <a:spLocks noGrp="1"/>
          </p:cNvSpPr>
          <p:nvPr>
            <p:ph type="subTitle" idx="1"/>
          </p:nvPr>
        </p:nvSpPr>
        <p:spPr/>
        <p:txBody>
          <a:bodyPr/>
          <a:lstStyle/>
          <a:p>
            <a:r>
              <a:rPr lang="zh-CN" altLang="en-US" dirty="0" smtClean="0"/>
              <a:t>杨轶林  廖睿智  马蕊  杨博  王黄铭</a:t>
            </a:r>
            <a:endParaRPr lang="zh-CN" altLang="en-US" dirty="0"/>
          </a:p>
        </p:txBody>
      </p:sp>
      <p:pic>
        <p:nvPicPr>
          <p:cNvPr id="4" name="图片占位符 3" descr="在表上打开书，在背景中模糊书架"/>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4900" y="2292095"/>
            <a:ext cx="10096500" cy="2218946"/>
          </a:xfrm>
        </p:spPr>
        <p:txBody>
          <a:bodyPr>
            <a:normAutofit/>
          </a:bodyPr>
          <a:lstStyle/>
          <a:p>
            <a:pPr algn="ctr">
              <a:lnSpc>
                <a:spcPct val="120000"/>
              </a:lnSpc>
            </a:pPr>
            <a:r>
              <a:rPr lang="en-US" altLang="zh-CN" sz="2800" dirty="0">
                <a:solidFill>
                  <a:srgbClr val="FF0000"/>
                </a:solidFill>
                <a:latin typeface="Microsoft YaHei UI" panose="020B0503020204020204" pitchFamily="34" charset="-122"/>
                <a:ea typeface="Microsoft YaHei UI" panose="020B0503020204020204" pitchFamily="34" charset="-122"/>
              </a:rPr>
              <a:t>1</a:t>
            </a:r>
            <a:r>
              <a:rPr lang="zh-CN" altLang="en-US" sz="2800" dirty="0" smtClean="0">
                <a:solidFill>
                  <a:srgbClr val="FF0000"/>
                </a:solidFill>
                <a:latin typeface="Microsoft YaHei UI" panose="020B0503020204020204" pitchFamily="34" charset="-122"/>
                <a:ea typeface="Microsoft YaHei UI" panose="020B0503020204020204" pitchFamily="34" charset="-122"/>
              </a:rPr>
              <a:t>、利用帧</a:t>
            </a:r>
            <a:r>
              <a:rPr lang="zh-CN" altLang="en-US" sz="2800" dirty="0">
                <a:solidFill>
                  <a:srgbClr val="FF0000"/>
                </a:solidFill>
                <a:latin typeface="Microsoft YaHei UI" panose="020B0503020204020204" pitchFamily="34" charset="-122"/>
                <a:ea typeface="Microsoft YaHei UI" panose="020B0503020204020204" pitchFamily="34" charset="-122"/>
              </a:rPr>
              <a:t>间差检测运动</a:t>
            </a:r>
            <a:r>
              <a:rPr lang="zh-CN" altLang="en-US" sz="2800" dirty="0">
                <a:latin typeface="Microsoft YaHei UI" panose="020B0503020204020204" pitchFamily="34" charset="-122"/>
                <a:ea typeface="Microsoft YaHei UI" panose="020B0503020204020204" pitchFamily="34" charset="-122"/>
              </a:rPr>
              <a:t>  </a:t>
            </a:r>
            <a:r>
              <a:rPr lang="en-US" altLang="zh-CN" sz="2800" dirty="0" smtClean="0">
                <a:latin typeface="Microsoft YaHei UI" panose="020B0503020204020204" pitchFamily="34" charset="-122"/>
                <a:ea typeface="Microsoft YaHei UI" panose="020B0503020204020204" pitchFamily="34" charset="-122"/>
              </a:rPr>
              <a:t/>
            </a:r>
            <a:br>
              <a:rPr lang="en-US" altLang="zh-CN" sz="2800" dirty="0" smtClean="0">
                <a:latin typeface="Microsoft YaHei UI" panose="020B0503020204020204" pitchFamily="34" charset="-122"/>
                <a:ea typeface="Microsoft YaHei UI" panose="020B0503020204020204" pitchFamily="34" charset="-122"/>
              </a:rPr>
            </a:br>
            <a:r>
              <a:rPr lang="en-US" altLang="zh-CN" sz="2800" dirty="0" smtClean="0">
                <a:latin typeface="Microsoft YaHei UI" panose="020B0503020204020204" pitchFamily="34" charset="-122"/>
                <a:ea typeface="Microsoft YaHei UI" panose="020B0503020204020204" pitchFamily="34" charset="-122"/>
              </a:rPr>
              <a:t>2</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HOG</a:t>
            </a:r>
            <a:r>
              <a:rPr lang="zh-CN" altLang="en-US" sz="2800" dirty="0" smtClean="0">
                <a:latin typeface="Microsoft YaHei UI" panose="020B0503020204020204" pitchFamily="34" charset="-122"/>
                <a:ea typeface="Microsoft YaHei UI" panose="020B0503020204020204" pitchFamily="34" charset="-122"/>
              </a:rPr>
              <a:t>特征行人匹配  </a:t>
            </a:r>
            <a:r>
              <a:rPr lang="en-US" altLang="zh-CN" sz="2800" dirty="0" smtClean="0">
                <a:latin typeface="Microsoft YaHei UI" panose="020B0503020204020204" pitchFamily="34" charset="-122"/>
                <a:ea typeface="Microsoft YaHei UI" panose="020B0503020204020204" pitchFamily="34" charset="-122"/>
              </a:rPr>
              <a:t/>
            </a:r>
            <a:br>
              <a:rPr lang="en-US" altLang="zh-CN" sz="2800" dirty="0" smtClean="0">
                <a:latin typeface="Microsoft YaHei UI" panose="020B0503020204020204" pitchFamily="34" charset="-122"/>
                <a:ea typeface="Microsoft YaHei UI" panose="020B0503020204020204" pitchFamily="34" charset="-122"/>
              </a:rPr>
            </a:br>
            <a:r>
              <a:rPr lang="en-US" altLang="zh-CN" sz="2800" dirty="0" smtClean="0">
                <a:latin typeface="Microsoft YaHei UI" panose="020B0503020204020204" pitchFamily="34" charset="-122"/>
                <a:ea typeface="Microsoft YaHei UI" panose="020B0503020204020204" pitchFamily="34" charset="-122"/>
              </a:rPr>
              <a:t>3</a:t>
            </a:r>
            <a:r>
              <a:rPr lang="zh-CN" altLang="en-US" sz="2800" dirty="0" smtClean="0">
                <a:latin typeface="Microsoft YaHei UI" panose="020B0503020204020204" pitchFamily="34" charset="-122"/>
                <a:ea typeface="Microsoft YaHei UI" panose="020B0503020204020204" pitchFamily="34" charset="-122"/>
              </a:rPr>
              <a:t>、运用</a:t>
            </a:r>
            <a:r>
              <a:rPr lang="en-US" altLang="zh-CN" sz="2800" dirty="0" smtClean="0">
                <a:latin typeface="Microsoft YaHei UI" panose="020B0503020204020204" pitchFamily="34" charset="-122"/>
                <a:ea typeface="Microsoft YaHei UI" panose="020B0503020204020204" pitchFamily="34" charset="-122"/>
              </a:rPr>
              <a:t>TLD</a:t>
            </a:r>
            <a:r>
              <a:rPr lang="zh-CN" altLang="en-US" sz="2800" dirty="0">
                <a:latin typeface="Microsoft YaHei UI" panose="020B0503020204020204" pitchFamily="34" charset="-122"/>
                <a:ea typeface="Microsoft YaHei UI" panose="020B0503020204020204" pitchFamily="34" charset="-122"/>
              </a:rPr>
              <a:t>算法进行跟踪</a:t>
            </a:r>
            <a:endParaRPr lang="en-US" alt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pPr algn="ctr"/>
            <a:r>
              <a:rPr lang="zh-CN" altLang="en-US" sz="3200" dirty="0" smtClean="0">
                <a:solidFill>
                  <a:schemeClr val="tx1">
                    <a:lumMod val="40000"/>
                    <a:lumOff val="60000"/>
                  </a:schemeClr>
                </a:solidFill>
              </a:rPr>
              <a:t>实现步骤</a:t>
            </a:r>
            <a:endParaRPr lang="en-US" sz="3200" dirty="0">
              <a:solidFill>
                <a:schemeClr val="tx1">
                  <a:lumMod val="40000"/>
                  <a:lumOff val="60000"/>
                </a:schemeClr>
              </a:solidFill>
            </a:endParaRPr>
          </a:p>
        </p:txBody>
      </p:sp>
    </p:spTree>
    <p:extLst>
      <p:ext uri="{BB962C8B-B14F-4D97-AF65-F5344CB8AC3E}">
        <p14:creationId xmlns:p14="http://schemas.microsoft.com/office/powerpoint/2010/main" val="426358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利用帧间差检测运动</a:t>
            </a:r>
            <a:endParaRPr lang="it-IT"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t>帧间差分法是一种通过对视频图像序列中相邻两帧作差分运算来获得运动目标轮廓的方法</a:t>
            </a:r>
            <a:endParaRPr lang="en-US" altLang="zh-CN" dirty="0" smtClean="0"/>
          </a:p>
          <a:p>
            <a:r>
              <a:rPr lang="zh-CN" altLang="en-US" dirty="0" smtClean="0"/>
              <a:t>优点： 算法实现简单，程序设计复杂度低；对光线等场景变化不太敏感，能够适应各种动态环境，稳定性较好</a:t>
            </a:r>
            <a:endParaRPr lang="en-US" altLang="zh-CN" dirty="0" smtClean="0"/>
          </a:p>
          <a:p>
            <a:r>
              <a:rPr lang="zh-CN" altLang="en-US" dirty="0" smtClean="0"/>
              <a:t>缺点： 不能提取出对象的完整区域，只能提取出边界；依赖于选择的帧间时间间隔</a:t>
            </a:r>
            <a:endParaRPr lang="en-US" altLang="zh-CN" dirty="0" smtClean="0"/>
          </a:p>
          <a:p>
            <a:r>
              <a:rPr lang="zh-CN" altLang="en-US" dirty="0" smtClean="0"/>
              <a:t>算法流程：</a:t>
            </a:r>
            <a:endParaRPr lang="en-US" altLang="zh-CN" dirty="0" smtClean="0"/>
          </a:p>
          <a:p>
            <a:pPr lvl="1"/>
            <a:r>
              <a:rPr lang="en-US" dirty="0" smtClean="0"/>
              <a:t>(1) </a:t>
            </a:r>
            <a:r>
              <a:rPr lang="zh-CN" altLang="en-US" dirty="0" smtClean="0"/>
              <a:t>相邻两帧作差</a:t>
            </a:r>
            <a:endParaRPr lang="en-US" altLang="zh-CN" dirty="0" smtClean="0"/>
          </a:p>
          <a:p>
            <a:pPr lvl="1"/>
            <a:r>
              <a:rPr lang="en-US" dirty="0" smtClean="0"/>
              <a:t>(2) </a:t>
            </a:r>
            <a:r>
              <a:rPr lang="zh-CN" altLang="en-US" dirty="0" smtClean="0"/>
              <a:t>用</a:t>
            </a:r>
            <a:r>
              <a:rPr lang="en-US" altLang="zh-CN" dirty="0" smtClean="0"/>
              <a:t>5</a:t>
            </a:r>
            <a:r>
              <a:rPr lang="zh-CN" altLang="en-US" dirty="0" smtClean="0"/>
              <a:t>*</a:t>
            </a:r>
            <a:r>
              <a:rPr lang="en-US" altLang="zh-CN" dirty="0" smtClean="0"/>
              <a:t>5</a:t>
            </a:r>
            <a:r>
              <a:rPr lang="zh-CN" altLang="en-US" dirty="0" smtClean="0"/>
              <a:t>均值滤波器滤波</a:t>
            </a:r>
            <a:endParaRPr lang="en-US" altLang="zh-CN" dirty="0" smtClean="0"/>
          </a:p>
          <a:p>
            <a:pPr lvl="1"/>
            <a:r>
              <a:rPr lang="en-US" dirty="0" smtClean="0"/>
              <a:t>(3) </a:t>
            </a:r>
            <a:r>
              <a:rPr lang="zh-CN" altLang="en-US" dirty="0" smtClean="0"/>
              <a:t>大于阈值（选为</a:t>
            </a:r>
            <a:r>
              <a:rPr lang="en-US" altLang="zh-CN" dirty="0" smtClean="0"/>
              <a:t>15</a:t>
            </a:r>
            <a:r>
              <a:rPr lang="zh-CN" altLang="en-US" dirty="0" smtClean="0"/>
              <a:t>）的点作为运动部分</a:t>
            </a:r>
            <a:endParaRPr lang="en-US" altLang="zh-CN" dirty="0" smtClean="0"/>
          </a:p>
          <a:p>
            <a:pPr lvl="1"/>
            <a:r>
              <a:rPr lang="en-US" dirty="0" smtClean="0"/>
              <a:t>(4) </a:t>
            </a:r>
            <a:r>
              <a:rPr lang="zh-CN" altLang="en-US" dirty="0" smtClean="0"/>
              <a:t>对选中区域膨胀、连接</a:t>
            </a:r>
            <a:endParaRPr lang="en-US" altLang="zh-CN" dirty="0" smtClean="0"/>
          </a:p>
          <a:p>
            <a:pPr lvl="1"/>
            <a:r>
              <a:rPr lang="en-US" dirty="0" smtClean="0"/>
              <a:t>(5) </a:t>
            </a:r>
            <a:r>
              <a:rPr lang="zh-CN" altLang="en-US" dirty="0" smtClean="0"/>
              <a:t>获取区域边界，找出每一个运动物体</a:t>
            </a:r>
            <a:endParaRPr lang="en-US" altLang="zh-CN" dirty="0" smtClean="0"/>
          </a:p>
          <a:p>
            <a:pPr lvl="1"/>
            <a:r>
              <a:rPr lang="en-US" dirty="0" smtClean="0"/>
              <a:t>(6) </a:t>
            </a:r>
            <a:r>
              <a:rPr lang="zh-CN" altLang="en-US" dirty="0" smtClean="0"/>
              <a:t>若最大物体周长大于阈值，则进行下一步</a:t>
            </a:r>
            <a:r>
              <a:rPr lang="en-US" altLang="zh-CN" dirty="0" smtClean="0"/>
              <a:t>——</a:t>
            </a:r>
            <a:r>
              <a:rPr lang="zh-CN" altLang="en-US" dirty="0" smtClean="0"/>
              <a:t>判断是否为人</a:t>
            </a:r>
            <a:endParaRPr lang="en-US" dirty="0" smtClean="0"/>
          </a:p>
          <a:p>
            <a:endParaRPr lang="it-IT"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利用帧间差检测运动</a:t>
            </a:r>
            <a:endParaRPr lang="it-IT" dirty="0"/>
          </a:p>
        </p:txBody>
      </p:sp>
      <p:pic>
        <p:nvPicPr>
          <p:cNvPr id="1027" name="Picture 3"/>
          <p:cNvPicPr>
            <a:picLocks noChangeAspect="1" noChangeArrowheads="1"/>
          </p:cNvPicPr>
          <p:nvPr/>
        </p:nvPicPr>
        <p:blipFill>
          <a:blip r:embed="rId2" cstate="print"/>
          <a:srcRect/>
          <a:stretch>
            <a:fillRect/>
          </a:stretch>
        </p:blipFill>
        <p:spPr bwMode="auto">
          <a:xfrm>
            <a:off x="2852388" y="1352904"/>
            <a:ext cx="6381182" cy="5445099"/>
          </a:xfrm>
          <a:prstGeom prst="rect">
            <a:avLst/>
          </a:prstGeom>
          <a:noFill/>
          <a:ln w="9525">
            <a:noFill/>
            <a:miter lim="800000"/>
            <a:headEnd/>
            <a:tailEnd/>
          </a:ln>
        </p:spPr>
      </p:pic>
      <p:sp>
        <p:nvSpPr>
          <p:cNvPr id="6" name="TextBox 5"/>
          <p:cNvSpPr txBox="1"/>
          <p:nvPr/>
        </p:nvSpPr>
        <p:spPr>
          <a:xfrm>
            <a:off x="4039738" y="3493827"/>
            <a:ext cx="646331"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原图</a:t>
            </a:r>
            <a:endParaRPr lang="it-IT" dirty="0">
              <a:latin typeface="微软雅黑" pitchFamily="34" charset="-122"/>
              <a:ea typeface="微软雅黑" pitchFamily="34" charset="-122"/>
            </a:endParaRPr>
          </a:p>
        </p:txBody>
      </p:sp>
      <p:sp>
        <p:nvSpPr>
          <p:cNvPr id="7" name="TextBox 6"/>
          <p:cNvSpPr txBox="1"/>
          <p:nvPr/>
        </p:nvSpPr>
        <p:spPr>
          <a:xfrm>
            <a:off x="6962633" y="3482453"/>
            <a:ext cx="1338828"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作差后去噪</a:t>
            </a:r>
            <a:endParaRPr lang="it-IT" dirty="0">
              <a:latin typeface="微软雅黑" pitchFamily="34" charset="-122"/>
              <a:ea typeface="微软雅黑" pitchFamily="34" charset="-122"/>
            </a:endParaRPr>
          </a:p>
        </p:txBody>
      </p:sp>
      <p:sp>
        <p:nvSpPr>
          <p:cNvPr id="8" name="TextBox 7"/>
          <p:cNvSpPr txBox="1"/>
          <p:nvPr/>
        </p:nvSpPr>
        <p:spPr>
          <a:xfrm>
            <a:off x="3946478" y="6116472"/>
            <a:ext cx="877163"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二值化</a:t>
            </a:r>
            <a:endParaRPr lang="it-IT" dirty="0">
              <a:latin typeface="微软雅黑" pitchFamily="34" charset="-122"/>
              <a:ea typeface="微软雅黑" pitchFamily="34" charset="-122"/>
            </a:endParaRPr>
          </a:p>
        </p:txBody>
      </p:sp>
      <p:sp>
        <p:nvSpPr>
          <p:cNvPr id="9" name="TextBox 8"/>
          <p:cNvSpPr txBox="1"/>
          <p:nvPr/>
        </p:nvSpPr>
        <p:spPr>
          <a:xfrm>
            <a:off x="7058167" y="6102825"/>
            <a:ext cx="1338828"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膨胀并连接</a:t>
            </a:r>
            <a:endParaRPr lang="it-IT" dirty="0">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4900" y="2292095"/>
            <a:ext cx="10096500" cy="2218946"/>
          </a:xfrm>
        </p:spPr>
        <p:txBody>
          <a:bodyPr>
            <a:normAutofit/>
          </a:bodyPr>
          <a:lstStyle/>
          <a:p>
            <a:pPr algn="ctr">
              <a:lnSpc>
                <a:spcPct val="120000"/>
              </a:lnSpc>
            </a:pPr>
            <a:r>
              <a:rPr lang="en-US" altLang="zh-CN" sz="2800" dirty="0">
                <a:latin typeface="Microsoft YaHei UI" panose="020B0503020204020204" pitchFamily="34" charset="-122"/>
                <a:ea typeface="Microsoft YaHei UI" panose="020B0503020204020204" pitchFamily="34" charset="-122"/>
              </a:rPr>
              <a:t>1</a:t>
            </a:r>
            <a:r>
              <a:rPr lang="zh-CN" altLang="en-US" sz="2800" dirty="0" smtClean="0">
                <a:latin typeface="Microsoft YaHei UI" panose="020B0503020204020204" pitchFamily="34" charset="-122"/>
                <a:ea typeface="Microsoft YaHei UI" panose="020B0503020204020204" pitchFamily="34" charset="-122"/>
              </a:rPr>
              <a:t>、利用帧</a:t>
            </a:r>
            <a:r>
              <a:rPr lang="zh-CN" altLang="en-US" sz="2800" dirty="0">
                <a:latin typeface="Microsoft YaHei UI" panose="020B0503020204020204" pitchFamily="34" charset="-122"/>
                <a:ea typeface="Microsoft YaHei UI" panose="020B0503020204020204" pitchFamily="34" charset="-122"/>
              </a:rPr>
              <a:t>间差检测运动  </a:t>
            </a:r>
            <a:r>
              <a:rPr lang="en-US" altLang="zh-CN" sz="2800" dirty="0" smtClean="0">
                <a:latin typeface="Microsoft YaHei UI" panose="020B0503020204020204" pitchFamily="34" charset="-122"/>
                <a:ea typeface="Microsoft YaHei UI" panose="020B0503020204020204" pitchFamily="34" charset="-122"/>
              </a:rPr>
              <a:t/>
            </a:r>
            <a:br>
              <a:rPr lang="en-US" altLang="zh-CN" sz="2800" dirty="0" smtClean="0">
                <a:latin typeface="Microsoft YaHei UI" panose="020B0503020204020204" pitchFamily="34" charset="-122"/>
                <a:ea typeface="Microsoft YaHei UI" panose="020B0503020204020204" pitchFamily="34" charset="-122"/>
              </a:rPr>
            </a:br>
            <a:r>
              <a:rPr lang="en-US" altLang="zh-CN" sz="2800" dirty="0" smtClean="0">
                <a:solidFill>
                  <a:srgbClr val="FF0000"/>
                </a:solidFill>
                <a:latin typeface="Microsoft YaHei UI" panose="020B0503020204020204" pitchFamily="34" charset="-122"/>
                <a:ea typeface="Microsoft YaHei UI" panose="020B0503020204020204" pitchFamily="34" charset="-122"/>
              </a:rPr>
              <a:t>2</a:t>
            </a:r>
            <a:r>
              <a:rPr lang="zh-CN" altLang="en-US" sz="2800" dirty="0">
                <a:solidFill>
                  <a:srgbClr val="FF0000"/>
                </a:solidFill>
                <a:latin typeface="Microsoft YaHei UI" panose="020B0503020204020204" pitchFamily="34" charset="-122"/>
                <a:ea typeface="Microsoft YaHei UI" panose="020B0503020204020204" pitchFamily="34" charset="-122"/>
              </a:rPr>
              <a:t>、</a:t>
            </a:r>
            <a:r>
              <a:rPr lang="en-US" altLang="zh-CN" sz="2800" dirty="0">
                <a:solidFill>
                  <a:srgbClr val="FF0000"/>
                </a:solidFill>
                <a:latin typeface="Microsoft YaHei UI" panose="020B0503020204020204" pitchFamily="34" charset="-122"/>
                <a:ea typeface="Microsoft YaHei UI" panose="020B0503020204020204" pitchFamily="34" charset="-122"/>
              </a:rPr>
              <a:t>HOG</a:t>
            </a:r>
            <a:r>
              <a:rPr lang="zh-CN" altLang="en-US" sz="2800" dirty="0" smtClean="0">
                <a:solidFill>
                  <a:srgbClr val="FF0000"/>
                </a:solidFill>
                <a:latin typeface="Microsoft YaHei UI" panose="020B0503020204020204" pitchFamily="34" charset="-122"/>
                <a:ea typeface="Microsoft YaHei UI" panose="020B0503020204020204" pitchFamily="34" charset="-122"/>
              </a:rPr>
              <a:t>特征行人匹配</a:t>
            </a:r>
            <a:r>
              <a:rPr lang="en-US" altLang="zh-CN" sz="2800" dirty="0" smtClean="0">
                <a:latin typeface="Microsoft YaHei UI" panose="020B0503020204020204" pitchFamily="34" charset="-122"/>
                <a:ea typeface="Microsoft YaHei UI" panose="020B0503020204020204" pitchFamily="34" charset="-122"/>
              </a:rPr>
              <a:t/>
            </a:r>
            <a:br>
              <a:rPr lang="en-US" altLang="zh-CN" sz="2800" dirty="0" smtClean="0">
                <a:latin typeface="Microsoft YaHei UI" panose="020B0503020204020204" pitchFamily="34" charset="-122"/>
                <a:ea typeface="Microsoft YaHei UI" panose="020B0503020204020204" pitchFamily="34" charset="-122"/>
              </a:rPr>
            </a:br>
            <a:r>
              <a:rPr lang="en-US" altLang="zh-CN" sz="2800" dirty="0" smtClean="0">
                <a:latin typeface="Microsoft YaHei UI" panose="020B0503020204020204" pitchFamily="34" charset="-122"/>
                <a:ea typeface="Microsoft YaHei UI" panose="020B0503020204020204" pitchFamily="34" charset="-122"/>
              </a:rPr>
              <a:t>3</a:t>
            </a:r>
            <a:r>
              <a:rPr lang="zh-CN" altLang="en-US" sz="2800" dirty="0" smtClean="0">
                <a:latin typeface="Microsoft YaHei UI" panose="020B0503020204020204" pitchFamily="34" charset="-122"/>
                <a:ea typeface="Microsoft YaHei UI" panose="020B0503020204020204" pitchFamily="34" charset="-122"/>
              </a:rPr>
              <a:t>、运用</a:t>
            </a:r>
            <a:r>
              <a:rPr lang="en-US" altLang="zh-CN" sz="2800" dirty="0" smtClean="0">
                <a:latin typeface="Microsoft YaHei UI" panose="020B0503020204020204" pitchFamily="34" charset="-122"/>
                <a:ea typeface="Microsoft YaHei UI" panose="020B0503020204020204" pitchFamily="34" charset="-122"/>
              </a:rPr>
              <a:t>TLD</a:t>
            </a:r>
            <a:r>
              <a:rPr lang="zh-CN" altLang="en-US" sz="2800" dirty="0">
                <a:latin typeface="Microsoft YaHei UI" panose="020B0503020204020204" pitchFamily="34" charset="-122"/>
                <a:ea typeface="Microsoft YaHei UI" panose="020B0503020204020204" pitchFamily="34" charset="-122"/>
              </a:rPr>
              <a:t>算法进行跟踪</a:t>
            </a:r>
            <a:endParaRPr lang="en-US" alt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pPr algn="ctr"/>
            <a:r>
              <a:rPr lang="zh-CN" altLang="en-US" sz="3200" dirty="0" smtClean="0">
                <a:solidFill>
                  <a:schemeClr val="tx1">
                    <a:lumMod val="40000"/>
                    <a:lumOff val="60000"/>
                  </a:schemeClr>
                </a:solidFill>
              </a:rPr>
              <a:t>实现步骤</a:t>
            </a:r>
            <a:endParaRPr lang="en-US" altLang="zh-CN" sz="3200" dirty="0">
              <a:solidFill>
                <a:schemeClr val="tx1">
                  <a:lumMod val="40000"/>
                  <a:lumOff val="60000"/>
                </a:schemeClr>
              </a:solidFill>
            </a:endParaRPr>
          </a:p>
        </p:txBody>
      </p:sp>
    </p:spTree>
    <p:extLst>
      <p:ext uri="{BB962C8B-B14F-4D97-AF65-F5344CB8AC3E}">
        <p14:creationId xmlns:p14="http://schemas.microsoft.com/office/powerpoint/2010/main" val="426358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icrosoft YaHei UI" panose="020B0503020204020204" pitchFamily="34" charset="-122"/>
                <a:ea typeface="Microsoft YaHei UI" panose="020B0503020204020204" pitchFamily="34" charset="-122"/>
              </a:rPr>
              <a:t>HOG</a:t>
            </a:r>
            <a:r>
              <a:rPr lang="zh-CN" altLang="en-US" dirty="0" smtClean="0">
                <a:latin typeface="Microsoft YaHei UI" panose="020B0503020204020204" pitchFamily="34" charset="-122"/>
                <a:ea typeface="Microsoft YaHei UI" panose="020B0503020204020204" pitchFamily="34" charset="-122"/>
              </a:rPr>
              <a:t>特征行人匹配</a:t>
            </a:r>
            <a:endParaRPr lang="it-IT" dirty="0"/>
          </a:p>
        </p:txBody>
      </p:sp>
      <p:sp>
        <p:nvSpPr>
          <p:cNvPr id="3" name="内容占位符 2"/>
          <p:cNvSpPr>
            <a:spLocks noGrp="1"/>
          </p:cNvSpPr>
          <p:nvPr>
            <p:ph idx="1"/>
          </p:nvPr>
        </p:nvSpPr>
        <p:spPr/>
        <p:txBody>
          <a:bodyPr/>
          <a:lstStyle/>
          <a:p>
            <a:r>
              <a:rPr lang="zh-CN" altLang="en-US" dirty="0" smtClean="0"/>
              <a:t>方向梯度直方图</a:t>
            </a:r>
            <a:r>
              <a:rPr lang="en-US" altLang="zh-CN" dirty="0" smtClean="0"/>
              <a:t>(HOG, Histogram of Oriented Gradients)</a:t>
            </a:r>
            <a:r>
              <a:rPr lang="zh-CN" altLang="en-US" b="1" dirty="0" smtClean="0"/>
              <a:t> </a:t>
            </a:r>
            <a:r>
              <a:rPr lang="zh-CN" altLang="en-US" dirty="0" smtClean="0"/>
              <a:t>是目前计算机视觉、模式识别领域很常用的一种描述图像局部纹理的特征。</a:t>
            </a:r>
            <a:endParaRPr lang="en-US" altLang="zh-CN" dirty="0" smtClean="0"/>
          </a:p>
          <a:p>
            <a:r>
              <a:rPr lang="zh-CN" altLang="en-US" dirty="0" smtClean="0"/>
              <a:t>使用伯克利</a:t>
            </a:r>
            <a:r>
              <a:rPr lang="it-IT" altLang="zh-CN" dirty="0" smtClean="0"/>
              <a:t>Subhransu Maji</a:t>
            </a:r>
            <a:r>
              <a:rPr lang="zh-CN" altLang="en-US" dirty="0" smtClean="0"/>
              <a:t>的基于</a:t>
            </a:r>
            <a:r>
              <a:rPr lang="en-US" altLang="zh-CN" dirty="0" smtClean="0"/>
              <a:t>HOG</a:t>
            </a:r>
            <a:r>
              <a:rPr lang="zh-CN" altLang="en-US" dirty="0" smtClean="0"/>
              <a:t>和</a:t>
            </a:r>
            <a:r>
              <a:rPr lang="en-US" altLang="zh-CN" dirty="0" smtClean="0"/>
              <a:t>SVM</a:t>
            </a:r>
            <a:r>
              <a:rPr lang="zh-CN" altLang="en-US" dirty="0" smtClean="0"/>
              <a:t>行人检测源代码</a:t>
            </a:r>
            <a:endParaRPr lang="en-US" altLang="zh-CN" dirty="0" smtClean="0"/>
          </a:p>
          <a:p>
            <a:r>
              <a:rPr lang="zh-CN" altLang="en-US" dirty="0" smtClean="0"/>
              <a:t>步骤如下：</a:t>
            </a:r>
            <a:endParaRPr lang="en-US" altLang="zh-CN" dirty="0" smtClean="0"/>
          </a:p>
          <a:p>
            <a:pPr lvl="1"/>
            <a:r>
              <a:rPr lang="en-US" dirty="0" smtClean="0"/>
              <a:t>(1) </a:t>
            </a:r>
            <a:r>
              <a:rPr lang="zh-CN" altLang="en-US" dirty="0" smtClean="0"/>
              <a:t>分割图像</a:t>
            </a:r>
            <a:endParaRPr lang="en-US" altLang="zh-CN" dirty="0" smtClean="0"/>
          </a:p>
          <a:p>
            <a:pPr lvl="2"/>
            <a:r>
              <a:rPr lang="zh-CN" altLang="en-US" dirty="0" smtClean="0"/>
              <a:t>块大小分别为</a:t>
            </a:r>
            <a:r>
              <a:rPr lang="en-US" altLang="zh-CN" dirty="0" smtClean="0"/>
              <a:t>64</a:t>
            </a:r>
            <a:r>
              <a:rPr lang="zh-CN" altLang="en-US" dirty="0" smtClean="0"/>
              <a:t>*</a:t>
            </a:r>
            <a:r>
              <a:rPr lang="en-US" altLang="zh-CN" dirty="0" smtClean="0"/>
              <a:t>64</a:t>
            </a:r>
            <a:r>
              <a:rPr lang="zh-CN" altLang="en-US" dirty="0" smtClean="0"/>
              <a:t>、</a:t>
            </a:r>
            <a:r>
              <a:rPr lang="en-US" altLang="zh-CN" dirty="0" smtClean="0"/>
              <a:t>32</a:t>
            </a:r>
            <a:r>
              <a:rPr lang="zh-CN" altLang="en-US" dirty="0" smtClean="0"/>
              <a:t>*</a:t>
            </a:r>
            <a:r>
              <a:rPr lang="en-US" altLang="zh-CN" dirty="0" smtClean="0"/>
              <a:t>32</a:t>
            </a:r>
            <a:r>
              <a:rPr lang="zh-CN" altLang="en-US" dirty="0" smtClean="0"/>
              <a:t>、</a:t>
            </a:r>
            <a:r>
              <a:rPr lang="en-US" altLang="zh-CN" dirty="0" smtClean="0"/>
              <a:t>16</a:t>
            </a:r>
            <a:r>
              <a:rPr lang="zh-CN" altLang="en-US" dirty="0" smtClean="0"/>
              <a:t>*</a:t>
            </a:r>
            <a:r>
              <a:rPr lang="en-US" altLang="zh-CN" dirty="0" smtClean="0"/>
              <a:t>16</a:t>
            </a:r>
            <a:r>
              <a:rPr lang="zh-CN" altLang="en-US" dirty="0" smtClean="0"/>
              <a:t>、</a:t>
            </a:r>
            <a:r>
              <a:rPr lang="en-US" altLang="zh-CN" dirty="0" smtClean="0"/>
              <a:t>6</a:t>
            </a:r>
            <a:r>
              <a:rPr lang="zh-CN" altLang="en-US" dirty="0" smtClean="0"/>
              <a:t>*</a:t>
            </a:r>
            <a:r>
              <a:rPr lang="en-US" altLang="zh-CN" dirty="0" smtClean="0"/>
              <a:t>6</a:t>
            </a:r>
          </a:p>
          <a:p>
            <a:pPr lvl="1"/>
            <a:r>
              <a:rPr lang="en-US" dirty="0" smtClean="0"/>
              <a:t>(2) </a:t>
            </a:r>
            <a:r>
              <a:rPr lang="zh-CN" altLang="en-US" dirty="0" smtClean="0"/>
              <a:t>计算每个区域的方向梯度直方图</a:t>
            </a:r>
            <a:endParaRPr lang="en-US" altLang="zh-CN" dirty="0" smtClean="0"/>
          </a:p>
          <a:p>
            <a:pPr lvl="2"/>
            <a:endParaRPr lang="en-US" altLang="zh-CN" dirty="0" smtClean="0"/>
          </a:p>
          <a:p>
            <a:pPr lvl="2"/>
            <a:endParaRPr lang="en-US" altLang="zh-CN" dirty="0" smtClean="0"/>
          </a:p>
          <a:p>
            <a:pPr lvl="2">
              <a:buNone/>
            </a:pPr>
            <a:endParaRPr lang="en-US" altLang="zh-CN" dirty="0" smtClean="0"/>
          </a:p>
          <a:p>
            <a:pPr lvl="1"/>
            <a:r>
              <a:rPr lang="en-US" dirty="0" smtClean="0"/>
              <a:t>(3) </a:t>
            </a:r>
            <a:r>
              <a:rPr lang="zh-CN" altLang="en-US" dirty="0" smtClean="0"/>
              <a:t>组成特征</a:t>
            </a:r>
            <a:endParaRPr lang="en-US" altLang="zh-CN" dirty="0" smtClean="0"/>
          </a:p>
          <a:p>
            <a:pPr lvl="1"/>
            <a:r>
              <a:rPr lang="en-US" dirty="0" smtClean="0"/>
              <a:t>(4) </a:t>
            </a:r>
            <a:r>
              <a:rPr lang="zh-CN" altLang="en-US" dirty="0" smtClean="0"/>
              <a:t>利用训练好的模型检测行人</a:t>
            </a:r>
            <a:endParaRPr lang="en-US" altLang="zh-CN" dirty="0" smtClean="0"/>
          </a:p>
          <a:p>
            <a:pPr lvl="2"/>
            <a:r>
              <a:rPr lang="zh-CN" altLang="en-US" dirty="0" smtClean="0"/>
              <a:t>用</a:t>
            </a:r>
            <a:r>
              <a:rPr lang="en-US" altLang="zh-CN" dirty="0" err="1" smtClean="0"/>
              <a:t>libsvm</a:t>
            </a:r>
            <a:r>
              <a:rPr lang="zh-CN" altLang="en-US" dirty="0" smtClean="0"/>
              <a:t>库</a:t>
            </a:r>
            <a:endParaRPr lang="en-US" dirty="0" smtClean="0"/>
          </a:p>
          <a:p>
            <a:endParaRPr lang="en-US" dirty="0" smtClean="0"/>
          </a:p>
          <a:p>
            <a:endParaRPr lang="it-IT" dirty="0"/>
          </a:p>
        </p:txBody>
      </p:sp>
      <p:pic>
        <p:nvPicPr>
          <p:cNvPr id="2050" name="Picture 2" descr="http://images.cnitblog.com/blog/466153/201308/06213759-e32411cd041f41cf87142e5ec48d3f81.jpg"/>
          <p:cNvPicPr>
            <a:picLocks noChangeAspect="1" noChangeArrowheads="1"/>
          </p:cNvPicPr>
          <p:nvPr/>
        </p:nvPicPr>
        <p:blipFill>
          <a:blip r:embed="rId2" cstate="print"/>
          <a:srcRect t="22929" b="11339"/>
          <a:stretch>
            <a:fillRect/>
          </a:stretch>
        </p:blipFill>
        <p:spPr bwMode="auto">
          <a:xfrm>
            <a:off x="1828801" y="4135272"/>
            <a:ext cx="4830502" cy="70968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icrosoft YaHei UI" panose="020B0503020204020204" pitchFamily="34" charset="-122"/>
                <a:ea typeface="Microsoft YaHei UI" panose="020B0503020204020204" pitchFamily="34" charset="-122"/>
              </a:rPr>
              <a:t>HOG</a:t>
            </a:r>
            <a:r>
              <a:rPr lang="zh-CN" altLang="en-US" dirty="0" smtClean="0">
                <a:latin typeface="Microsoft YaHei UI" panose="020B0503020204020204" pitchFamily="34" charset="-122"/>
                <a:ea typeface="Microsoft YaHei UI" panose="020B0503020204020204" pitchFamily="34" charset="-122"/>
              </a:rPr>
              <a:t>特征行人匹配</a:t>
            </a:r>
            <a:endParaRPr lang="it-IT" dirty="0"/>
          </a:p>
        </p:txBody>
      </p:sp>
      <p:sp>
        <p:nvSpPr>
          <p:cNvPr id="3" name="内容占位符 2"/>
          <p:cNvSpPr>
            <a:spLocks noGrp="1"/>
          </p:cNvSpPr>
          <p:nvPr>
            <p:ph idx="1"/>
          </p:nvPr>
        </p:nvSpPr>
        <p:spPr/>
        <p:txBody>
          <a:bodyPr/>
          <a:lstStyle/>
          <a:p>
            <a:r>
              <a:rPr lang="zh-CN" altLang="en-US" dirty="0" smtClean="0"/>
              <a:t>几个行人检测结果</a:t>
            </a:r>
            <a:endParaRPr lang="it-IT" dirty="0"/>
          </a:p>
        </p:txBody>
      </p:sp>
      <p:pic>
        <p:nvPicPr>
          <p:cNvPr id="33794" name="Picture 2"/>
          <p:cNvPicPr>
            <a:picLocks noChangeAspect="1" noChangeArrowheads="1"/>
          </p:cNvPicPr>
          <p:nvPr/>
        </p:nvPicPr>
        <p:blipFill>
          <a:blip r:embed="rId2" cstate="print"/>
          <a:srcRect/>
          <a:stretch>
            <a:fillRect/>
          </a:stretch>
        </p:blipFill>
        <p:spPr bwMode="auto">
          <a:xfrm>
            <a:off x="215236" y="1945375"/>
            <a:ext cx="4610100" cy="4495800"/>
          </a:xfrm>
          <a:prstGeom prst="rect">
            <a:avLst/>
          </a:prstGeom>
          <a:noFill/>
          <a:ln w="9525">
            <a:noFill/>
            <a:miter lim="800000"/>
            <a:headEnd/>
            <a:tailEnd/>
          </a:ln>
        </p:spPr>
      </p:pic>
      <p:pic>
        <p:nvPicPr>
          <p:cNvPr id="33796" name="Picture 4"/>
          <p:cNvPicPr>
            <a:picLocks noChangeAspect="1" noChangeArrowheads="1"/>
          </p:cNvPicPr>
          <p:nvPr/>
        </p:nvPicPr>
        <p:blipFill>
          <a:blip r:embed="rId3" cstate="print"/>
          <a:srcRect/>
          <a:stretch>
            <a:fillRect/>
          </a:stretch>
        </p:blipFill>
        <p:spPr bwMode="auto">
          <a:xfrm>
            <a:off x="4976598" y="2074460"/>
            <a:ext cx="6713033" cy="4310347"/>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4900" y="2292095"/>
            <a:ext cx="10096500" cy="2218946"/>
          </a:xfrm>
        </p:spPr>
        <p:txBody>
          <a:bodyPr>
            <a:normAutofit/>
          </a:bodyPr>
          <a:lstStyle/>
          <a:p>
            <a:pPr algn="ctr">
              <a:lnSpc>
                <a:spcPct val="120000"/>
              </a:lnSpc>
            </a:pPr>
            <a:r>
              <a:rPr lang="en-US" altLang="zh-CN" sz="2800" dirty="0">
                <a:latin typeface="Microsoft YaHei UI" panose="020B0503020204020204" pitchFamily="34" charset="-122"/>
                <a:ea typeface="Microsoft YaHei UI" panose="020B0503020204020204" pitchFamily="34" charset="-122"/>
              </a:rPr>
              <a:t>1</a:t>
            </a:r>
            <a:r>
              <a:rPr lang="zh-CN" altLang="en-US" sz="2800" dirty="0" smtClean="0">
                <a:latin typeface="Microsoft YaHei UI" panose="020B0503020204020204" pitchFamily="34" charset="-122"/>
                <a:ea typeface="Microsoft YaHei UI" panose="020B0503020204020204" pitchFamily="34" charset="-122"/>
              </a:rPr>
              <a:t>、利用帧</a:t>
            </a:r>
            <a:r>
              <a:rPr lang="zh-CN" altLang="en-US" sz="2800" dirty="0">
                <a:latin typeface="Microsoft YaHei UI" panose="020B0503020204020204" pitchFamily="34" charset="-122"/>
                <a:ea typeface="Microsoft YaHei UI" panose="020B0503020204020204" pitchFamily="34" charset="-122"/>
              </a:rPr>
              <a:t>间差检测运动  </a:t>
            </a:r>
            <a:r>
              <a:rPr lang="en-US" altLang="zh-CN" sz="2800" dirty="0" smtClean="0">
                <a:latin typeface="Microsoft YaHei UI" panose="020B0503020204020204" pitchFamily="34" charset="-122"/>
                <a:ea typeface="Microsoft YaHei UI" panose="020B0503020204020204" pitchFamily="34" charset="-122"/>
              </a:rPr>
              <a:t/>
            </a:r>
            <a:br>
              <a:rPr lang="en-US" altLang="zh-CN" sz="2800" dirty="0" smtClean="0">
                <a:latin typeface="Microsoft YaHei UI" panose="020B0503020204020204" pitchFamily="34" charset="-122"/>
                <a:ea typeface="Microsoft YaHei UI" panose="020B0503020204020204" pitchFamily="34" charset="-122"/>
              </a:rPr>
            </a:br>
            <a:r>
              <a:rPr lang="en-US" altLang="zh-CN" sz="2800" dirty="0" smtClean="0">
                <a:latin typeface="Microsoft YaHei UI" panose="020B0503020204020204" pitchFamily="34" charset="-122"/>
                <a:ea typeface="Microsoft YaHei UI" panose="020B0503020204020204" pitchFamily="34" charset="-122"/>
              </a:rPr>
              <a:t>2</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HOG</a:t>
            </a:r>
            <a:r>
              <a:rPr lang="zh-CN" altLang="en-US" sz="2800" dirty="0" smtClean="0">
                <a:latin typeface="Microsoft YaHei UI" panose="020B0503020204020204" pitchFamily="34" charset="-122"/>
                <a:ea typeface="Microsoft YaHei UI" panose="020B0503020204020204" pitchFamily="34" charset="-122"/>
              </a:rPr>
              <a:t>特征行人匹配</a:t>
            </a:r>
            <a:r>
              <a:rPr lang="en-US" altLang="zh-CN" sz="2800" dirty="0" smtClean="0">
                <a:latin typeface="Microsoft YaHei UI" panose="020B0503020204020204" pitchFamily="34" charset="-122"/>
                <a:ea typeface="Microsoft YaHei UI" panose="020B0503020204020204" pitchFamily="34" charset="-122"/>
              </a:rPr>
              <a:t/>
            </a:r>
            <a:br>
              <a:rPr lang="en-US" altLang="zh-CN" sz="2800" dirty="0" smtClean="0">
                <a:latin typeface="Microsoft YaHei UI" panose="020B0503020204020204" pitchFamily="34" charset="-122"/>
                <a:ea typeface="Microsoft YaHei UI" panose="020B0503020204020204" pitchFamily="34" charset="-122"/>
              </a:rPr>
            </a:br>
            <a:r>
              <a:rPr lang="en-US" altLang="zh-CN" sz="2800" dirty="0" smtClean="0">
                <a:solidFill>
                  <a:srgbClr val="FF0000"/>
                </a:solidFill>
                <a:latin typeface="Microsoft YaHei UI" panose="020B0503020204020204" pitchFamily="34" charset="-122"/>
                <a:ea typeface="Microsoft YaHei UI" panose="020B0503020204020204" pitchFamily="34" charset="-122"/>
              </a:rPr>
              <a:t>3</a:t>
            </a:r>
            <a:r>
              <a:rPr lang="zh-CN" altLang="en-US" sz="2800" dirty="0" smtClean="0">
                <a:solidFill>
                  <a:srgbClr val="FF0000"/>
                </a:solidFill>
                <a:latin typeface="Microsoft YaHei UI" panose="020B0503020204020204" pitchFamily="34" charset="-122"/>
                <a:ea typeface="Microsoft YaHei UI" panose="020B0503020204020204" pitchFamily="34" charset="-122"/>
              </a:rPr>
              <a:t>、运用</a:t>
            </a:r>
            <a:r>
              <a:rPr lang="en-US" altLang="zh-CN" sz="2800" dirty="0" smtClean="0">
                <a:solidFill>
                  <a:srgbClr val="FF0000"/>
                </a:solidFill>
                <a:latin typeface="Microsoft YaHei UI" panose="020B0503020204020204" pitchFamily="34" charset="-122"/>
                <a:ea typeface="Microsoft YaHei UI" panose="020B0503020204020204" pitchFamily="34" charset="-122"/>
              </a:rPr>
              <a:t>TLD</a:t>
            </a:r>
            <a:r>
              <a:rPr lang="zh-CN" altLang="en-US" sz="2800" dirty="0">
                <a:solidFill>
                  <a:srgbClr val="FF0000"/>
                </a:solidFill>
                <a:latin typeface="Microsoft YaHei UI" panose="020B0503020204020204" pitchFamily="34" charset="-122"/>
                <a:ea typeface="Microsoft YaHei UI" panose="020B0503020204020204" pitchFamily="34" charset="-122"/>
              </a:rPr>
              <a:t>算法进行跟踪</a:t>
            </a:r>
            <a:endParaRPr lang="en-US" altLang="zh-CN" sz="2800" dirty="0">
              <a:solidFill>
                <a:srgbClr val="FF0000"/>
              </a:solidFill>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pPr algn="ctr"/>
            <a:r>
              <a:rPr lang="zh-CN" altLang="en-US" sz="3200" dirty="0" smtClean="0">
                <a:solidFill>
                  <a:schemeClr val="tx1">
                    <a:lumMod val="40000"/>
                    <a:lumOff val="60000"/>
                  </a:schemeClr>
                </a:solidFill>
              </a:rPr>
              <a:t>实现步骤</a:t>
            </a:r>
            <a:endParaRPr lang="en-US" altLang="zh-CN" sz="3200" dirty="0">
              <a:solidFill>
                <a:schemeClr val="tx1">
                  <a:lumMod val="40000"/>
                  <a:lumOff val="60000"/>
                </a:schemeClr>
              </a:solidFill>
            </a:endParaRPr>
          </a:p>
        </p:txBody>
      </p:sp>
    </p:spTree>
    <p:extLst>
      <p:ext uri="{BB962C8B-B14F-4D97-AF65-F5344CB8AC3E}">
        <p14:creationId xmlns:p14="http://schemas.microsoft.com/office/powerpoint/2010/main" val="426358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TLD</a:t>
            </a:r>
            <a:r>
              <a:rPr lang="zh-CN" altLang="en-US" dirty="0" smtClean="0">
                <a:latin typeface="微软雅黑" pitchFamily="34" charset="-122"/>
                <a:ea typeface="微软雅黑" pitchFamily="34" charset="-122"/>
              </a:rPr>
              <a:t>算法框架</a:t>
            </a:r>
            <a:endParaRPr lang="it-IT" dirty="0">
              <a:latin typeface="微软雅黑" pitchFamily="34" charset="-122"/>
              <a:ea typeface="微软雅黑" pitchFamily="34" charset="-122"/>
            </a:endParaRPr>
          </a:p>
        </p:txBody>
      </p:sp>
      <p:pic>
        <p:nvPicPr>
          <p:cNvPr id="4" name="内容占位符 3"/>
          <p:cNvPicPr>
            <a:picLocks noGrp="1" noChangeAspect="1"/>
          </p:cNvPicPr>
          <p:nvPr>
            <p:ph idx="1"/>
          </p:nvPr>
        </p:nvPicPr>
        <p:blipFill>
          <a:blip r:embed="rId2"/>
          <a:stretch>
            <a:fillRect/>
          </a:stretch>
        </p:blipFill>
        <p:spPr>
          <a:xfrm>
            <a:off x="2353928" y="1429555"/>
            <a:ext cx="6684135" cy="5428445"/>
          </a:xfrm>
          <a:prstGeom prst="rect">
            <a:avLst/>
          </a:prstGeom>
        </p:spPr>
      </p:pic>
    </p:spTree>
    <p:extLst>
      <p:ext uri="{BB962C8B-B14F-4D97-AF65-F5344CB8AC3E}">
        <p14:creationId xmlns:p14="http://schemas.microsoft.com/office/powerpoint/2010/main" val="264661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P-N Learning</a:t>
            </a:r>
            <a:endParaRPr lang="it-IT"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1661374" y="1854559"/>
            <a:ext cx="8950818" cy="3940934"/>
          </a:xfrm>
          <a:prstGeom prst="rect">
            <a:avLst/>
          </a:prstGeom>
        </p:spPr>
      </p:pic>
    </p:spTree>
    <p:extLst>
      <p:ext uri="{BB962C8B-B14F-4D97-AF65-F5344CB8AC3E}">
        <p14:creationId xmlns:p14="http://schemas.microsoft.com/office/powerpoint/2010/main" val="263323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TLD</a:t>
            </a:r>
            <a:r>
              <a:rPr lang="zh-CN" altLang="en-US" dirty="0" smtClean="0">
                <a:latin typeface="微软雅黑" pitchFamily="34" charset="-122"/>
                <a:ea typeface="微软雅黑" pitchFamily="34" charset="-122"/>
              </a:rPr>
              <a:t>算法流程</a:t>
            </a:r>
            <a:endParaRPr lang="it-IT"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596980" y="1803042"/>
            <a:ext cx="8757634" cy="4237150"/>
          </a:xfrm>
          <a:prstGeom prst="rect">
            <a:avLst/>
          </a:prstGeom>
        </p:spPr>
      </p:pic>
    </p:spTree>
    <p:extLst>
      <p:ext uri="{BB962C8B-B14F-4D97-AF65-F5344CB8AC3E}">
        <p14:creationId xmlns:p14="http://schemas.microsoft.com/office/powerpoint/2010/main" val="363333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600" dirty="0" smtClean="0">
                <a:latin typeface="Microsoft YaHei UI" panose="020B0503020204020204" pitchFamily="34" charset="-122"/>
                <a:ea typeface="Microsoft YaHei UI" panose="020B0503020204020204" pitchFamily="34" charset="-122"/>
              </a:rPr>
              <a:t>题目背景</a:t>
            </a:r>
            <a:endParaRPr lang="en-US" sz="6600" dirty="0">
              <a:latin typeface="Microsoft YaHei UI" panose="020B0503020204020204" pitchFamily="34" charset="-122"/>
              <a:ea typeface="Microsoft YaHei UI" panose="020B0503020204020204" pitchFamily="34" charset="-122"/>
            </a:endParaRPr>
          </a:p>
        </p:txBody>
      </p:sp>
      <p:sp>
        <p:nvSpPr>
          <p:cNvPr id="4" name="文本占位符 3"/>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Microsoft YaHei UI" panose="020B0503020204020204" pitchFamily="34" charset="-122"/>
                <a:ea typeface="Microsoft YaHei UI" panose="020B0503020204020204" pitchFamily="34" charset="-122"/>
              </a:rPr>
              <a:t>实现功能</a:t>
            </a:r>
            <a:endParaRPr lang="en-US"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lstStyle/>
          <a:p>
            <a:r>
              <a:rPr lang="zh-CN" altLang="en-US" dirty="0" smtClean="0"/>
              <a:t>对动态目标进行框定，在确定是人之后，继续跟踪目标，直至目标离开监控范围。</a:t>
            </a:r>
            <a:endParaRPr lang="en-US" altLang="zh-CN" dirty="0" smtClean="0"/>
          </a:p>
          <a:p>
            <a:endParaRPr lang="en-US" altLang="zh-CN" dirty="0" smtClean="0"/>
          </a:p>
          <a:p>
            <a:r>
              <a:rPr lang="zh-CN" altLang="en-US" dirty="0" smtClean="0">
                <a:solidFill>
                  <a:schemeClr val="tx1">
                    <a:lumMod val="40000"/>
                    <a:lumOff val="60000"/>
                  </a:schemeClr>
                </a:solidFill>
              </a:rPr>
              <a:t>实验演示</a:t>
            </a:r>
            <a:endParaRPr lang="en-US" dirty="0">
              <a:solidFill>
                <a:schemeClr val="tx1">
                  <a:lumMod val="40000"/>
                  <a:lumOff val="60000"/>
                </a:schemeClr>
              </a:solidFill>
            </a:endParaRPr>
          </a:p>
        </p:txBody>
      </p:sp>
    </p:spTree>
    <p:extLst>
      <p:ext uri="{BB962C8B-B14F-4D97-AF65-F5344CB8AC3E}">
        <p14:creationId xmlns:p14="http://schemas.microsoft.com/office/powerpoint/2010/main" val="75226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Microsoft YaHei UI" panose="020B0503020204020204" pitchFamily="34" charset="-122"/>
                <a:ea typeface="Microsoft YaHei UI" panose="020B0503020204020204" pitchFamily="34" charset="-122"/>
              </a:rPr>
              <a:t>不足之处</a:t>
            </a:r>
            <a:endParaRPr lang="en-US"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lstStyle/>
          <a:p>
            <a:endParaRPr lang="en-US" altLang="zh-CN" dirty="0" smtClean="0"/>
          </a:p>
          <a:p>
            <a:endParaRPr lang="en-US" dirty="0">
              <a:solidFill>
                <a:schemeClr val="tx1">
                  <a:lumMod val="40000"/>
                  <a:lumOff val="60000"/>
                </a:schemeClr>
              </a:solidFill>
            </a:endParaRPr>
          </a:p>
        </p:txBody>
      </p:sp>
    </p:spTree>
    <p:extLst>
      <p:ext uri="{BB962C8B-B14F-4D97-AF65-F5344CB8AC3E}">
        <p14:creationId xmlns:p14="http://schemas.microsoft.com/office/powerpoint/2010/main" val="75226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不足之处</a:t>
            </a:r>
            <a:endParaRPr lang="it-IT"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t>1</a:t>
            </a:r>
            <a:r>
              <a:rPr lang="zh-CN" altLang="en-US" dirty="0" smtClean="0"/>
              <a:t>、只能跟踪单人</a:t>
            </a:r>
            <a:endParaRPr lang="en-US" altLang="zh-CN" dirty="0" smtClean="0"/>
          </a:p>
          <a:p>
            <a:pPr lvl="1"/>
            <a:r>
              <a:rPr lang="zh-CN" altLang="en-US" dirty="0" smtClean="0"/>
              <a:t>由于</a:t>
            </a:r>
            <a:r>
              <a:rPr lang="en-US" altLang="zh-CN" dirty="0" smtClean="0"/>
              <a:t>TLD</a:t>
            </a:r>
            <a:r>
              <a:rPr lang="zh-CN" altLang="en-US" dirty="0" smtClean="0"/>
              <a:t>算法的限制，目前只能跟踪单人</a:t>
            </a:r>
            <a:endParaRPr lang="en-US" altLang="zh-CN" dirty="0" smtClean="0"/>
          </a:p>
          <a:p>
            <a:pPr lvl="1"/>
            <a:r>
              <a:rPr lang="zh-CN" altLang="en-US" dirty="0" smtClean="0"/>
              <a:t>考虑到监视器的应用，只要能检测出可疑人物便达到目的，跟踪单人可以接受</a:t>
            </a:r>
            <a:endParaRPr lang="it-IT" dirty="0" smtClean="0"/>
          </a:p>
          <a:p>
            <a:r>
              <a:rPr lang="en-US" altLang="zh-CN" dirty="0" smtClean="0"/>
              <a:t>2</a:t>
            </a:r>
            <a:r>
              <a:rPr lang="zh-CN" altLang="en-US" dirty="0" smtClean="0"/>
              <a:t>、初始必须是动态</a:t>
            </a:r>
            <a:endParaRPr lang="en-US" altLang="zh-CN" dirty="0" smtClean="0"/>
          </a:p>
          <a:p>
            <a:pPr lvl="1"/>
            <a:r>
              <a:rPr lang="zh-CN" altLang="en-US" dirty="0" smtClean="0"/>
              <a:t>由于一开始使用的是运动检测，因此人必须运动才有可能被检测出来</a:t>
            </a:r>
            <a:endParaRPr lang="en-US" altLang="zh-CN" dirty="0" smtClean="0"/>
          </a:p>
          <a:p>
            <a:pPr lvl="1"/>
            <a:r>
              <a:rPr lang="zh-CN" altLang="en-US" dirty="0" smtClean="0"/>
              <a:t>在实际情况下，可疑人物不可能不移动</a:t>
            </a:r>
            <a:endParaRPr lang="en-US" altLang="zh-CN" dirty="0" smtClean="0"/>
          </a:p>
          <a:p>
            <a:r>
              <a:rPr lang="en-US" altLang="zh-CN" dirty="0" smtClean="0"/>
              <a:t>3</a:t>
            </a:r>
            <a:r>
              <a:rPr lang="zh-CN" altLang="en-US" dirty="0" smtClean="0"/>
              <a:t>、人的大半身进入监控范围</a:t>
            </a:r>
            <a:endParaRPr lang="en-US" altLang="zh-CN" dirty="0" smtClean="0"/>
          </a:p>
          <a:p>
            <a:pPr lvl="1"/>
            <a:r>
              <a:rPr lang="zh-CN" altLang="en-US" dirty="0" smtClean="0"/>
              <a:t>限于</a:t>
            </a:r>
            <a:r>
              <a:rPr lang="en-US" altLang="zh-CN" dirty="0" smtClean="0"/>
              <a:t>HOG</a:t>
            </a:r>
            <a:r>
              <a:rPr lang="zh-CN" altLang="en-US" dirty="0" smtClean="0"/>
              <a:t>特征，人必须几乎全身进入画面才能被判断为人</a:t>
            </a:r>
            <a:endParaRPr lang="en-US" altLang="zh-CN" dirty="0" smtClean="0"/>
          </a:p>
          <a:p>
            <a:pPr lvl="1"/>
            <a:r>
              <a:rPr lang="zh-CN" altLang="en-US" dirty="0" smtClean="0"/>
              <a:t>一般情况下，监视器都是广角的，而且可以监视整个空间，人身体基本是全部被收下的</a:t>
            </a:r>
            <a:endParaRPr lang="en-US" altLang="zh-CN" dirty="0" smtClean="0"/>
          </a:p>
          <a:p>
            <a:r>
              <a:rPr lang="en-US" altLang="zh-CN" dirty="0" smtClean="0"/>
              <a:t>4</a:t>
            </a:r>
            <a:r>
              <a:rPr lang="zh-CN" altLang="en-US" dirty="0" smtClean="0"/>
              <a:t>、</a:t>
            </a:r>
            <a:r>
              <a:rPr lang="en-US" altLang="zh-CN" dirty="0" smtClean="0"/>
              <a:t>HOG</a:t>
            </a:r>
            <a:r>
              <a:rPr lang="zh-CN" altLang="en-US" dirty="0" smtClean="0"/>
              <a:t>特征检测和</a:t>
            </a:r>
            <a:r>
              <a:rPr lang="en-US" altLang="zh-CN" dirty="0" smtClean="0"/>
              <a:t>TLD</a:t>
            </a:r>
            <a:r>
              <a:rPr lang="zh-CN" altLang="en-US" dirty="0" smtClean="0"/>
              <a:t>算法之间衔接时间较长</a:t>
            </a:r>
            <a:endParaRPr lang="en-US" altLang="zh-CN" dirty="0" smtClean="0"/>
          </a:p>
          <a:p>
            <a:pPr lvl="1"/>
            <a:r>
              <a:rPr lang="zh-CN" altLang="en-US" dirty="0" smtClean="0"/>
              <a:t>受限于计算机的性能</a:t>
            </a:r>
            <a:endParaRPr lang="en-US" altLang="zh-CN" dirty="0" smtClean="0"/>
          </a:p>
          <a:p>
            <a:pPr lvl="1"/>
            <a:r>
              <a:rPr lang="zh-CN" altLang="en-US" dirty="0" smtClean="0"/>
              <a:t>如果采用</a:t>
            </a:r>
            <a:r>
              <a:rPr lang="en-US" altLang="zh-CN" dirty="0" smtClean="0"/>
              <a:t>C++</a:t>
            </a:r>
            <a:r>
              <a:rPr lang="zh-CN" altLang="en-US" dirty="0" smtClean="0"/>
              <a:t>编程而非</a:t>
            </a:r>
            <a:r>
              <a:rPr lang="en-US" altLang="zh-CN" dirty="0" err="1" smtClean="0"/>
              <a:t>matlab</a:t>
            </a:r>
            <a:r>
              <a:rPr lang="zh-CN" altLang="en-US" dirty="0" smtClean="0"/>
              <a:t>可以改善</a:t>
            </a:r>
            <a:endParaRPr lang="en-US" altLang="zh-CN" dirty="0" smtClean="0"/>
          </a:p>
          <a:p>
            <a:endParaRPr lang="it-IT"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sz="7200" dirty="0" smtClean="0">
                <a:latin typeface="微软雅黑" panose="020B0503020204020204" pitchFamily="34" charset="-122"/>
                <a:ea typeface="微软雅黑" panose="020B0503020204020204" pitchFamily="34" charset="-122"/>
              </a:rPr>
              <a:t>谢谢</a:t>
            </a:r>
            <a:r>
              <a:rPr lang="en-US" altLang="zh-CN" sz="7200" dirty="0" smtClean="0">
                <a:latin typeface="微软雅黑" panose="020B0503020204020204" pitchFamily="34" charset="-122"/>
                <a:ea typeface="微软雅黑" panose="020B0503020204020204" pitchFamily="34" charset="-122"/>
              </a:rPr>
              <a:t>!</a:t>
            </a:r>
            <a:endParaRPr lang="zh-CN" altLang="en-US" sz="7200"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pPr algn="ctr"/>
            <a:r>
              <a:rPr lang="zh-CN" altLang="en-US" dirty="0" smtClean="0"/>
              <a:t>感谢杨毅老师、彭良瑞老师、王生进老师的悉心指导与帮助！</a:t>
            </a:r>
            <a:endParaRPr lang="en-US" altLang="zh-CN" dirty="0" smtClean="0"/>
          </a:p>
          <a:p>
            <a:pPr algn="ctr"/>
            <a:r>
              <a:rPr lang="en-US" altLang="zh-CN" dirty="0" smtClean="0"/>
              <a:t>2014.6.7</a:t>
            </a:r>
            <a:endParaRPr lang="zh-CN" altLang="en-US" dirty="0"/>
          </a:p>
        </p:txBody>
      </p:sp>
    </p:spTree>
    <p:extLst>
      <p:ext uri="{BB962C8B-B14F-4D97-AF65-F5344CB8AC3E}">
        <p14:creationId xmlns:p14="http://schemas.microsoft.com/office/powerpoint/2010/main" val="2523897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panose="020B0503020204020204" pitchFamily="34" charset="-122"/>
                <a:ea typeface="微软雅黑" panose="020B0503020204020204" pitchFamily="34" charset="-122"/>
              </a:rPr>
              <a:t>智能视频监控</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type="subTitle" idx="1"/>
          </p:nvPr>
        </p:nvSpPr>
        <p:spPr>
          <a:xfrm>
            <a:off x="1104898" y="4255008"/>
            <a:ext cx="10096501" cy="1212341"/>
          </a:xfrm>
        </p:spPr>
        <p:txBody>
          <a:bodyPr>
            <a:normAutofit/>
          </a:bodyPr>
          <a:lstStyle/>
          <a:p>
            <a:pPr>
              <a:lnSpc>
                <a:spcPct val="100000"/>
              </a:lnSpc>
            </a:pPr>
            <a:r>
              <a:rPr lang="zh-CN" altLang="en-US" sz="1700" dirty="0"/>
              <a:t>利用计算机视觉技术对视频信号进行处理、分析和理解，在不需要人为干预的情况下，通过对序列图像自动分析对监控场景中的变化进行定位、识别和跟踪，并在此基础上分析和判断目标的行为，能在异常情况发生时及时发出警报或提供有用信息，有效地协助安全人员处理危机，并最大限度地降低误报和漏报现象。</a:t>
            </a:r>
          </a:p>
        </p:txBody>
      </p:sp>
    </p:spTree>
    <p:extLst>
      <p:ext uri="{BB962C8B-B14F-4D97-AF65-F5344CB8AC3E}">
        <p14:creationId xmlns:p14="http://schemas.microsoft.com/office/powerpoint/2010/main" val="20141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latin typeface="Microsoft YaHei UI" panose="020B0503020204020204" pitchFamily="34" charset="-122"/>
                <a:ea typeface="Microsoft YaHei UI" panose="020B0503020204020204" pitchFamily="34" charset="-122"/>
              </a:rPr>
              <a:t>智能视频监控</a:t>
            </a:r>
            <a:endParaRPr 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p:txBody>
          <a:bodyPr/>
          <a:lstStyle/>
          <a:p>
            <a:pPr marL="0" indent="0">
              <a:buSzPct val="59000"/>
              <a:buNone/>
            </a:pPr>
            <a:r>
              <a:rPr lang="zh-CN" altLang="en-US" sz="1600" dirty="0"/>
              <a:t>为了能实时分析、跟踪、判别监控对象，并在异常事件发生时提示、上报，为政府部门、安全领域及时决策、正确行动提供支持，视频监控的“智能化”就显得尤为重要</a:t>
            </a:r>
            <a:r>
              <a:rPr lang="zh-CN" altLang="en-US" sz="1600" dirty="0" smtClean="0"/>
              <a:t>。</a:t>
            </a:r>
            <a:endParaRPr lang="en-US" altLang="zh-CN" sz="1600" dirty="0" smtClean="0"/>
          </a:p>
          <a:p>
            <a:pPr marL="0" indent="0">
              <a:buSzPct val="59000"/>
              <a:buNone/>
            </a:pPr>
            <a:endParaRPr lang="en-US" altLang="zh-CN" dirty="0" smtClean="0">
              <a:latin typeface="Microsoft YaHei UI" panose="020B0503020204020204" pitchFamily="34" charset="-122"/>
              <a:ea typeface="Microsoft YaHei UI" panose="020B0503020204020204" pitchFamily="34" charset="-122"/>
            </a:endParaRPr>
          </a:p>
          <a:p>
            <a:pPr marL="342900" indent="-342900">
              <a:buSzPct val="59000"/>
              <a:buFont typeface="Wingdings" panose="05000000000000000000" pitchFamily="2" charset="2"/>
              <a:buChar char="n"/>
            </a:pPr>
            <a:r>
              <a:rPr lang="zh-CN" altLang="en-US" dirty="0" smtClean="0">
                <a:latin typeface="Microsoft YaHei UI" panose="020B0503020204020204" pitchFamily="34" charset="-122"/>
                <a:ea typeface="Microsoft YaHei UI" panose="020B0503020204020204" pitchFamily="34" charset="-122"/>
              </a:rPr>
              <a:t>基本信息</a:t>
            </a:r>
            <a:endParaRPr lang="en-US" altLang="zh-CN" dirty="0" smtClean="0">
              <a:latin typeface="Microsoft YaHei UI" panose="020B0503020204020204" pitchFamily="34" charset="-122"/>
              <a:ea typeface="Microsoft YaHei UI" panose="020B0503020204020204" pitchFamily="34" charset="-122"/>
            </a:endParaRPr>
          </a:p>
          <a:p>
            <a:pPr marL="342900" indent="-342900">
              <a:buSzPct val="59000"/>
              <a:buFont typeface="Wingdings" panose="05000000000000000000" pitchFamily="2" charset="2"/>
              <a:buChar char="n"/>
            </a:pPr>
            <a:r>
              <a:rPr lang="zh-CN" altLang="en-US" dirty="0" smtClean="0">
                <a:latin typeface="Microsoft YaHei UI" panose="020B0503020204020204" pitchFamily="34" charset="-122"/>
                <a:ea typeface="Microsoft YaHei UI" panose="020B0503020204020204" pitchFamily="34" charset="-122"/>
              </a:rPr>
              <a:t>目标检测</a:t>
            </a:r>
            <a:endParaRPr lang="en-US" altLang="zh-CN" dirty="0" smtClean="0">
              <a:latin typeface="Microsoft YaHei UI" panose="020B0503020204020204" pitchFamily="34" charset="-122"/>
              <a:ea typeface="Microsoft YaHei UI" panose="020B0503020204020204" pitchFamily="34" charset="-122"/>
            </a:endParaRPr>
          </a:p>
          <a:p>
            <a:pPr marL="342900" indent="-342900">
              <a:buSzPct val="59000"/>
              <a:buFont typeface="Wingdings" panose="05000000000000000000" pitchFamily="2" charset="2"/>
              <a:buChar char="n"/>
            </a:pPr>
            <a:r>
              <a:rPr lang="zh-CN" altLang="en-US" dirty="0" smtClean="0">
                <a:latin typeface="Microsoft YaHei UI" panose="020B0503020204020204" pitchFamily="34" charset="-122"/>
                <a:ea typeface="Microsoft YaHei UI" panose="020B0503020204020204" pitchFamily="34" charset="-122"/>
              </a:rPr>
              <a:t>目标跟踪</a:t>
            </a:r>
            <a:endParaRPr lang="en-US" altLang="zh-CN" dirty="0" smtClean="0">
              <a:latin typeface="Microsoft YaHei UI" panose="020B0503020204020204" pitchFamily="34" charset="-122"/>
              <a:ea typeface="Microsoft YaHei UI" panose="020B0503020204020204" pitchFamily="34" charset="-122"/>
            </a:endParaRPr>
          </a:p>
          <a:p>
            <a:pPr marL="342900" indent="-342900">
              <a:buSzPct val="59000"/>
              <a:buFont typeface="Wingdings" panose="05000000000000000000" pitchFamily="2" charset="2"/>
              <a:buChar char="n"/>
            </a:pPr>
            <a:r>
              <a:rPr lang="zh-CN" altLang="en-US" dirty="0" smtClean="0"/>
              <a:t>分类</a:t>
            </a:r>
            <a:endParaRPr lang="en-US" altLang="zh-CN" dirty="0" smtClean="0"/>
          </a:p>
          <a:p>
            <a:pPr marL="342900" indent="-342900">
              <a:buSzPct val="59000"/>
              <a:buFont typeface="Wingdings" panose="05000000000000000000" pitchFamily="2" charset="2"/>
              <a:buChar char="n"/>
            </a:pPr>
            <a:r>
              <a:rPr lang="zh-CN" altLang="en-US" dirty="0" smtClean="0">
                <a:latin typeface="Microsoft YaHei UI" panose="020B0503020204020204" pitchFamily="34" charset="-122"/>
                <a:ea typeface="Microsoft YaHei UI" panose="020B0503020204020204" pitchFamily="34" charset="-122"/>
              </a:rPr>
              <a:t>研究</a:t>
            </a:r>
            <a:endParaRPr lang="en-US" altLang="zh-CN" dirty="0" smtClean="0">
              <a:latin typeface="Microsoft YaHei UI" panose="020B0503020204020204" pitchFamily="34" charset="-122"/>
              <a:ea typeface="Microsoft YaHei UI" panose="020B0503020204020204" pitchFamily="34" charset="-122"/>
            </a:endParaRPr>
          </a:p>
        </p:txBody>
      </p:sp>
      <p:pic>
        <p:nvPicPr>
          <p:cNvPr id="2" name="图片 1"/>
          <p:cNvPicPr>
            <a:picLocks noChangeAspect="1"/>
          </p:cNvPicPr>
          <p:nvPr/>
        </p:nvPicPr>
        <p:blipFill>
          <a:blip r:embed="rId2" cstate="print"/>
          <a:stretch>
            <a:fillRect/>
          </a:stretch>
        </p:blipFill>
        <p:spPr>
          <a:xfrm>
            <a:off x="5846832" y="3091815"/>
            <a:ext cx="5238750" cy="1190625"/>
          </a:xfrm>
          <a:prstGeom prst="rect">
            <a:avLst/>
          </a:prstGeom>
        </p:spPr>
      </p:pic>
      <p:sp>
        <p:nvSpPr>
          <p:cNvPr id="3" name="文本框 2"/>
          <p:cNvSpPr txBox="1"/>
          <p:nvPr/>
        </p:nvSpPr>
        <p:spPr>
          <a:xfrm>
            <a:off x="5846832" y="4376928"/>
            <a:ext cx="5238750" cy="1384995"/>
          </a:xfrm>
          <a:prstGeom prst="rect">
            <a:avLst/>
          </a:prstGeom>
          <a:noFill/>
        </p:spPr>
        <p:txBody>
          <a:bodyPr wrap="square" rtlCol="0">
            <a:spAutoFit/>
          </a:bodyPr>
          <a:lstStyle/>
          <a:p>
            <a:r>
              <a:rPr lang="zh-CN" altLang="en-US" sz="1400" dirty="0">
                <a:solidFill>
                  <a:schemeClr val="tx1">
                    <a:lumMod val="60000"/>
                    <a:lumOff val="40000"/>
                  </a:schemeClr>
                </a:solidFill>
              </a:rPr>
              <a:t>安防智能视频监控技术系统，其技术充分吸收了背景减除方法、时间差分方法等视频分析编码算法的优点，达到了国际领新水平，可以兼容第一代</a:t>
            </a:r>
            <a:r>
              <a:rPr lang="en-US" altLang="zh-CN" sz="1400" dirty="0">
                <a:solidFill>
                  <a:schemeClr val="tx1">
                    <a:lumMod val="60000"/>
                    <a:lumOff val="40000"/>
                  </a:schemeClr>
                </a:solidFill>
              </a:rPr>
              <a:t>---</a:t>
            </a:r>
            <a:r>
              <a:rPr lang="zh-CN" altLang="en-US" sz="1400" dirty="0">
                <a:solidFill>
                  <a:schemeClr val="tx1">
                    <a:lumMod val="60000"/>
                    <a:lumOff val="40000"/>
                  </a:schemeClr>
                </a:solidFill>
              </a:rPr>
              <a:t>第四代的各类模拟监控和数字监控。最新监控技术可以实现无人看守监控；自动分析图像，瞬间能与</a:t>
            </a:r>
            <a:r>
              <a:rPr lang="en-US" altLang="zh-CN" sz="1400" dirty="0">
                <a:solidFill>
                  <a:schemeClr val="tx1">
                    <a:lumMod val="60000"/>
                    <a:lumOff val="40000"/>
                  </a:schemeClr>
                </a:solidFill>
              </a:rPr>
              <a:t>110</a:t>
            </a:r>
            <a:r>
              <a:rPr lang="zh-CN" altLang="en-US" sz="1400" dirty="0">
                <a:solidFill>
                  <a:schemeClr val="tx1">
                    <a:lumMod val="60000"/>
                    <a:lumOff val="40000"/>
                  </a:schemeClr>
                </a:solidFill>
              </a:rPr>
              <a:t>、固定电话、手机连接，以声音、闪光、短信、拨叫电话等方式报警，同时对警情拍照和录像，以便调看和处理。</a:t>
            </a:r>
          </a:p>
        </p:txBody>
      </p:sp>
    </p:spTree>
    <p:extLst>
      <p:ext uri="{BB962C8B-B14F-4D97-AF65-F5344CB8AC3E}">
        <p14:creationId xmlns:p14="http://schemas.microsoft.com/office/powerpoint/2010/main" val="19652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目标检测</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indent="0">
              <a:buNone/>
            </a:pPr>
            <a:r>
              <a:rPr lang="zh-CN" altLang="en-US" sz="1600" dirty="0"/>
              <a:t>运动目标检测是指在序列图像中检测出变化区域并将运动目标从背景图像中提取出来</a:t>
            </a:r>
            <a:r>
              <a:rPr lang="zh-CN" altLang="en-US" sz="1600" dirty="0" smtClean="0"/>
              <a:t>。</a:t>
            </a:r>
            <a:endParaRPr lang="en-US" altLang="zh-CN" sz="1600" dirty="0" smtClean="0"/>
          </a:p>
          <a:p>
            <a:r>
              <a:rPr lang="zh-CN" altLang="en-US" dirty="0"/>
              <a:t>帧差</a:t>
            </a:r>
            <a:r>
              <a:rPr lang="zh-CN" altLang="en-US" dirty="0" smtClean="0"/>
              <a:t>法</a:t>
            </a:r>
            <a:endParaRPr lang="en-US" altLang="zh-CN" dirty="0" smtClean="0"/>
          </a:p>
          <a:p>
            <a:pPr marL="0" indent="0">
              <a:buNone/>
            </a:pPr>
            <a:r>
              <a:rPr lang="zh-CN" altLang="en-US" sz="1600" dirty="0" smtClean="0">
                <a:solidFill>
                  <a:schemeClr val="accent2"/>
                </a:solidFill>
              </a:rPr>
              <a:t>基本原理</a:t>
            </a:r>
            <a:r>
              <a:rPr lang="zh-CN" altLang="en-US" sz="1600" dirty="0">
                <a:solidFill>
                  <a:schemeClr val="accent2"/>
                </a:solidFill>
              </a:rPr>
              <a:t>是在图像序列相邻的两帧或者三帧采用基于像素的时间差分通过阈值化来提取图像中的运动区域。</a:t>
            </a:r>
            <a:endParaRPr lang="en-US" altLang="zh-CN" sz="1600" dirty="0" smtClean="0">
              <a:solidFill>
                <a:schemeClr val="accent2"/>
              </a:solidFill>
            </a:endParaRPr>
          </a:p>
          <a:p>
            <a:r>
              <a:rPr lang="zh-CN" altLang="en-US" dirty="0"/>
              <a:t>光流</a:t>
            </a:r>
            <a:r>
              <a:rPr lang="zh-CN" altLang="en-US" dirty="0" smtClean="0"/>
              <a:t>法</a:t>
            </a:r>
            <a:endParaRPr lang="en-US" altLang="zh-CN" dirty="0" smtClean="0"/>
          </a:p>
          <a:p>
            <a:pPr marL="0" indent="0">
              <a:buNone/>
            </a:pPr>
            <a:r>
              <a:rPr lang="zh-CN" altLang="en-US" sz="1600" dirty="0" smtClean="0">
                <a:solidFill>
                  <a:schemeClr val="accent2"/>
                </a:solidFill>
              </a:rPr>
              <a:t>主要</a:t>
            </a:r>
            <a:r>
              <a:rPr lang="zh-CN" altLang="en-US" sz="1600" dirty="0">
                <a:solidFill>
                  <a:schemeClr val="accent2"/>
                </a:solidFill>
              </a:rPr>
              <a:t>任务是计算光流场，即在适当的平滑性约束条件下，根据图像序列的时空梯度估算运动场，通过分析运动场的变化对运动目标和场景进行检测与分割。</a:t>
            </a:r>
            <a:endParaRPr lang="en-US" altLang="zh-CN" sz="1600" dirty="0">
              <a:solidFill>
                <a:schemeClr val="accent2"/>
              </a:solidFill>
            </a:endParaRPr>
          </a:p>
          <a:p>
            <a:r>
              <a:rPr lang="zh-CN" altLang="en-US" dirty="0"/>
              <a:t>减背景</a:t>
            </a:r>
            <a:r>
              <a:rPr lang="zh-CN" altLang="en-US" dirty="0" smtClean="0"/>
              <a:t>法</a:t>
            </a:r>
            <a:endParaRPr lang="en-US" altLang="zh-CN" dirty="0" smtClean="0"/>
          </a:p>
          <a:p>
            <a:pPr marL="0" indent="0">
              <a:buNone/>
            </a:pPr>
            <a:r>
              <a:rPr lang="zh-CN" altLang="en-US" sz="1600" dirty="0">
                <a:solidFill>
                  <a:schemeClr val="accent2"/>
                </a:solidFill>
              </a:rPr>
              <a:t>基本思想是背景的参数模型来近似背景图像的像素值，将当前帧与背景模型进行差分比较实现对运动目标区域的检测，其中区别较大的像素区域被认为是运动区域，而区别较小的像素区域则被认为是背景区域。</a:t>
            </a:r>
          </a:p>
        </p:txBody>
      </p:sp>
    </p:spTree>
    <p:extLst>
      <p:ext uri="{BB962C8B-B14F-4D97-AF65-F5344CB8AC3E}">
        <p14:creationId xmlns:p14="http://schemas.microsoft.com/office/powerpoint/2010/main" val="369401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目标跟踪</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104900" y="1600200"/>
            <a:ext cx="9982200" cy="4715256"/>
          </a:xfrm>
        </p:spPr>
        <p:txBody>
          <a:bodyPr>
            <a:normAutofit/>
          </a:bodyPr>
          <a:lstStyle/>
          <a:p>
            <a:pPr marL="0" indent="0">
              <a:buNone/>
            </a:pPr>
            <a:r>
              <a:rPr lang="zh-CN" altLang="en-US" b="1" dirty="0" smtClean="0"/>
              <a:t>“预测</a:t>
            </a:r>
            <a:r>
              <a:rPr lang="en-US" altLang="zh-CN" b="1" dirty="0"/>
              <a:t>-</a:t>
            </a:r>
            <a:r>
              <a:rPr lang="zh-CN" altLang="en-US" b="1" dirty="0"/>
              <a:t>检测</a:t>
            </a:r>
            <a:r>
              <a:rPr lang="en-US" altLang="zh-CN" b="1" dirty="0"/>
              <a:t>-</a:t>
            </a:r>
            <a:r>
              <a:rPr lang="zh-CN" altLang="en-US" b="1" dirty="0"/>
              <a:t>匹配</a:t>
            </a:r>
            <a:r>
              <a:rPr lang="en-US" altLang="zh-CN" b="1" dirty="0"/>
              <a:t>-</a:t>
            </a:r>
            <a:r>
              <a:rPr lang="zh-CN" altLang="en-US" b="1" dirty="0" smtClean="0"/>
              <a:t>更新” 四</a:t>
            </a:r>
            <a:r>
              <a:rPr lang="zh-CN" altLang="en-US" b="1" dirty="0"/>
              <a:t>个</a:t>
            </a:r>
            <a:r>
              <a:rPr lang="zh-CN" altLang="en-US" b="1" dirty="0" smtClean="0"/>
              <a:t>步骤</a:t>
            </a:r>
            <a:endParaRPr lang="en-US" altLang="zh-CN" b="1" dirty="0" smtClean="0"/>
          </a:p>
          <a:p>
            <a:r>
              <a:rPr lang="zh-CN" altLang="en-US" sz="1800" dirty="0" smtClean="0"/>
              <a:t>预测：</a:t>
            </a:r>
            <a:r>
              <a:rPr lang="zh-CN" altLang="en-US" sz="1800" dirty="0"/>
              <a:t>基于目标的运动</a:t>
            </a:r>
            <a:r>
              <a:rPr lang="zh-CN" altLang="en-US" sz="1800" dirty="0" smtClean="0"/>
              <a:t>模型</a:t>
            </a:r>
            <a:endParaRPr lang="en-US" altLang="zh-CN" sz="1800" dirty="0" smtClean="0"/>
          </a:p>
          <a:p>
            <a:r>
              <a:rPr lang="zh-CN" altLang="en-US" sz="1800" dirty="0" smtClean="0"/>
              <a:t>检测：</a:t>
            </a:r>
            <a:r>
              <a:rPr lang="zh-CN" altLang="en-US" sz="1800" dirty="0"/>
              <a:t>在目标区域通过相应的图像处理技术获得特征值，形成待</a:t>
            </a:r>
            <a:r>
              <a:rPr lang="zh-CN" altLang="en-US" sz="1800" dirty="0" smtClean="0"/>
              <a:t>匹配模板</a:t>
            </a:r>
            <a:endParaRPr lang="en-US" altLang="zh-CN" sz="1800" dirty="0" smtClean="0"/>
          </a:p>
          <a:p>
            <a:r>
              <a:rPr lang="zh-CN" altLang="en-US" sz="1800" dirty="0" smtClean="0"/>
              <a:t>匹配：</a:t>
            </a:r>
            <a:r>
              <a:rPr lang="zh-CN" altLang="en-US" sz="1800" dirty="0"/>
              <a:t>选择最佳的待匹配模板，它所在的区域即是目标在当前帧的</a:t>
            </a:r>
            <a:r>
              <a:rPr lang="zh-CN" altLang="en-US" sz="1800" dirty="0" smtClean="0"/>
              <a:t>位置</a:t>
            </a:r>
            <a:endParaRPr lang="en-US" altLang="zh-CN" sz="1800" dirty="0" smtClean="0"/>
          </a:p>
          <a:p>
            <a:r>
              <a:rPr lang="zh-CN" altLang="en-US" sz="1800" dirty="0" smtClean="0"/>
              <a:t>更新：对初始</a:t>
            </a:r>
            <a:r>
              <a:rPr lang="zh-CN" altLang="en-US" sz="1800" dirty="0"/>
              <a:t>模板的</a:t>
            </a:r>
            <a:r>
              <a:rPr lang="zh-CN" altLang="en-US" sz="1800" dirty="0" smtClean="0"/>
              <a:t>更新</a:t>
            </a:r>
            <a:endParaRPr lang="en-US" altLang="zh-CN" sz="1800" dirty="0" smtClean="0"/>
          </a:p>
          <a:p>
            <a:pPr marL="0" indent="0">
              <a:buNone/>
            </a:pPr>
            <a:endParaRPr lang="en-US" altLang="zh-CN" sz="1800" dirty="0"/>
          </a:p>
          <a:p>
            <a:pPr marL="0" indent="0">
              <a:buNone/>
            </a:pPr>
            <a:r>
              <a:rPr lang="zh-CN" altLang="en-US" sz="1800" dirty="0" smtClean="0"/>
              <a:t>匹配采用属性的不同 → 基于“</a:t>
            </a:r>
            <a:r>
              <a:rPr lang="en-US" altLang="zh-CN" sz="1800" dirty="0" smtClean="0"/>
              <a:t>1</a:t>
            </a:r>
            <a:r>
              <a:rPr lang="zh-CN" altLang="en-US" sz="1800" dirty="0" smtClean="0"/>
              <a:t>区域 </a:t>
            </a:r>
            <a:r>
              <a:rPr lang="en-US" altLang="zh-CN" sz="1800" dirty="0" smtClean="0"/>
              <a:t>2</a:t>
            </a:r>
            <a:r>
              <a:rPr lang="zh-CN" altLang="en-US" sz="1800" dirty="0" smtClean="0"/>
              <a:t>特征</a:t>
            </a:r>
            <a:r>
              <a:rPr lang="en-US" altLang="zh-CN" sz="1800" dirty="0" smtClean="0"/>
              <a:t> 3</a:t>
            </a:r>
            <a:r>
              <a:rPr lang="zh-CN" altLang="en-US" sz="1800" dirty="0" smtClean="0"/>
              <a:t>变形模板</a:t>
            </a:r>
            <a:r>
              <a:rPr lang="en-US" altLang="zh-CN" sz="1800" dirty="0" smtClean="0"/>
              <a:t> 4</a:t>
            </a:r>
            <a:r>
              <a:rPr lang="zh-CN" altLang="en-US" sz="1800" dirty="0" smtClean="0"/>
              <a:t>模型</a:t>
            </a:r>
            <a:r>
              <a:rPr lang="zh-CN" altLang="en-US" sz="1800" dirty="0"/>
              <a:t>”四类算法 </a:t>
            </a:r>
            <a:endParaRPr lang="en-US" altLang="zh-CN" sz="1800" dirty="0"/>
          </a:p>
          <a:p>
            <a:pPr marL="0" indent="0">
              <a:buNone/>
            </a:pPr>
            <a:endParaRPr lang="en-US" altLang="zh-CN" sz="1800" dirty="0" smtClean="0"/>
          </a:p>
        </p:txBody>
      </p:sp>
    </p:spTree>
    <p:extLst>
      <p:ext uri="{BB962C8B-B14F-4D97-AF65-F5344CB8AC3E}">
        <p14:creationId xmlns:p14="http://schemas.microsoft.com/office/powerpoint/2010/main" val="2402360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对应于匹配属性的四类算法</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103382" y="1473200"/>
            <a:ext cx="9982200" cy="4940300"/>
          </a:xfrm>
        </p:spPr>
        <p:txBody>
          <a:bodyPr>
            <a:normAutofit fontScale="92500" lnSpcReduction="10000"/>
          </a:bodyPr>
          <a:lstStyle/>
          <a:p>
            <a:pPr>
              <a:lnSpc>
                <a:spcPct val="100000"/>
              </a:lnSpc>
            </a:pPr>
            <a:r>
              <a:rPr lang="zh-CN" altLang="en-US" dirty="0" smtClean="0"/>
              <a:t>基于</a:t>
            </a:r>
            <a:r>
              <a:rPr lang="zh-CN" altLang="en-US" dirty="0"/>
              <a:t>区域的</a:t>
            </a:r>
            <a:r>
              <a:rPr lang="zh-CN" altLang="en-US" dirty="0" smtClean="0"/>
              <a:t>跟踪</a:t>
            </a:r>
            <a:endParaRPr lang="en-US" altLang="zh-CN" dirty="0" smtClean="0"/>
          </a:p>
          <a:p>
            <a:pPr marL="0" indent="0">
              <a:lnSpc>
                <a:spcPct val="100000"/>
              </a:lnSpc>
              <a:buNone/>
            </a:pPr>
            <a:r>
              <a:rPr lang="zh-CN" altLang="en-US" sz="1700" dirty="0">
                <a:solidFill>
                  <a:schemeClr val="accent2"/>
                </a:solidFill>
              </a:rPr>
              <a:t>基于区域的目标跟踪时通过人为选定或图像分割获得的目标模板，然后在序列图像中计算目标模板与候选模板的相似程度，运动相关算法来确定当前图像中目标的具体位置从而实现跟踪目标。</a:t>
            </a:r>
            <a:endParaRPr lang="en-US" altLang="zh-CN" sz="1700" dirty="0">
              <a:solidFill>
                <a:schemeClr val="accent2"/>
              </a:solidFill>
            </a:endParaRPr>
          </a:p>
          <a:p>
            <a:pPr>
              <a:lnSpc>
                <a:spcPct val="100000"/>
              </a:lnSpc>
            </a:pPr>
            <a:r>
              <a:rPr lang="zh-CN" altLang="en-US" dirty="0"/>
              <a:t>基于特征的</a:t>
            </a:r>
            <a:r>
              <a:rPr lang="zh-CN" altLang="en-US" dirty="0" smtClean="0"/>
              <a:t>跟踪</a:t>
            </a:r>
            <a:endParaRPr lang="en-US" altLang="zh-CN" dirty="0" smtClean="0"/>
          </a:p>
          <a:p>
            <a:pPr marL="0" indent="0">
              <a:lnSpc>
                <a:spcPct val="100000"/>
              </a:lnSpc>
              <a:buNone/>
            </a:pPr>
            <a:r>
              <a:rPr lang="zh-CN" altLang="en-US" sz="1700" dirty="0">
                <a:solidFill>
                  <a:schemeClr val="accent2"/>
                </a:solidFill>
              </a:rPr>
              <a:t>基于特征的目标跟踪通常利用先验信息或加入某些约束来解决，如假设相邻帧图像中的特征点在运动形式上的变化不大，并以此为约束条件建立特征点对应关系。该算法包括特征点的提取和匹配两个过程，一般也采用相关算法。</a:t>
            </a:r>
            <a:endParaRPr lang="en-US" altLang="zh-CN" sz="1700" dirty="0">
              <a:solidFill>
                <a:schemeClr val="accent2"/>
              </a:solidFill>
            </a:endParaRPr>
          </a:p>
          <a:p>
            <a:pPr>
              <a:lnSpc>
                <a:spcPct val="100000"/>
              </a:lnSpc>
            </a:pPr>
            <a:r>
              <a:rPr lang="zh-CN" altLang="en-US" dirty="0"/>
              <a:t>基于变形模板的</a:t>
            </a:r>
            <a:r>
              <a:rPr lang="zh-CN" altLang="en-US" dirty="0" smtClean="0"/>
              <a:t>跟踪</a:t>
            </a:r>
            <a:endParaRPr lang="en-US" altLang="zh-CN" dirty="0" smtClean="0"/>
          </a:p>
          <a:p>
            <a:pPr marL="0" indent="0">
              <a:lnSpc>
                <a:spcPct val="100000"/>
              </a:lnSpc>
              <a:buNone/>
            </a:pPr>
            <a:r>
              <a:rPr lang="zh-CN" altLang="en-US" sz="1700" dirty="0">
                <a:solidFill>
                  <a:schemeClr val="accent2"/>
                </a:solidFill>
              </a:rPr>
              <a:t>变形模板是纹理或边缘可以按一定限制条件变形的面板或曲线。由于大多数跟踪目标存在非刚性的特点，而变形模板有着良好的性能和极好的弹性，通过方向及方向的变形与真实目标相适应，所以被广泛应用于目标检索或跟踪领域。</a:t>
            </a:r>
            <a:endParaRPr lang="en-US" altLang="zh-CN" sz="1700" dirty="0">
              <a:solidFill>
                <a:schemeClr val="accent2"/>
              </a:solidFill>
            </a:endParaRPr>
          </a:p>
          <a:p>
            <a:pPr>
              <a:lnSpc>
                <a:spcPct val="100000"/>
              </a:lnSpc>
            </a:pPr>
            <a:r>
              <a:rPr lang="zh-CN" altLang="en-US" dirty="0" smtClean="0"/>
              <a:t>基于模型的跟踪</a:t>
            </a:r>
            <a:endParaRPr lang="en-US" altLang="zh-CN" dirty="0" smtClean="0"/>
          </a:p>
          <a:p>
            <a:pPr marL="0" indent="0">
              <a:buNone/>
            </a:pPr>
            <a:r>
              <a:rPr lang="zh-CN" altLang="en-US" sz="1700" dirty="0">
                <a:solidFill>
                  <a:schemeClr val="accent2"/>
                </a:solidFill>
              </a:rPr>
              <a:t>基于模型的跟踪方法的基本思想是由先验知识获得目标的三维结构模型和运动模型，根据序列图像确定出目标的三维模型参数，进而得到其瞬时运动参数。</a:t>
            </a:r>
            <a:endParaRPr lang="en-US" altLang="zh-CN" sz="1700" dirty="0">
              <a:solidFill>
                <a:schemeClr val="accent2"/>
              </a:solidFill>
            </a:endParaRPr>
          </a:p>
          <a:p>
            <a:pPr marL="0" indent="0">
              <a:lnSpc>
                <a:spcPct val="100000"/>
              </a:lnSpc>
              <a:buNone/>
            </a:pPr>
            <a:endParaRPr lang="zh-CN" altLang="en-US" dirty="0"/>
          </a:p>
          <a:p>
            <a:endParaRPr lang="zh-CN" altLang="en-US" dirty="0"/>
          </a:p>
        </p:txBody>
      </p:sp>
    </p:spTree>
    <p:extLst>
      <p:ext uri="{BB962C8B-B14F-4D97-AF65-F5344CB8AC3E}">
        <p14:creationId xmlns:p14="http://schemas.microsoft.com/office/powerpoint/2010/main" val="19643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600" dirty="0" smtClean="0">
                <a:latin typeface="Microsoft YaHei UI" panose="020B0503020204020204" pitchFamily="34" charset="-122"/>
                <a:ea typeface="Microsoft YaHei UI" panose="020B0503020204020204" pitchFamily="34" charset="-122"/>
              </a:rPr>
              <a:t>实现步骤</a:t>
            </a:r>
            <a:endParaRPr lang="en-US" sz="6600" dirty="0">
              <a:latin typeface="Microsoft YaHei UI" panose="020B0503020204020204" pitchFamily="34" charset="-122"/>
              <a:ea typeface="Microsoft YaHei UI" panose="020B0503020204020204" pitchFamily="34" charset="-122"/>
            </a:endParaRPr>
          </a:p>
        </p:txBody>
      </p:sp>
      <p:sp>
        <p:nvSpPr>
          <p:cNvPr id="4" name="文本占位符 3"/>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48708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4900" y="2292095"/>
            <a:ext cx="10096500" cy="2218946"/>
          </a:xfrm>
        </p:spPr>
        <p:txBody>
          <a:bodyPr>
            <a:normAutofit/>
          </a:bodyPr>
          <a:lstStyle/>
          <a:p>
            <a:pPr algn="ctr">
              <a:lnSpc>
                <a:spcPct val="120000"/>
              </a:lnSpc>
            </a:pPr>
            <a:r>
              <a:rPr lang="en-US" altLang="zh-CN" sz="2800" dirty="0">
                <a:solidFill>
                  <a:schemeClr val="accent1"/>
                </a:solidFill>
                <a:latin typeface="Microsoft YaHei UI" panose="020B0503020204020204" pitchFamily="34" charset="-122"/>
                <a:ea typeface="Microsoft YaHei UI" panose="020B0503020204020204" pitchFamily="34" charset="-122"/>
              </a:rPr>
              <a:t>1</a:t>
            </a:r>
            <a:r>
              <a:rPr lang="zh-CN" altLang="en-US" sz="2800" dirty="0" smtClean="0">
                <a:solidFill>
                  <a:schemeClr val="accent1"/>
                </a:solidFill>
                <a:latin typeface="Microsoft YaHei UI" panose="020B0503020204020204" pitchFamily="34" charset="-122"/>
                <a:ea typeface="Microsoft YaHei UI" panose="020B0503020204020204" pitchFamily="34" charset="-122"/>
              </a:rPr>
              <a:t>、利用帧</a:t>
            </a:r>
            <a:r>
              <a:rPr lang="zh-CN" altLang="en-US" sz="2800" dirty="0">
                <a:solidFill>
                  <a:schemeClr val="accent1"/>
                </a:solidFill>
                <a:latin typeface="Microsoft YaHei UI" panose="020B0503020204020204" pitchFamily="34" charset="-122"/>
                <a:ea typeface="Microsoft YaHei UI" panose="020B0503020204020204" pitchFamily="34" charset="-122"/>
              </a:rPr>
              <a:t>间差检测运动  </a:t>
            </a:r>
            <a:r>
              <a:rPr lang="en-US" altLang="zh-CN" sz="2800" dirty="0" smtClean="0">
                <a:latin typeface="Microsoft YaHei UI" panose="020B0503020204020204" pitchFamily="34" charset="-122"/>
                <a:ea typeface="Microsoft YaHei UI" panose="020B0503020204020204" pitchFamily="34" charset="-122"/>
              </a:rPr>
              <a:t/>
            </a:r>
            <a:br>
              <a:rPr lang="en-US" altLang="zh-CN" sz="2800" dirty="0" smtClean="0">
                <a:latin typeface="Microsoft YaHei UI" panose="020B0503020204020204" pitchFamily="34" charset="-122"/>
                <a:ea typeface="Microsoft YaHei UI" panose="020B0503020204020204" pitchFamily="34" charset="-122"/>
              </a:rPr>
            </a:br>
            <a:r>
              <a:rPr lang="en-US" altLang="zh-CN" sz="2800" dirty="0" smtClean="0">
                <a:latin typeface="Microsoft YaHei UI" panose="020B0503020204020204" pitchFamily="34" charset="-122"/>
                <a:ea typeface="Microsoft YaHei UI" panose="020B0503020204020204" pitchFamily="34" charset="-122"/>
              </a:rPr>
              <a:t>2</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HOG</a:t>
            </a:r>
            <a:r>
              <a:rPr lang="zh-CN" altLang="en-US" sz="2800" dirty="0" smtClean="0">
                <a:latin typeface="Microsoft YaHei UI" panose="020B0503020204020204" pitchFamily="34" charset="-122"/>
                <a:ea typeface="Microsoft YaHei UI" panose="020B0503020204020204" pitchFamily="34" charset="-122"/>
              </a:rPr>
              <a:t>特征行人匹配  </a:t>
            </a:r>
            <a:r>
              <a:rPr lang="en-US" altLang="zh-CN" sz="2800" dirty="0" smtClean="0">
                <a:latin typeface="Microsoft YaHei UI" panose="020B0503020204020204" pitchFamily="34" charset="-122"/>
                <a:ea typeface="Microsoft YaHei UI" panose="020B0503020204020204" pitchFamily="34" charset="-122"/>
              </a:rPr>
              <a:t/>
            </a:r>
            <a:br>
              <a:rPr lang="en-US" altLang="zh-CN" sz="2800" dirty="0" smtClean="0">
                <a:latin typeface="Microsoft YaHei UI" panose="020B0503020204020204" pitchFamily="34" charset="-122"/>
                <a:ea typeface="Microsoft YaHei UI" panose="020B0503020204020204" pitchFamily="34" charset="-122"/>
              </a:rPr>
            </a:br>
            <a:r>
              <a:rPr lang="en-US" altLang="zh-CN" sz="2800" dirty="0" smtClean="0">
                <a:latin typeface="Microsoft YaHei UI" panose="020B0503020204020204" pitchFamily="34" charset="-122"/>
                <a:ea typeface="Microsoft YaHei UI" panose="020B0503020204020204" pitchFamily="34" charset="-122"/>
              </a:rPr>
              <a:t>3</a:t>
            </a:r>
            <a:r>
              <a:rPr lang="zh-CN" altLang="en-US" sz="2800" dirty="0" smtClean="0">
                <a:latin typeface="Microsoft YaHei UI" panose="020B0503020204020204" pitchFamily="34" charset="-122"/>
                <a:ea typeface="Microsoft YaHei UI" panose="020B0503020204020204" pitchFamily="34" charset="-122"/>
              </a:rPr>
              <a:t>、运用</a:t>
            </a:r>
            <a:r>
              <a:rPr lang="en-US" altLang="zh-CN" sz="2800" dirty="0" smtClean="0">
                <a:latin typeface="Microsoft YaHei UI" panose="020B0503020204020204" pitchFamily="34" charset="-122"/>
                <a:ea typeface="Microsoft YaHei UI" panose="020B0503020204020204" pitchFamily="34" charset="-122"/>
              </a:rPr>
              <a:t>TLD</a:t>
            </a:r>
            <a:r>
              <a:rPr lang="zh-CN" altLang="en-US" sz="2800" dirty="0">
                <a:latin typeface="Microsoft YaHei UI" panose="020B0503020204020204" pitchFamily="34" charset="-122"/>
                <a:ea typeface="Microsoft YaHei UI" panose="020B0503020204020204" pitchFamily="34" charset="-122"/>
              </a:rPr>
              <a:t>算法进行跟踪</a:t>
            </a:r>
            <a:endParaRPr lang="en-US" alt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pPr algn="ctr"/>
            <a:r>
              <a:rPr lang="zh-CN" altLang="en-US" sz="3200" dirty="0" smtClean="0">
                <a:solidFill>
                  <a:schemeClr val="tx1">
                    <a:lumMod val="40000"/>
                    <a:lumOff val="60000"/>
                  </a:schemeClr>
                </a:solidFill>
              </a:rPr>
              <a:t>实现步骤</a:t>
            </a:r>
            <a:endParaRPr lang="en-US" sz="3200" dirty="0">
              <a:solidFill>
                <a:schemeClr val="tx1">
                  <a:lumMod val="40000"/>
                  <a:lumOff val="60000"/>
                </a:schemeClr>
              </a:solidFill>
            </a:endParaRPr>
          </a:p>
        </p:txBody>
      </p:sp>
    </p:spTree>
    <p:extLst>
      <p:ext uri="{BB962C8B-B14F-4D97-AF65-F5344CB8AC3E}">
        <p14:creationId xmlns:p14="http://schemas.microsoft.com/office/powerpoint/2010/main" val="54053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带细条纹和彩虹设计图案的学术演示文稿(宽屏)</Template>
  <TotalTime>0</TotalTime>
  <Words>1266</Words>
  <Application>Microsoft Office PowerPoint</Application>
  <PresentationFormat>宽屏</PresentationFormat>
  <Paragraphs>103</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Microsoft YaHei UI</vt:lpstr>
      <vt:lpstr>微软雅黑</vt:lpstr>
      <vt:lpstr>Arial</vt:lpstr>
      <vt:lpstr>Euphemia</vt:lpstr>
      <vt:lpstr>Plantagenet Cherokee</vt:lpstr>
      <vt:lpstr>Wingdings</vt:lpstr>
      <vt:lpstr>Academic Literature 16x9</vt:lpstr>
      <vt:lpstr>摄像头下的 动态人体检测和追踪</vt:lpstr>
      <vt:lpstr>题目背景</vt:lpstr>
      <vt:lpstr>智能视频监控</vt:lpstr>
      <vt:lpstr>智能视频监控</vt:lpstr>
      <vt:lpstr>目标检测</vt:lpstr>
      <vt:lpstr>目标跟踪</vt:lpstr>
      <vt:lpstr>对应于匹配属性的四类算法</vt:lpstr>
      <vt:lpstr>实现步骤</vt:lpstr>
      <vt:lpstr>1、利用帧间差检测运动   2、HOG特征行人匹配   3、运用TLD算法进行跟踪</vt:lpstr>
      <vt:lpstr>1、利用帧间差检测运动   2、HOG特征行人匹配   3、运用TLD算法进行跟踪</vt:lpstr>
      <vt:lpstr>利用帧间差检测运动</vt:lpstr>
      <vt:lpstr>利用帧间差检测运动</vt:lpstr>
      <vt:lpstr>1、利用帧间差检测运动   2、HOG特征行人匹配 3、运用TLD算法进行跟踪</vt:lpstr>
      <vt:lpstr>HOG特征行人匹配</vt:lpstr>
      <vt:lpstr>HOG特征行人匹配</vt:lpstr>
      <vt:lpstr>1、利用帧间差检测运动   2、HOG特征行人匹配 3、运用TLD算法进行跟踪</vt:lpstr>
      <vt:lpstr>TLD算法框架</vt:lpstr>
      <vt:lpstr>P-N Learning</vt:lpstr>
      <vt:lpstr>TLD算法流程</vt:lpstr>
      <vt:lpstr>实现功能</vt:lpstr>
      <vt:lpstr>不足之处</vt:lpstr>
      <vt:lpstr>不足之处</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2014-06-04T17:12:38Z</dcterms:created>
  <dcterms:modified xsi:type="dcterms:W3CDTF">2014-06-07T07:14:51Z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TC034313809991</vt:lpwstr>
  </property>
</Properties>
</file>