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23"/>
  </p:notesMasterIdLst>
  <p:sldIdLst>
    <p:sldId id="256" r:id="rId2"/>
    <p:sldId id="257" r:id="rId3"/>
    <p:sldId id="258" r:id="rId4"/>
    <p:sldId id="350" r:id="rId5"/>
    <p:sldId id="351" r:id="rId6"/>
    <p:sldId id="352" r:id="rId7"/>
    <p:sldId id="353" r:id="rId8"/>
    <p:sldId id="354" r:id="rId9"/>
    <p:sldId id="355" r:id="rId10"/>
    <p:sldId id="356" r:id="rId11"/>
    <p:sldId id="336" r:id="rId12"/>
    <p:sldId id="357" r:id="rId13"/>
    <p:sldId id="358" r:id="rId14"/>
    <p:sldId id="360" r:id="rId15"/>
    <p:sldId id="361" r:id="rId16"/>
    <p:sldId id="337" r:id="rId17"/>
    <p:sldId id="362" r:id="rId18"/>
    <p:sldId id="363" r:id="rId19"/>
    <p:sldId id="364" r:id="rId20"/>
    <p:sldId id="339" r:id="rId21"/>
    <p:sldId id="342" r:id="rId22"/>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346" userDrawn="1">
          <p15:clr>
            <a:srgbClr val="A4A3A4"/>
          </p15:clr>
        </p15:guide>
        <p15:guide id="2" pos="5375" userDrawn="1">
          <p15:clr>
            <a:srgbClr val="A4A3A4"/>
          </p15:clr>
        </p15:guide>
        <p15:guide id="3" pos="385" userDrawn="1">
          <p15:clr>
            <a:srgbClr val="A4A3A4"/>
          </p15:clr>
        </p15:guide>
        <p15:guide id="4" orient="horz" pos="399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B78B0"/>
    <a:srgbClr val="0079CE"/>
    <a:srgbClr val="006FBD"/>
    <a:srgbClr val="E60000"/>
    <a:srgbClr val="900901"/>
    <a:srgbClr val="262626"/>
    <a:srgbClr val="0070C0"/>
    <a:srgbClr val="F5F5F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643" autoAdjust="0"/>
    <p:restoredTop sz="94660"/>
  </p:normalViewPr>
  <p:slideViewPr>
    <p:cSldViewPr snapToGrid="0" showGuides="1">
      <p:cViewPr varScale="1">
        <p:scale>
          <a:sx n="104" d="100"/>
          <a:sy n="104" d="100"/>
        </p:scale>
        <p:origin x="-1824" y="-104"/>
      </p:cViewPr>
      <p:guideLst>
        <p:guide orient="horz" pos="346"/>
        <p:guide orient="horz" pos="3997"/>
        <p:guide pos="5375"/>
        <p:guide pos="385"/>
      </p:guideLst>
    </p:cSldViewPr>
  </p:slideViewPr>
  <p:notesTextViewPr>
    <p:cViewPr>
      <p:scale>
        <a:sx n="1" d="1"/>
        <a:sy n="1" d="1"/>
      </p:scale>
      <p:origin x="0" y="0"/>
    </p:cViewPr>
  </p:notesTextViewPr>
  <p:sorterViewPr>
    <p:cViewPr>
      <p:scale>
        <a:sx n="125" d="100"/>
        <a:sy n="125"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notesMaster" Target="notesMasters/notesMaster1.xml"/><Relationship Id="rId24" Type="http://schemas.openxmlformats.org/officeDocument/2006/relationships/printerSettings" Target="printerSettings/printerSettings1.bin"/><Relationship Id="rId25" Type="http://schemas.openxmlformats.org/officeDocument/2006/relationships/presProps" Target="presProps.xml"/><Relationship Id="rId26" Type="http://schemas.openxmlformats.org/officeDocument/2006/relationships/viewProps" Target="viewProps.xml"/><Relationship Id="rId27" Type="http://schemas.openxmlformats.org/officeDocument/2006/relationships/theme" Target="theme/theme1.xml"/><Relationship Id="rId28"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AD77B4-E4B4-4D3C-A9C5-EB900FF3B15E}" type="datetimeFigureOut">
              <a:rPr lang="zh-CN" altLang="en-US" smtClean="0"/>
              <a:t>15-6-8</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3AD5EBB-275F-4C24-B082-C5EEF143550F}" type="slidenum">
              <a:rPr lang="zh-CN" altLang="en-US" smtClean="0"/>
              <a:t>‹#›</a:t>
            </a:fld>
            <a:endParaRPr lang="zh-CN" altLang="en-US"/>
          </a:p>
        </p:txBody>
      </p:sp>
    </p:spTree>
    <p:extLst>
      <p:ext uri="{BB962C8B-B14F-4D97-AF65-F5344CB8AC3E}">
        <p14:creationId xmlns:p14="http://schemas.microsoft.com/office/powerpoint/2010/main" val="5444907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281D302F-5E2D-4FF9-A986-02603DCE6FDA}" type="datetimeFigureOut">
              <a:rPr lang="zh-CN" altLang="en-US" smtClean="0"/>
              <a:t>15-6-8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56CA248-7BE1-4335-B3FB-1E6869F2EC71}" type="slidenum">
              <a:rPr lang="zh-CN" altLang="en-US" smtClean="0"/>
              <a:t>‹#›</a:t>
            </a:fld>
            <a:endParaRPr lang="zh-CN" altLang="en-US"/>
          </a:p>
        </p:txBody>
      </p:sp>
    </p:spTree>
    <p:extLst>
      <p:ext uri="{BB962C8B-B14F-4D97-AF65-F5344CB8AC3E}">
        <p14:creationId xmlns:p14="http://schemas.microsoft.com/office/powerpoint/2010/main" val="6751591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281D302F-5E2D-4FF9-A986-02603DCE6FDA}" type="datetimeFigureOut">
              <a:rPr lang="zh-CN" altLang="en-US" smtClean="0"/>
              <a:t>15-6-8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56CA248-7BE1-4335-B3FB-1E6869F2EC71}" type="slidenum">
              <a:rPr lang="zh-CN" altLang="en-US" smtClean="0"/>
              <a:t>‹#›</a:t>
            </a:fld>
            <a:endParaRPr lang="zh-CN" altLang="en-US"/>
          </a:p>
        </p:txBody>
      </p:sp>
    </p:spTree>
    <p:extLst>
      <p:ext uri="{BB962C8B-B14F-4D97-AF65-F5344CB8AC3E}">
        <p14:creationId xmlns:p14="http://schemas.microsoft.com/office/powerpoint/2010/main" val="24809293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281D302F-5E2D-4FF9-A986-02603DCE6FDA}" type="datetimeFigureOut">
              <a:rPr lang="zh-CN" altLang="en-US" smtClean="0"/>
              <a:t>15-6-8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56CA248-7BE1-4335-B3FB-1E6869F2EC71}" type="slidenum">
              <a:rPr lang="zh-CN" altLang="en-US" smtClean="0"/>
              <a:t>‹#›</a:t>
            </a:fld>
            <a:endParaRPr lang="zh-CN" altLang="en-US"/>
          </a:p>
        </p:txBody>
      </p:sp>
    </p:spTree>
    <p:extLst>
      <p:ext uri="{BB962C8B-B14F-4D97-AF65-F5344CB8AC3E}">
        <p14:creationId xmlns:p14="http://schemas.microsoft.com/office/powerpoint/2010/main" val="40691484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281D302F-5E2D-4FF9-A986-02603DCE6FDA}" type="datetimeFigureOut">
              <a:rPr lang="zh-CN" altLang="en-US" smtClean="0"/>
              <a:t>15-6-8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56CA248-7BE1-4335-B3FB-1E6869F2EC71}" type="slidenum">
              <a:rPr lang="zh-CN" altLang="en-US" smtClean="0"/>
              <a:t>‹#›</a:t>
            </a:fld>
            <a:endParaRPr lang="zh-CN" altLang="en-US"/>
          </a:p>
        </p:txBody>
      </p:sp>
    </p:spTree>
    <p:extLst>
      <p:ext uri="{BB962C8B-B14F-4D97-AF65-F5344CB8AC3E}">
        <p14:creationId xmlns:p14="http://schemas.microsoft.com/office/powerpoint/2010/main" val="26755598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281D302F-5E2D-4FF9-A986-02603DCE6FDA}" type="datetimeFigureOut">
              <a:rPr lang="zh-CN" altLang="en-US" smtClean="0"/>
              <a:t>15-6-8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56CA248-7BE1-4335-B3FB-1E6869F2EC71}" type="slidenum">
              <a:rPr lang="zh-CN" altLang="en-US" smtClean="0"/>
              <a:t>‹#›</a:t>
            </a:fld>
            <a:endParaRPr lang="zh-CN" altLang="en-US"/>
          </a:p>
        </p:txBody>
      </p:sp>
    </p:spTree>
    <p:extLst>
      <p:ext uri="{BB962C8B-B14F-4D97-AF65-F5344CB8AC3E}">
        <p14:creationId xmlns:p14="http://schemas.microsoft.com/office/powerpoint/2010/main" val="13618089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281D302F-5E2D-4FF9-A986-02603DCE6FDA}" type="datetimeFigureOut">
              <a:rPr lang="zh-CN" altLang="en-US" smtClean="0"/>
              <a:t>15-6-8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56CA248-7BE1-4335-B3FB-1E6869F2EC71}" type="slidenum">
              <a:rPr lang="zh-CN" altLang="en-US" smtClean="0"/>
              <a:t>‹#›</a:t>
            </a:fld>
            <a:endParaRPr lang="zh-CN" altLang="en-US"/>
          </a:p>
        </p:txBody>
      </p:sp>
    </p:spTree>
    <p:extLst>
      <p:ext uri="{BB962C8B-B14F-4D97-AF65-F5344CB8AC3E}">
        <p14:creationId xmlns:p14="http://schemas.microsoft.com/office/powerpoint/2010/main" val="40929179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281D302F-5E2D-4FF9-A986-02603DCE6FDA}" type="datetimeFigureOut">
              <a:rPr lang="zh-CN" altLang="en-US" smtClean="0"/>
              <a:t>15-6-8</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A56CA248-7BE1-4335-B3FB-1E6869F2EC71}" type="slidenum">
              <a:rPr lang="zh-CN" altLang="en-US" smtClean="0"/>
              <a:t>‹#›</a:t>
            </a:fld>
            <a:endParaRPr lang="zh-CN" altLang="en-US"/>
          </a:p>
        </p:txBody>
      </p:sp>
    </p:spTree>
    <p:extLst>
      <p:ext uri="{BB962C8B-B14F-4D97-AF65-F5344CB8AC3E}">
        <p14:creationId xmlns:p14="http://schemas.microsoft.com/office/powerpoint/2010/main" val="5298422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281D302F-5E2D-4FF9-A986-02603DCE6FDA}" type="datetimeFigureOut">
              <a:rPr lang="zh-CN" altLang="en-US" smtClean="0"/>
              <a:t>15-6-8</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A56CA248-7BE1-4335-B3FB-1E6869F2EC71}" type="slidenum">
              <a:rPr lang="zh-CN" altLang="en-US" smtClean="0"/>
              <a:t>‹#›</a:t>
            </a:fld>
            <a:endParaRPr lang="zh-CN" altLang="en-US"/>
          </a:p>
        </p:txBody>
      </p:sp>
    </p:spTree>
    <p:extLst>
      <p:ext uri="{BB962C8B-B14F-4D97-AF65-F5344CB8AC3E}">
        <p14:creationId xmlns:p14="http://schemas.microsoft.com/office/powerpoint/2010/main" val="822234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81D302F-5E2D-4FF9-A986-02603DCE6FDA}" type="datetimeFigureOut">
              <a:rPr lang="zh-CN" altLang="en-US" smtClean="0"/>
              <a:t>15-6-8</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A56CA248-7BE1-4335-B3FB-1E6869F2EC71}" type="slidenum">
              <a:rPr lang="zh-CN" altLang="en-US" smtClean="0"/>
              <a:t>‹#›</a:t>
            </a:fld>
            <a:endParaRPr lang="zh-CN" altLang="en-US"/>
          </a:p>
        </p:txBody>
      </p:sp>
    </p:spTree>
    <p:extLst>
      <p:ext uri="{BB962C8B-B14F-4D97-AF65-F5344CB8AC3E}">
        <p14:creationId xmlns:p14="http://schemas.microsoft.com/office/powerpoint/2010/main" val="19888758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281D302F-5E2D-4FF9-A986-02603DCE6FDA}" type="datetimeFigureOut">
              <a:rPr lang="zh-CN" altLang="en-US" smtClean="0"/>
              <a:t>15-6-8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56CA248-7BE1-4335-B3FB-1E6869F2EC71}" type="slidenum">
              <a:rPr lang="zh-CN" altLang="en-US" smtClean="0"/>
              <a:t>‹#›</a:t>
            </a:fld>
            <a:endParaRPr lang="zh-CN" altLang="en-US"/>
          </a:p>
        </p:txBody>
      </p:sp>
    </p:spTree>
    <p:extLst>
      <p:ext uri="{BB962C8B-B14F-4D97-AF65-F5344CB8AC3E}">
        <p14:creationId xmlns:p14="http://schemas.microsoft.com/office/powerpoint/2010/main" val="42371269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281D302F-5E2D-4FF9-A986-02603DCE6FDA}" type="datetimeFigureOut">
              <a:rPr lang="zh-CN" altLang="en-US" smtClean="0"/>
              <a:t>15-6-8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56CA248-7BE1-4335-B3FB-1E6869F2EC71}" type="slidenum">
              <a:rPr lang="zh-CN" altLang="en-US" smtClean="0"/>
              <a:t>‹#›</a:t>
            </a:fld>
            <a:endParaRPr lang="zh-CN" altLang="en-US"/>
          </a:p>
        </p:txBody>
      </p:sp>
    </p:spTree>
    <p:extLst>
      <p:ext uri="{BB962C8B-B14F-4D97-AF65-F5344CB8AC3E}">
        <p14:creationId xmlns:p14="http://schemas.microsoft.com/office/powerpoint/2010/main" val="10036133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5F5F5"/>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81D302F-5E2D-4FF9-A986-02603DCE6FDA}" type="datetimeFigureOut">
              <a:rPr lang="zh-CN" altLang="en-US" smtClean="0"/>
              <a:t>15-6-8</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56CA248-7BE1-4335-B3FB-1E6869F2EC71}" type="slidenum">
              <a:rPr lang="zh-CN" altLang="en-US" smtClean="0"/>
              <a:t>‹#›</a:t>
            </a:fld>
            <a:endParaRPr lang="zh-CN" altLang="en-US"/>
          </a:p>
        </p:txBody>
      </p:sp>
    </p:spTree>
    <p:extLst>
      <p:ext uri="{BB962C8B-B14F-4D97-AF65-F5344CB8AC3E}">
        <p14:creationId xmlns:p14="http://schemas.microsoft.com/office/powerpoint/2010/main" val="403510708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tags" Target="../tags/tag7.xml"/><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tags" Target="../tags/tag8.xml"/><Relationship Id="rId2"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tags" Target="../tags/tag9.xml"/><Relationship Id="rId2"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tags" Target="../tags/tag10.xml"/><Relationship Id="rId2"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tags" Target="../tags/tag11.xml"/><Relationship Id="rId2"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jpg"/><Relationship Id="rId4" Type="http://schemas.openxmlformats.org/officeDocument/2006/relationships/image" Target="../media/image3.jpeg"/><Relationship Id="rId1" Type="http://schemas.openxmlformats.org/officeDocument/2006/relationships/tags" Target="../tags/tag12.xml"/><Relationship Id="rId2"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tags" Target="../tags/tag13.xml"/><Relationship Id="rId2"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tags" Target="../tags/tag14.xml"/><Relationship Id="rId2"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tags" Target="../tags/tag1.xml"/><Relationship Id="rId2"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tags" Target="../tags/tag2.xml"/><Relationship Id="rId2"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slideLayout" Target="../slideLayouts/slideLayout1.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tags" Target="../tags/tag5.xml"/><Relationship Id="rId2"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tags" Target="../tags/tag6.xml"/><Relationship Id="rId2"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5991141" y="2861310"/>
            <a:ext cx="2573309" cy="369332"/>
          </a:xfrm>
          <a:prstGeom prst="rect">
            <a:avLst/>
          </a:prstGeom>
          <a:noFill/>
        </p:spPr>
        <p:txBody>
          <a:bodyPr wrap="square" rtlCol="0">
            <a:spAutoFit/>
          </a:bodyPr>
          <a:lstStyle/>
          <a:p>
            <a:pPr algn="ctr"/>
            <a:r>
              <a:rPr lang="zh-CN" altLang="en-US" b="1" dirty="0" smtClean="0">
                <a:solidFill>
                  <a:schemeClr val="accent1"/>
                </a:solidFill>
                <a:latin typeface="微软雅黑" panose="020B0503020204020204" pitchFamily="34" charset="-122"/>
                <a:ea typeface="微软雅黑" panose="020B0503020204020204" pitchFamily="34" charset="-122"/>
              </a:rPr>
              <a:t>梁</a:t>
            </a:r>
            <a:r>
              <a:rPr lang="en-US" altLang="zh-CN" b="1" dirty="0" smtClean="0">
                <a:solidFill>
                  <a:schemeClr val="accent1"/>
                </a:solidFill>
                <a:latin typeface="微软雅黑" panose="020B0503020204020204" pitchFamily="34" charset="-122"/>
                <a:ea typeface="微软雅黑" panose="020B0503020204020204" pitchFamily="34" charset="-122"/>
              </a:rPr>
              <a:t>  </a:t>
            </a:r>
            <a:r>
              <a:rPr lang="zh-CN" altLang="en-US" b="1" dirty="0" smtClean="0">
                <a:solidFill>
                  <a:schemeClr val="accent1"/>
                </a:solidFill>
                <a:latin typeface="微软雅黑" panose="020B0503020204020204" pitchFamily="34" charset="-122"/>
                <a:ea typeface="微软雅黑" panose="020B0503020204020204" pitchFamily="34" charset="-122"/>
              </a:rPr>
              <a:t>栋</a:t>
            </a:r>
            <a:r>
              <a:rPr lang="en-US" altLang="zh-CN" b="1" dirty="0" smtClean="0">
                <a:solidFill>
                  <a:schemeClr val="accent1"/>
                </a:solidFill>
                <a:latin typeface="微软雅黑" panose="020B0503020204020204" pitchFamily="34" charset="-122"/>
                <a:ea typeface="微软雅黑" panose="020B0503020204020204" pitchFamily="34" charset="-122"/>
              </a:rPr>
              <a:t>  </a:t>
            </a:r>
            <a:r>
              <a:rPr lang="zh-CN" altLang="en-US" b="1" dirty="0" smtClean="0">
                <a:solidFill>
                  <a:schemeClr val="accent1"/>
                </a:solidFill>
                <a:latin typeface="微软雅黑" panose="020B0503020204020204" pitchFamily="34" charset="-122"/>
                <a:ea typeface="微软雅黑" panose="020B0503020204020204" pitchFamily="34" charset="-122"/>
              </a:rPr>
              <a:t>王怡人</a:t>
            </a:r>
            <a:r>
              <a:rPr lang="en-US" altLang="zh-CN" b="1" dirty="0" smtClean="0">
                <a:solidFill>
                  <a:schemeClr val="accent1"/>
                </a:solidFill>
                <a:latin typeface="微软雅黑" panose="020B0503020204020204" pitchFamily="34" charset="-122"/>
                <a:ea typeface="微软雅黑" panose="020B0503020204020204" pitchFamily="34" charset="-122"/>
              </a:rPr>
              <a:t>  </a:t>
            </a:r>
            <a:r>
              <a:rPr lang="zh-CN" altLang="en-US" b="1" dirty="0" smtClean="0">
                <a:solidFill>
                  <a:schemeClr val="accent1"/>
                </a:solidFill>
                <a:latin typeface="微软雅黑" panose="020B0503020204020204" pitchFamily="34" charset="-122"/>
                <a:ea typeface="微软雅黑" panose="020B0503020204020204" pitchFamily="34" charset="-122"/>
              </a:rPr>
              <a:t>李嘉龙</a:t>
            </a:r>
            <a:endParaRPr lang="zh-CN" altLang="en-US" b="1" dirty="0" smtClean="0">
              <a:solidFill>
                <a:schemeClr val="accent1"/>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5991141" y="3250402"/>
            <a:ext cx="2573309" cy="369332"/>
          </a:xfrm>
          <a:prstGeom prst="rect">
            <a:avLst/>
          </a:prstGeom>
          <a:noFill/>
        </p:spPr>
        <p:txBody>
          <a:bodyPr wrap="square" rtlCol="0">
            <a:spAutoFit/>
          </a:bodyPr>
          <a:lstStyle>
            <a:defPPr>
              <a:defRPr lang="zh-CN"/>
            </a:defPPr>
            <a:lvl1pPr>
              <a:defRPr b="1">
                <a:solidFill>
                  <a:schemeClr val="accent1"/>
                </a:solidFill>
                <a:latin typeface="微软雅黑" panose="020B0503020204020204" pitchFamily="34" charset="-122"/>
                <a:ea typeface="微软雅黑" panose="020B0503020204020204" pitchFamily="34" charset="-122"/>
              </a:defRPr>
            </a:lvl1pPr>
          </a:lstStyle>
          <a:p>
            <a:r>
              <a:rPr lang="en-US" altLang="zh-CN" dirty="0" smtClean="0"/>
              <a:t> </a:t>
            </a:r>
            <a:r>
              <a:rPr lang="zh-CN" altLang="en-US" dirty="0" smtClean="0"/>
              <a:t>无</a:t>
            </a:r>
            <a:r>
              <a:rPr lang="en-US" altLang="zh-CN" dirty="0" smtClean="0"/>
              <a:t>24</a:t>
            </a:r>
            <a:endParaRPr lang="zh-CN" altLang="en-US" dirty="0"/>
          </a:p>
        </p:txBody>
      </p:sp>
      <p:sp>
        <p:nvSpPr>
          <p:cNvPr id="11" name="文本框 10"/>
          <p:cNvSpPr txBox="1"/>
          <p:nvPr/>
        </p:nvSpPr>
        <p:spPr>
          <a:xfrm>
            <a:off x="5991142" y="3727456"/>
            <a:ext cx="2573308" cy="430887"/>
          </a:xfrm>
          <a:prstGeom prst="rect">
            <a:avLst/>
          </a:prstGeom>
          <a:noFill/>
        </p:spPr>
        <p:txBody>
          <a:bodyPr wrap="square" rtlCol="0">
            <a:spAutoFit/>
          </a:bodyPr>
          <a:lstStyle/>
          <a:p>
            <a:r>
              <a:rPr lang="en-US" altLang="zh-CN" sz="1050" dirty="0" smtClean="0">
                <a:solidFill>
                  <a:schemeClr val="tx1">
                    <a:lumMod val="85000"/>
                    <a:lumOff val="15000"/>
                  </a:schemeClr>
                </a:solidFill>
                <a:latin typeface="Times New Roman" panose="02020603050405020304" pitchFamily="18" charset="0"/>
                <a:ea typeface="微软雅黑" panose="020B0503020204020204" pitchFamily="34" charset="-122"/>
                <a:cs typeface="Times New Roman" panose="02020603050405020304" pitchFamily="18" charset="0"/>
              </a:rPr>
              <a:t>Dept. of Electronic Engineering</a:t>
            </a:r>
          </a:p>
          <a:p>
            <a:r>
              <a:rPr lang="en-US" altLang="zh-CN" sz="1050" dirty="0" smtClean="0">
                <a:solidFill>
                  <a:schemeClr val="tx1">
                    <a:lumMod val="85000"/>
                    <a:lumOff val="15000"/>
                  </a:schemeClr>
                </a:solidFill>
                <a:latin typeface="Times New Roman" panose="02020603050405020304" pitchFamily="18" charset="0"/>
                <a:ea typeface="微软雅黑" panose="020B0503020204020204" pitchFamily="34" charset="-122"/>
                <a:cs typeface="Times New Roman" panose="02020603050405020304" pitchFamily="18" charset="0"/>
              </a:rPr>
              <a:t>Tsinghua </a:t>
            </a:r>
            <a:r>
              <a:rPr lang="en-US" altLang="zh-CN" sz="1050" dirty="0">
                <a:solidFill>
                  <a:schemeClr val="tx1">
                    <a:lumMod val="85000"/>
                    <a:lumOff val="15000"/>
                  </a:schemeClr>
                </a:solidFill>
                <a:latin typeface="Times New Roman" panose="02020603050405020304" pitchFamily="18" charset="0"/>
                <a:ea typeface="微软雅黑" panose="020B0503020204020204" pitchFamily="34" charset="-122"/>
                <a:cs typeface="Times New Roman" panose="02020603050405020304" pitchFamily="18" charset="0"/>
              </a:rPr>
              <a:t>U</a:t>
            </a:r>
            <a:r>
              <a:rPr lang="en-US" altLang="zh-CN" sz="1050" dirty="0" smtClean="0">
                <a:solidFill>
                  <a:schemeClr val="tx1">
                    <a:lumMod val="85000"/>
                    <a:lumOff val="15000"/>
                  </a:schemeClr>
                </a:solidFill>
                <a:latin typeface="Times New Roman" panose="02020603050405020304" pitchFamily="18" charset="0"/>
                <a:ea typeface="微软雅黑" panose="020B0503020204020204" pitchFamily="34" charset="-122"/>
                <a:cs typeface="Times New Roman" panose="02020603050405020304" pitchFamily="18" charset="0"/>
              </a:rPr>
              <a:t>niversity.</a:t>
            </a:r>
            <a:endParaRPr lang="zh-CN" altLang="en-US" sz="1050" dirty="0" smtClean="0">
              <a:solidFill>
                <a:schemeClr val="tx1">
                  <a:lumMod val="85000"/>
                  <a:lumOff val="1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3" name="组合 2"/>
          <p:cNvGrpSpPr/>
          <p:nvPr/>
        </p:nvGrpSpPr>
        <p:grpSpPr>
          <a:xfrm>
            <a:off x="8564451" y="2716812"/>
            <a:ext cx="579549" cy="1361673"/>
            <a:chOff x="8564451" y="2716812"/>
            <a:chExt cx="579549" cy="1361673"/>
          </a:xfrm>
        </p:grpSpPr>
        <p:sp>
          <p:nvSpPr>
            <p:cNvPr id="12" name="矩形 11"/>
            <p:cNvSpPr/>
            <p:nvPr/>
          </p:nvSpPr>
          <p:spPr>
            <a:xfrm>
              <a:off x="8564451" y="2716812"/>
              <a:ext cx="579549" cy="9934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p:cNvSpPr/>
            <p:nvPr/>
          </p:nvSpPr>
          <p:spPr>
            <a:xfrm>
              <a:off x="8564451" y="3805061"/>
              <a:ext cx="579549" cy="2734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 name="组合 1"/>
          <p:cNvGrpSpPr/>
          <p:nvPr/>
        </p:nvGrpSpPr>
        <p:grpSpPr>
          <a:xfrm>
            <a:off x="0" y="2716812"/>
            <a:ext cx="5991142" cy="1393182"/>
            <a:chOff x="0" y="2716812"/>
            <a:chExt cx="5991142" cy="1393182"/>
          </a:xfrm>
        </p:grpSpPr>
        <p:sp>
          <p:nvSpPr>
            <p:cNvPr id="30" name="矩形 29"/>
            <p:cNvSpPr/>
            <p:nvPr/>
          </p:nvSpPr>
          <p:spPr>
            <a:xfrm>
              <a:off x="0" y="3805061"/>
              <a:ext cx="5991141" cy="2734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0" y="2716812"/>
              <a:ext cx="5991142" cy="9934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1446585" y="2861681"/>
              <a:ext cx="4544556" cy="724557"/>
            </a:xfrm>
            <a:prstGeom prst="rect">
              <a:avLst/>
            </a:prstGeom>
            <a:noFill/>
          </p:spPr>
          <p:txBody>
            <a:bodyPr wrap="square" rtlCol="0">
              <a:spAutoFit/>
            </a:bodyPr>
            <a:lstStyle/>
            <a:p>
              <a:pPr algn="r">
                <a:lnSpc>
                  <a:spcPct val="125000"/>
                </a:lnSpc>
              </a:pPr>
              <a:r>
                <a:rPr lang="zh-CN" altLang="en-US" sz="3400" b="1" dirty="0" smtClean="0">
                  <a:solidFill>
                    <a:schemeClr val="bg1"/>
                  </a:solidFill>
                  <a:latin typeface="微软雅黑" panose="020B0503020204020204" pitchFamily="34" charset="-122"/>
                  <a:ea typeface="微软雅黑" panose="020B0503020204020204" pitchFamily="34" charset="-122"/>
                </a:rPr>
                <a:t>行人检测与跟踪</a:t>
              </a:r>
              <a:endParaRPr lang="zh-CN" altLang="en-US" sz="3400" b="1" dirty="0" smtClean="0">
                <a:solidFill>
                  <a:schemeClr val="bg1"/>
                </a:solidFill>
                <a:latin typeface="微软雅黑" panose="020B0503020204020204" pitchFamily="34" charset="-122"/>
                <a:ea typeface="微软雅黑" panose="020B0503020204020204" pitchFamily="34" charset="-122"/>
              </a:endParaRPr>
            </a:p>
          </p:txBody>
        </p:sp>
        <p:sp>
          <p:nvSpPr>
            <p:cNvPr id="33" name="文本框 32"/>
            <p:cNvSpPr txBox="1"/>
            <p:nvPr/>
          </p:nvSpPr>
          <p:spPr>
            <a:xfrm>
              <a:off x="1938528" y="3720144"/>
              <a:ext cx="4052612" cy="389850"/>
            </a:xfrm>
            <a:prstGeom prst="rect">
              <a:avLst/>
            </a:prstGeom>
            <a:noFill/>
          </p:spPr>
          <p:txBody>
            <a:bodyPr wrap="square" rtlCol="0">
              <a:spAutoFit/>
            </a:bodyPr>
            <a:lstStyle/>
            <a:p>
              <a:pPr algn="r">
                <a:lnSpc>
                  <a:spcPct val="125000"/>
                </a:lnSpc>
              </a:pPr>
              <a:r>
                <a:rPr lang="zh-CN" altLang="en-US" sz="1600" dirty="0" smtClean="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数字图像处理</a:t>
              </a:r>
              <a:endParaRPr lang="zh-CN" altLang="en-US" sz="16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grpSp>
        <p:nvGrpSpPr>
          <p:cNvPr id="5" name="组合 4"/>
          <p:cNvGrpSpPr/>
          <p:nvPr/>
        </p:nvGrpSpPr>
        <p:grpSpPr>
          <a:xfrm>
            <a:off x="222586" y="2787385"/>
            <a:ext cx="1224000" cy="1223998"/>
            <a:chOff x="222586" y="2787385"/>
            <a:chExt cx="1224000" cy="1223998"/>
          </a:xfrm>
        </p:grpSpPr>
        <p:sp>
          <p:nvSpPr>
            <p:cNvPr id="20" name="椭圆 19"/>
            <p:cNvSpPr/>
            <p:nvPr/>
          </p:nvSpPr>
          <p:spPr>
            <a:xfrm>
              <a:off x="222586" y="2787385"/>
              <a:ext cx="1224000" cy="1223998"/>
            </a:xfrm>
            <a:prstGeom prst="ellipse">
              <a:avLst/>
            </a:prstGeom>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Freeform 5"/>
            <p:cNvSpPr>
              <a:spLocks noEditPoints="1"/>
            </p:cNvSpPr>
            <p:nvPr/>
          </p:nvSpPr>
          <p:spPr bwMode="auto">
            <a:xfrm>
              <a:off x="446632" y="3034538"/>
              <a:ext cx="775907" cy="729691"/>
            </a:xfrm>
            <a:custGeom>
              <a:avLst/>
              <a:gdLst>
                <a:gd name="T0" fmla="*/ 8 w 97"/>
                <a:gd name="T1" fmla="*/ 10 h 91"/>
                <a:gd name="T2" fmla="*/ 28 w 97"/>
                <a:gd name="T3" fmla="*/ 10 h 91"/>
                <a:gd name="T4" fmla="*/ 41 w 97"/>
                <a:gd name="T5" fmla="*/ 45 h 91"/>
                <a:gd name="T6" fmla="*/ 51 w 97"/>
                <a:gd name="T7" fmla="*/ 41 h 91"/>
                <a:gd name="T8" fmla="*/ 59 w 97"/>
                <a:gd name="T9" fmla="*/ 46 h 91"/>
                <a:gd name="T10" fmla="*/ 66 w 97"/>
                <a:gd name="T11" fmla="*/ 27 h 91"/>
                <a:gd name="T12" fmla="*/ 73 w 97"/>
                <a:gd name="T13" fmla="*/ 34 h 91"/>
                <a:gd name="T14" fmla="*/ 83 w 97"/>
                <a:gd name="T15" fmla="*/ 23 h 91"/>
                <a:gd name="T16" fmla="*/ 73 w 97"/>
                <a:gd name="T17" fmla="*/ 40 h 91"/>
                <a:gd name="T18" fmla="*/ 67 w 97"/>
                <a:gd name="T19" fmla="*/ 33 h 91"/>
                <a:gd name="T20" fmla="*/ 61 w 97"/>
                <a:gd name="T21" fmla="*/ 51 h 91"/>
                <a:gd name="T22" fmla="*/ 51 w 97"/>
                <a:gd name="T23" fmla="*/ 45 h 91"/>
                <a:gd name="T24" fmla="*/ 41 w 97"/>
                <a:gd name="T25" fmla="*/ 45 h 91"/>
                <a:gd name="T26" fmla="*/ 74 w 97"/>
                <a:gd name="T27" fmla="*/ 86 h 91"/>
                <a:gd name="T28" fmla="*/ 43 w 97"/>
                <a:gd name="T29" fmla="*/ 91 h 91"/>
                <a:gd name="T30" fmla="*/ 63 w 97"/>
                <a:gd name="T31" fmla="*/ 68 h 91"/>
                <a:gd name="T32" fmla="*/ 97 w 97"/>
                <a:gd name="T33" fmla="*/ 68 h 91"/>
                <a:gd name="T34" fmla="*/ 97 w 97"/>
                <a:gd name="T35" fmla="*/ 6 h 91"/>
                <a:gd name="T36" fmla="*/ 93 w 97"/>
                <a:gd name="T37" fmla="*/ 3 h 91"/>
                <a:gd name="T38" fmla="*/ 34 w 97"/>
                <a:gd name="T39" fmla="*/ 9 h 91"/>
                <a:gd name="T40" fmla="*/ 90 w 97"/>
                <a:gd name="T41" fmla="*/ 61 h 91"/>
                <a:gd name="T42" fmla="*/ 36 w 97"/>
                <a:gd name="T43" fmla="*/ 68 h 91"/>
                <a:gd name="T44" fmla="*/ 54 w 97"/>
                <a:gd name="T45" fmla="*/ 84 h 91"/>
                <a:gd name="T46" fmla="*/ 63 w 97"/>
                <a:gd name="T47" fmla="*/ 68 h 91"/>
                <a:gd name="T48" fmla="*/ 7 w 97"/>
                <a:gd name="T49" fmla="*/ 55 h 91"/>
                <a:gd name="T50" fmla="*/ 14 w 97"/>
                <a:gd name="T51" fmla="*/ 91 h 91"/>
                <a:gd name="T52" fmla="*/ 20 w 97"/>
                <a:gd name="T53" fmla="*/ 60 h 91"/>
                <a:gd name="T54" fmla="*/ 31 w 97"/>
                <a:gd name="T55" fmla="*/ 91 h 91"/>
                <a:gd name="T56" fmla="*/ 28 w 97"/>
                <a:gd name="T57" fmla="*/ 33 h 91"/>
                <a:gd name="T58" fmla="*/ 55 w 97"/>
                <a:gd name="T59" fmla="*/ 24 h 91"/>
                <a:gd name="T60" fmla="*/ 20 w 97"/>
                <a:gd name="T61" fmla="*/ 23 h 91"/>
                <a:gd name="T62" fmla="*/ 19 w 97"/>
                <a:gd name="T63" fmla="*/ 27 h 91"/>
                <a:gd name="T64" fmla="*/ 18 w 97"/>
                <a:gd name="T65" fmla="*/ 47 h 91"/>
                <a:gd name="T66" fmla="*/ 18 w 97"/>
                <a:gd name="T67" fmla="*/ 47 h 91"/>
                <a:gd name="T68" fmla="*/ 18 w 97"/>
                <a:gd name="T69" fmla="*/ 47 h 91"/>
                <a:gd name="T70" fmla="*/ 16 w 97"/>
                <a:gd name="T71" fmla="*/ 27 h 91"/>
                <a:gd name="T72" fmla="*/ 16 w 97"/>
                <a:gd name="T73" fmla="*/ 23 h 91"/>
                <a:gd name="T74" fmla="*/ 0 w 97"/>
                <a:gd name="T75" fmla="*/ 5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7" h="91">
                  <a:moveTo>
                    <a:pt x="18" y="0"/>
                  </a:moveTo>
                  <a:cubicBezTo>
                    <a:pt x="12" y="0"/>
                    <a:pt x="8" y="4"/>
                    <a:pt x="8" y="10"/>
                  </a:cubicBezTo>
                  <a:cubicBezTo>
                    <a:pt x="8" y="16"/>
                    <a:pt x="12" y="20"/>
                    <a:pt x="18" y="20"/>
                  </a:cubicBezTo>
                  <a:cubicBezTo>
                    <a:pt x="24" y="20"/>
                    <a:pt x="28" y="16"/>
                    <a:pt x="28" y="10"/>
                  </a:cubicBezTo>
                  <a:cubicBezTo>
                    <a:pt x="28" y="4"/>
                    <a:pt x="24" y="0"/>
                    <a:pt x="18" y="0"/>
                  </a:cubicBezTo>
                  <a:close/>
                  <a:moveTo>
                    <a:pt x="41" y="45"/>
                  </a:moveTo>
                  <a:cubicBezTo>
                    <a:pt x="50" y="42"/>
                    <a:pt x="50" y="42"/>
                    <a:pt x="50" y="42"/>
                  </a:cubicBezTo>
                  <a:cubicBezTo>
                    <a:pt x="51" y="41"/>
                    <a:pt x="51" y="41"/>
                    <a:pt x="51" y="41"/>
                  </a:cubicBezTo>
                  <a:cubicBezTo>
                    <a:pt x="52" y="42"/>
                    <a:pt x="52" y="42"/>
                    <a:pt x="52" y="42"/>
                  </a:cubicBezTo>
                  <a:cubicBezTo>
                    <a:pt x="59" y="46"/>
                    <a:pt x="59" y="46"/>
                    <a:pt x="59" y="46"/>
                  </a:cubicBezTo>
                  <a:cubicBezTo>
                    <a:pt x="65" y="29"/>
                    <a:pt x="65" y="29"/>
                    <a:pt x="65" y="29"/>
                  </a:cubicBezTo>
                  <a:cubicBezTo>
                    <a:pt x="66" y="27"/>
                    <a:pt x="66" y="27"/>
                    <a:pt x="66" y="27"/>
                  </a:cubicBezTo>
                  <a:cubicBezTo>
                    <a:pt x="67" y="29"/>
                    <a:pt x="67" y="29"/>
                    <a:pt x="67" y="29"/>
                  </a:cubicBezTo>
                  <a:cubicBezTo>
                    <a:pt x="73" y="34"/>
                    <a:pt x="73" y="34"/>
                    <a:pt x="73" y="34"/>
                  </a:cubicBezTo>
                  <a:cubicBezTo>
                    <a:pt x="81" y="21"/>
                    <a:pt x="81" y="21"/>
                    <a:pt x="81" y="21"/>
                  </a:cubicBezTo>
                  <a:cubicBezTo>
                    <a:pt x="83" y="23"/>
                    <a:pt x="83" y="23"/>
                    <a:pt x="83" y="23"/>
                  </a:cubicBezTo>
                  <a:cubicBezTo>
                    <a:pt x="75" y="38"/>
                    <a:pt x="75" y="38"/>
                    <a:pt x="75" y="38"/>
                  </a:cubicBezTo>
                  <a:cubicBezTo>
                    <a:pt x="73" y="40"/>
                    <a:pt x="73" y="40"/>
                    <a:pt x="73" y="40"/>
                  </a:cubicBezTo>
                  <a:cubicBezTo>
                    <a:pt x="72" y="38"/>
                    <a:pt x="72" y="38"/>
                    <a:pt x="72" y="38"/>
                  </a:cubicBezTo>
                  <a:cubicBezTo>
                    <a:pt x="67" y="33"/>
                    <a:pt x="67" y="33"/>
                    <a:pt x="67" y="33"/>
                  </a:cubicBezTo>
                  <a:cubicBezTo>
                    <a:pt x="61" y="49"/>
                    <a:pt x="61" y="49"/>
                    <a:pt x="61" y="49"/>
                  </a:cubicBezTo>
                  <a:cubicBezTo>
                    <a:pt x="61" y="51"/>
                    <a:pt x="61" y="51"/>
                    <a:pt x="61" y="51"/>
                  </a:cubicBezTo>
                  <a:cubicBezTo>
                    <a:pt x="59" y="50"/>
                    <a:pt x="59" y="50"/>
                    <a:pt x="59" y="50"/>
                  </a:cubicBezTo>
                  <a:cubicBezTo>
                    <a:pt x="51" y="45"/>
                    <a:pt x="51" y="45"/>
                    <a:pt x="51" y="45"/>
                  </a:cubicBezTo>
                  <a:cubicBezTo>
                    <a:pt x="42" y="48"/>
                    <a:pt x="42" y="48"/>
                    <a:pt x="42" y="48"/>
                  </a:cubicBezTo>
                  <a:cubicBezTo>
                    <a:pt x="41" y="45"/>
                    <a:pt x="41" y="45"/>
                    <a:pt x="41" y="45"/>
                  </a:cubicBezTo>
                  <a:close/>
                  <a:moveTo>
                    <a:pt x="43" y="86"/>
                  </a:moveTo>
                  <a:cubicBezTo>
                    <a:pt x="74" y="86"/>
                    <a:pt x="74" y="86"/>
                    <a:pt x="74" y="86"/>
                  </a:cubicBezTo>
                  <a:cubicBezTo>
                    <a:pt x="74" y="91"/>
                    <a:pt x="74" y="91"/>
                    <a:pt x="74" y="91"/>
                  </a:cubicBezTo>
                  <a:cubicBezTo>
                    <a:pt x="43" y="91"/>
                    <a:pt x="43" y="91"/>
                    <a:pt x="43" y="91"/>
                  </a:cubicBezTo>
                  <a:cubicBezTo>
                    <a:pt x="43" y="86"/>
                    <a:pt x="43" y="86"/>
                    <a:pt x="43" y="86"/>
                  </a:cubicBezTo>
                  <a:close/>
                  <a:moveTo>
                    <a:pt x="63" y="68"/>
                  </a:moveTo>
                  <a:cubicBezTo>
                    <a:pt x="93" y="68"/>
                    <a:pt x="93" y="68"/>
                    <a:pt x="93" y="68"/>
                  </a:cubicBezTo>
                  <a:cubicBezTo>
                    <a:pt x="97" y="68"/>
                    <a:pt x="97" y="68"/>
                    <a:pt x="97" y="68"/>
                  </a:cubicBezTo>
                  <a:cubicBezTo>
                    <a:pt x="97" y="64"/>
                    <a:pt x="97" y="64"/>
                    <a:pt x="97" y="64"/>
                  </a:cubicBezTo>
                  <a:cubicBezTo>
                    <a:pt x="97" y="6"/>
                    <a:pt x="97" y="6"/>
                    <a:pt x="97" y="6"/>
                  </a:cubicBezTo>
                  <a:cubicBezTo>
                    <a:pt x="97" y="3"/>
                    <a:pt x="97" y="3"/>
                    <a:pt x="97" y="3"/>
                  </a:cubicBezTo>
                  <a:cubicBezTo>
                    <a:pt x="93" y="3"/>
                    <a:pt x="93" y="3"/>
                    <a:pt x="93" y="3"/>
                  </a:cubicBezTo>
                  <a:cubicBezTo>
                    <a:pt x="34" y="3"/>
                    <a:pt x="34" y="3"/>
                    <a:pt x="34" y="3"/>
                  </a:cubicBezTo>
                  <a:cubicBezTo>
                    <a:pt x="34" y="9"/>
                    <a:pt x="34" y="9"/>
                    <a:pt x="34" y="9"/>
                  </a:cubicBezTo>
                  <a:cubicBezTo>
                    <a:pt x="90" y="9"/>
                    <a:pt x="90" y="9"/>
                    <a:pt x="90" y="9"/>
                  </a:cubicBezTo>
                  <a:cubicBezTo>
                    <a:pt x="90" y="61"/>
                    <a:pt x="90" y="61"/>
                    <a:pt x="90" y="61"/>
                  </a:cubicBezTo>
                  <a:cubicBezTo>
                    <a:pt x="36" y="61"/>
                    <a:pt x="36" y="61"/>
                    <a:pt x="36" y="61"/>
                  </a:cubicBezTo>
                  <a:cubicBezTo>
                    <a:pt x="36" y="68"/>
                    <a:pt x="36" y="68"/>
                    <a:pt x="36" y="68"/>
                  </a:cubicBezTo>
                  <a:cubicBezTo>
                    <a:pt x="54" y="68"/>
                    <a:pt x="54" y="68"/>
                    <a:pt x="54" y="68"/>
                  </a:cubicBezTo>
                  <a:cubicBezTo>
                    <a:pt x="54" y="84"/>
                    <a:pt x="54" y="84"/>
                    <a:pt x="54" y="84"/>
                  </a:cubicBezTo>
                  <a:cubicBezTo>
                    <a:pt x="63" y="84"/>
                    <a:pt x="63" y="84"/>
                    <a:pt x="63" y="84"/>
                  </a:cubicBezTo>
                  <a:cubicBezTo>
                    <a:pt x="63" y="68"/>
                    <a:pt x="63" y="68"/>
                    <a:pt x="63" y="68"/>
                  </a:cubicBezTo>
                  <a:close/>
                  <a:moveTo>
                    <a:pt x="0" y="50"/>
                  </a:moveTo>
                  <a:cubicBezTo>
                    <a:pt x="7" y="55"/>
                    <a:pt x="7" y="55"/>
                    <a:pt x="7" y="55"/>
                  </a:cubicBezTo>
                  <a:cubicBezTo>
                    <a:pt x="5" y="91"/>
                    <a:pt x="5" y="91"/>
                    <a:pt x="5" y="91"/>
                  </a:cubicBezTo>
                  <a:cubicBezTo>
                    <a:pt x="14" y="91"/>
                    <a:pt x="14" y="91"/>
                    <a:pt x="14" y="91"/>
                  </a:cubicBezTo>
                  <a:cubicBezTo>
                    <a:pt x="16" y="60"/>
                    <a:pt x="16" y="60"/>
                    <a:pt x="16" y="60"/>
                  </a:cubicBezTo>
                  <a:cubicBezTo>
                    <a:pt x="20" y="60"/>
                    <a:pt x="20" y="60"/>
                    <a:pt x="20" y="60"/>
                  </a:cubicBezTo>
                  <a:cubicBezTo>
                    <a:pt x="22" y="91"/>
                    <a:pt x="22" y="91"/>
                    <a:pt x="22" y="91"/>
                  </a:cubicBezTo>
                  <a:cubicBezTo>
                    <a:pt x="31" y="91"/>
                    <a:pt x="31" y="91"/>
                    <a:pt x="31" y="91"/>
                  </a:cubicBezTo>
                  <a:cubicBezTo>
                    <a:pt x="29" y="55"/>
                    <a:pt x="29" y="55"/>
                    <a:pt x="29" y="55"/>
                  </a:cubicBezTo>
                  <a:cubicBezTo>
                    <a:pt x="28" y="33"/>
                    <a:pt x="28" y="33"/>
                    <a:pt x="28" y="33"/>
                  </a:cubicBezTo>
                  <a:cubicBezTo>
                    <a:pt x="50" y="32"/>
                    <a:pt x="50" y="32"/>
                    <a:pt x="50" y="32"/>
                  </a:cubicBezTo>
                  <a:cubicBezTo>
                    <a:pt x="55" y="24"/>
                    <a:pt x="55" y="24"/>
                    <a:pt x="55" y="24"/>
                  </a:cubicBezTo>
                  <a:cubicBezTo>
                    <a:pt x="30" y="23"/>
                    <a:pt x="30" y="23"/>
                    <a:pt x="30" y="23"/>
                  </a:cubicBezTo>
                  <a:cubicBezTo>
                    <a:pt x="20" y="23"/>
                    <a:pt x="20" y="23"/>
                    <a:pt x="20" y="23"/>
                  </a:cubicBezTo>
                  <a:cubicBezTo>
                    <a:pt x="20" y="24"/>
                    <a:pt x="20" y="24"/>
                    <a:pt x="20" y="24"/>
                  </a:cubicBezTo>
                  <a:cubicBezTo>
                    <a:pt x="19" y="27"/>
                    <a:pt x="19" y="27"/>
                    <a:pt x="19" y="27"/>
                  </a:cubicBezTo>
                  <a:cubicBezTo>
                    <a:pt x="22" y="43"/>
                    <a:pt x="22" y="43"/>
                    <a:pt x="22" y="43"/>
                  </a:cubicBezTo>
                  <a:cubicBezTo>
                    <a:pt x="18" y="47"/>
                    <a:pt x="18" y="47"/>
                    <a:pt x="18" y="47"/>
                  </a:cubicBezTo>
                  <a:cubicBezTo>
                    <a:pt x="18" y="47"/>
                    <a:pt x="18" y="47"/>
                    <a:pt x="18" y="47"/>
                  </a:cubicBezTo>
                  <a:cubicBezTo>
                    <a:pt x="18" y="47"/>
                    <a:pt x="18" y="47"/>
                    <a:pt x="18" y="47"/>
                  </a:cubicBezTo>
                  <a:cubicBezTo>
                    <a:pt x="18" y="47"/>
                    <a:pt x="18" y="47"/>
                    <a:pt x="18" y="47"/>
                  </a:cubicBezTo>
                  <a:cubicBezTo>
                    <a:pt x="18" y="47"/>
                    <a:pt x="18" y="47"/>
                    <a:pt x="18" y="47"/>
                  </a:cubicBezTo>
                  <a:cubicBezTo>
                    <a:pt x="14" y="43"/>
                    <a:pt x="14" y="43"/>
                    <a:pt x="14" y="43"/>
                  </a:cubicBezTo>
                  <a:cubicBezTo>
                    <a:pt x="16" y="27"/>
                    <a:pt x="16" y="27"/>
                    <a:pt x="16" y="27"/>
                  </a:cubicBezTo>
                  <a:cubicBezTo>
                    <a:pt x="15" y="24"/>
                    <a:pt x="15" y="24"/>
                    <a:pt x="15" y="24"/>
                  </a:cubicBezTo>
                  <a:cubicBezTo>
                    <a:pt x="16" y="23"/>
                    <a:pt x="16" y="23"/>
                    <a:pt x="16" y="23"/>
                  </a:cubicBezTo>
                  <a:cubicBezTo>
                    <a:pt x="5" y="23"/>
                    <a:pt x="5" y="23"/>
                    <a:pt x="5" y="23"/>
                  </a:cubicBezTo>
                  <a:lnTo>
                    <a:pt x="0" y="5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3214948517"/>
      </p:ext>
    </p:extLst>
  </p:cSld>
  <p:clrMapOvr>
    <a:masterClrMapping/>
  </p:clrMapOvr>
  <mc:AlternateContent xmlns:mc="http://schemas.openxmlformats.org/markup-compatibility/2006" xmlns:p14="http://schemas.microsoft.com/office/powerpoint/2010/main">
    <mc:Choice Requires="p14">
      <p:transition spd="slow" p14:dur="2000" advTm="9733"/>
    </mc:Choice>
    <mc:Fallback xmlns="">
      <p:transition spd="slow" advTm="9733"/>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2"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right)">
                                      <p:cBhvr>
                                        <p:cTn id="10" dur="500"/>
                                        <p:tgtEl>
                                          <p:spTgt spid="3"/>
                                        </p:tgtEl>
                                      </p:cBhvr>
                                    </p:animEffect>
                                  </p:childTnLst>
                                </p:cTn>
                              </p:par>
                              <p:par>
                                <p:cTn id="11" presetID="53" presetClass="entr" presetSubtype="16" fill="hold" grpId="0" nodeType="withEffect">
                                  <p:stCondLst>
                                    <p:cond delay="400"/>
                                  </p:stCondLst>
                                  <p:childTnLst>
                                    <p:set>
                                      <p:cBhvr>
                                        <p:cTn id="12" dur="1" fill="hold">
                                          <p:stCondLst>
                                            <p:cond delay="0"/>
                                          </p:stCondLst>
                                        </p:cTn>
                                        <p:tgtEl>
                                          <p:spTgt spid="8"/>
                                        </p:tgtEl>
                                        <p:attrNameLst>
                                          <p:attrName>style.visibility</p:attrName>
                                        </p:attrNameLst>
                                      </p:cBhvr>
                                      <p:to>
                                        <p:strVal val="visible"/>
                                      </p:to>
                                    </p:set>
                                    <p:anim calcmode="lin" valueType="num">
                                      <p:cBhvr>
                                        <p:cTn id="13" dur="500" fill="hold"/>
                                        <p:tgtEl>
                                          <p:spTgt spid="8"/>
                                        </p:tgtEl>
                                        <p:attrNameLst>
                                          <p:attrName>ppt_w</p:attrName>
                                        </p:attrNameLst>
                                      </p:cBhvr>
                                      <p:tavLst>
                                        <p:tav tm="0">
                                          <p:val>
                                            <p:fltVal val="0"/>
                                          </p:val>
                                        </p:tav>
                                        <p:tav tm="100000">
                                          <p:val>
                                            <p:strVal val="#ppt_w"/>
                                          </p:val>
                                        </p:tav>
                                      </p:tavLst>
                                    </p:anim>
                                    <p:anim calcmode="lin" valueType="num">
                                      <p:cBhvr>
                                        <p:cTn id="14" dur="500" fill="hold"/>
                                        <p:tgtEl>
                                          <p:spTgt spid="8"/>
                                        </p:tgtEl>
                                        <p:attrNameLst>
                                          <p:attrName>ppt_h</p:attrName>
                                        </p:attrNameLst>
                                      </p:cBhvr>
                                      <p:tavLst>
                                        <p:tav tm="0">
                                          <p:val>
                                            <p:fltVal val="0"/>
                                          </p:val>
                                        </p:tav>
                                        <p:tav tm="100000">
                                          <p:val>
                                            <p:strVal val="#ppt_h"/>
                                          </p:val>
                                        </p:tav>
                                      </p:tavLst>
                                    </p:anim>
                                    <p:animEffect transition="in" filter="fade">
                                      <p:cBhvr>
                                        <p:cTn id="15" dur="500"/>
                                        <p:tgtEl>
                                          <p:spTgt spid="8"/>
                                        </p:tgtEl>
                                      </p:cBhvr>
                                    </p:animEffect>
                                  </p:childTnLst>
                                </p:cTn>
                              </p:par>
                              <p:par>
                                <p:cTn id="16" presetID="53" presetClass="entr" presetSubtype="16" fill="hold" grpId="0" nodeType="withEffect">
                                  <p:stCondLst>
                                    <p:cond delay="400"/>
                                  </p:stCondLst>
                                  <p:childTnLst>
                                    <p:set>
                                      <p:cBhvr>
                                        <p:cTn id="17" dur="1" fill="hold">
                                          <p:stCondLst>
                                            <p:cond delay="0"/>
                                          </p:stCondLst>
                                        </p:cTn>
                                        <p:tgtEl>
                                          <p:spTgt spid="10"/>
                                        </p:tgtEl>
                                        <p:attrNameLst>
                                          <p:attrName>style.visibility</p:attrName>
                                        </p:attrNameLst>
                                      </p:cBhvr>
                                      <p:to>
                                        <p:strVal val="visible"/>
                                      </p:to>
                                    </p:set>
                                    <p:anim calcmode="lin" valueType="num">
                                      <p:cBhvr>
                                        <p:cTn id="18" dur="500" fill="hold"/>
                                        <p:tgtEl>
                                          <p:spTgt spid="10"/>
                                        </p:tgtEl>
                                        <p:attrNameLst>
                                          <p:attrName>ppt_w</p:attrName>
                                        </p:attrNameLst>
                                      </p:cBhvr>
                                      <p:tavLst>
                                        <p:tav tm="0">
                                          <p:val>
                                            <p:fltVal val="0"/>
                                          </p:val>
                                        </p:tav>
                                        <p:tav tm="100000">
                                          <p:val>
                                            <p:strVal val="#ppt_w"/>
                                          </p:val>
                                        </p:tav>
                                      </p:tavLst>
                                    </p:anim>
                                    <p:anim calcmode="lin" valueType="num">
                                      <p:cBhvr>
                                        <p:cTn id="19" dur="500" fill="hold"/>
                                        <p:tgtEl>
                                          <p:spTgt spid="10"/>
                                        </p:tgtEl>
                                        <p:attrNameLst>
                                          <p:attrName>ppt_h</p:attrName>
                                        </p:attrNameLst>
                                      </p:cBhvr>
                                      <p:tavLst>
                                        <p:tav tm="0">
                                          <p:val>
                                            <p:fltVal val="0"/>
                                          </p:val>
                                        </p:tav>
                                        <p:tav tm="100000">
                                          <p:val>
                                            <p:strVal val="#ppt_h"/>
                                          </p:val>
                                        </p:tav>
                                      </p:tavLst>
                                    </p:anim>
                                    <p:animEffect transition="in" filter="fade">
                                      <p:cBhvr>
                                        <p:cTn id="20" dur="500"/>
                                        <p:tgtEl>
                                          <p:spTgt spid="10"/>
                                        </p:tgtEl>
                                      </p:cBhvr>
                                    </p:animEffect>
                                  </p:childTnLst>
                                </p:cTn>
                              </p:par>
                              <p:par>
                                <p:cTn id="21" presetID="53" presetClass="entr" presetSubtype="16" fill="hold" grpId="0" nodeType="withEffect">
                                  <p:stCondLst>
                                    <p:cond delay="400"/>
                                  </p:stCondLst>
                                  <p:childTnLst>
                                    <p:set>
                                      <p:cBhvr>
                                        <p:cTn id="22" dur="1" fill="hold">
                                          <p:stCondLst>
                                            <p:cond delay="0"/>
                                          </p:stCondLst>
                                        </p:cTn>
                                        <p:tgtEl>
                                          <p:spTgt spid="11"/>
                                        </p:tgtEl>
                                        <p:attrNameLst>
                                          <p:attrName>style.visibility</p:attrName>
                                        </p:attrNameLst>
                                      </p:cBhvr>
                                      <p:to>
                                        <p:strVal val="visible"/>
                                      </p:to>
                                    </p:set>
                                    <p:anim calcmode="lin" valueType="num">
                                      <p:cBhvr>
                                        <p:cTn id="23" dur="500" fill="hold"/>
                                        <p:tgtEl>
                                          <p:spTgt spid="11"/>
                                        </p:tgtEl>
                                        <p:attrNameLst>
                                          <p:attrName>ppt_w</p:attrName>
                                        </p:attrNameLst>
                                      </p:cBhvr>
                                      <p:tavLst>
                                        <p:tav tm="0">
                                          <p:val>
                                            <p:fltVal val="0"/>
                                          </p:val>
                                        </p:tav>
                                        <p:tav tm="100000">
                                          <p:val>
                                            <p:strVal val="#ppt_w"/>
                                          </p:val>
                                        </p:tav>
                                      </p:tavLst>
                                    </p:anim>
                                    <p:anim calcmode="lin" valueType="num">
                                      <p:cBhvr>
                                        <p:cTn id="24" dur="500" fill="hold"/>
                                        <p:tgtEl>
                                          <p:spTgt spid="11"/>
                                        </p:tgtEl>
                                        <p:attrNameLst>
                                          <p:attrName>ppt_h</p:attrName>
                                        </p:attrNameLst>
                                      </p:cBhvr>
                                      <p:tavLst>
                                        <p:tav tm="0">
                                          <p:val>
                                            <p:fltVal val="0"/>
                                          </p:val>
                                        </p:tav>
                                        <p:tav tm="100000">
                                          <p:val>
                                            <p:strVal val="#ppt_h"/>
                                          </p:val>
                                        </p:tav>
                                      </p:tavLst>
                                    </p:anim>
                                    <p:animEffect transition="in" filter="fade">
                                      <p:cBhvr>
                                        <p:cTn id="25" dur="500"/>
                                        <p:tgtEl>
                                          <p:spTgt spid="11"/>
                                        </p:tgtEl>
                                      </p:cBhvr>
                                    </p:animEffect>
                                  </p:childTnLst>
                                </p:cTn>
                              </p:par>
                              <p:par>
                                <p:cTn id="26" presetID="53" presetClass="entr" presetSubtype="16" fill="hold" nodeType="withEffect">
                                  <p:stCondLst>
                                    <p:cond delay="400"/>
                                  </p:stCondLst>
                                  <p:childTnLst>
                                    <p:set>
                                      <p:cBhvr>
                                        <p:cTn id="27" dur="1" fill="hold">
                                          <p:stCondLst>
                                            <p:cond delay="0"/>
                                          </p:stCondLst>
                                        </p:cTn>
                                        <p:tgtEl>
                                          <p:spTgt spid="5"/>
                                        </p:tgtEl>
                                        <p:attrNameLst>
                                          <p:attrName>style.visibility</p:attrName>
                                        </p:attrNameLst>
                                      </p:cBhvr>
                                      <p:to>
                                        <p:strVal val="visible"/>
                                      </p:to>
                                    </p:set>
                                    <p:anim calcmode="lin" valueType="num">
                                      <p:cBhvr>
                                        <p:cTn id="28" dur="500" fill="hold"/>
                                        <p:tgtEl>
                                          <p:spTgt spid="5"/>
                                        </p:tgtEl>
                                        <p:attrNameLst>
                                          <p:attrName>ppt_w</p:attrName>
                                        </p:attrNameLst>
                                      </p:cBhvr>
                                      <p:tavLst>
                                        <p:tav tm="0">
                                          <p:val>
                                            <p:fltVal val="0"/>
                                          </p:val>
                                        </p:tav>
                                        <p:tav tm="100000">
                                          <p:val>
                                            <p:strVal val="#ppt_w"/>
                                          </p:val>
                                        </p:tav>
                                      </p:tavLst>
                                    </p:anim>
                                    <p:anim calcmode="lin" valueType="num">
                                      <p:cBhvr>
                                        <p:cTn id="29" dur="500" fill="hold"/>
                                        <p:tgtEl>
                                          <p:spTgt spid="5"/>
                                        </p:tgtEl>
                                        <p:attrNameLst>
                                          <p:attrName>ppt_h</p:attrName>
                                        </p:attrNameLst>
                                      </p:cBhvr>
                                      <p:tavLst>
                                        <p:tav tm="0">
                                          <p:val>
                                            <p:fltVal val="0"/>
                                          </p:val>
                                        </p:tav>
                                        <p:tav tm="100000">
                                          <p:val>
                                            <p:strVal val="#ppt_h"/>
                                          </p:val>
                                        </p:tav>
                                      </p:tavLst>
                                    </p:anim>
                                    <p:animEffect transition="in" filter="fade">
                                      <p:cBhvr>
                                        <p:cTn id="3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P spid="11"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a:off x="611187" y="261275"/>
            <a:ext cx="666069" cy="664458"/>
            <a:chOff x="611187" y="261275"/>
            <a:chExt cx="666069" cy="664458"/>
          </a:xfrm>
        </p:grpSpPr>
        <p:sp>
          <p:nvSpPr>
            <p:cNvPr id="9" name="矩形 8"/>
            <p:cNvSpPr>
              <a:spLocks noChangeAspect="1"/>
            </p:cNvSpPr>
            <p:nvPr/>
          </p:nvSpPr>
          <p:spPr>
            <a:xfrm>
              <a:off x="611187" y="261275"/>
              <a:ext cx="538925" cy="53762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a:spLocks noChangeAspect="1"/>
            </p:cNvSpPr>
            <p:nvPr/>
          </p:nvSpPr>
          <p:spPr>
            <a:xfrm>
              <a:off x="880650" y="530086"/>
              <a:ext cx="396606" cy="39564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文本框 17"/>
          <p:cNvSpPr txBox="1"/>
          <p:nvPr/>
        </p:nvSpPr>
        <p:spPr>
          <a:xfrm>
            <a:off x="1419575" y="362672"/>
            <a:ext cx="7113238" cy="461665"/>
          </a:xfrm>
          <a:prstGeom prst="rect">
            <a:avLst/>
          </a:prstGeom>
          <a:noFill/>
        </p:spPr>
        <p:txBody>
          <a:bodyPr wrap="square" rtlCol="0">
            <a:spAutoFit/>
          </a:bodyPr>
          <a:lstStyle/>
          <a:p>
            <a:r>
              <a:rPr lang="en-US" altLang="zh-CN" sz="2400" b="1" dirty="0" smtClean="0">
                <a:solidFill>
                  <a:schemeClr val="tx1">
                    <a:lumMod val="85000"/>
                    <a:lumOff val="15000"/>
                  </a:schemeClr>
                </a:solidFill>
                <a:latin typeface="微软雅黑" panose="020B0503020204020204" pitchFamily="34" charset="-122"/>
                <a:ea typeface="微软雅黑" panose="020B0503020204020204" pitchFamily="34" charset="-122"/>
              </a:rPr>
              <a:t>2.  </a:t>
            </a:r>
            <a:r>
              <a:rPr lang="zh-CN" altLang="en-US" sz="2400" b="1" dirty="0" smtClean="0">
                <a:solidFill>
                  <a:schemeClr val="tx1">
                    <a:lumMod val="85000"/>
                    <a:lumOff val="15000"/>
                  </a:schemeClr>
                </a:solidFill>
                <a:latin typeface="微软雅黑" panose="020B0503020204020204" pitchFamily="34" charset="-122"/>
                <a:ea typeface="微软雅黑" panose="020B0503020204020204" pitchFamily="34" charset="-122"/>
              </a:rPr>
              <a:t>行人检测</a:t>
            </a:r>
            <a:endParaRPr lang="en-US" altLang="zh-CN" sz="2400" b="1" dirty="0" smtClean="0">
              <a:solidFill>
                <a:schemeClr val="tx1">
                  <a:lumMod val="85000"/>
                  <a:lumOff val="15000"/>
                </a:schemeClr>
              </a:solidFill>
              <a:latin typeface="微软雅黑" panose="020B0503020204020204" pitchFamily="34" charset="-122"/>
              <a:ea typeface="微软雅黑" panose="020B0503020204020204" pitchFamily="34" charset="-122"/>
            </a:endParaRPr>
          </a:p>
        </p:txBody>
      </p:sp>
      <p:grpSp>
        <p:nvGrpSpPr>
          <p:cNvPr id="32" name="组合 31"/>
          <p:cNvGrpSpPr/>
          <p:nvPr/>
        </p:nvGrpSpPr>
        <p:grpSpPr>
          <a:xfrm>
            <a:off x="1220659" y="6519446"/>
            <a:ext cx="8024939" cy="338554"/>
            <a:chOff x="1277256" y="6519446"/>
            <a:chExt cx="8024939" cy="338554"/>
          </a:xfrm>
        </p:grpSpPr>
        <p:sp>
          <p:nvSpPr>
            <p:cNvPr id="33" name="矩形 32"/>
            <p:cNvSpPr/>
            <p:nvPr/>
          </p:nvSpPr>
          <p:spPr>
            <a:xfrm>
              <a:off x="8766881" y="6519446"/>
              <a:ext cx="432000" cy="33855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文本框 33"/>
            <p:cNvSpPr txBox="1"/>
            <p:nvPr/>
          </p:nvSpPr>
          <p:spPr>
            <a:xfrm>
              <a:off x="8663567" y="6519446"/>
              <a:ext cx="638628" cy="338554"/>
            </a:xfrm>
            <a:prstGeom prst="rect">
              <a:avLst/>
            </a:prstGeom>
            <a:noFill/>
          </p:spPr>
          <p:txBody>
            <a:bodyPr wrap="square" rtlCol="0">
              <a:spAutoFit/>
            </a:bodyPr>
            <a:lstStyle/>
            <a:p>
              <a:pPr algn="ctr"/>
              <a:r>
                <a:rPr lang="en-US" altLang="zh-CN" sz="1600" dirty="0" smtClean="0">
                  <a:solidFill>
                    <a:schemeClr val="bg1"/>
                  </a:solidFill>
                  <a:latin typeface="微软雅黑" panose="020B0503020204020204" pitchFamily="34" charset="-122"/>
                  <a:ea typeface="微软雅黑" panose="020B0503020204020204" pitchFamily="34" charset="-122"/>
                </a:rPr>
                <a:t>05</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36" name="文本框 35"/>
            <p:cNvSpPr txBox="1"/>
            <p:nvPr/>
          </p:nvSpPr>
          <p:spPr>
            <a:xfrm>
              <a:off x="1277256" y="6519446"/>
              <a:ext cx="7489625" cy="338554"/>
            </a:xfrm>
            <a:prstGeom prst="rect">
              <a:avLst/>
            </a:prstGeom>
            <a:noFill/>
          </p:spPr>
          <p:txBody>
            <a:bodyPr wrap="square" rtlCol="0">
              <a:spAutoFit/>
            </a:bodyPr>
            <a:lstStyle/>
            <a:p>
              <a:pPr algn="r"/>
              <a:r>
                <a:rPr lang="zh-CN" altLang="en-US" sz="1600" dirty="0" smtClean="0">
                  <a:solidFill>
                    <a:schemeClr val="tx1">
                      <a:lumMod val="85000"/>
                      <a:lumOff val="15000"/>
                    </a:schemeClr>
                  </a:solidFill>
                  <a:latin typeface="微软雅黑" panose="020B0503020204020204" pitchFamily="34" charset="-122"/>
                  <a:ea typeface="微软雅黑" panose="020B0503020204020204" pitchFamily="34" charset="-122"/>
                </a:rPr>
                <a:t>行人检测与跟踪</a:t>
              </a:r>
              <a:endPar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grpSp>
        <p:nvGrpSpPr>
          <p:cNvPr id="43" name="组合 4"/>
          <p:cNvGrpSpPr/>
          <p:nvPr/>
        </p:nvGrpSpPr>
        <p:grpSpPr>
          <a:xfrm>
            <a:off x="557741" y="1120746"/>
            <a:ext cx="7994967" cy="90386"/>
            <a:chOff x="647702" y="5265146"/>
            <a:chExt cx="7921940" cy="90386"/>
          </a:xfrm>
        </p:grpSpPr>
        <p:cxnSp>
          <p:nvCxnSpPr>
            <p:cNvPr id="44" name="直接连接符 24"/>
            <p:cNvCxnSpPr>
              <a:endCxn id="46" idx="2"/>
            </p:cNvCxnSpPr>
            <p:nvPr/>
          </p:nvCxnSpPr>
          <p:spPr>
            <a:xfrm>
              <a:off x="705811" y="5310339"/>
              <a:ext cx="7790173" cy="0"/>
            </a:xfrm>
            <a:prstGeom prst="line">
              <a:avLst/>
            </a:prstGeom>
            <a:ln w="38100">
              <a:solidFill>
                <a:srgbClr val="0070C0"/>
              </a:solidFill>
              <a:prstDash val="dash"/>
            </a:ln>
          </p:spPr>
          <p:style>
            <a:lnRef idx="1">
              <a:schemeClr val="accent1"/>
            </a:lnRef>
            <a:fillRef idx="0">
              <a:schemeClr val="accent1"/>
            </a:fillRef>
            <a:effectRef idx="0">
              <a:schemeClr val="accent1"/>
            </a:effectRef>
            <a:fontRef idx="minor">
              <a:schemeClr val="tx1"/>
            </a:fontRef>
          </p:style>
        </p:cxnSp>
        <p:sp>
          <p:nvSpPr>
            <p:cNvPr id="45" name="椭圆 44"/>
            <p:cNvSpPr>
              <a:spLocks noChangeAspect="1"/>
            </p:cNvSpPr>
            <p:nvPr/>
          </p:nvSpPr>
          <p:spPr>
            <a:xfrm>
              <a:off x="647702" y="5265146"/>
              <a:ext cx="73658" cy="90386"/>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p:cNvSpPr>
              <a:spLocks noChangeAspect="1"/>
            </p:cNvSpPr>
            <p:nvPr/>
          </p:nvSpPr>
          <p:spPr>
            <a:xfrm>
              <a:off x="8495984" y="5265146"/>
              <a:ext cx="73658" cy="90386"/>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5" name="文本框 54"/>
          <p:cNvSpPr txBox="1"/>
          <p:nvPr/>
        </p:nvSpPr>
        <p:spPr>
          <a:xfrm>
            <a:off x="1396335" y="1690230"/>
            <a:ext cx="1415772" cy="461665"/>
          </a:xfrm>
          <a:prstGeom prst="rect">
            <a:avLst/>
          </a:prstGeom>
          <a:noFill/>
        </p:spPr>
        <p:txBody>
          <a:bodyPr wrap="none" rtlCol="0">
            <a:spAutoFit/>
          </a:bodyPr>
          <a:lstStyle/>
          <a:p>
            <a:r>
              <a:rPr kumimoji="1" lang="zh-CN" altLang="en-US" sz="2400" dirty="0" smtClean="0">
                <a:latin typeface="黑体"/>
                <a:ea typeface="黑体"/>
                <a:cs typeface="黑体"/>
              </a:rPr>
              <a:t>行人检测</a:t>
            </a:r>
            <a:endParaRPr kumimoji="1" lang="zh-CN" altLang="en-US" sz="2400" dirty="0">
              <a:latin typeface="黑体"/>
              <a:ea typeface="黑体"/>
              <a:cs typeface="黑体"/>
            </a:endParaRPr>
          </a:p>
        </p:txBody>
      </p:sp>
      <p:sp>
        <p:nvSpPr>
          <p:cNvPr id="58" name="矩形 57"/>
          <p:cNvSpPr/>
          <p:nvPr/>
        </p:nvSpPr>
        <p:spPr>
          <a:xfrm>
            <a:off x="1532396" y="2509122"/>
            <a:ext cx="184267" cy="19666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文本框 58"/>
          <p:cNvSpPr txBox="1"/>
          <p:nvPr/>
        </p:nvSpPr>
        <p:spPr>
          <a:xfrm>
            <a:off x="1951743" y="2367703"/>
            <a:ext cx="646331" cy="461665"/>
          </a:xfrm>
          <a:prstGeom prst="rect">
            <a:avLst/>
          </a:prstGeom>
          <a:noFill/>
        </p:spPr>
        <p:txBody>
          <a:bodyPr wrap="none" rtlCol="0">
            <a:spAutoFit/>
          </a:bodyPr>
          <a:lstStyle/>
          <a:p>
            <a:r>
              <a:rPr kumimoji="1" lang="en-US" altLang="zh-CN" sz="2400" dirty="0" smtClean="0">
                <a:latin typeface="黑体"/>
                <a:ea typeface="黑体"/>
                <a:cs typeface="黑体"/>
              </a:rPr>
              <a:t>HOG</a:t>
            </a:r>
            <a:endParaRPr kumimoji="1" lang="zh-CN" altLang="en-US" sz="2400" dirty="0">
              <a:latin typeface="黑体"/>
              <a:ea typeface="黑体"/>
              <a:cs typeface="黑体"/>
            </a:endParaRPr>
          </a:p>
        </p:txBody>
      </p:sp>
      <p:sp>
        <p:nvSpPr>
          <p:cNvPr id="65" name="Freeform 13"/>
          <p:cNvSpPr>
            <a:spLocks noEditPoints="1"/>
          </p:cNvSpPr>
          <p:nvPr/>
        </p:nvSpPr>
        <p:spPr bwMode="auto">
          <a:xfrm>
            <a:off x="792784" y="1620715"/>
            <a:ext cx="570193" cy="606660"/>
          </a:xfrm>
          <a:custGeom>
            <a:avLst/>
            <a:gdLst>
              <a:gd name="T0" fmla="*/ 40 w 70"/>
              <a:gd name="T1" fmla="*/ 42 h 74"/>
              <a:gd name="T2" fmla="*/ 41 w 70"/>
              <a:gd name="T3" fmla="*/ 48 h 74"/>
              <a:gd name="T4" fmla="*/ 37 w 70"/>
              <a:gd name="T5" fmla="*/ 59 h 74"/>
              <a:gd name="T6" fmla="*/ 29 w 70"/>
              <a:gd name="T7" fmla="*/ 69 h 74"/>
              <a:gd name="T8" fmla="*/ 18 w 70"/>
              <a:gd name="T9" fmla="*/ 74 h 74"/>
              <a:gd name="T10" fmla="*/ 6 w 70"/>
              <a:gd name="T11" fmla="*/ 70 h 74"/>
              <a:gd name="T12" fmla="*/ 6 w 70"/>
              <a:gd name="T13" fmla="*/ 70 h 74"/>
              <a:gd name="T14" fmla="*/ 1 w 70"/>
              <a:gd name="T15" fmla="*/ 59 h 74"/>
              <a:gd name="T16" fmla="*/ 5 w 70"/>
              <a:gd name="T17" fmla="*/ 47 h 74"/>
              <a:gd name="T18" fmla="*/ 13 w 70"/>
              <a:gd name="T19" fmla="*/ 38 h 74"/>
              <a:gd name="T20" fmla="*/ 24 w 70"/>
              <a:gd name="T21" fmla="*/ 33 h 74"/>
              <a:gd name="T22" fmla="*/ 30 w 70"/>
              <a:gd name="T23" fmla="*/ 33 h 74"/>
              <a:gd name="T24" fmla="*/ 23 w 70"/>
              <a:gd name="T25" fmla="*/ 42 h 74"/>
              <a:gd name="T26" fmla="*/ 19 w 70"/>
              <a:gd name="T27" fmla="*/ 44 h 74"/>
              <a:gd name="T28" fmla="*/ 11 w 70"/>
              <a:gd name="T29" fmla="*/ 53 h 74"/>
              <a:gd name="T30" fmla="*/ 9 w 70"/>
              <a:gd name="T31" fmla="*/ 58 h 74"/>
              <a:gd name="T32" fmla="*/ 12 w 70"/>
              <a:gd name="T33" fmla="*/ 64 h 74"/>
              <a:gd name="T34" fmla="*/ 12 w 70"/>
              <a:gd name="T35" fmla="*/ 64 h 74"/>
              <a:gd name="T36" fmla="*/ 17 w 70"/>
              <a:gd name="T37" fmla="*/ 65 h 74"/>
              <a:gd name="T38" fmla="*/ 23 w 70"/>
              <a:gd name="T39" fmla="*/ 63 h 74"/>
              <a:gd name="T40" fmla="*/ 31 w 70"/>
              <a:gd name="T41" fmla="*/ 54 h 74"/>
              <a:gd name="T42" fmla="*/ 32 w 70"/>
              <a:gd name="T43" fmla="*/ 50 h 74"/>
              <a:gd name="T44" fmla="*/ 40 w 70"/>
              <a:gd name="T45" fmla="*/ 42 h 74"/>
              <a:gd name="T46" fmla="*/ 64 w 70"/>
              <a:gd name="T47" fmla="*/ 4 h 74"/>
              <a:gd name="T48" fmla="*/ 52 w 70"/>
              <a:gd name="T49" fmla="*/ 0 h 74"/>
              <a:gd name="T50" fmla="*/ 41 w 70"/>
              <a:gd name="T51" fmla="*/ 5 h 74"/>
              <a:gd name="T52" fmla="*/ 33 w 70"/>
              <a:gd name="T53" fmla="*/ 15 h 74"/>
              <a:gd name="T54" fmla="*/ 29 w 70"/>
              <a:gd name="T55" fmla="*/ 26 h 74"/>
              <a:gd name="T56" fmla="*/ 31 w 70"/>
              <a:gd name="T57" fmla="*/ 32 h 74"/>
              <a:gd name="T58" fmla="*/ 38 w 70"/>
              <a:gd name="T59" fmla="*/ 24 h 74"/>
              <a:gd name="T60" fmla="*/ 40 w 70"/>
              <a:gd name="T61" fmla="*/ 20 h 74"/>
              <a:gd name="T62" fmla="*/ 47 w 70"/>
              <a:gd name="T63" fmla="*/ 11 h 74"/>
              <a:gd name="T64" fmla="*/ 53 w 70"/>
              <a:gd name="T65" fmla="*/ 9 h 74"/>
              <a:gd name="T66" fmla="*/ 58 w 70"/>
              <a:gd name="T67" fmla="*/ 10 h 74"/>
              <a:gd name="T68" fmla="*/ 58 w 70"/>
              <a:gd name="T69" fmla="*/ 10 h 74"/>
              <a:gd name="T70" fmla="*/ 61 w 70"/>
              <a:gd name="T71" fmla="*/ 16 h 74"/>
              <a:gd name="T72" fmla="*/ 59 w 70"/>
              <a:gd name="T73" fmla="*/ 21 h 74"/>
              <a:gd name="T74" fmla="*/ 51 w 70"/>
              <a:gd name="T75" fmla="*/ 30 h 74"/>
              <a:gd name="T76" fmla="*/ 48 w 70"/>
              <a:gd name="T77" fmla="*/ 32 h 74"/>
              <a:gd name="T78" fmla="*/ 41 w 70"/>
              <a:gd name="T79" fmla="*/ 41 h 74"/>
              <a:gd name="T80" fmla="*/ 46 w 70"/>
              <a:gd name="T81" fmla="*/ 41 h 74"/>
              <a:gd name="T82" fmla="*/ 57 w 70"/>
              <a:gd name="T83" fmla="*/ 36 h 74"/>
              <a:gd name="T84" fmla="*/ 65 w 70"/>
              <a:gd name="T85" fmla="*/ 27 h 74"/>
              <a:gd name="T86" fmla="*/ 69 w 70"/>
              <a:gd name="T87" fmla="*/ 15 h 74"/>
              <a:gd name="T88" fmla="*/ 64 w 70"/>
              <a:gd name="T89" fmla="*/ 4 h 74"/>
              <a:gd name="T90" fmla="*/ 64 w 70"/>
              <a:gd name="T91" fmla="*/ 4 h 74"/>
              <a:gd name="T92" fmla="*/ 49 w 70"/>
              <a:gd name="T93" fmla="*/ 21 h 74"/>
              <a:gd name="T94" fmla="*/ 43 w 70"/>
              <a:gd name="T95" fmla="*/ 21 h 74"/>
              <a:gd name="T96" fmla="*/ 22 w 70"/>
              <a:gd name="T97" fmla="*/ 45 h 74"/>
              <a:gd name="T98" fmla="*/ 23 w 70"/>
              <a:gd name="T99" fmla="*/ 52 h 74"/>
              <a:gd name="T100" fmla="*/ 23 w 70"/>
              <a:gd name="T101" fmla="*/ 52 h 74"/>
              <a:gd name="T102" fmla="*/ 29 w 70"/>
              <a:gd name="T103" fmla="*/ 51 h 74"/>
              <a:gd name="T104" fmla="*/ 50 w 70"/>
              <a:gd name="T105" fmla="*/ 27 h 74"/>
              <a:gd name="T106" fmla="*/ 49 w 70"/>
              <a:gd name="T107" fmla="*/ 21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0" h="74">
                <a:moveTo>
                  <a:pt x="40" y="42"/>
                </a:moveTo>
                <a:cubicBezTo>
                  <a:pt x="40" y="44"/>
                  <a:pt x="41" y="46"/>
                  <a:pt x="41" y="48"/>
                </a:cubicBezTo>
                <a:cubicBezTo>
                  <a:pt x="41" y="52"/>
                  <a:pt x="40" y="56"/>
                  <a:pt x="37" y="59"/>
                </a:cubicBezTo>
                <a:cubicBezTo>
                  <a:pt x="29" y="69"/>
                  <a:pt x="29" y="69"/>
                  <a:pt x="29" y="69"/>
                </a:cubicBezTo>
                <a:cubicBezTo>
                  <a:pt x="26" y="72"/>
                  <a:pt x="22" y="74"/>
                  <a:pt x="18" y="74"/>
                </a:cubicBezTo>
                <a:cubicBezTo>
                  <a:pt x="14" y="74"/>
                  <a:pt x="10" y="73"/>
                  <a:pt x="6" y="70"/>
                </a:cubicBezTo>
                <a:cubicBezTo>
                  <a:pt x="6" y="70"/>
                  <a:pt x="6" y="70"/>
                  <a:pt x="6" y="70"/>
                </a:cubicBezTo>
                <a:cubicBezTo>
                  <a:pt x="3" y="67"/>
                  <a:pt x="1" y="63"/>
                  <a:pt x="1" y="59"/>
                </a:cubicBezTo>
                <a:cubicBezTo>
                  <a:pt x="0" y="55"/>
                  <a:pt x="2" y="51"/>
                  <a:pt x="5" y="47"/>
                </a:cubicBezTo>
                <a:cubicBezTo>
                  <a:pt x="13" y="38"/>
                  <a:pt x="13" y="38"/>
                  <a:pt x="13" y="38"/>
                </a:cubicBezTo>
                <a:cubicBezTo>
                  <a:pt x="16" y="35"/>
                  <a:pt x="20" y="33"/>
                  <a:pt x="24" y="33"/>
                </a:cubicBezTo>
                <a:cubicBezTo>
                  <a:pt x="26" y="32"/>
                  <a:pt x="28" y="33"/>
                  <a:pt x="30" y="33"/>
                </a:cubicBezTo>
                <a:cubicBezTo>
                  <a:pt x="23" y="42"/>
                  <a:pt x="23" y="42"/>
                  <a:pt x="23" y="42"/>
                </a:cubicBezTo>
                <a:cubicBezTo>
                  <a:pt x="21" y="42"/>
                  <a:pt x="20" y="43"/>
                  <a:pt x="19" y="44"/>
                </a:cubicBezTo>
                <a:cubicBezTo>
                  <a:pt x="11" y="53"/>
                  <a:pt x="11" y="53"/>
                  <a:pt x="11" y="53"/>
                </a:cubicBezTo>
                <a:cubicBezTo>
                  <a:pt x="10" y="55"/>
                  <a:pt x="9" y="57"/>
                  <a:pt x="9" y="58"/>
                </a:cubicBezTo>
                <a:cubicBezTo>
                  <a:pt x="10" y="60"/>
                  <a:pt x="10" y="62"/>
                  <a:pt x="12" y="64"/>
                </a:cubicBezTo>
                <a:cubicBezTo>
                  <a:pt x="12" y="64"/>
                  <a:pt x="12" y="64"/>
                  <a:pt x="12" y="64"/>
                </a:cubicBezTo>
                <a:cubicBezTo>
                  <a:pt x="14" y="65"/>
                  <a:pt x="16" y="65"/>
                  <a:pt x="17" y="65"/>
                </a:cubicBezTo>
                <a:cubicBezTo>
                  <a:pt x="19" y="65"/>
                  <a:pt x="21" y="64"/>
                  <a:pt x="23" y="63"/>
                </a:cubicBezTo>
                <a:cubicBezTo>
                  <a:pt x="31" y="54"/>
                  <a:pt x="31" y="54"/>
                  <a:pt x="31" y="54"/>
                </a:cubicBezTo>
                <a:cubicBezTo>
                  <a:pt x="31" y="53"/>
                  <a:pt x="32" y="52"/>
                  <a:pt x="32" y="50"/>
                </a:cubicBezTo>
                <a:cubicBezTo>
                  <a:pt x="40" y="42"/>
                  <a:pt x="40" y="42"/>
                  <a:pt x="40" y="42"/>
                </a:cubicBezTo>
                <a:close/>
                <a:moveTo>
                  <a:pt x="64" y="4"/>
                </a:moveTo>
                <a:cubicBezTo>
                  <a:pt x="60" y="1"/>
                  <a:pt x="56" y="0"/>
                  <a:pt x="52" y="0"/>
                </a:cubicBezTo>
                <a:cubicBezTo>
                  <a:pt x="48" y="0"/>
                  <a:pt x="44" y="2"/>
                  <a:pt x="41" y="5"/>
                </a:cubicBezTo>
                <a:cubicBezTo>
                  <a:pt x="33" y="15"/>
                  <a:pt x="33" y="15"/>
                  <a:pt x="33" y="15"/>
                </a:cubicBezTo>
                <a:cubicBezTo>
                  <a:pt x="30" y="18"/>
                  <a:pt x="29" y="22"/>
                  <a:pt x="29" y="26"/>
                </a:cubicBezTo>
                <a:cubicBezTo>
                  <a:pt x="29" y="29"/>
                  <a:pt x="30" y="31"/>
                  <a:pt x="31" y="32"/>
                </a:cubicBezTo>
                <a:cubicBezTo>
                  <a:pt x="38" y="24"/>
                  <a:pt x="38" y="24"/>
                  <a:pt x="38" y="24"/>
                </a:cubicBezTo>
                <a:cubicBezTo>
                  <a:pt x="38" y="23"/>
                  <a:pt x="39" y="21"/>
                  <a:pt x="40" y="20"/>
                </a:cubicBezTo>
                <a:cubicBezTo>
                  <a:pt x="47" y="11"/>
                  <a:pt x="47" y="11"/>
                  <a:pt x="47" y="11"/>
                </a:cubicBezTo>
                <a:cubicBezTo>
                  <a:pt x="49" y="10"/>
                  <a:pt x="51" y="9"/>
                  <a:pt x="53" y="9"/>
                </a:cubicBezTo>
                <a:cubicBezTo>
                  <a:pt x="55" y="9"/>
                  <a:pt x="56" y="9"/>
                  <a:pt x="58" y="10"/>
                </a:cubicBezTo>
                <a:cubicBezTo>
                  <a:pt x="58" y="10"/>
                  <a:pt x="58" y="10"/>
                  <a:pt x="58" y="10"/>
                </a:cubicBezTo>
                <a:cubicBezTo>
                  <a:pt x="60" y="12"/>
                  <a:pt x="60" y="14"/>
                  <a:pt x="61" y="16"/>
                </a:cubicBezTo>
                <a:cubicBezTo>
                  <a:pt x="61" y="17"/>
                  <a:pt x="60" y="19"/>
                  <a:pt x="59" y="21"/>
                </a:cubicBezTo>
                <a:cubicBezTo>
                  <a:pt x="51" y="30"/>
                  <a:pt x="51" y="30"/>
                  <a:pt x="51" y="30"/>
                </a:cubicBezTo>
                <a:cubicBezTo>
                  <a:pt x="50" y="31"/>
                  <a:pt x="49" y="32"/>
                  <a:pt x="48" y="32"/>
                </a:cubicBezTo>
                <a:cubicBezTo>
                  <a:pt x="41" y="41"/>
                  <a:pt x="41" y="41"/>
                  <a:pt x="41" y="41"/>
                </a:cubicBezTo>
                <a:cubicBezTo>
                  <a:pt x="42" y="41"/>
                  <a:pt x="44" y="42"/>
                  <a:pt x="46" y="41"/>
                </a:cubicBezTo>
                <a:cubicBezTo>
                  <a:pt x="50" y="41"/>
                  <a:pt x="55" y="39"/>
                  <a:pt x="57" y="36"/>
                </a:cubicBezTo>
                <a:cubicBezTo>
                  <a:pt x="65" y="27"/>
                  <a:pt x="65" y="27"/>
                  <a:pt x="65" y="27"/>
                </a:cubicBezTo>
                <a:cubicBezTo>
                  <a:pt x="68" y="23"/>
                  <a:pt x="70" y="19"/>
                  <a:pt x="69" y="15"/>
                </a:cubicBezTo>
                <a:cubicBezTo>
                  <a:pt x="69" y="11"/>
                  <a:pt x="67" y="7"/>
                  <a:pt x="64" y="4"/>
                </a:cubicBezTo>
                <a:cubicBezTo>
                  <a:pt x="64" y="4"/>
                  <a:pt x="64" y="4"/>
                  <a:pt x="64" y="4"/>
                </a:cubicBezTo>
                <a:close/>
                <a:moveTo>
                  <a:pt x="49" y="21"/>
                </a:moveTo>
                <a:cubicBezTo>
                  <a:pt x="48" y="19"/>
                  <a:pt x="45" y="19"/>
                  <a:pt x="43" y="21"/>
                </a:cubicBezTo>
                <a:cubicBezTo>
                  <a:pt x="22" y="45"/>
                  <a:pt x="22" y="45"/>
                  <a:pt x="22" y="45"/>
                </a:cubicBezTo>
                <a:cubicBezTo>
                  <a:pt x="21" y="47"/>
                  <a:pt x="21" y="50"/>
                  <a:pt x="23" y="52"/>
                </a:cubicBezTo>
                <a:cubicBezTo>
                  <a:pt x="23" y="52"/>
                  <a:pt x="23" y="52"/>
                  <a:pt x="23" y="52"/>
                </a:cubicBezTo>
                <a:cubicBezTo>
                  <a:pt x="25" y="53"/>
                  <a:pt x="27" y="53"/>
                  <a:pt x="29" y="51"/>
                </a:cubicBezTo>
                <a:cubicBezTo>
                  <a:pt x="50" y="27"/>
                  <a:pt x="50" y="27"/>
                  <a:pt x="50" y="27"/>
                </a:cubicBezTo>
                <a:cubicBezTo>
                  <a:pt x="51" y="25"/>
                  <a:pt x="51" y="22"/>
                  <a:pt x="49" y="21"/>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0" name="矩形 19"/>
          <p:cNvSpPr/>
          <p:nvPr/>
        </p:nvSpPr>
        <p:spPr>
          <a:xfrm>
            <a:off x="1526035" y="3101118"/>
            <a:ext cx="184267" cy="19666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p:cNvSpPr txBox="1"/>
          <p:nvPr/>
        </p:nvSpPr>
        <p:spPr>
          <a:xfrm>
            <a:off x="1945382" y="2959699"/>
            <a:ext cx="1415772" cy="461665"/>
          </a:xfrm>
          <a:prstGeom prst="rect">
            <a:avLst/>
          </a:prstGeom>
          <a:noFill/>
        </p:spPr>
        <p:txBody>
          <a:bodyPr wrap="none" rtlCol="0">
            <a:spAutoFit/>
          </a:bodyPr>
          <a:lstStyle/>
          <a:p>
            <a:r>
              <a:rPr kumimoji="1" lang="zh-CN" altLang="en-US" sz="2400" dirty="0" smtClean="0">
                <a:latin typeface="黑体"/>
                <a:ea typeface="黑体"/>
                <a:cs typeface="黑体"/>
              </a:rPr>
              <a:t>神经网络</a:t>
            </a:r>
            <a:endParaRPr kumimoji="1" lang="zh-CN" altLang="en-US" sz="2400" dirty="0">
              <a:latin typeface="黑体"/>
              <a:ea typeface="黑体"/>
              <a:cs typeface="黑体"/>
            </a:endParaRPr>
          </a:p>
        </p:txBody>
      </p:sp>
      <p:sp>
        <p:nvSpPr>
          <p:cNvPr id="23" name="矩形 22"/>
          <p:cNvSpPr/>
          <p:nvPr/>
        </p:nvSpPr>
        <p:spPr>
          <a:xfrm>
            <a:off x="1531887" y="3693114"/>
            <a:ext cx="184267" cy="19666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文本框 23"/>
          <p:cNvSpPr txBox="1"/>
          <p:nvPr/>
        </p:nvSpPr>
        <p:spPr>
          <a:xfrm>
            <a:off x="1951234" y="3551695"/>
            <a:ext cx="1415772" cy="461665"/>
          </a:xfrm>
          <a:prstGeom prst="rect">
            <a:avLst/>
          </a:prstGeom>
          <a:noFill/>
        </p:spPr>
        <p:txBody>
          <a:bodyPr wrap="none" rtlCol="0">
            <a:spAutoFit/>
          </a:bodyPr>
          <a:lstStyle/>
          <a:p>
            <a:r>
              <a:rPr kumimoji="1" lang="en-US" altLang="zh-CN" sz="2400" dirty="0" err="1" smtClean="0">
                <a:latin typeface="黑体"/>
                <a:ea typeface="黑体"/>
                <a:cs typeface="黑体"/>
              </a:rPr>
              <a:t>Shapelet</a:t>
            </a:r>
            <a:endParaRPr kumimoji="1" lang="zh-CN" altLang="en-US" sz="2400" dirty="0">
              <a:latin typeface="黑体"/>
              <a:ea typeface="黑体"/>
              <a:cs typeface="黑体"/>
            </a:endParaRPr>
          </a:p>
        </p:txBody>
      </p:sp>
      <p:sp>
        <p:nvSpPr>
          <p:cNvPr id="26" name="矩形 25"/>
          <p:cNvSpPr/>
          <p:nvPr/>
        </p:nvSpPr>
        <p:spPr>
          <a:xfrm>
            <a:off x="1525526" y="4297321"/>
            <a:ext cx="184267" cy="19666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文本框 26"/>
          <p:cNvSpPr txBox="1"/>
          <p:nvPr/>
        </p:nvSpPr>
        <p:spPr>
          <a:xfrm>
            <a:off x="1944873" y="4155902"/>
            <a:ext cx="1415772" cy="461665"/>
          </a:xfrm>
          <a:prstGeom prst="rect">
            <a:avLst/>
          </a:prstGeom>
          <a:noFill/>
        </p:spPr>
        <p:txBody>
          <a:bodyPr wrap="none" rtlCol="0">
            <a:spAutoFit/>
          </a:bodyPr>
          <a:lstStyle/>
          <a:p>
            <a:r>
              <a:rPr kumimoji="1" lang="zh-CN" altLang="en-US" sz="2400" dirty="0" smtClean="0">
                <a:latin typeface="黑体"/>
                <a:ea typeface="黑体"/>
                <a:cs typeface="黑体"/>
              </a:rPr>
              <a:t>小波变换</a:t>
            </a:r>
            <a:endParaRPr kumimoji="1" lang="zh-CN" altLang="en-US" sz="2400" dirty="0">
              <a:latin typeface="黑体"/>
              <a:ea typeface="黑体"/>
              <a:cs typeface="黑体"/>
            </a:endParaRPr>
          </a:p>
        </p:txBody>
      </p:sp>
      <p:sp>
        <p:nvSpPr>
          <p:cNvPr id="28" name="矩形 27"/>
          <p:cNvSpPr/>
          <p:nvPr/>
        </p:nvSpPr>
        <p:spPr>
          <a:xfrm>
            <a:off x="1980694" y="4750140"/>
            <a:ext cx="6226008" cy="923330"/>
          </a:xfrm>
          <a:prstGeom prst="rect">
            <a:avLst/>
          </a:prstGeom>
        </p:spPr>
        <p:txBody>
          <a:bodyPr wrap="square">
            <a:spAutoFit/>
          </a:bodyPr>
          <a:lstStyle/>
          <a:p>
            <a:r>
              <a:rPr lang="zh-CN" altLang="en-US" dirty="0" smtClean="0">
                <a:solidFill>
                  <a:srgbClr val="2B78B0"/>
                </a:solidFill>
              </a:rPr>
              <a:t>利用小波系数</a:t>
            </a:r>
            <a:r>
              <a:rPr lang="zh-CN" altLang="en-US" dirty="0" smtClean="0">
                <a:solidFill>
                  <a:srgbClr val="2B78B0"/>
                </a:solidFill>
              </a:rPr>
              <a:t>描</a:t>
            </a:r>
            <a:r>
              <a:rPr lang="zh-CN" altLang="en-US" dirty="0" smtClean="0">
                <a:solidFill>
                  <a:srgbClr val="2B78B0"/>
                </a:solidFill>
              </a:rPr>
              <a:t>述低层次的强度特性</a:t>
            </a:r>
            <a:r>
              <a:rPr lang="zh-CN" altLang="zh-CN" dirty="0">
                <a:solidFill>
                  <a:srgbClr val="2B78B0"/>
                </a:solidFill>
              </a:rPr>
              <a:t>，</a:t>
            </a:r>
            <a:r>
              <a:rPr lang="zh-CN" altLang="en-US" dirty="0" smtClean="0">
                <a:solidFill>
                  <a:srgbClr val="2B78B0"/>
                </a:solidFill>
              </a:rPr>
              <a:t>根据相对强度和位置分布等信息选取合适的小波系数作为特征</a:t>
            </a:r>
            <a:r>
              <a:rPr lang="zh-CN" altLang="zh-CN" dirty="0">
                <a:solidFill>
                  <a:srgbClr val="2B78B0"/>
                </a:solidFill>
              </a:rPr>
              <a:t>，</a:t>
            </a:r>
            <a:r>
              <a:rPr lang="zh-CN" altLang="en-US" dirty="0" smtClean="0">
                <a:solidFill>
                  <a:srgbClr val="2B78B0"/>
                </a:solidFill>
              </a:rPr>
              <a:t>并</a:t>
            </a:r>
            <a:r>
              <a:rPr lang="zh-CN" altLang="en-US" dirty="0">
                <a:solidFill>
                  <a:srgbClr val="2B78B0"/>
                </a:solidFill>
              </a:rPr>
              <a:t>利用支持</a:t>
            </a:r>
            <a:r>
              <a:rPr lang="zh-CN" altLang="en-US" dirty="0" smtClean="0">
                <a:solidFill>
                  <a:srgbClr val="2B78B0"/>
                </a:solidFill>
              </a:rPr>
              <a:t>向量机</a:t>
            </a:r>
            <a:r>
              <a:rPr lang="zh-CN" altLang="zh-CN" dirty="0">
                <a:solidFill>
                  <a:srgbClr val="2B78B0"/>
                </a:solidFill>
              </a:rPr>
              <a:t>（</a:t>
            </a:r>
            <a:r>
              <a:rPr lang="en-US" altLang="zh-CN" dirty="0" smtClean="0">
                <a:solidFill>
                  <a:srgbClr val="2B78B0"/>
                </a:solidFill>
              </a:rPr>
              <a:t>Support </a:t>
            </a:r>
            <a:r>
              <a:rPr lang="en-US" altLang="zh-CN" dirty="0">
                <a:solidFill>
                  <a:srgbClr val="2B78B0"/>
                </a:solidFill>
              </a:rPr>
              <a:t>Vector Machine, </a:t>
            </a:r>
            <a:r>
              <a:rPr lang="en-US" altLang="zh-CN" dirty="0" smtClean="0">
                <a:solidFill>
                  <a:srgbClr val="2B78B0"/>
                </a:solidFill>
              </a:rPr>
              <a:t>SVM</a:t>
            </a:r>
            <a:r>
              <a:rPr lang="zh-CN" altLang="en-US" dirty="0" smtClean="0">
                <a:solidFill>
                  <a:srgbClr val="2B78B0"/>
                </a:solidFill>
              </a:rPr>
              <a:t>）</a:t>
            </a:r>
            <a:r>
              <a:rPr lang="zh-CN" altLang="en-US" dirty="0" smtClean="0">
                <a:solidFill>
                  <a:srgbClr val="2B78B0"/>
                </a:solidFill>
              </a:rPr>
              <a:t>进行分类</a:t>
            </a:r>
            <a:r>
              <a:rPr lang="zh-CN" altLang="en-US" dirty="0">
                <a:solidFill>
                  <a:srgbClr val="2B78B0"/>
                </a:solidFill>
              </a:rPr>
              <a:t>。 </a:t>
            </a:r>
          </a:p>
        </p:txBody>
      </p:sp>
    </p:spTree>
    <p:custDataLst>
      <p:tags r:id="rId1"/>
    </p:custDataLst>
    <p:extLst>
      <p:ext uri="{BB962C8B-B14F-4D97-AF65-F5344CB8AC3E}">
        <p14:creationId xmlns:p14="http://schemas.microsoft.com/office/powerpoint/2010/main" val="3285443706"/>
      </p:ext>
    </p:extLst>
  </p:cSld>
  <p:clrMapOvr>
    <a:masterClrMapping/>
  </p:clrMapOvr>
  <mc:AlternateContent xmlns:mc="http://schemas.openxmlformats.org/markup-compatibility/2006" xmlns:p14="http://schemas.microsoft.com/office/powerpoint/2010/main">
    <mc:Choice Requires="p14">
      <p:transition spd="slow" p14:dur="2000" advTm="67262"/>
    </mc:Choice>
    <mc:Fallback xmlns="">
      <p:transition spd="slow" advTm="67262"/>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fade">
                                      <p:cBhvr>
                                        <p:cTn id="10" dur="500"/>
                                        <p:tgtEl>
                                          <p:spTgt spid="26"/>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28"/>
                                        </p:tgtEl>
                                        <p:attrNameLst>
                                          <p:attrName>style.visibility</p:attrName>
                                        </p:attrNameLst>
                                      </p:cBhvr>
                                      <p:to>
                                        <p:strVal val="visible"/>
                                      </p:to>
                                    </p:set>
                                    <p:animEffect transition="in" filter="fade">
                                      <p:cBhvr>
                                        <p:cTn id="14"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p:bldP spid="2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0" y="1851645"/>
            <a:ext cx="4205521" cy="3154710"/>
          </a:xfrm>
          <a:prstGeom prst="rect">
            <a:avLst/>
          </a:prstGeom>
          <a:noFill/>
        </p:spPr>
        <p:txBody>
          <a:bodyPr wrap="square" rtlCol="0">
            <a:spAutoFit/>
          </a:bodyPr>
          <a:lstStyle/>
          <a:p>
            <a:pPr algn="ctr"/>
            <a:r>
              <a:rPr lang="en-US" altLang="zh-CN" sz="19900" b="1" dirty="0" smtClean="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02</a:t>
            </a:r>
            <a:endParaRPr lang="zh-CN" altLang="en-US" sz="19900" b="1"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7" name="文本框 6"/>
          <p:cNvSpPr txBox="1"/>
          <p:nvPr/>
        </p:nvSpPr>
        <p:spPr>
          <a:xfrm>
            <a:off x="3887161" y="2845078"/>
            <a:ext cx="4645651" cy="523220"/>
          </a:xfrm>
          <a:prstGeom prst="rect">
            <a:avLst/>
          </a:prstGeom>
          <a:noFill/>
        </p:spPr>
        <p:txBody>
          <a:bodyPr wrap="square" rtlCol="0">
            <a:spAutoFit/>
          </a:bodyPr>
          <a:lstStyle/>
          <a:p>
            <a:r>
              <a:rPr lang="en-US" altLang="en-US" sz="2800" b="1" dirty="0" smtClean="0">
                <a:solidFill>
                  <a:schemeClr val="tx1">
                    <a:lumMod val="85000"/>
                    <a:lumOff val="15000"/>
                  </a:schemeClr>
                </a:solidFill>
                <a:latin typeface="微软雅黑" panose="020B0503020204020204" pitchFamily="34" charset="-122"/>
                <a:ea typeface="微软雅黑" panose="020B0503020204020204" pitchFamily="34" charset="-122"/>
              </a:rPr>
              <a:t>实现方法</a:t>
            </a:r>
            <a:endParaRPr lang="en-US" altLang="zh-CN" sz="28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nvGrpSpPr>
          <p:cNvPr id="15" name="组合 14"/>
          <p:cNvGrpSpPr/>
          <p:nvPr/>
        </p:nvGrpSpPr>
        <p:grpSpPr>
          <a:xfrm>
            <a:off x="3887162" y="3375000"/>
            <a:ext cx="4663440" cy="108000"/>
            <a:chOff x="3649980" y="3375660"/>
            <a:chExt cx="4663440" cy="108000"/>
          </a:xfrm>
        </p:grpSpPr>
        <p:cxnSp>
          <p:nvCxnSpPr>
            <p:cNvPr id="10" name="直接连接符 9"/>
            <p:cNvCxnSpPr/>
            <p:nvPr/>
          </p:nvCxnSpPr>
          <p:spPr>
            <a:xfrm>
              <a:off x="3733800" y="3429660"/>
              <a:ext cx="449580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3" name="椭圆 12"/>
            <p:cNvSpPr>
              <a:spLocks/>
            </p:cNvSpPr>
            <p:nvPr/>
          </p:nvSpPr>
          <p:spPr>
            <a:xfrm>
              <a:off x="3649980" y="3375660"/>
              <a:ext cx="108000" cy="1080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a:spLocks/>
            </p:cNvSpPr>
            <p:nvPr/>
          </p:nvSpPr>
          <p:spPr>
            <a:xfrm>
              <a:off x="8205420" y="3375660"/>
              <a:ext cx="108000" cy="1080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useBgFill="1">
        <p:nvSpPr>
          <p:cNvPr id="16" name="文本框 15"/>
          <p:cNvSpPr txBox="1"/>
          <p:nvPr/>
        </p:nvSpPr>
        <p:spPr>
          <a:xfrm>
            <a:off x="487591" y="3105835"/>
            <a:ext cx="3230339" cy="646331"/>
          </a:xfrm>
          <a:prstGeom prst="rect">
            <a:avLst/>
          </a:prstGeom>
        </p:spPr>
        <p:txBody>
          <a:bodyPr wrap="square" rtlCol="0">
            <a:spAutoFit/>
          </a:bodyPr>
          <a:lstStyle/>
          <a:p>
            <a:pPr algn="ctr"/>
            <a:r>
              <a:rPr lang="en-US" altLang="zh-CN" sz="3600" b="1" dirty="0" smtClean="0">
                <a:solidFill>
                  <a:schemeClr val="accent1"/>
                </a:solidFill>
                <a:latin typeface="Times New Roman" panose="02020603050405020304" pitchFamily="18" charset="0"/>
                <a:cs typeface="Times New Roman" panose="02020603050405020304" pitchFamily="18" charset="0"/>
              </a:rPr>
              <a:t>PART TWO</a:t>
            </a:r>
            <a:endParaRPr lang="zh-CN" altLang="en-US" sz="3600" b="1" dirty="0">
              <a:solidFill>
                <a:schemeClr val="accent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23922579"/>
      </p:ext>
    </p:extLst>
  </p:cSld>
  <p:clrMapOvr>
    <a:masterClrMapping/>
  </p:clrMapOvr>
  <mc:AlternateContent xmlns:mc="http://schemas.openxmlformats.org/markup-compatibility/2006" xmlns:p14="http://schemas.microsoft.com/office/powerpoint/2010/main">
    <mc:Choice Requires="p14">
      <p:transition spd="slow" p14:dur="2000" advTm="5324"/>
    </mc:Choice>
    <mc:Fallback xmlns="">
      <p:transition spd="slow" advTm="5324"/>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par>
                                <p:cTn id="10" presetID="12" presetClass="entr" presetSubtype="4" fill="hold" grpId="0" nodeType="with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p:tgtEl>
                                          <p:spTgt spid="7"/>
                                        </p:tgtEl>
                                        <p:attrNameLst>
                                          <p:attrName>ppt_y</p:attrName>
                                        </p:attrNameLst>
                                      </p:cBhvr>
                                      <p:tavLst>
                                        <p:tav tm="0">
                                          <p:val>
                                            <p:strVal val="#ppt_y+#ppt_h*1.125000"/>
                                          </p:val>
                                        </p:tav>
                                        <p:tav tm="100000">
                                          <p:val>
                                            <p:strVal val="#ppt_y"/>
                                          </p:val>
                                        </p:tav>
                                      </p:tavLst>
                                    </p:anim>
                                    <p:animEffect transition="in" filter="wipe(up)">
                                      <p:cBhvr>
                                        <p:cTn id="13" dur="500"/>
                                        <p:tgtEl>
                                          <p:spTgt spid="7"/>
                                        </p:tgtEl>
                                      </p:cBhvr>
                                    </p:animEffect>
                                  </p:childTnLst>
                                </p:cTn>
                              </p:par>
                              <p:par>
                                <p:cTn id="14" presetID="22" presetClass="entr" presetSubtype="8" fill="hold" nodeType="with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wipe(left)">
                                      <p:cBhvr>
                                        <p:cTn id="16" dur="500"/>
                                        <p:tgtEl>
                                          <p:spTgt spid="15"/>
                                        </p:tgtEl>
                                      </p:cBhvr>
                                    </p:animEffect>
                                  </p:childTnLst>
                                </p:cTn>
                              </p:par>
                              <p:par>
                                <p:cTn id="17" presetID="16" presetClass="entr" presetSubtype="37" fill="hold" grpId="0" nodeType="withEffect">
                                  <p:stCondLst>
                                    <p:cond delay="400"/>
                                  </p:stCondLst>
                                  <p:childTnLst>
                                    <p:set>
                                      <p:cBhvr>
                                        <p:cTn id="18" dur="1" fill="hold">
                                          <p:stCondLst>
                                            <p:cond delay="0"/>
                                          </p:stCondLst>
                                        </p:cTn>
                                        <p:tgtEl>
                                          <p:spTgt spid="16"/>
                                        </p:tgtEl>
                                        <p:attrNameLst>
                                          <p:attrName>style.visibility</p:attrName>
                                        </p:attrNameLst>
                                      </p:cBhvr>
                                      <p:to>
                                        <p:strVal val="visible"/>
                                      </p:to>
                                    </p:set>
                                    <p:animEffect transition="in" filter="barn(outVertical)">
                                      <p:cBhvr>
                                        <p:cTn id="19"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1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a:off x="611187" y="261275"/>
            <a:ext cx="666069" cy="664458"/>
            <a:chOff x="611187" y="261275"/>
            <a:chExt cx="666069" cy="664458"/>
          </a:xfrm>
        </p:grpSpPr>
        <p:sp>
          <p:nvSpPr>
            <p:cNvPr id="9" name="矩形 8"/>
            <p:cNvSpPr>
              <a:spLocks noChangeAspect="1"/>
            </p:cNvSpPr>
            <p:nvPr/>
          </p:nvSpPr>
          <p:spPr>
            <a:xfrm>
              <a:off x="611187" y="261275"/>
              <a:ext cx="538925" cy="53762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a:spLocks noChangeAspect="1"/>
            </p:cNvSpPr>
            <p:nvPr/>
          </p:nvSpPr>
          <p:spPr>
            <a:xfrm>
              <a:off x="880650" y="530086"/>
              <a:ext cx="396606" cy="39564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文本框 17"/>
          <p:cNvSpPr txBox="1"/>
          <p:nvPr/>
        </p:nvSpPr>
        <p:spPr>
          <a:xfrm>
            <a:off x="1419575" y="362672"/>
            <a:ext cx="7113238" cy="461665"/>
          </a:xfrm>
          <a:prstGeom prst="rect">
            <a:avLst/>
          </a:prstGeom>
          <a:noFill/>
        </p:spPr>
        <p:txBody>
          <a:bodyPr wrap="square" rtlCol="0">
            <a:spAutoFit/>
          </a:bodyPr>
          <a:lstStyle/>
          <a:p>
            <a:r>
              <a:rPr lang="zh-CN" altLang="en-US" sz="2400" b="1" dirty="0" smtClean="0">
                <a:solidFill>
                  <a:schemeClr val="tx1">
                    <a:lumMod val="85000"/>
                    <a:lumOff val="15000"/>
                  </a:schemeClr>
                </a:solidFill>
                <a:latin typeface="微软雅黑" panose="020B0503020204020204" pitchFamily="34" charset="-122"/>
                <a:ea typeface="微软雅黑" panose="020B0503020204020204" pitchFamily="34" charset="-122"/>
              </a:rPr>
              <a:t>实现步骤</a:t>
            </a:r>
            <a:endParaRPr lang="en-US" altLang="zh-CN" sz="2400" b="1" dirty="0" smtClean="0">
              <a:solidFill>
                <a:schemeClr val="tx1">
                  <a:lumMod val="85000"/>
                  <a:lumOff val="15000"/>
                </a:schemeClr>
              </a:solidFill>
              <a:latin typeface="微软雅黑" panose="020B0503020204020204" pitchFamily="34" charset="-122"/>
              <a:ea typeface="微软雅黑" panose="020B0503020204020204" pitchFamily="34" charset="-122"/>
            </a:endParaRPr>
          </a:p>
        </p:txBody>
      </p:sp>
      <p:grpSp>
        <p:nvGrpSpPr>
          <p:cNvPr id="32" name="组合 31"/>
          <p:cNvGrpSpPr/>
          <p:nvPr/>
        </p:nvGrpSpPr>
        <p:grpSpPr>
          <a:xfrm>
            <a:off x="1220659" y="6519446"/>
            <a:ext cx="8024939" cy="338554"/>
            <a:chOff x="1277256" y="6519446"/>
            <a:chExt cx="8024939" cy="338554"/>
          </a:xfrm>
        </p:grpSpPr>
        <p:sp>
          <p:nvSpPr>
            <p:cNvPr id="33" name="矩形 32"/>
            <p:cNvSpPr/>
            <p:nvPr/>
          </p:nvSpPr>
          <p:spPr>
            <a:xfrm>
              <a:off x="8766881" y="6519446"/>
              <a:ext cx="432000" cy="33855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文本框 33"/>
            <p:cNvSpPr txBox="1"/>
            <p:nvPr/>
          </p:nvSpPr>
          <p:spPr>
            <a:xfrm>
              <a:off x="8663567" y="6519446"/>
              <a:ext cx="638628" cy="338554"/>
            </a:xfrm>
            <a:prstGeom prst="rect">
              <a:avLst/>
            </a:prstGeom>
            <a:noFill/>
          </p:spPr>
          <p:txBody>
            <a:bodyPr wrap="square" rtlCol="0">
              <a:spAutoFit/>
            </a:bodyPr>
            <a:lstStyle/>
            <a:p>
              <a:pPr algn="ctr"/>
              <a:r>
                <a:rPr lang="en-US" altLang="zh-CN" sz="1600" dirty="0" smtClean="0">
                  <a:solidFill>
                    <a:schemeClr val="bg1"/>
                  </a:solidFill>
                  <a:latin typeface="微软雅黑" panose="020B0503020204020204" pitchFamily="34" charset="-122"/>
                  <a:ea typeface="微软雅黑" panose="020B0503020204020204" pitchFamily="34" charset="-122"/>
                </a:rPr>
                <a:t>06</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36" name="文本框 35"/>
            <p:cNvSpPr txBox="1"/>
            <p:nvPr/>
          </p:nvSpPr>
          <p:spPr>
            <a:xfrm>
              <a:off x="1277256" y="6519446"/>
              <a:ext cx="7489625" cy="338554"/>
            </a:xfrm>
            <a:prstGeom prst="rect">
              <a:avLst/>
            </a:prstGeom>
            <a:noFill/>
          </p:spPr>
          <p:txBody>
            <a:bodyPr wrap="square" rtlCol="0">
              <a:spAutoFit/>
            </a:bodyPr>
            <a:lstStyle/>
            <a:p>
              <a:pPr algn="r"/>
              <a:r>
                <a:rPr lang="zh-CN" altLang="en-US" sz="1600" dirty="0" smtClean="0">
                  <a:solidFill>
                    <a:schemeClr val="tx1">
                      <a:lumMod val="85000"/>
                      <a:lumOff val="15000"/>
                    </a:schemeClr>
                  </a:solidFill>
                  <a:latin typeface="微软雅黑" panose="020B0503020204020204" pitchFamily="34" charset="-122"/>
                  <a:ea typeface="微软雅黑" panose="020B0503020204020204" pitchFamily="34" charset="-122"/>
                </a:rPr>
                <a:t>行人检测与跟踪</a:t>
              </a:r>
              <a:endPar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grpSp>
        <p:nvGrpSpPr>
          <p:cNvPr id="43" name="组合 4"/>
          <p:cNvGrpSpPr/>
          <p:nvPr/>
        </p:nvGrpSpPr>
        <p:grpSpPr>
          <a:xfrm>
            <a:off x="557741" y="1120746"/>
            <a:ext cx="7994967" cy="90386"/>
            <a:chOff x="647702" y="5265146"/>
            <a:chExt cx="7921940" cy="90386"/>
          </a:xfrm>
        </p:grpSpPr>
        <p:cxnSp>
          <p:nvCxnSpPr>
            <p:cNvPr id="44" name="直接连接符 24"/>
            <p:cNvCxnSpPr>
              <a:endCxn id="46" idx="2"/>
            </p:cNvCxnSpPr>
            <p:nvPr/>
          </p:nvCxnSpPr>
          <p:spPr>
            <a:xfrm>
              <a:off x="705811" y="5310339"/>
              <a:ext cx="7790173" cy="0"/>
            </a:xfrm>
            <a:prstGeom prst="line">
              <a:avLst/>
            </a:prstGeom>
            <a:ln w="38100">
              <a:solidFill>
                <a:srgbClr val="0070C0"/>
              </a:solidFill>
              <a:prstDash val="dash"/>
            </a:ln>
          </p:spPr>
          <p:style>
            <a:lnRef idx="1">
              <a:schemeClr val="accent1"/>
            </a:lnRef>
            <a:fillRef idx="0">
              <a:schemeClr val="accent1"/>
            </a:fillRef>
            <a:effectRef idx="0">
              <a:schemeClr val="accent1"/>
            </a:effectRef>
            <a:fontRef idx="minor">
              <a:schemeClr val="tx1"/>
            </a:fontRef>
          </p:style>
        </p:cxnSp>
        <p:sp>
          <p:nvSpPr>
            <p:cNvPr id="45" name="椭圆 44"/>
            <p:cNvSpPr>
              <a:spLocks noChangeAspect="1"/>
            </p:cNvSpPr>
            <p:nvPr/>
          </p:nvSpPr>
          <p:spPr>
            <a:xfrm>
              <a:off x="647702" y="5265146"/>
              <a:ext cx="73658" cy="90386"/>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p:cNvSpPr>
              <a:spLocks noChangeAspect="1"/>
            </p:cNvSpPr>
            <p:nvPr/>
          </p:nvSpPr>
          <p:spPr>
            <a:xfrm>
              <a:off x="8495984" y="5265146"/>
              <a:ext cx="73658" cy="90386"/>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5" name="文本框 54"/>
          <p:cNvSpPr txBox="1"/>
          <p:nvPr/>
        </p:nvSpPr>
        <p:spPr>
          <a:xfrm>
            <a:off x="1518458" y="1861184"/>
            <a:ext cx="2031325" cy="461665"/>
          </a:xfrm>
          <a:prstGeom prst="rect">
            <a:avLst/>
          </a:prstGeom>
          <a:noFill/>
        </p:spPr>
        <p:txBody>
          <a:bodyPr wrap="none" rtlCol="0">
            <a:spAutoFit/>
          </a:bodyPr>
          <a:lstStyle/>
          <a:p>
            <a:r>
              <a:rPr kumimoji="1" lang="zh-CN" altLang="en-US" sz="2400" dirty="0" smtClean="0">
                <a:latin typeface="黑体"/>
                <a:ea typeface="黑体"/>
                <a:cs typeface="黑体"/>
              </a:rPr>
              <a:t>运动前景提取</a:t>
            </a:r>
            <a:endParaRPr kumimoji="1" lang="zh-CN" altLang="en-US" sz="2400" dirty="0">
              <a:latin typeface="黑体"/>
              <a:ea typeface="黑体"/>
              <a:cs typeface="黑体"/>
            </a:endParaRPr>
          </a:p>
        </p:txBody>
      </p:sp>
      <p:grpSp>
        <p:nvGrpSpPr>
          <p:cNvPr id="25" name="组合 12"/>
          <p:cNvGrpSpPr/>
          <p:nvPr/>
        </p:nvGrpSpPr>
        <p:grpSpPr>
          <a:xfrm>
            <a:off x="799393" y="1818161"/>
            <a:ext cx="548230" cy="547940"/>
            <a:chOff x="7618710" y="3833560"/>
            <a:chExt cx="548230" cy="547940"/>
          </a:xfrm>
          <a:solidFill>
            <a:schemeClr val="accent1"/>
          </a:solidFill>
        </p:grpSpPr>
        <p:sp>
          <p:nvSpPr>
            <p:cNvPr id="29" name="Freeform 5"/>
            <p:cNvSpPr>
              <a:spLocks noEditPoints="1"/>
            </p:cNvSpPr>
            <p:nvPr/>
          </p:nvSpPr>
          <p:spPr bwMode="auto">
            <a:xfrm>
              <a:off x="7618710" y="3833560"/>
              <a:ext cx="548230" cy="547940"/>
            </a:xfrm>
            <a:custGeom>
              <a:avLst/>
              <a:gdLst>
                <a:gd name="T0" fmla="*/ 34 w 68"/>
                <a:gd name="T1" fmla="*/ 0 h 68"/>
                <a:gd name="T2" fmla="*/ 0 w 68"/>
                <a:gd name="T3" fmla="*/ 34 h 68"/>
                <a:gd name="T4" fmla="*/ 34 w 68"/>
                <a:gd name="T5" fmla="*/ 68 h 68"/>
                <a:gd name="T6" fmla="*/ 68 w 68"/>
                <a:gd name="T7" fmla="*/ 34 h 68"/>
                <a:gd name="T8" fmla="*/ 34 w 68"/>
                <a:gd name="T9" fmla="*/ 0 h 68"/>
                <a:gd name="T10" fmla="*/ 34 w 68"/>
                <a:gd name="T11" fmla="*/ 48 h 68"/>
                <a:gd name="T12" fmla="*/ 19 w 68"/>
                <a:gd name="T13" fmla="*/ 34 h 68"/>
                <a:gd name="T14" fmla="*/ 34 w 68"/>
                <a:gd name="T15" fmla="*/ 19 h 68"/>
                <a:gd name="T16" fmla="*/ 49 w 68"/>
                <a:gd name="T17" fmla="*/ 34 h 68"/>
                <a:gd name="T18" fmla="*/ 34 w 68"/>
                <a:gd name="T19" fmla="*/ 48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8" h="68">
                  <a:moveTo>
                    <a:pt x="34" y="0"/>
                  </a:moveTo>
                  <a:cubicBezTo>
                    <a:pt x="15" y="0"/>
                    <a:pt x="0" y="15"/>
                    <a:pt x="0" y="34"/>
                  </a:cubicBezTo>
                  <a:cubicBezTo>
                    <a:pt x="0" y="52"/>
                    <a:pt x="15" y="68"/>
                    <a:pt x="34" y="68"/>
                  </a:cubicBezTo>
                  <a:cubicBezTo>
                    <a:pt x="53" y="68"/>
                    <a:pt x="68" y="52"/>
                    <a:pt x="68" y="34"/>
                  </a:cubicBezTo>
                  <a:cubicBezTo>
                    <a:pt x="68" y="15"/>
                    <a:pt x="53" y="0"/>
                    <a:pt x="34" y="0"/>
                  </a:cubicBezTo>
                  <a:close/>
                  <a:moveTo>
                    <a:pt x="34" y="48"/>
                  </a:moveTo>
                  <a:cubicBezTo>
                    <a:pt x="26" y="48"/>
                    <a:pt x="19" y="42"/>
                    <a:pt x="19" y="34"/>
                  </a:cubicBezTo>
                  <a:cubicBezTo>
                    <a:pt x="19" y="25"/>
                    <a:pt x="26" y="19"/>
                    <a:pt x="34" y="19"/>
                  </a:cubicBezTo>
                  <a:cubicBezTo>
                    <a:pt x="42" y="19"/>
                    <a:pt x="49" y="25"/>
                    <a:pt x="49" y="34"/>
                  </a:cubicBezTo>
                  <a:cubicBezTo>
                    <a:pt x="49" y="42"/>
                    <a:pt x="42" y="48"/>
                    <a:pt x="34"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Freeform 6"/>
            <p:cNvSpPr>
              <a:spLocks noEditPoints="1"/>
            </p:cNvSpPr>
            <p:nvPr/>
          </p:nvSpPr>
          <p:spPr bwMode="auto">
            <a:xfrm>
              <a:off x="7779988" y="3994838"/>
              <a:ext cx="225674" cy="217552"/>
            </a:xfrm>
            <a:custGeom>
              <a:avLst/>
              <a:gdLst>
                <a:gd name="T0" fmla="*/ 14 w 28"/>
                <a:gd name="T1" fmla="*/ 0 h 27"/>
                <a:gd name="T2" fmla="*/ 0 w 28"/>
                <a:gd name="T3" fmla="*/ 14 h 27"/>
                <a:gd name="T4" fmla="*/ 14 w 28"/>
                <a:gd name="T5" fmla="*/ 27 h 27"/>
                <a:gd name="T6" fmla="*/ 28 w 28"/>
                <a:gd name="T7" fmla="*/ 14 h 27"/>
                <a:gd name="T8" fmla="*/ 14 w 28"/>
                <a:gd name="T9" fmla="*/ 0 h 27"/>
                <a:gd name="T10" fmla="*/ 14 w 28"/>
                <a:gd name="T11" fmla="*/ 22 h 27"/>
                <a:gd name="T12" fmla="*/ 6 w 28"/>
                <a:gd name="T13" fmla="*/ 14 h 27"/>
                <a:gd name="T14" fmla="*/ 14 w 28"/>
                <a:gd name="T15" fmla="*/ 5 h 27"/>
                <a:gd name="T16" fmla="*/ 22 w 28"/>
                <a:gd name="T17" fmla="*/ 14 h 27"/>
                <a:gd name="T18" fmla="*/ 14 w 28"/>
                <a:gd name="T19" fmla="*/ 22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 h="27">
                  <a:moveTo>
                    <a:pt x="14" y="0"/>
                  </a:moveTo>
                  <a:cubicBezTo>
                    <a:pt x="7" y="0"/>
                    <a:pt x="0" y="6"/>
                    <a:pt x="0" y="14"/>
                  </a:cubicBezTo>
                  <a:cubicBezTo>
                    <a:pt x="0" y="21"/>
                    <a:pt x="7" y="27"/>
                    <a:pt x="14" y="27"/>
                  </a:cubicBezTo>
                  <a:cubicBezTo>
                    <a:pt x="22" y="27"/>
                    <a:pt x="28" y="21"/>
                    <a:pt x="28" y="14"/>
                  </a:cubicBezTo>
                  <a:cubicBezTo>
                    <a:pt x="28" y="6"/>
                    <a:pt x="22" y="0"/>
                    <a:pt x="14" y="0"/>
                  </a:cubicBezTo>
                  <a:close/>
                  <a:moveTo>
                    <a:pt x="14" y="22"/>
                  </a:moveTo>
                  <a:cubicBezTo>
                    <a:pt x="10" y="22"/>
                    <a:pt x="6" y="18"/>
                    <a:pt x="6" y="14"/>
                  </a:cubicBezTo>
                  <a:cubicBezTo>
                    <a:pt x="6" y="9"/>
                    <a:pt x="10" y="5"/>
                    <a:pt x="14" y="5"/>
                  </a:cubicBezTo>
                  <a:cubicBezTo>
                    <a:pt x="19" y="5"/>
                    <a:pt x="22" y="9"/>
                    <a:pt x="22" y="14"/>
                  </a:cubicBezTo>
                  <a:cubicBezTo>
                    <a:pt x="22" y="18"/>
                    <a:pt x="19" y="22"/>
                    <a:pt x="14"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31" name="文本框 30"/>
          <p:cNvSpPr txBox="1"/>
          <p:nvPr/>
        </p:nvSpPr>
        <p:spPr>
          <a:xfrm>
            <a:off x="1512097" y="2819510"/>
            <a:ext cx="2492990" cy="461665"/>
          </a:xfrm>
          <a:prstGeom prst="rect">
            <a:avLst/>
          </a:prstGeom>
          <a:noFill/>
        </p:spPr>
        <p:txBody>
          <a:bodyPr wrap="none" rtlCol="0">
            <a:spAutoFit/>
          </a:bodyPr>
          <a:lstStyle/>
          <a:p>
            <a:r>
              <a:rPr kumimoji="1" lang="en-US" altLang="zh-CN" sz="2400" dirty="0" smtClean="0">
                <a:latin typeface="黑体"/>
                <a:ea typeface="黑体"/>
                <a:cs typeface="黑体"/>
              </a:rPr>
              <a:t>HOG</a:t>
            </a:r>
            <a:r>
              <a:rPr kumimoji="1" lang="zh-CN" altLang="en-US" sz="2400" dirty="0" smtClean="0">
                <a:latin typeface="黑体"/>
                <a:ea typeface="黑体"/>
                <a:cs typeface="黑体"/>
              </a:rPr>
              <a:t>特征行人检测</a:t>
            </a:r>
            <a:endParaRPr kumimoji="1" lang="zh-CN" altLang="en-US" sz="2400" dirty="0">
              <a:latin typeface="黑体"/>
              <a:ea typeface="黑体"/>
              <a:cs typeface="黑体"/>
            </a:endParaRPr>
          </a:p>
        </p:txBody>
      </p:sp>
      <p:grpSp>
        <p:nvGrpSpPr>
          <p:cNvPr id="35" name="组合 12"/>
          <p:cNvGrpSpPr/>
          <p:nvPr/>
        </p:nvGrpSpPr>
        <p:grpSpPr>
          <a:xfrm>
            <a:off x="793032" y="2776487"/>
            <a:ext cx="548230" cy="547940"/>
            <a:chOff x="7618710" y="3833560"/>
            <a:chExt cx="548230" cy="547940"/>
          </a:xfrm>
          <a:solidFill>
            <a:schemeClr val="accent1"/>
          </a:solidFill>
        </p:grpSpPr>
        <p:sp>
          <p:nvSpPr>
            <p:cNvPr id="37" name="Freeform 5"/>
            <p:cNvSpPr>
              <a:spLocks noEditPoints="1"/>
            </p:cNvSpPr>
            <p:nvPr/>
          </p:nvSpPr>
          <p:spPr bwMode="auto">
            <a:xfrm>
              <a:off x="7618710" y="3833560"/>
              <a:ext cx="548230" cy="547940"/>
            </a:xfrm>
            <a:custGeom>
              <a:avLst/>
              <a:gdLst>
                <a:gd name="T0" fmla="*/ 34 w 68"/>
                <a:gd name="T1" fmla="*/ 0 h 68"/>
                <a:gd name="T2" fmla="*/ 0 w 68"/>
                <a:gd name="T3" fmla="*/ 34 h 68"/>
                <a:gd name="T4" fmla="*/ 34 w 68"/>
                <a:gd name="T5" fmla="*/ 68 h 68"/>
                <a:gd name="T6" fmla="*/ 68 w 68"/>
                <a:gd name="T7" fmla="*/ 34 h 68"/>
                <a:gd name="T8" fmla="*/ 34 w 68"/>
                <a:gd name="T9" fmla="*/ 0 h 68"/>
                <a:gd name="T10" fmla="*/ 34 w 68"/>
                <a:gd name="T11" fmla="*/ 48 h 68"/>
                <a:gd name="T12" fmla="*/ 19 w 68"/>
                <a:gd name="T13" fmla="*/ 34 h 68"/>
                <a:gd name="T14" fmla="*/ 34 w 68"/>
                <a:gd name="T15" fmla="*/ 19 h 68"/>
                <a:gd name="T16" fmla="*/ 49 w 68"/>
                <a:gd name="T17" fmla="*/ 34 h 68"/>
                <a:gd name="T18" fmla="*/ 34 w 68"/>
                <a:gd name="T19" fmla="*/ 48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8" h="68">
                  <a:moveTo>
                    <a:pt x="34" y="0"/>
                  </a:moveTo>
                  <a:cubicBezTo>
                    <a:pt x="15" y="0"/>
                    <a:pt x="0" y="15"/>
                    <a:pt x="0" y="34"/>
                  </a:cubicBezTo>
                  <a:cubicBezTo>
                    <a:pt x="0" y="52"/>
                    <a:pt x="15" y="68"/>
                    <a:pt x="34" y="68"/>
                  </a:cubicBezTo>
                  <a:cubicBezTo>
                    <a:pt x="53" y="68"/>
                    <a:pt x="68" y="52"/>
                    <a:pt x="68" y="34"/>
                  </a:cubicBezTo>
                  <a:cubicBezTo>
                    <a:pt x="68" y="15"/>
                    <a:pt x="53" y="0"/>
                    <a:pt x="34" y="0"/>
                  </a:cubicBezTo>
                  <a:close/>
                  <a:moveTo>
                    <a:pt x="34" y="48"/>
                  </a:moveTo>
                  <a:cubicBezTo>
                    <a:pt x="26" y="48"/>
                    <a:pt x="19" y="42"/>
                    <a:pt x="19" y="34"/>
                  </a:cubicBezTo>
                  <a:cubicBezTo>
                    <a:pt x="19" y="25"/>
                    <a:pt x="26" y="19"/>
                    <a:pt x="34" y="19"/>
                  </a:cubicBezTo>
                  <a:cubicBezTo>
                    <a:pt x="42" y="19"/>
                    <a:pt x="49" y="25"/>
                    <a:pt x="49" y="34"/>
                  </a:cubicBezTo>
                  <a:cubicBezTo>
                    <a:pt x="49" y="42"/>
                    <a:pt x="42" y="48"/>
                    <a:pt x="34"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Freeform 6"/>
            <p:cNvSpPr>
              <a:spLocks noEditPoints="1"/>
            </p:cNvSpPr>
            <p:nvPr/>
          </p:nvSpPr>
          <p:spPr bwMode="auto">
            <a:xfrm>
              <a:off x="7779988" y="3994838"/>
              <a:ext cx="225674" cy="217552"/>
            </a:xfrm>
            <a:custGeom>
              <a:avLst/>
              <a:gdLst>
                <a:gd name="T0" fmla="*/ 14 w 28"/>
                <a:gd name="T1" fmla="*/ 0 h 27"/>
                <a:gd name="T2" fmla="*/ 0 w 28"/>
                <a:gd name="T3" fmla="*/ 14 h 27"/>
                <a:gd name="T4" fmla="*/ 14 w 28"/>
                <a:gd name="T5" fmla="*/ 27 h 27"/>
                <a:gd name="T6" fmla="*/ 28 w 28"/>
                <a:gd name="T7" fmla="*/ 14 h 27"/>
                <a:gd name="T8" fmla="*/ 14 w 28"/>
                <a:gd name="T9" fmla="*/ 0 h 27"/>
                <a:gd name="T10" fmla="*/ 14 w 28"/>
                <a:gd name="T11" fmla="*/ 22 h 27"/>
                <a:gd name="T12" fmla="*/ 6 w 28"/>
                <a:gd name="T13" fmla="*/ 14 h 27"/>
                <a:gd name="T14" fmla="*/ 14 w 28"/>
                <a:gd name="T15" fmla="*/ 5 h 27"/>
                <a:gd name="T16" fmla="*/ 22 w 28"/>
                <a:gd name="T17" fmla="*/ 14 h 27"/>
                <a:gd name="T18" fmla="*/ 14 w 28"/>
                <a:gd name="T19" fmla="*/ 22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 h="27">
                  <a:moveTo>
                    <a:pt x="14" y="0"/>
                  </a:moveTo>
                  <a:cubicBezTo>
                    <a:pt x="7" y="0"/>
                    <a:pt x="0" y="6"/>
                    <a:pt x="0" y="14"/>
                  </a:cubicBezTo>
                  <a:cubicBezTo>
                    <a:pt x="0" y="21"/>
                    <a:pt x="7" y="27"/>
                    <a:pt x="14" y="27"/>
                  </a:cubicBezTo>
                  <a:cubicBezTo>
                    <a:pt x="22" y="27"/>
                    <a:pt x="28" y="21"/>
                    <a:pt x="28" y="14"/>
                  </a:cubicBezTo>
                  <a:cubicBezTo>
                    <a:pt x="28" y="6"/>
                    <a:pt x="22" y="0"/>
                    <a:pt x="14" y="0"/>
                  </a:cubicBezTo>
                  <a:close/>
                  <a:moveTo>
                    <a:pt x="14" y="22"/>
                  </a:moveTo>
                  <a:cubicBezTo>
                    <a:pt x="10" y="22"/>
                    <a:pt x="6" y="18"/>
                    <a:pt x="6" y="14"/>
                  </a:cubicBezTo>
                  <a:cubicBezTo>
                    <a:pt x="6" y="9"/>
                    <a:pt x="10" y="5"/>
                    <a:pt x="14" y="5"/>
                  </a:cubicBezTo>
                  <a:cubicBezTo>
                    <a:pt x="19" y="5"/>
                    <a:pt x="22" y="9"/>
                    <a:pt x="22" y="14"/>
                  </a:cubicBezTo>
                  <a:cubicBezTo>
                    <a:pt x="22" y="18"/>
                    <a:pt x="19" y="22"/>
                    <a:pt x="14"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39" name="文本框 38"/>
          <p:cNvSpPr txBox="1"/>
          <p:nvPr/>
        </p:nvSpPr>
        <p:spPr>
          <a:xfrm>
            <a:off x="1505736" y="3765625"/>
            <a:ext cx="1415772" cy="461665"/>
          </a:xfrm>
          <a:prstGeom prst="rect">
            <a:avLst/>
          </a:prstGeom>
          <a:noFill/>
        </p:spPr>
        <p:txBody>
          <a:bodyPr wrap="none" rtlCol="0">
            <a:spAutoFit/>
          </a:bodyPr>
          <a:lstStyle/>
          <a:p>
            <a:r>
              <a:rPr kumimoji="1" lang="zh-CN" altLang="en-US" sz="2400" dirty="0" smtClean="0">
                <a:latin typeface="黑体"/>
                <a:ea typeface="黑体"/>
                <a:cs typeface="黑体"/>
              </a:rPr>
              <a:t>行人跟踪</a:t>
            </a:r>
            <a:endParaRPr kumimoji="1" lang="zh-CN" altLang="en-US" sz="2400" dirty="0">
              <a:latin typeface="黑体"/>
              <a:ea typeface="黑体"/>
              <a:cs typeface="黑体"/>
            </a:endParaRPr>
          </a:p>
        </p:txBody>
      </p:sp>
      <p:grpSp>
        <p:nvGrpSpPr>
          <p:cNvPr id="40" name="组合 12"/>
          <p:cNvGrpSpPr/>
          <p:nvPr/>
        </p:nvGrpSpPr>
        <p:grpSpPr>
          <a:xfrm>
            <a:off x="786671" y="3722602"/>
            <a:ext cx="548230" cy="547940"/>
            <a:chOff x="7618710" y="3833560"/>
            <a:chExt cx="548230" cy="547940"/>
          </a:xfrm>
          <a:solidFill>
            <a:schemeClr val="accent1"/>
          </a:solidFill>
        </p:grpSpPr>
        <p:sp>
          <p:nvSpPr>
            <p:cNvPr id="41" name="Freeform 5"/>
            <p:cNvSpPr>
              <a:spLocks noEditPoints="1"/>
            </p:cNvSpPr>
            <p:nvPr/>
          </p:nvSpPr>
          <p:spPr bwMode="auto">
            <a:xfrm>
              <a:off x="7618710" y="3833560"/>
              <a:ext cx="548230" cy="547940"/>
            </a:xfrm>
            <a:custGeom>
              <a:avLst/>
              <a:gdLst>
                <a:gd name="T0" fmla="*/ 34 w 68"/>
                <a:gd name="T1" fmla="*/ 0 h 68"/>
                <a:gd name="T2" fmla="*/ 0 w 68"/>
                <a:gd name="T3" fmla="*/ 34 h 68"/>
                <a:gd name="T4" fmla="*/ 34 w 68"/>
                <a:gd name="T5" fmla="*/ 68 h 68"/>
                <a:gd name="T6" fmla="*/ 68 w 68"/>
                <a:gd name="T7" fmla="*/ 34 h 68"/>
                <a:gd name="T8" fmla="*/ 34 w 68"/>
                <a:gd name="T9" fmla="*/ 0 h 68"/>
                <a:gd name="T10" fmla="*/ 34 w 68"/>
                <a:gd name="T11" fmla="*/ 48 h 68"/>
                <a:gd name="T12" fmla="*/ 19 w 68"/>
                <a:gd name="T13" fmla="*/ 34 h 68"/>
                <a:gd name="T14" fmla="*/ 34 w 68"/>
                <a:gd name="T15" fmla="*/ 19 h 68"/>
                <a:gd name="T16" fmla="*/ 49 w 68"/>
                <a:gd name="T17" fmla="*/ 34 h 68"/>
                <a:gd name="T18" fmla="*/ 34 w 68"/>
                <a:gd name="T19" fmla="*/ 48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8" h="68">
                  <a:moveTo>
                    <a:pt x="34" y="0"/>
                  </a:moveTo>
                  <a:cubicBezTo>
                    <a:pt x="15" y="0"/>
                    <a:pt x="0" y="15"/>
                    <a:pt x="0" y="34"/>
                  </a:cubicBezTo>
                  <a:cubicBezTo>
                    <a:pt x="0" y="52"/>
                    <a:pt x="15" y="68"/>
                    <a:pt x="34" y="68"/>
                  </a:cubicBezTo>
                  <a:cubicBezTo>
                    <a:pt x="53" y="68"/>
                    <a:pt x="68" y="52"/>
                    <a:pt x="68" y="34"/>
                  </a:cubicBezTo>
                  <a:cubicBezTo>
                    <a:pt x="68" y="15"/>
                    <a:pt x="53" y="0"/>
                    <a:pt x="34" y="0"/>
                  </a:cubicBezTo>
                  <a:close/>
                  <a:moveTo>
                    <a:pt x="34" y="48"/>
                  </a:moveTo>
                  <a:cubicBezTo>
                    <a:pt x="26" y="48"/>
                    <a:pt x="19" y="42"/>
                    <a:pt x="19" y="34"/>
                  </a:cubicBezTo>
                  <a:cubicBezTo>
                    <a:pt x="19" y="25"/>
                    <a:pt x="26" y="19"/>
                    <a:pt x="34" y="19"/>
                  </a:cubicBezTo>
                  <a:cubicBezTo>
                    <a:pt x="42" y="19"/>
                    <a:pt x="49" y="25"/>
                    <a:pt x="49" y="34"/>
                  </a:cubicBezTo>
                  <a:cubicBezTo>
                    <a:pt x="49" y="42"/>
                    <a:pt x="42" y="48"/>
                    <a:pt x="34"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 name="Freeform 6"/>
            <p:cNvSpPr>
              <a:spLocks noEditPoints="1"/>
            </p:cNvSpPr>
            <p:nvPr/>
          </p:nvSpPr>
          <p:spPr bwMode="auto">
            <a:xfrm>
              <a:off x="7779988" y="3994838"/>
              <a:ext cx="225674" cy="217552"/>
            </a:xfrm>
            <a:custGeom>
              <a:avLst/>
              <a:gdLst>
                <a:gd name="T0" fmla="*/ 14 w 28"/>
                <a:gd name="T1" fmla="*/ 0 h 27"/>
                <a:gd name="T2" fmla="*/ 0 w 28"/>
                <a:gd name="T3" fmla="*/ 14 h 27"/>
                <a:gd name="T4" fmla="*/ 14 w 28"/>
                <a:gd name="T5" fmla="*/ 27 h 27"/>
                <a:gd name="T6" fmla="*/ 28 w 28"/>
                <a:gd name="T7" fmla="*/ 14 h 27"/>
                <a:gd name="T8" fmla="*/ 14 w 28"/>
                <a:gd name="T9" fmla="*/ 0 h 27"/>
                <a:gd name="T10" fmla="*/ 14 w 28"/>
                <a:gd name="T11" fmla="*/ 22 h 27"/>
                <a:gd name="T12" fmla="*/ 6 w 28"/>
                <a:gd name="T13" fmla="*/ 14 h 27"/>
                <a:gd name="T14" fmla="*/ 14 w 28"/>
                <a:gd name="T15" fmla="*/ 5 h 27"/>
                <a:gd name="T16" fmla="*/ 22 w 28"/>
                <a:gd name="T17" fmla="*/ 14 h 27"/>
                <a:gd name="T18" fmla="*/ 14 w 28"/>
                <a:gd name="T19" fmla="*/ 22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 h="27">
                  <a:moveTo>
                    <a:pt x="14" y="0"/>
                  </a:moveTo>
                  <a:cubicBezTo>
                    <a:pt x="7" y="0"/>
                    <a:pt x="0" y="6"/>
                    <a:pt x="0" y="14"/>
                  </a:cubicBezTo>
                  <a:cubicBezTo>
                    <a:pt x="0" y="21"/>
                    <a:pt x="7" y="27"/>
                    <a:pt x="14" y="27"/>
                  </a:cubicBezTo>
                  <a:cubicBezTo>
                    <a:pt x="22" y="27"/>
                    <a:pt x="28" y="21"/>
                    <a:pt x="28" y="14"/>
                  </a:cubicBezTo>
                  <a:cubicBezTo>
                    <a:pt x="28" y="6"/>
                    <a:pt x="22" y="0"/>
                    <a:pt x="14" y="0"/>
                  </a:cubicBezTo>
                  <a:close/>
                  <a:moveTo>
                    <a:pt x="14" y="22"/>
                  </a:moveTo>
                  <a:cubicBezTo>
                    <a:pt x="10" y="22"/>
                    <a:pt x="6" y="18"/>
                    <a:pt x="6" y="14"/>
                  </a:cubicBezTo>
                  <a:cubicBezTo>
                    <a:pt x="6" y="9"/>
                    <a:pt x="10" y="5"/>
                    <a:pt x="14" y="5"/>
                  </a:cubicBezTo>
                  <a:cubicBezTo>
                    <a:pt x="19" y="5"/>
                    <a:pt x="22" y="9"/>
                    <a:pt x="22" y="14"/>
                  </a:cubicBezTo>
                  <a:cubicBezTo>
                    <a:pt x="22" y="18"/>
                    <a:pt x="19" y="22"/>
                    <a:pt x="14"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Tree>
    <p:custDataLst>
      <p:tags r:id="rId1"/>
    </p:custDataLst>
    <p:extLst>
      <p:ext uri="{BB962C8B-B14F-4D97-AF65-F5344CB8AC3E}">
        <p14:creationId xmlns:p14="http://schemas.microsoft.com/office/powerpoint/2010/main" val="2401306950"/>
      </p:ext>
    </p:extLst>
  </p:cSld>
  <p:clrMapOvr>
    <a:masterClrMapping/>
  </p:clrMapOvr>
  <mc:AlternateContent xmlns:mc="http://schemas.openxmlformats.org/markup-compatibility/2006" xmlns:p14="http://schemas.microsoft.com/office/powerpoint/2010/main">
    <mc:Choice Requires="p14">
      <p:transition spd="slow" p14:dur="2000" advTm="67262"/>
    </mc:Choice>
    <mc:Fallback xmlns="">
      <p:transition spd="slow" advTm="67262"/>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down)">
                                      <p:cBhvr>
                                        <p:cTn id="7" dur="500"/>
                                        <p:tgtEl>
                                          <p:spTgt spid="19"/>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wipe(down)">
                                      <p:cBhvr>
                                        <p:cTn id="10" dur="500"/>
                                        <p:tgtEl>
                                          <p:spTgt spid="18"/>
                                        </p:tgtEl>
                                      </p:cBhvr>
                                    </p:animEffect>
                                  </p:childTnLst>
                                </p:cTn>
                              </p:par>
                              <p:par>
                                <p:cTn id="11" presetID="22" presetClass="entr" presetSubtype="4" fill="hold" nodeType="withEffect">
                                  <p:stCondLst>
                                    <p:cond delay="0"/>
                                  </p:stCondLst>
                                  <p:childTnLst>
                                    <p:set>
                                      <p:cBhvr>
                                        <p:cTn id="12" dur="1" fill="hold">
                                          <p:stCondLst>
                                            <p:cond delay="0"/>
                                          </p:stCondLst>
                                        </p:cTn>
                                        <p:tgtEl>
                                          <p:spTgt spid="43"/>
                                        </p:tgtEl>
                                        <p:attrNameLst>
                                          <p:attrName>style.visibility</p:attrName>
                                        </p:attrNameLst>
                                      </p:cBhvr>
                                      <p:to>
                                        <p:strVal val="visible"/>
                                      </p:to>
                                    </p:set>
                                    <p:animEffect transition="in" filter="wipe(down)">
                                      <p:cBhvr>
                                        <p:cTn id="13" dur="500"/>
                                        <p:tgtEl>
                                          <p:spTgt spid="43"/>
                                        </p:tgtEl>
                                      </p:cBhvr>
                                    </p:animEffect>
                                  </p:childTnLst>
                                </p:cTn>
                              </p:par>
                              <p:par>
                                <p:cTn id="14" presetID="22" presetClass="entr" presetSubtype="4" fill="hold" nodeType="withEffect">
                                  <p:stCondLst>
                                    <p:cond delay="0"/>
                                  </p:stCondLst>
                                  <p:childTnLst>
                                    <p:set>
                                      <p:cBhvr>
                                        <p:cTn id="15" dur="1" fill="hold">
                                          <p:stCondLst>
                                            <p:cond delay="0"/>
                                          </p:stCondLst>
                                        </p:cTn>
                                        <p:tgtEl>
                                          <p:spTgt spid="40"/>
                                        </p:tgtEl>
                                        <p:attrNameLst>
                                          <p:attrName>style.visibility</p:attrName>
                                        </p:attrNameLst>
                                      </p:cBhvr>
                                      <p:to>
                                        <p:strVal val="visible"/>
                                      </p:to>
                                    </p:set>
                                    <p:animEffect transition="in" filter="wipe(down)">
                                      <p:cBhvr>
                                        <p:cTn id="16" dur="500"/>
                                        <p:tgtEl>
                                          <p:spTgt spid="40"/>
                                        </p:tgtEl>
                                      </p:cBhvr>
                                    </p:animEffect>
                                  </p:childTnLst>
                                </p:cTn>
                              </p:par>
                              <p:par>
                                <p:cTn id="17" presetID="22" presetClass="entr" presetSubtype="4" fill="hold" nodeType="withEffect">
                                  <p:stCondLst>
                                    <p:cond delay="0"/>
                                  </p:stCondLst>
                                  <p:childTnLst>
                                    <p:set>
                                      <p:cBhvr>
                                        <p:cTn id="18" dur="1" fill="hold">
                                          <p:stCondLst>
                                            <p:cond delay="0"/>
                                          </p:stCondLst>
                                        </p:cTn>
                                        <p:tgtEl>
                                          <p:spTgt spid="35"/>
                                        </p:tgtEl>
                                        <p:attrNameLst>
                                          <p:attrName>style.visibility</p:attrName>
                                        </p:attrNameLst>
                                      </p:cBhvr>
                                      <p:to>
                                        <p:strVal val="visible"/>
                                      </p:to>
                                    </p:set>
                                    <p:animEffect transition="in" filter="wipe(down)">
                                      <p:cBhvr>
                                        <p:cTn id="19" dur="500"/>
                                        <p:tgtEl>
                                          <p:spTgt spid="35"/>
                                        </p:tgtEl>
                                      </p:cBhvr>
                                    </p:animEffect>
                                  </p:childTnLst>
                                </p:cTn>
                              </p:par>
                              <p:par>
                                <p:cTn id="20" presetID="22" presetClass="entr" presetSubtype="4" fill="hold" nodeType="withEffect">
                                  <p:stCondLst>
                                    <p:cond delay="0"/>
                                  </p:stCondLst>
                                  <p:childTnLst>
                                    <p:set>
                                      <p:cBhvr>
                                        <p:cTn id="21" dur="1" fill="hold">
                                          <p:stCondLst>
                                            <p:cond delay="0"/>
                                          </p:stCondLst>
                                        </p:cTn>
                                        <p:tgtEl>
                                          <p:spTgt spid="25"/>
                                        </p:tgtEl>
                                        <p:attrNameLst>
                                          <p:attrName>style.visibility</p:attrName>
                                        </p:attrNameLst>
                                      </p:cBhvr>
                                      <p:to>
                                        <p:strVal val="visible"/>
                                      </p:to>
                                    </p:set>
                                    <p:animEffect transition="in" filter="wipe(down)">
                                      <p:cBhvr>
                                        <p:cTn id="22" dur="500"/>
                                        <p:tgtEl>
                                          <p:spTgt spid="25"/>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55"/>
                                        </p:tgtEl>
                                        <p:attrNameLst>
                                          <p:attrName>style.visibility</p:attrName>
                                        </p:attrNameLst>
                                      </p:cBhvr>
                                      <p:to>
                                        <p:strVal val="visible"/>
                                      </p:to>
                                    </p:set>
                                    <p:animEffect transition="in" filter="wipe(down)">
                                      <p:cBhvr>
                                        <p:cTn id="25" dur="500"/>
                                        <p:tgtEl>
                                          <p:spTgt spid="55"/>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31"/>
                                        </p:tgtEl>
                                        <p:attrNameLst>
                                          <p:attrName>style.visibility</p:attrName>
                                        </p:attrNameLst>
                                      </p:cBhvr>
                                      <p:to>
                                        <p:strVal val="visible"/>
                                      </p:to>
                                    </p:set>
                                    <p:animEffect transition="in" filter="wipe(down)">
                                      <p:cBhvr>
                                        <p:cTn id="28" dur="500"/>
                                        <p:tgtEl>
                                          <p:spTgt spid="31"/>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39"/>
                                        </p:tgtEl>
                                        <p:attrNameLst>
                                          <p:attrName>style.visibility</p:attrName>
                                        </p:attrNameLst>
                                      </p:cBhvr>
                                      <p:to>
                                        <p:strVal val="visible"/>
                                      </p:to>
                                    </p:set>
                                    <p:animEffect transition="in" filter="wipe(down)">
                                      <p:cBhvr>
                                        <p:cTn id="31"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55" grpId="0"/>
      <p:bldP spid="31" grpId="0"/>
      <p:bldP spid="3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a:off x="611187" y="261275"/>
            <a:ext cx="666069" cy="664458"/>
            <a:chOff x="611187" y="261275"/>
            <a:chExt cx="666069" cy="664458"/>
          </a:xfrm>
        </p:grpSpPr>
        <p:sp>
          <p:nvSpPr>
            <p:cNvPr id="9" name="矩形 8"/>
            <p:cNvSpPr>
              <a:spLocks noChangeAspect="1"/>
            </p:cNvSpPr>
            <p:nvPr/>
          </p:nvSpPr>
          <p:spPr>
            <a:xfrm>
              <a:off x="611187" y="261275"/>
              <a:ext cx="538925" cy="53762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a:spLocks noChangeAspect="1"/>
            </p:cNvSpPr>
            <p:nvPr/>
          </p:nvSpPr>
          <p:spPr>
            <a:xfrm>
              <a:off x="880650" y="530086"/>
              <a:ext cx="396606" cy="39564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文本框 17"/>
          <p:cNvSpPr txBox="1"/>
          <p:nvPr/>
        </p:nvSpPr>
        <p:spPr>
          <a:xfrm>
            <a:off x="1419575" y="362672"/>
            <a:ext cx="7113238" cy="461665"/>
          </a:xfrm>
          <a:prstGeom prst="rect">
            <a:avLst/>
          </a:prstGeom>
          <a:noFill/>
        </p:spPr>
        <p:txBody>
          <a:bodyPr wrap="square" rtlCol="0">
            <a:spAutoFit/>
          </a:bodyPr>
          <a:lstStyle/>
          <a:p>
            <a:r>
              <a:rPr lang="zh-CN" altLang="en-US" sz="2400" b="1" dirty="0" smtClean="0">
                <a:solidFill>
                  <a:schemeClr val="tx1">
                    <a:lumMod val="85000"/>
                    <a:lumOff val="15000"/>
                  </a:schemeClr>
                </a:solidFill>
                <a:latin typeface="微软雅黑" panose="020B0503020204020204" pitchFamily="34" charset="-122"/>
                <a:ea typeface="微软雅黑" panose="020B0503020204020204" pitchFamily="34" charset="-122"/>
              </a:rPr>
              <a:t>实现步骤</a:t>
            </a:r>
            <a:endParaRPr lang="en-US" altLang="zh-CN" sz="2400" b="1" dirty="0" smtClean="0">
              <a:solidFill>
                <a:schemeClr val="tx1">
                  <a:lumMod val="85000"/>
                  <a:lumOff val="15000"/>
                </a:schemeClr>
              </a:solidFill>
              <a:latin typeface="微软雅黑" panose="020B0503020204020204" pitchFamily="34" charset="-122"/>
              <a:ea typeface="微软雅黑" panose="020B0503020204020204" pitchFamily="34" charset="-122"/>
            </a:endParaRPr>
          </a:p>
        </p:txBody>
      </p:sp>
      <p:grpSp>
        <p:nvGrpSpPr>
          <p:cNvPr id="32" name="组合 31"/>
          <p:cNvGrpSpPr/>
          <p:nvPr/>
        </p:nvGrpSpPr>
        <p:grpSpPr>
          <a:xfrm>
            <a:off x="1220659" y="6519446"/>
            <a:ext cx="8024939" cy="338554"/>
            <a:chOff x="1277256" y="6519446"/>
            <a:chExt cx="8024939" cy="338554"/>
          </a:xfrm>
        </p:grpSpPr>
        <p:sp>
          <p:nvSpPr>
            <p:cNvPr id="33" name="矩形 32"/>
            <p:cNvSpPr/>
            <p:nvPr/>
          </p:nvSpPr>
          <p:spPr>
            <a:xfrm>
              <a:off x="8766881" y="6519446"/>
              <a:ext cx="432000" cy="33855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文本框 33"/>
            <p:cNvSpPr txBox="1"/>
            <p:nvPr/>
          </p:nvSpPr>
          <p:spPr>
            <a:xfrm>
              <a:off x="8663567" y="6519446"/>
              <a:ext cx="638628" cy="338554"/>
            </a:xfrm>
            <a:prstGeom prst="rect">
              <a:avLst/>
            </a:prstGeom>
            <a:noFill/>
          </p:spPr>
          <p:txBody>
            <a:bodyPr wrap="square" rtlCol="0">
              <a:spAutoFit/>
            </a:bodyPr>
            <a:lstStyle/>
            <a:p>
              <a:pPr algn="ctr"/>
              <a:r>
                <a:rPr lang="en-US" altLang="zh-CN" sz="1600" dirty="0" smtClean="0">
                  <a:solidFill>
                    <a:schemeClr val="bg1"/>
                  </a:solidFill>
                  <a:latin typeface="微软雅黑" panose="020B0503020204020204" pitchFamily="34" charset="-122"/>
                  <a:ea typeface="微软雅黑" panose="020B0503020204020204" pitchFamily="34" charset="-122"/>
                </a:rPr>
                <a:t>07</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36" name="文本框 35"/>
            <p:cNvSpPr txBox="1"/>
            <p:nvPr/>
          </p:nvSpPr>
          <p:spPr>
            <a:xfrm>
              <a:off x="1277256" y="6519446"/>
              <a:ext cx="7489625" cy="338554"/>
            </a:xfrm>
            <a:prstGeom prst="rect">
              <a:avLst/>
            </a:prstGeom>
            <a:noFill/>
          </p:spPr>
          <p:txBody>
            <a:bodyPr wrap="square" rtlCol="0">
              <a:spAutoFit/>
            </a:bodyPr>
            <a:lstStyle/>
            <a:p>
              <a:pPr algn="r"/>
              <a:r>
                <a:rPr lang="zh-CN" altLang="en-US" sz="1600" dirty="0" smtClean="0">
                  <a:solidFill>
                    <a:schemeClr val="tx1">
                      <a:lumMod val="85000"/>
                      <a:lumOff val="15000"/>
                    </a:schemeClr>
                  </a:solidFill>
                  <a:latin typeface="微软雅黑" panose="020B0503020204020204" pitchFamily="34" charset="-122"/>
                  <a:ea typeface="微软雅黑" panose="020B0503020204020204" pitchFamily="34" charset="-122"/>
                </a:rPr>
                <a:t>行人检测与跟踪</a:t>
              </a:r>
              <a:endPar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grpSp>
        <p:nvGrpSpPr>
          <p:cNvPr id="43" name="组合 4"/>
          <p:cNvGrpSpPr/>
          <p:nvPr/>
        </p:nvGrpSpPr>
        <p:grpSpPr>
          <a:xfrm>
            <a:off x="557741" y="1120746"/>
            <a:ext cx="7994967" cy="90386"/>
            <a:chOff x="647702" y="5265146"/>
            <a:chExt cx="7921940" cy="90386"/>
          </a:xfrm>
        </p:grpSpPr>
        <p:cxnSp>
          <p:nvCxnSpPr>
            <p:cNvPr id="44" name="直接连接符 24"/>
            <p:cNvCxnSpPr>
              <a:endCxn id="46" idx="2"/>
            </p:cNvCxnSpPr>
            <p:nvPr/>
          </p:nvCxnSpPr>
          <p:spPr>
            <a:xfrm>
              <a:off x="705811" y="5310339"/>
              <a:ext cx="7790173" cy="0"/>
            </a:xfrm>
            <a:prstGeom prst="line">
              <a:avLst/>
            </a:prstGeom>
            <a:ln w="38100">
              <a:solidFill>
                <a:srgbClr val="0070C0"/>
              </a:solidFill>
              <a:prstDash val="dash"/>
            </a:ln>
          </p:spPr>
          <p:style>
            <a:lnRef idx="1">
              <a:schemeClr val="accent1"/>
            </a:lnRef>
            <a:fillRef idx="0">
              <a:schemeClr val="accent1"/>
            </a:fillRef>
            <a:effectRef idx="0">
              <a:schemeClr val="accent1"/>
            </a:effectRef>
            <a:fontRef idx="minor">
              <a:schemeClr val="tx1"/>
            </a:fontRef>
          </p:style>
        </p:cxnSp>
        <p:sp>
          <p:nvSpPr>
            <p:cNvPr id="45" name="椭圆 44"/>
            <p:cNvSpPr>
              <a:spLocks noChangeAspect="1"/>
            </p:cNvSpPr>
            <p:nvPr/>
          </p:nvSpPr>
          <p:spPr>
            <a:xfrm>
              <a:off x="647702" y="5265146"/>
              <a:ext cx="73658" cy="90386"/>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p:cNvSpPr>
              <a:spLocks noChangeAspect="1"/>
            </p:cNvSpPr>
            <p:nvPr/>
          </p:nvSpPr>
          <p:spPr>
            <a:xfrm>
              <a:off x="8495984" y="5265146"/>
              <a:ext cx="73658" cy="90386"/>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5" name="文本框 54"/>
          <p:cNvSpPr txBox="1"/>
          <p:nvPr/>
        </p:nvSpPr>
        <p:spPr>
          <a:xfrm>
            <a:off x="1518458" y="1861184"/>
            <a:ext cx="2031325" cy="461665"/>
          </a:xfrm>
          <a:prstGeom prst="rect">
            <a:avLst/>
          </a:prstGeom>
          <a:noFill/>
        </p:spPr>
        <p:txBody>
          <a:bodyPr wrap="none" rtlCol="0">
            <a:spAutoFit/>
          </a:bodyPr>
          <a:lstStyle/>
          <a:p>
            <a:r>
              <a:rPr kumimoji="1" lang="zh-CN" altLang="en-US" sz="2400" dirty="0" smtClean="0">
                <a:latin typeface="黑体"/>
                <a:ea typeface="黑体"/>
                <a:cs typeface="黑体"/>
              </a:rPr>
              <a:t>运动前景提取</a:t>
            </a:r>
            <a:endParaRPr kumimoji="1" lang="zh-CN" altLang="en-US" sz="2400" dirty="0">
              <a:latin typeface="黑体"/>
              <a:ea typeface="黑体"/>
              <a:cs typeface="黑体"/>
            </a:endParaRPr>
          </a:p>
        </p:txBody>
      </p:sp>
      <p:grpSp>
        <p:nvGrpSpPr>
          <p:cNvPr id="25" name="组合 12"/>
          <p:cNvGrpSpPr/>
          <p:nvPr/>
        </p:nvGrpSpPr>
        <p:grpSpPr>
          <a:xfrm>
            <a:off x="799393" y="1818161"/>
            <a:ext cx="548230" cy="547940"/>
            <a:chOff x="7618710" y="3833560"/>
            <a:chExt cx="548230" cy="547940"/>
          </a:xfrm>
          <a:solidFill>
            <a:schemeClr val="accent1"/>
          </a:solidFill>
        </p:grpSpPr>
        <p:sp>
          <p:nvSpPr>
            <p:cNvPr id="29" name="Freeform 5"/>
            <p:cNvSpPr>
              <a:spLocks noEditPoints="1"/>
            </p:cNvSpPr>
            <p:nvPr/>
          </p:nvSpPr>
          <p:spPr bwMode="auto">
            <a:xfrm>
              <a:off x="7618710" y="3833560"/>
              <a:ext cx="548230" cy="547940"/>
            </a:xfrm>
            <a:custGeom>
              <a:avLst/>
              <a:gdLst>
                <a:gd name="T0" fmla="*/ 34 w 68"/>
                <a:gd name="T1" fmla="*/ 0 h 68"/>
                <a:gd name="T2" fmla="*/ 0 w 68"/>
                <a:gd name="T3" fmla="*/ 34 h 68"/>
                <a:gd name="T4" fmla="*/ 34 w 68"/>
                <a:gd name="T5" fmla="*/ 68 h 68"/>
                <a:gd name="T6" fmla="*/ 68 w 68"/>
                <a:gd name="T7" fmla="*/ 34 h 68"/>
                <a:gd name="T8" fmla="*/ 34 w 68"/>
                <a:gd name="T9" fmla="*/ 0 h 68"/>
                <a:gd name="T10" fmla="*/ 34 w 68"/>
                <a:gd name="T11" fmla="*/ 48 h 68"/>
                <a:gd name="T12" fmla="*/ 19 w 68"/>
                <a:gd name="T13" fmla="*/ 34 h 68"/>
                <a:gd name="T14" fmla="*/ 34 w 68"/>
                <a:gd name="T15" fmla="*/ 19 h 68"/>
                <a:gd name="T16" fmla="*/ 49 w 68"/>
                <a:gd name="T17" fmla="*/ 34 h 68"/>
                <a:gd name="T18" fmla="*/ 34 w 68"/>
                <a:gd name="T19" fmla="*/ 48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8" h="68">
                  <a:moveTo>
                    <a:pt x="34" y="0"/>
                  </a:moveTo>
                  <a:cubicBezTo>
                    <a:pt x="15" y="0"/>
                    <a:pt x="0" y="15"/>
                    <a:pt x="0" y="34"/>
                  </a:cubicBezTo>
                  <a:cubicBezTo>
                    <a:pt x="0" y="52"/>
                    <a:pt x="15" y="68"/>
                    <a:pt x="34" y="68"/>
                  </a:cubicBezTo>
                  <a:cubicBezTo>
                    <a:pt x="53" y="68"/>
                    <a:pt x="68" y="52"/>
                    <a:pt x="68" y="34"/>
                  </a:cubicBezTo>
                  <a:cubicBezTo>
                    <a:pt x="68" y="15"/>
                    <a:pt x="53" y="0"/>
                    <a:pt x="34" y="0"/>
                  </a:cubicBezTo>
                  <a:close/>
                  <a:moveTo>
                    <a:pt x="34" y="48"/>
                  </a:moveTo>
                  <a:cubicBezTo>
                    <a:pt x="26" y="48"/>
                    <a:pt x="19" y="42"/>
                    <a:pt x="19" y="34"/>
                  </a:cubicBezTo>
                  <a:cubicBezTo>
                    <a:pt x="19" y="25"/>
                    <a:pt x="26" y="19"/>
                    <a:pt x="34" y="19"/>
                  </a:cubicBezTo>
                  <a:cubicBezTo>
                    <a:pt x="42" y="19"/>
                    <a:pt x="49" y="25"/>
                    <a:pt x="49" y="34"/>
                  </a:cubicBezTo>
                  <a:cubicBezTo>
                    <a:pt x="49" y="42"/>
                    <a:pt x="42" y="48"/>
                    <a:pt x="34"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Freeform 6"/>
            <p:cNvSpPr>
              <a:spLocks noEditPoints="1"/>
            </p:cNvSpPr>
            <p:nvPr/>
          </p:nvSpPr>
          <p:spPr bwMode="auto">
            <a:xfrm>
              <a:off x="7779988" y="3994838"/>
              <a:ext cx="225674" cy="217552"/>
            </a:xfrm>
            <a:custGeom>
              <a:avLst/>
              <a:gdLst>
                <a:gd name="T0" fmla="*/ 14 w 28"/>
                <a:gd name="T1" fmla="*/ 0 h 27"/>
                <a:gd name="T2" fmla="*/ 0 w 28"/>
                <a:gd name="T3" fmla="*/ 14 h 27"/>
                <a:gd name="T4" fmla="*/ 14 w 28"/>
                <a:gd name="T5" fmla="*/ 27 h 27"/>
                <a:gd name="T6" fmla="*/ 28 w 28"/>
                <a:gd name="T7" fmla="*/ 14 h 27"/>
                <a:gd name="T8" fmla="*/ 14 w 28"/>
                <a:gd name="T9" fmla="*/ 0 h 27"/>
                <a:gd name="T10" fmla="*/ 14 w 28"/>
                <a:gd name="T11" fmla="*/ 22 h 27"/>
                <a:gd name="T12" fmla="*/ 6 w 28"/>
                <a:gd name="T13" fmla="*/ 14 h 27"/>
                <a:gd name="T14" fmla="*/ 14 w 28"/>
                <a:gd name="T15" fmla="*/ 5 h 27"/>
                <a:gd name="T16" fmla="*/ 22 w 28"/>
                <a:gd name="T17" fmla="*/ 14 h 27"/>
                <a:gd name="T18" fmla="*/ 14 w 28"/>
                <a:gd name="T19" fmla="*/ 22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 h="27">
                  <a:moveTo>
                    <a:pt x="14" y="0"/>
                  </a:moveTo>
                  <a:cubicBezTo>
                    <a:pt x="7" y="0"/>
                    <a:pt x="0" y="6"/>
                    <a:pt x="0" y="14"/>
                  </a:cubicBezTo>
                  <a:cubicBezTo>
                    <a:pt x="0" y="21"/>
                    <a:pt x="7" y="27"/>
                    <a:pt x="14" y="27"/>
                  </a:cubicBezTo>
                  <a:cubicBezTo>
                    <a:pt x="22" y="27"/>
                    <a:pt x="28" y="21"/>
                    <a:pt x="28" y="14"/>
                  </a:cubicBezTo>
                  <a:cubicBezTo>
                    <a:pt x="28" y="6"/>
                    <a:pt x="22" y="0"/>
                    <a:pt x="14" y="0"/>
                  </a:cubicBezTo>
                  <a:close/>
                  <a:moveTo>
                    <a:pt x="14" y="22"/>
                  </a:moveTo>
                  <a:cubicBezTo>
                    <a:pt x="10" y="22"/>
                    <a:pt x="6" y="18"/>
                    <a:pt x="6" y="14"/>
                  </a:cubicBezTo>
                  <a:cubicBezTo>
                    <a:pt x="6" y="9"/>
                    <a:pt x="10" y="5"/>
                    <a:pt x="14" y="5"/>
                  </a:cubicBezTo>
                  <a:cubicBezTo>
                    <a:pt x="19" y="5"/>
                    <a:pt x="22" y="9"/>
                    <a:pt x="22" y="14"/>
                  </a:cubicBezTo>
                  <a:cubicBezTo>
                    <a:pt x="22" y="18"/>
                    <a:pt x="19" y="22"/>
                    <a:pt x="14"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Tree>
    <p:custDataLst>
      <p:tags r:id="rId1"/>
    </p:custDataLst>
    <p:extLst>
      <p:ext uri="{BB962C8B-B14F-4D97-AF65-F5344CB8AC3E}">
        <p14:creationId xmlns:p14="http://schemas.microsoft.com/office/powerpoint/2010/main" val="261367479"/>
      </p:ext>
    </p:extLst>
  </p:cSld>
  <p:clrMapOvr>
    <a:masterClrMapping/>
  </p:clrMapOvr>
  <mc:AlternateContent xmlns:mc="http://schemas.openxmlformats.org/markup-compatibility/2006" xmlns:p14="http://schemas.microsoft.com/office/powerpoint/2010/main">
    <mc:Choice Requires="p14">
      <p:transition spd="slow" p14:dur="2000" advTm="67262"/>
    </mc:Choice>
    <mc:Fallback xmlns="">
      <p:transition spd="slow" advTm="67262"/>
    </mc:Fallback>
  </mc:AlternateContent>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a:off x="611187" y="261275"/>
            <a:ext cx="666069" cy="664458"/>
            <a:chOff x="611187" y="261275"/>
            <a:chExt cx="666069" cy="664458"/>
          </a:xfrm>
        </p:grpSpPr>
        <p:sp>
          <p:nvSpPr>
            <p:cNvPr id="9" name="矩形 8"/>
            <p:cNvSpPr>
              <a:spLocks noChangeAspect="1"/>
            </p:cNvSpPr>
            <p:nvPr/>
          </p:nvSpPr>
          <p:spPr>
            <a:xfrm>
              <a:off x="611187" y="261275"/>
              <a:ext cx="538925" cy="53762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a:spLocks noChangeAspect="1"/>
            </p:cNvSpPr>
            <p:nvPr/>
          </p:nvSpPr>
          <p:spPr>
            <a:xfrm>
              <a:off x="880650" y="530086"/>
              <a:ext cx="396606" cy="39564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文本框 17"/>
          <p:cNvSpPr txBox="1"/>
          <p:nvPr/>
        </p:nvSpPr>
        <p:spPr>
          <a:xfrm>
            <a:off x="1419575" y="362672"/>
            <a:ext cx="7113238" cy="461665"/>
          </a:xfrm>
          <a:prstGeom prst="rect">
            <a:avLst/>
          </a:prstGeom>
          <a:noFill/>
        </p:spPr>
        <p:txBody>
          <a:bodyPr wrap="square" rtlCol="0">
            <a:spAutoFit/>
          </a:bodyPr>
          <a:lstStyle/>
          <a:p>
            <a:r>
              <a:rPr lang="zh-CN" altLang="en-US" sz="2400" b="1" dirty="0" smtClean="0">
                <a:solidFill>
                  <a:schemeClr val="tx1">
                    <a:lumMod val="85000"/>
                    <a:lumOff val="15000"/>
                  </a:schemeClr>
                </a:solidFill>
                <a:latin typeface="微软雅黑" panose="020B0503020204020204" pitchFamily="34" charset="-122"/>
                <a:ea typeface="微软雅黑" panose="020B0503020204020204" pitchFamily="34" charset="-122"/>
              </a:rPr>
              <a:t>实现步骤</a:t>
            </a:r>
            <a:endParaRPr lang="en-US" altLang="zh-CN" sz="2400" b="1" dirty="0" smtClean="0">
              <a:solidFill>
                <a:schemeClr val="tx1">
                  <a:lumMod val="85000"/>
                  <a:lumOff val="15000"/>
                </a:schemeClr>
              </a:solidFill>
              <a:latin typeface="微软雅黑" panose="020B0503020204020204" pitchFamily="34" charset="-122"/>
              <a:ea typeface="微软雅黑" panose="020B0503020204020204" pitchFamily="34" charset="-122"/>
            </a:endParaRPr>
          </a:p>
        </p:txBody>
      </p:sp>
      <p:grpSp>
        <p:nvGrpSpPr>
          <p:cNvPr id="32" name="组合 31"/>
          <p:cNvGrpSpPr/>
          <p:nvPr/>
        </p:nvGrpSpPr>
        <p:grpSpPr>
          <a:xfrm>
            <a:off x="1220659" y="6519446"/>
            <a:ext cx="8024939" cy="338554"/>
            <a:chOff x="1277256" y="6519446"/>
            <a:chExt cx="8024939" cy="338554"/>
          </a:xfrm>
        </p:grpSpPr>
        <p:sp>
          <p:nvSpPr>
            <p:cNvPr id="33" name="矩形 32"/>
            <p:cNvSpPr/>
            <p:nvPr/>
          </p:nvSpPr>
          <p:spPr>
            <a:xfrm>
              <a:off x="8766881" y="6519446"/>
              <a:ext cx="432000" cy="33855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文本框 33"/>
            <p:cNvSpPr txBox="1"/>
            <p:nvPr/>
          </p:nvSpPr>
          <p:spPr>
            <a:xfrm>
              <a:off x="8663567" y="6519446"/>
              <a:ext cx="638628" cy="338554"/>
            </a:xfrm>
            <a:prstGeom prst="rect">
              <a:avLst/>
            </a:prstGeom>
            <a:noFill/>
          </p:spPr>
          <p:txBody>
            <a:bodyPr wrap="square" rtlCol="0">
              <a:spAutoFit/>
            </a:bodyPr>
            <a:lstStyle/>
            <a:p>
              <a:pPr algn="ctr"/>
              <a:r>
                <a:rPr lang="en-US" altLang="zh-CN" sz="1600" dirty="0" smtClean="0">
                  <a:solidFill>
                    <a:schemeClr val="bg1"/>
                  </a:solidFill>
                  <a:latin typeface="微软雅黑" panose="020B0503020204020204" pitchFamily="34" charset="-122"/>
                  <a:ea typeface="微软雅黑" panose="020B0503020204020204" pitchFamily="34" charset="-122"/>
                </a:rPr>
                <a:t>08</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36" name="文本框 35"/>
            <p:cNvSpPr txBox="1"/>
            <p:nvPr/>
          </p:nvSpPr>
          <p:spPr>
            <a:xfrm>
              <a:off x="1277256" y="6519446"/>
              <a:ext cx="7489625" cy="338554"/>
            </a:xfrm>
            <a:prstGeom prst="rect">
              <a:avLst/>
            </a:prstGeom>
            <a:noFill/>
          </p:spPr>
          <p:txBody>
            <a:bodyPr wrap="square" rtlCol="0">
              <a:spAutoFit/>
            </a:bodyPr>
            <a:lstStyle/>
            <a:p>
              <a:pPr algn="r"/>
              <a:r>
                <a:rPr lang="zh-CN" altLang="en-US" sz="1600" dirty="0" smtClean="0">
                  <a:solidFill>
                    <a:schemeClr val="tx1">
                      <a:lumMod val="85000"/>
                      <a:lumOff val="15000"/>
                    </a:schemeClr>
                  </a:solidFill>
                  <a:latin typeface="微软雅黑" panose="020B0503020204020204" pitchFamily="34" charset="-122"/>
                  <a:ea typeface="微软雅黑" panose="020B0503020204020204" pitchFamily="34" charset="-122"/>
                </a:rPr>
                <a:t>行人检测与跟踪</a:t>
              </a:r>
              <a:endPar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grpSp>
        <p:nvGrpSpPr>
          <p:cNvPr id="43" name="组合 4"/>
          <p:cNvGrpSpPr/>
          <p:nvPr/>
        </p:nvGrpSpPr>
        <p:grpSpPr>
          <a:xfrm>
            <a:off x="557741" y="1120746"/>
            <a:ext cx="7994967" cy="90386"/>
            <a:chOff x="647702" y="5265146"/>
            <a:chExt cx="7921940" cy="90386"/>
          </a:xfrm>
        </p:grpSpPr>
        <p:cxnSp>
          <p:nvCxnSpPr>
            <p:cNvPr id="44" name="直接连接符 24"/>
            <p:cNvCxnSpPr>
              <a:endCxn id="46" idx="2"/>
            </p:cNvCxnSpPr>
            <p:nvPr/>
          </p:nvCxnSpPr>
          <p:spPr>
            <a:xfrm>
              <a:off x="705811" y="5310339"/>
              <a:ext cx="7790173" cy="0"/>
            </a:xfrm>
            <a:prstGeom prst="line">
              <a:avLst/>
            </a:prstGeom>
            <a:ln w="38100">
              <a:solidFill>
                <a:srgbClr val="0070C0"/>
              </a:solidFill>
              <a:prstDash val="dash"/>
            </a:ln>
          </p:spPr>
          <p:style>
            <a:lnRef idx="1">
              <a:schemeClr val="accent1"/>
            </a:lnRef>
            <a:fillRef idx="0">
              <a:schemeClr val="accent1"/>
            </a:fillRef>
            <a:effectRef idx="0">
              <a:schemeClr val="accent1"/>
            </a:effectRef>
            <a:fontRef idx="minor">
              <a:schemeClr val="tx1"/>
            </a:fontRef>
          </p:style>
        </p:cxnSp>
        <p:sp>
          <p:nvSpPr>
            <p:cNvPr id="45" name="椭圆 44"/>
            <p:cNvSpPr>
              <a:spLocks noChangeAspect="1"/>
            </p:cNvSpPr>
            <p:nvPr/>
          </p:nvSpPr>
          <p:spPr>
            <a:xfrm>
              <a:off x="647702" y="5265146"/>
              <a:ext cx="73658" cy="90386"/>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p:cNvSpPr>
              <a:spLocks noChangeAspect="1"/>
            </p:cNvSpPr>
            <p:nvPr/>
          </p:nvSpPr>
          <p:spPr>
            <a:xfrm>
              <a:off x="8495984" y="5265146"/>
              <a:ext cx="73658" cy="90386"/>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5" name="文本框 54"/>
          <p:cNvSpPr txBox="1"/>
          <p:nvPr/>
        </p:nvSpPr>
        <p:spPr>
          <a:xfrm>
            <a:off x="1518458" y="1861184"/>
            <a:ext cx="2492990" cy="461665"/>
          </a:xfrm>
          <a:prstGeom prst="rect">
            <a:avLst/>
          </a:prstGeom>
          <a:noFill/>
        </p:spPr>
        <p:txBody>
          <a:bodyPr wrap="none" rtlCol="0">
            <a:spAutoFit/>
          </a:bodyPr>
          <a:lstStyle/>
          <a:p>
            <a:r>
              <a:rPr kumimoji="1" lang="en-US" altLang="zh-CN" sz="2400" dirty="0">
                <a:latin typeface="黑体"/>
                <a:ea typeface="黑体"/>
                <a:cs typeface="黑体"/>
              </a:rPr>
              <a:t>HOG</a:t>
            </a:r>
            <a:r>
              <a:rPr kumimoji="1" lang="zh-CN" altLang="en-US" sz="2400" dirty="0">
                <a:latin typeface="黑体"/>
                <a:ea typeface="黑体"/>
                <a:cs typeface="黑体"/>
              </a:rPr>
              <a:t>特</a:t>
            </a:r>
            <a:r>
              <a:rPr kumimoji="1" lang="zh-CN" altLang="en-US" sz="2400" dirty="0" smtClean="0">
                <a:latin typeface="黑体"/>
                <a:ea typeface="黑体"/>
                <a:cs typeface="黑体"/>
              </a:rPr>
              <a:t>征行人检测</a:t>
            </a:r>
            <a:endParaRPr kumimoji="1" lang="zh-CN" altLang="en-US" sz="2400" dirty="0">
              <a:latin typeface="黑体"/>
              <a:ea typeface="黑体"/>
              <a:cs typeface="黑体"/>
            </a:endParaRPr>
          </a:p>
        </p:txBody>
      </p:sp>
      <p:grpSp>
        <p:nvGrpSpPr>
          <p:cNvPr id="25" name="组合 12"/>
          <p:cNvGrpSpPr/>
          <p:nvPr/>
        </p:nvGrpSpPr>
        <p:grpSpPr>
          <a:xfrm>
            <a:off x="799393" y="1818161"/>
            <a:ext cx="548230" cy="547940"/>
            <a:chOff x="7618710" y="3833560"/>
            <a:chExt cx="548230" cy="547940"/>
          </a:xfrm>
          <a:solidFill>
            <a:schemeClr val="accent1"/>
          </a:solidFill>
        </p:grpSpPr>
        <p:sp>
          <p:nvSpPr>
            <p:cNvPr id="29" name="Freeform 5"/>
            <p:cNvSpPr>
              <a:spLocks noEditPoints="1"/>
            </p:cNvSpPr>
            <p:nvPr/>
          </p:nvSpPr>
          <p:spPr bwMode="auto">
            <a:xfrm>
              <a:off x="7618710" y="3833560"/>
              <a:ext cx="548230" cy="547940"/>
            </a:xfrm>
            <a:custGeom>
              <a:avLst/>
              <a:gdLst>
                <a:gd name="T0" fmla="*/ 34 w 68"/>
                <a:gd name="T1" fmla="*/ 0 h 68"/>
                <a:gd name="T2" fmla="*/ 0 w 68"/>
                <a:gd name="T3" fmla="*/ 34 h 68"/>
                <a:gd name="T4" fmla="*/ 34 w 68"/>
                <a:gd name="T5" fmla="*/ 68 h 68"/>
                <a:gd name="T6" fmla="*/ 68 w 68"/>
                <a:gd name="T7" fmla="*/ 34 h 68"/>
                <a:gd name="T8" fmla="*/ 34 w 68"/>
                <a:gd name="T9" fmla="*/ 0 h 68"/>
                <a:gd name="T10" fmla="*/ 34 w 68"/>
                <a:gd name="T11" fmla="*/ 48 h 68"/>
                <a:gd name="T12" fmla="*/ 19 w 68"/>
                <a:gd name="T13" fmla="*/ 34 h 68"/>
                <a:gd name="T14" fmla="*/ 34 w 68"/>
                <a:gd name="T15" fmla="*/ 19 h 68"/>
                <a:gd name="T16" fmla="*/ 49 w 68"/>
                <a:gd name="T17" fmla="*/ 34 h 68"/>
                <a:gd name="T18" fmla="*/ 34 w 68"/>
                <a:gd name="T19" fmla="*/ 48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8" h="68">
                  <a:moveTo>
                    <a:pt x="34" y="0"/>
                  </a:moveTo>
                  <a:cubicBezTo>
                    <a:pt x="15" y="0"/>
                    <a:pt x="0" y="15"/>
                    <a:pt x="0" y="34"/>
                  </a:cubicBezTo>
                  <a:cubicBezTo>
                    <a:pt x="0" y="52"/>
                    <a:pt x="15" y="68"/>
                    <a:pt x="34" y="68"/>
                  </a:cubicBezTo>
                  <a:cubicBezTo>
                    <a:pt x="53" y="68"/>
                    <a:pt x="68" y="52"/>
                    <a:pt x="68" y="34"/>
                  </a:cubicBezTo>
                  <a:cubicBezTo>
                    <a:pt x="68" y="15"/>
                    <a:pt x="53" y="0"/>
                    <a:pt x="34" y="0"/>
                  </a:cubicBezTo>
                  <a:close/>
                  <a:moveTo>
                    <a:pt x="34" y="48"/>
                  </a:moveTo>
                  <a:cubicBezTo>
                    <a:pt x="26" y="48"/>
                    <a:pt x="19" y="42"/>
                    <a:pt x="19" y="34"/>
                  </a:cubicBezTo>
                  <a:cubicBezTo>
                    <a:pt x="19" y="25"/>
                    <a:pt x="26" y="19"/>
                    <a:pt x="34" y="19"/>
                  </a:cubicBezTo>
                  <a:cubicBezTo>
                    <a:pt x="42" y="19"/>
                    <a:pt x="49" y="25"/>
                    <a:pt x="49" y="34"/>
                  </a:cubicBezTo>
                  <a:cubicBezTo>
                    <a:pt x="49" y="42"/>
                    <a:pt x="42" y="48"/>
                    <a:pt x="34"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Freeform 6"/>
            <p:cNvSpPr>
              <a:spLocks noEditPoints="1"/>
            </p:cNvSpPr>
            <p:nvPr/>
          </p:nvSpPr>
          <p:spPr bwMode="auto">
            <a:xfrm>
              <a:off x="7779988" y="3994838"/>
              <a:ext cx="225674" cy="217552"/>
            </a:xfrm>
            <a:custGeom>
              <a:avLst/>
              <a:gdLst>
                <a:gd name="T0" fmla="*/ 14 w 28"/>
                <a:gd name="T1" fmla="*/ 0 h 27"/>
                <a:gd name="T2" fmla="*/ 0 w 28"/>
                <a:gd name="T3" fmla="*/ 14 h 27"/>
                <a:gd name="T4" fmla="*/ 14 w 28"/>
                <a:gd name="T5" fmla="*/ 27 h 27"/>
                <a:gd name="T6" fmla="*/ 28 w 28"/>
                <a:gd name="T7" fmla="*/ 14 h 27"/>
                <a:gd name="T8" fmla="*/ 14 w 28"/>
                <a:gd name="T9" fmla="*/ 0 h 27"/>
                <a:gd name="T10" fmla="*/ 14 w 28"/>
                <a:gd name="T11" fmla="*/ 22 h 27"/>
                <a:gd name="T12" fmla="*/ 6 w 28"/>
                <a:gd name="T13" fmla="*/ 14 h 27"/>
                <a:gd name="T14" fmla="*/ 14 w 28"/>
                <a:gd name="T15" fmla="*/ 5 h 27"/>
                <a:gd name="T16" fmla="*/ 22 w 28"/>
                <a:gd name="T17" fmla="*/ 14 h 27"/>
                <a:gd name="T18" fmla="*/ 14 w 28"/>
                <a:gd name="T19" fmla="*/ 22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 h="27">
                  <a:moveTo>
                    <a:pt x="14" y="0"/>
                  </a:moveTo>
                  <a:cubicBezTo>
                    <a:pt x="7" y="0"/>
                    <a:pt x="0" y="6"/>
                    <a:pt x="0" y="14"/>
                  </a:cubicBezTo>
                  <a:cubicBezTo>
                    <a:pt x="0" y="21"/>
                    <a:pt x="7" y="27"/>
                    <a:pt x="14" y="27"/>
                  </a:cubicBezTo>
                  <a:cubicBezTo>
                    <a:pt x="22" y="27"/>
                    <a:pt x="28" y="21"/>
                    <a:pt x="28" y="14"/>
                  </a:cubicBezTo>
                  <a:cubicBezTo>
                    <a:pt x="28" y="6"/>
                    <a:pt x="22" y="0"/>
                    <a:pt x="14" y="0"/>
                  </a:cubicBezTo>
                  <a:close/>
                  <a:moveTo>
                    <a:pt x="14" y="22"/>
                  </a:moveTo>
                  <a:cubicBezTo>
                    <a:pt x="10" y="22"/>
                    <a:pt x="6" y="18"/>
                    <a:pt x="6" y="14"/>
                  </a:cubicBezTo>
                  <a:cubicBezTo>
                    <a:pt x="6" y="9"/>
                    <a:pt x="10" y="5"/>
                    <a:pt x="14" y="5"/>
                  </a:cubicBezTo>
                  <a:cubicBezTo>
                    <a:pt x="19" y="5"/>
                    <a:pt x="22" y="9"/>
                    <a:pt x="22" y="14"/>
                  </a:cubicBezTo>
                  <a:cubicBezTo>
                    <a:pt x="22" y="18"/>
                    <a:pt x="19" y="22"/>
                    <a:pt x="14"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Tree>
    <p:custDataLst>
      <p:tags r:id="rId1"/>
    </p:custDataLst>
    <p:extLst>
      <p:ext uri="{BB962C8B-B14F-4D97-AF65-F5344CB8AC3E}">
        <p14:creationId xmlns:p14="http://schemas.microsoft.com/office/powerpoint/2010/main" val="261367479"/>
      </p:ext>
    </p:extLst>
  </p:cSld>
  <p:clrMapOvr>
    <a:masterClrMapping/>
  </p:clrMapOvr>
  <mc:AlternateContent xmlns:mc="http://schemas.openxmlformats.org/markup-compatibility/2006" xmlns:p14="http://schemas.microsoft.com/office/powerpoint/2010/main">
    <mc:Choice Requires="p14">
      <p:transition spd="slow" p14:dur="2000" advTm="67262"/>
    </mc:Choice>
    <mc:Fallback xmlns="">
      <p:transition spd="slow" advTm="67262"/>
    </mc:Fallback>
  </mc:AlternateContent>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a:off x="611187" y="261275"/>
            <a:ext cx="666069" cy="664458"/>
            <a:chOff x="611187" y="261275"/>
            <a:chExt cx="666069" cy="664458"/>
          </a:xfrm>
        </p:grpSpPr>
        <p:sp>
          <p:nvSpPr>
            <p:cNvPr id="9" name="矩形 8"/>
            <p:cNvSpPr>
              <a:spLocks noChangeAspect="1"/>
            </p:cNvSpPr>
            <p:nvPr/>
          </p:nvSpPr>
          <p:spPr>
            <a:xfrm>
              <a:off x="611187" y="261275"/>
              <a:ext cx="538925" cy="53762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a:spLocks noChangeAspect="1"/>
            </p:cNvSpPr>
            <p:nvPr/>
          </p:nvSpPr>
          <p:spPr>
            <a:xfrm>
              <a:off x="880650" y="530086"/>
              <a:ext cx="396606" cy="39564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文本框 17"/>
          <p:cNvSpPr txBox="1"/>
          <p:nvPr/>
        </p:nvSpPr>
        <p:spPr>
          <a:xfrm>
            <a:off x="1419575" y="362672"/>
            <a:ext cx="7113238" cy="461665"/>
          </a:xfrm>
          <a:prstGeom prst="rect">
            <a:avLst/>
          </a:prstGeom>
          <a:noFill/>
        </p:spPr>
        <p:txBody>
          <a:bodyPr wrap="square" rtlCol="0">
            <a:spAutoFit/>
          </a:bodyPr>
          <a:lstStyle/>
          <a:p>
            <a:r>
              <a:rPr lang="zh-CN" altLang="en-US" sz="2400" b="1" dirty="0" smtClean="0">
                <a:solidFill>
                  <a:schemeClr val="tx1">
                    <a:lumMod val="85000"/>
                    <a:lumOff val="15000"/>
                  </a:schemeClr>
                </a:solidFill>
                <a:latin typeface="微软雅黑" panose="020B0503020204020204" pitchFamily="34" charset="-122"/>
                <a:ea typeface="微软雅黑" panose="020B0503020204020204" pitchFamily="34" charset="-122"/>
              </a:rPr>
              <a:t>实现步骤</a:t>
            </a:r>
            <a:endParaRPr lang="en-US" altLang="zh-CN" sz="2400" b="1" dirty="0" smtClean="0">
              <a:solidFill>
                <a:schemeClr val="tx1">
                  <a:lumMod val="85000"/>
                  <a:lumOff val="15000"/>
                </a:schemeClr>
              </a:solidFill>
              <a:latin typeface="微软雅黑" panose="020B0503020204020204" pitchFamily="34" charset="-122"/>
              <a:ea typeface="微软雅黑" panose="020B0503020204020204" pitchFamily="34" charset="-122"/>
            </a:endParaRPr>
          </a:p>
        </p:txBody>
      </p:sp>
      <p:grpSp>
        <p:nvGrpSpPr>
          <p:cNvPr id="32" name="组合 31"/>
          <p:cNvGrpSpPr/>
          <p:nvPr/>
        </p:nvGrpSpPr>
        <p:grpSpPr>
          <a:xfrm>
            <a:off x="1220659" y="6519446"/>
            <a:ext cx="8024939" cy="338554"/>
            <a:chOff x="1277256" y="6519446"/>
            <a:chExt cx="8024939" cy="338554"/>
          </a:xfrm>
        </p:grpSpPr>
        <p:sp>
          <p:nvSpPr>
            <p:cNvPr id="33" name="矩形 32"/>
            <p:cNvSpPr/>
            <p:nvPr/>
          </p:nvSpPr>
          <p:spPr>
            <a:xfrm>
              <a:off x="8766881" y="6519446"/>
              <a:ext cx="432000" cy="33855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文本框 33"/>
            <p:cNvSpPr txBox="1"/>
            <p:nvPr/>
          </p:nvSpPr>
          <p:spPr>
            <a:xfrm>
              <a:off x="8663567" y="6519446"/>
              <a:ext cx="638628" cy="338554"/>
            </a:xfrm>
            <a:prstGeom prst="rect">
              <a:avLst/>
            </a:prstGeom>
            <a:noFill/>
          </p:spPr>
          <p:txBody>
            <a:bodyPr wrap="square" rtlCol="0">
              <a:spAutoFit/>
            </a:bodyPr>
            <a:lstStyle/>
            <a:p>
              <a:pPr algn="ctr"/>
              <a:r>
                <a:rPr lang="en-US" altLang="zh-CN" sz="1600" dirty="0" smtClean="0">
                  <a:solidFill>
                    <a:schemeClr val="bg1"/>
                  </a:solidFill>
                  <a:latin typeface="微软雅黑" panose="020B0503020204020204" pitchFamily="34" charset="-122"/>
                  <a:ea typeface="微软雅黑" panose="020B0503020204020204" pitchFamily="34" charset="-122"/>
                </a:rPr>
                <a:t>09</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36" name="文本框 35"/>
            <p:cNvSpPr txBox="1"/>
            <p:nvPr/>
          </p:nvSpPr>
          <p:spPr>
            <a:xfrm>
              <a:off x="1277256" y="6519446"/>
              <a:ext cx="7489625" cy="338554"/>
            </a:xfrm>
            <a:prstGeom prst="rect">
              <a:avLst/>
            </a:prstGeom>
            <a:noFill/>
          </p:spPr>
          <p:txBody>
            <a:bodyPr wrap="square" rtlCol="0">
              <a:spAutoFit/>
            </a:bodyPr>
            <a:lstStyle/>
            <a:p>
              <a:pPr algn="r"/>
              <a:r>
                <a:rPr lang="zh-CN" altLang="en-US" sz="1600" dirty="0" smtClean="0">
                  <a:solidFill>
                    <a:schemeClr val="tx1">
                      <a:lumMod val="85000"/>
                      <a:lumOff val="15000"/>
                    </a:schemeClr>
                  </a:solidFill>
                  <a:latin typeface="微软雅黑" panose="020B0503020204020204" pitchFamily="34" charset="-122"/>
                  <a:ea typeface="微软雅黑" panose="020B0503020204020204" pitchFamily="34" charset="-122"/>
                </a:rPr>
                <a:t>行人检测与跟踪</a:t>
              </a:r>
              <a:endPar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grpSp>
        <p:nvGrpSpPr>
          <p:cNvPr id="43" name="组合 4"/>
          <p:cNvGrpSpPr/>
          <p:nvPr/>
        </p:nvGrpSpPr>
        <p:grpSpPr>
          <a:xfrm>
            <a:off x="557741" y="1120746"/>
            <a:ext cx="7994967" cy="90386"/>
            <a:chOff x="647702" y="5265146"/>
            <a:chExt cx="7921940" cy="90386"/>
          </a:xfrm>
        </p:grpSpPr>
        <p:cxnSp>
          <p:nvCxnSpPr>
            <p:cNvPr id="44" name="直接连接符 24"/>
            <p:cNvCxnSpPr>
              <a:endCxn id="46" idx="2"/>
            </p:cNvCxnSpPr>
            <p:nvPr/>
          </p:nvCxnSpPr>
          <p:spPr>
            <a:xfrm>
              <a:off x="705811" y="5310339"/>
              <a:ext cx="7790173" cy="0"/>
            </a:xfrm>
            <a:prstGeom prst="line">
              <a:avLst/>
            </a:prstGeom>
            <a:ln w="38100">
              <a:solidFill>
                <a:srgbClr val="0070C0"/>
              </a:solidFill>
              <a:prstDash val="dash"/>
            </a:ln>
          </p:spPr>
          <p:style>
            <a:lnRef idx="1">
              <a:schemeClr val="accent1"/>
            </a:lnRef>
            <a:fillRef idx="0">
              <a:schemeClr val="accent1"/>
            </a:fillRef>
            <a:effectRef idx="0">
              <a:schemeClr val="accent1"/>
            </a:effectRef>
            <a:fontRef idx="minor">
              <a:schemeClr val="tx1"/>
            </a:fontRef>
          </p:style>
        </p:cxnSp>
        <p:sp>
          <p:nvSpPr>
            <p:cNvPr id="45" name="椭圆 44"/>
            <p:cNvSpPr>
              <a:spLocks noChangeAspect="1"/>
            </p:cNvSpPr>
            <p:nvPr/>
          </p:nvSpPr>
          <p:spPr>
            <a:xfrm>
              <a:off x="647702" y="5265146"/>
              <a:ext cx="73658" cy="90386"/>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p:cNvSpPr>
              <a:spLocks noChangeAspect="1"/>
            </p:cNvSpPr>
            <p:nvPr/>
          </p:nvSpPr>
          <p:spPr>
            <a:xfrm>
              <a:off x="8495984" y="5265146"/>
              <a:ext cx="73658" cy="90386"/>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5" name="文本框 54"/>
          <p:cNvSpPr txBox="1"/>
          <p:nvPr/>
        </p:nvSpPr>
        <p:spPr>
          <a:xfrm>
            <a:off x="1518458" y="1861184"/>
            <a:ext cx="1415772" cy="461665"/>
          </a:xfrm>
          <a:prstGeom prst="rect">
            <a:avLst/>
          </a:prstGeom>
          <a:noFill/>
        </p:spPr>
        <p:txBody>
          <a:bodyPr wrap="none" rtlCol="0">
            <a:spAutoFit/>
          </a:bodyPr>
          <a:lstStyle/>
          <a:p>
            <a:r>
              <a:rPr kumimoji="1" lang="zh-CN" altLang="en-US" sz="2400" dirty="0">
                <a:latin typeface="黑体"/>
                <a:ea typeface="黑体"/>
                <a:cs typeface="黑体"/>
              </a:rPr>
              <a:t>行人跟踪</a:t>
            </a:r>
            <a:endParaRPr kumimoji="1" lang="zh-CN" altLang="en-US" sz="2400" dirty="0">
              <a:latin typeface="黑体"/>
              <a:ea typeface="黑体"/>
              <a:cs typeface="黑体"/>
            </a:endParaRPr>
          </a:p>
        </p:txBody>
      </p:sp>
      <p:grpSp>
        <p:nvGrpSpPr>
          <p:cNvPr id="25" name="组合 12"/>
          <p:cNvGrpSpPr/>
          <p:nvPr/>
        </p:nvGrpSpPr>
        <p:grpSpPr>
          <a:xfrm>
            <a:off x="799393" y="1818161"/>
            <a:ext cx="548230" cy="547940"/>
            <a:chOff x="7618710" y="3833560"/>
            <a:chExt cx="548230" cy="547940"/>
          </a:xfrm>
          <a:solidFill>
            <a:schemeClr val="accent1"/>
          </a:solidFill>
        </p:grpSpPr>
        <p:sp>
          <p:nvSpPr>
            <p:cNvPr id="29" name="Freeform 5"/>
            <p:cNvSpPr>
              <a:spLocks noEditPoints="1"/>
            </p:cNvSpPr>
            <p:nvPr/>
          </p:nvSpPr>
          <p:spPr bwMode="auto">
            <a:xfrm>
              <a:off x="7618710" y="3833560"/>
              <a:ext cx="548230" cy="547940"/>
            </a:xfrm>
            <a:custGeom>
              <a:avLst/>
              <a:gdLst>
                <a:gd name="T0" fmla="*/ 34 w 68"/>
                <a:gd name="T1" fmla="*/ 0 h 68"/>
                <a:gd name="T2" fmla="*/ 0 w 68"/>
                <a:gd name="T3" fmla="*/ 34 h 68"/>
                <a:gd name="T4" fmla="*/ 34 w 68"/>
                <a:gd name="T5" fmla="*/ 68 h 68"/>
                <a:gd name="T6" fmla="*/ 68 w 68"/>
                <a:gd name="T7" fmla="*/ 34 h 68"/>
                <a:gd name="T8" fmla="*/ 34 w 68"/>
                <a:gd name="T9" fmla="*/ 0 h 68"/>
                <a:gd name="T10" fmla="*/ 34 w 68"/>
                <a:gd name="T11" fmla="*/ 48 h 68"/>
                <a:gd name="T12" fmla="*/ 19 w 68"/>
                <a:gd name="T13" fmla="*/ 34 h 68"/>
                <a:gd name="T14" fmla="*/ 34 w 68"/>
                <a:gd name="T15" fmla="*/ 19 h 68"/>
                <a:gd name="T16" fmla="*/ 49 w 68"/>
                <a:gd name="T17" fmla="*/ 34 h 68"/>
                <a:gd name="T18" fmla="*/ 34 w 68"/>
                <a:gd name="T19" fmla="*/ 48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8" h="68">
                  <a:moveTo>
                    <a:pt x="34" y="0"/>
                  </a:moveTo>
                  <a:cubicBezTo>
                    <a:pt x="15" y="0"/>
                    <a:pt x="0" y="15"/>
                    <a:pt x="0" y="34"/>
                  </a:cubicBezTo>
                  <a:cubicBezTo>
                    <a:pt x="0" y="52"/>
                    <a:pt x="15" y="68"/>
                    <a:pt x="34" y="68"/>
                  </a:cubicBezTo>
                  <a:cubicBezTo>
                    <a:pt x="53" y="68"/>
                    <a:pt x="68" y="52"/>
                    <a:pt x="68" y="34"/>
                  </a:cubicBezTo>
                  <a:cubicBezTo>
                    <a:pt x="68" y="15"/>
                    <a:pt x="53" y="0"/>
                    <a:pt x="34" y="0"/>
                  </a:cubicBezTo>
                  <a:close/>
                  <a:moveTo>
                    <a:pt x="34" y="48"/>
                  </a:moveTo>
                  <a:cubicBezTo>
                    <a:pt x="26" y="48"/>
                    <a:pt x="19" y="42"/>
                    <a:pt x="19" y="34"/>
                  </a:cubicBezTo>
                  <a:cubicBezTo>
                    <a:pt x="19" y="25"/>
                    <a:pt x="26" y="19"/>
                    <a:pt x="34" y="19"/>
                  </a:cubicBezTo>
                  <a:cubicBezTo>
                    <a:pt x="42" y="19"/>
                    <a:pt x="49" y="25"/>
                    <a:pt x="49" y="34"/>
                  </a:cubicBezTo>
                  <a:cubicBezTo>
                    <a:pt x="49" y="42"/>
                    <a:pt x="42" y="48"/>
                    <a:pt x="34"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Freeform 6"/>
            <p:cNvSpPr>
              <a:spLocks noEditPoints="1"/>
            </p:cNvSpPr>
            <p:nvPr/>
          </p:nvSpPr>
          <p:spPr bwMode="auto">
            <a:xfrm>
              <a:off x="7779988" y="3994838"/>
              <a:ext cx="225674" cy="217552"/>
            </a:xfrm>
            <a:custGeom>
              <a:avLst/>
              <a:gdLst>
                <a:gd name="T0" fmla="*/ 14 w 28"/>
                <a:gd name="T1" fmla="*/ 0 h 27"/>
                <a:gd name="T2" fmla="*/ 0 w 28"/>
                <a:gd name="T3" fmla="*/ 14 h 27"/>
                <a:gd name="T4" fmla="*/ 14 w 28"/>
                <a:gd name="T5" fmla="*/ 27 h 27"/>
                <a:gd name="T6" fmla="*/ 28 w 28"/>
                <a:gd name="T7" fmla="*/ 14 h 27"/>
                <a:gd name="T8" fmla="*/ 14 w 28"/>
                <a:gd name="T9" fmla="*/ 0 h 27"/>
                <a:gd name="T10" fmla="*/ 14 w 28"/>
                <a:gd name="T11" fmla="*/ 22 h 27"/>
                <a:gd name="T12" fmla="*/ 6 w 28"/>
                <a:gd name="T13" fmla="*/ 14 h 27"/>
                <a:gd name="T14" fmla="*/ 14 w 28"/>
                <a:gd name="T15" fmla="*/ 5 h 27"/>
                <a:gd name="T16" fmla="*/ 22 w 28"/>
                <a:gd name="T17" fmla="*/ 14 h 27"/>
                <a:gd name="T18" fmla="*/ 14 w 28"/>
                <a:gd name="T19" fmla="*/ 22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 h="27">
                  <a:moveTo>
                    <a:pt x="14" y="0"/>
                  </a:moveTo>
                  <a:cubicBezTo>
                    <a:pt x="7" y="0"/>
                    <a:pt x="0" y="6"/>
                    <a:pt x="0" y="14"/>
                  </a:cubicBezTo>
                  <a:cubicBezTo>
                    <a:pt x="0" y="21"/>
                    <a:pt x="7" y="27"/>
                    <a:pt x="14" y="27"/>
                  </a:cubicBezTo>
                  <a:cubicBezTo>
                    <a:pt x="22" y="27"/>
                    <a:pt x="28" y="21"/>
                    <a:pt x="28" y="14"/>
                  </a:cubicBezTo>
                  <a:cubicBezTo>
                    <a:pt x="28" y="6"/>
                    <a:pt x="22" y="0"/>
                    <a:pt x="14" y="0"/>
                  </a:cubicBezTo>
                  <a:close/>
                  <a:moveTo>
                    <a:pt x="14" y="22"/>
                  </a:moveTo>
                  <a:cubicBezTo>
                    <a:pt x="10" y="22"/>
                    <a:pt x="6" y="18"/>
                    <a:pt x="6" y="14"/>
                  </a:cubicBezTo>
                  <a:cubicBezTo>
                    <a:pt x="6" y="9"/>
                    <a:pt x="10" y="5"/>
                    <a:pt x="14" y="5"/>
                  </a:cubicBezTo>
                  <a:cubicBezTo>
                    <a:pt x="19" y="5"/>
                    <a:pt x="22" y="9"/>
                    <a:pt x="22" y="14"/>
                  </a:cubicBezTo>
                  <a:cubicBezTo>
                    <a:pt x="22" y="18"/>
                    <a:pt x="19" y="22"/>
                    <a:pt x="14"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Tree>
    <p:custDataLst>
      <p:tags r:id="rId1"/>
    </p:custDataLst>
    <p:extLst>
      <p:ext uri="{BB962C8B-B14F-4D97-AF65-F5344CB8AC3E}">
        <p14:creationId xmlns:p14="http://schemas.microsoft.com/office/powerpoint/2010/main" val="3647709203"/>
      </p:ext>
    </p:extLst>
  </p:cSld>
  <p:clrMapOvr>
    <a:masterClrMapping/>
  </p:clrMapOvr>
  <mc:AlternateContent xmlns:mc="http://schemas.openxmlformats.org/markup-compatibility/2006" xmlns:p14="http://schemas.microsoft.com/office/powerpoint/2010/main">
    <mc:Choice Requires="p14">
      <p:transition spd="slow" p14:dur="2000" advTm="67262"/>
    </mc:Choice>
    <mc:Fallback xmlns="">
      <p:transition spd="slow" advTm="67262"/>
    </mc:Fallback>
  </mc:AlternateContent>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0" y="1851645"/>
            <a:ext cx="4205521" cy="3154710"/>
          </a:xfrm>
          <a:prstGeom prst="rect">
            <a:avLst/>
          </a:prstGeom>
          <a:noFill/>
        </p:spPr>
        <p:txBody>
          <a:bodyPr wrap="square" rtlCol="0">
            <a:spAutoFit/>
          </a:bodyPr>
          <a:lstStyle/>
          <a:p>
            <a:pPr algn="ctr"/>
            <a:r>
              <a:rPr lang="en-US" altLang="zh-CN" sz="19900" b="1" dirty="0" smtClean="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03</a:t>
            </a:r>
            <a:endParaRPr lang="zh-CN" altLang="en-US" sz="19900" b="1"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7" name="文本框 6"/>
          <p:cNvSpPr txBox="1"/>
          <p:nvPr/>
        </p:nvSpPr>
        <p:spPr>
          <a:xfrm>
            <a:off x="3887161" y="2845078"/>
            <a:ext cx="4645651" cy="523220"/>
          </a:xfrm>
          <a:prstGeom prst="rect">
            <a:avLst/>
          </a:prstGeom>
          <a:noFill/>
        </p:spPr>
        <p:txBody>
          <a:bodyPr wrap="square" rtlCol="0">
            <a:spAutoFit/>
          </a:bodyPr>
          <a:lstStyle/>
          <a:p>
            <a:r>
              <a:rPr lang="en-US" altLang="en-US" sz="2800" b="1" dirty="0" smtClean="0">
                <a:solidFill>
                  <a:schemeClr val="tx1">
                    <a:lumMod val="85000"/>
                    <a:lumOff val="15000"/>
                  </a:schemeClr>
                </a:solidFill>
                <a:latin typeface="微软雅黑" panose="020B0503020204020204" pitchFamily="34" charset="-122"/>
                <a:ea typeface="微软雅黑" panose="020B0503020204020204" pitchFamily="34" charset="-122"/>
              </a:rPr>
              <a:t>实验结果</a:t>
            </a:r>
            <a:endParaRPr lang="en-US" altLang="zh-CN" sz="28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nvGrpSpPr>
          <p:cNvPr id="15" name="组合 14"/>
          <p:cNvGrpSpPr/>
          <p:nvPr/>
        </p:nvGrpSpPr>
        <p:grpSpPr>
          <a:xfrm>
            <a:off x="3887162" y="3375000"/>
            <a:ext cx="4663440" cy="108000"/>
            <a:chOff x="3649980" y="3375660"/>
            <a:chExt cx="4663440" cy="108000"/>
          </a:xfrm>
        </p:grpSpPr>
        <p:cxnSp>
          <p:nvCxnSpPr>
            <p:cNvPr id="10" name="直接连接符 9"/>
            <p:cNvCxnSpPr/>
            <p:nvPr/>
          </p:nvCxnSpPr>
          <p:spPr>
            <a:xfrm>
              <a:off x="3733800" y="3429660"/>
              <a:ext cx="449580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3" name="椭圆 12"/>
            <p:cNvSpPr>
              <a:spLocks/>
            </p:cNvSpPr>
            <p:nvPr/>
          </p:nvSpPr>
          <p:spPr>
            <a:xfrm>
              <a:off x="3649980" y="3375660"/>
              <a:ext cx="108000" cy="1080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a:spLocks/>
            </p:cNvSpPr>
            <p:nvPr/>
          </p:nvSpPr>
          <p:spPr>
            <a:xfrm>
              <a:off x="8205420" y="3375660"/>
              <a:ext cx="108000" cy="1080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useBgFill="1">
        <p:nvSpPr>
          <p:cNvPr id="16" name="文本框 15"/>
          <p:cNvSpPr txBox="1"/>
          <p:nvPr/>
        </p:nvSpPr>
        <p:spPr>
          <a:xfrm>
            <a:off x="487591" y="3105835"/>
            <a:ext cx="3230339" cy="646331"/>
          </a:xfrm>
          <a:prstGeom prst="rect">
            <a:avLst/>
          </a:prstGeom>
        </p:spPr>
        <p:txBody>
          <a:bodyPr wrap="square" rtlCol="0">
            <a:spAutoFit/>
          </a:bodyPr>
          <a:lstStyle/>
          <a:p>
            <a:pPr algn="ctr"/>
            <a:r>
              <a:rPr lang="en-US" altLang="zh-CN" sz="3600" b="1" dirty="0" smtClean="0">
                <a:solidFill>
                  <a:schemeClr val="accent1"/>
                </a:solidFill>
                <a:latin typeface="Times New Roman" panose="02020603050405020304" pitchFamily="18" charset="0"/>
                <a:cs typeface="Times New Roman" panose="02020603050405020304" pitchFamily="18" charset="0"/>
              </a:rPr>
              <a:t>PART THREE</a:t>
            </a:r>
            <a:endParaRPr lang="zh-CN" altLang="en-US" sz="3600" b="1" dirty="0">
              <a:solidFill>
                <a:schemeClr val="accent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81813972"/>
      </p:ext>
    </p:extLst>
  </p:cSld>
  <p:clrMapOvr>
    <a:masterClrMapping/>
  </p:clrMapOvr>
  <mc:AlternateContent xmlns:mc="http://schemas.openxmlformats.org/markup-compatibility/2006" xmlns:p14="http://schemas.microsoft.com/office/powerpoint/2010/main">
    <mc:Choice Requires="p14">
      <p:transition spd="slow" p14:dur="2000" advTm="3568"/>
    </mc:Choice>
    <mc:Fallback xmlns="">
      <p:transition spd="slow" advTm="3568"/>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par>
                                <p:cTn id="10" presetID="12" presetClass="entr" presetSubtype="4" fill="hold" grpId="0" nodeType="with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p:tgtEl>
                                          <p:spTgt spid="7"/>
                                        </p:tgtEl>
                                        <p:attrNameLst>
                                          <p:attrName>ppt_y</p:attrName>
                                        </p:attrNameLst>
                                      </p:cBhvr>
                                      <p:tavLst>
                                        <p:tav tm="0">
                                          <p:val>
                                            <p:strVal val="#ppt_y+#ppt_h*1.125000"/>
                                          </p:val>
                                        </p:tav>
                                        <p:tav tm="100000">
                                          <p:val>
                                            <p:strVal val="#ppt_y"/>
                                          </p:val>
                                        </p:tav>
                                      </p:tavLst>
                                    </p:anim>
                                    <p:animEffect transition="in" filter="wipe(up)">
                                      <p:cBhvr>
                                        <p:cTn id="13" dur="500"/>
                                        <p:tgtEl>
                                          <p:spTgt spid="7"/>
                                        </p:tgtEl>
                                      </p:cBhvr>
                                    </p:animEffect>
                                  </p:childTnLst>
                                </p:cTn>
                              </p:par>
                              <p:par>
                                <p:cTn id="14" presetID="22" presetClass="entr" presetSubtype="8" fill="hold" nodeType="with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wipe(left)">
                                      <p:cBhvr>
                                        <p:cTn id="16" dur="500"/>
                                        <p:tgtEl>
                                          <p:spTgt spid="15"/>
                                        </p:tgtEl>
                                      </p:cBhvr>
                                    </p:animEffect>
                                  </p:childTnLst>
                                </p:cTn>
                              </p:par>
                              <p:par>
                                <p:cTn id="17" presetID="16" presetClass="entr" presetSubtype="37" fill="hold" grpId="0" nodeType="withEffect">
                                  <p:stCondLst>
                                    <p:cond delay="400"/>
                                  </p:stCondLst>
                                  <p:childTnLst>
                                    <p:set>
                                      <p:cBhvr>
                                        <p:cTn id="18" dur="1" fill="hold">
                                          <p:stCondLst>
                                            <p:cond delay="0"/>
                                          </p:stCondLst>
                                        </p:cTn>
                                        <p:tgtEl>
                                          <p:spTgt spid="16"/>
                                        </p:tgtEl>
                                        <p:attrNameLst>
                                          <p:attrName>style.visibility</p:attrName>
                                        </p:attrNameLst>
                                      </p:cBhvr>
                                      <p:to>
                                        <p:strVal val="visible"/>
                                      </p:to>
                                    </p:set>
                                    <p:animEffect transition="in" filter="barn(outVertical)">
                                      <p:cBhvr>
                                        <p:cTn id="19"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1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a:off x="611187" y="261275"/>
            <a:ext cx="666069" cy="664458"/>
            <a:chOff x="611187" y="261275"/>
            <a:chExt cx="666069" cy="664458"/>
          </a:xfrm>
        </p:grpSpPr>
        <p:sp>
          <p:nvSpPr>
            <p:cNvPr id="9" name="矩形 8"/>
            <p:cNvSpPr>
              <a:spLocks noChangeAspect="1"/>
            </p:cNvSpPr>
            <p:nvPr/>
          </p:nvSpPr>
          <p:spPr>
            <a:xfrm>
              <a:off x="611187" y="261275"/>
              <a:ext cx="538925" cy="53762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a:spLocks noChangeAspect="1"/>
            </p:cNvSpPr>
            <p:nvPr/>
          </p:nvSpPr>
          <p:spPr>
            <a:xfrm>
              <a:off x="880650" y="530086"/>
              <a:ext cx="396606" cy="39564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文本框 17"/>
          <p:cNvSpPr txBox="1"/>
          <p:nvPr/>
        </p:nvSpPr>
        <p:spPr>
          <a:xfrm>
            <a:off x="1419575" y="362672"/>
            <a:ext cx="7113238" cy="461665"/>
          </a:xfrm>
          <a:prstGeom prst="rect">
            <a:avLst/>
          </a:prstGeom>
          <a:noFill/>
        </p:spPr>
        <p:txBody>
          <a:bodyPr wrap="square" rtlCol="0">
            <a:spAutoFit/>
          </a:bodyPr>
          <a:lstStyle/>
          <a:p>
            <a:r>
              <a:rPr lang="en-US" altLang="zh-CN" sz="2400" b="1" dirty="0" smtClean="0">
                <a:solidFill>
                  <a:schemeClr val="tx1">
                    <a:lumMod val="85000"/>
                    <a:lumOff val="15000"/>
                  </a:schemeClr>
                </a:solidFill>
                <a:latin typeface="微软雅黑" panose="020B0503020204020204" pitchFamily="34" charset="-122"/>
                <a:ea typeface="微软雅黑" panose="020B0503020204020204" pitchFamily="34" charset="-122"/>
              </a:rPr>
              <a:t>1.</a:t>
            </a:r>
            <a:r>
              <a:rPr lang="zh-CN" altLang="en-US" sz="2400" b="1" dirty="0" smtClean="0">
                <a:solidFill>
                  <a:schemeClr val="tx1">
                    <a:lumMod val="85000"/>
                    <a:lumOff val="15000"/>
                  </a:schemeClr>
                </a:solidFill>
                <a:latin typeface="微软雅黑" panose="020B0503020204020204" pitchFamily="34" charset="-122"/>
                <a:ea typeface="微软雅黑" panose="020B0503020204020204" pitchFamily="34" charset="-122"/>
              </a:rPr>
              <a:t>  背景检测</a:t>
            </a:r>
            <a:endParaRPr lang="en-US" altLang="zh-CN" sz="2400" b="1" dirty="0" smtClean="0">
              <a:solidFill>
                <a:schemeClr val="tx1">
                  <a:lumMod val="85000"/>
                  <a:lumOff val="15000"/>
                </a:schemeClr>
              </a:solidFill>
              <a:latin typeface="微软雅黑" panose="020B0503020204020204" pitchFamily="34" charset="-122"/>
              <a:ea typeface="微软雅黑" panose="020B0503020204020204" pitchFamily="34" charset="-122"/>
            </a:endParaRPr>
          </a:p>
        </p:txBody>
      </p:sp>
      <p:grpSp>
        <p:nvGrpSpPr>
          <p:cNvPr id="32" name="组合 31"/>
          <p:cNvGrpSpPr/>
          <p:nvPr/>
        </p:nvGrpSpPr>
        <p:grpSpPr>
          <a:xfrm>
            <a:off x="1220659" y="6519446"/>
            <a:ext cx="8024939" cy="338554"/>
            <a:chOff x="1277256" y="6519446"/>
            <a:chExt cx="8024939" cy="338554"/>
          </a:xfrm>
        </p:grpSpPr>
        <p:sp>
          <p:nvSpPr>
            <p:cNvPr id="33" name="矩形 32"/>
            <p:cNvSpPr/>
            <p:nvPr/>
          </p:nvSpPr>
          <p:spPr>
            <a:xfrm>
              <a:off x="8766881" y="6519446"/>
              <a:ext cx="432000" cy="33855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文本框 33"/>
            <p:cNvSpPr txBox="1"/>
            <p:nvPr/>
          </p:nvSpPr>
          <p:spPr>
            <a:xfrm>
              <a:off x="8663567" y="6519446"/>
              <a:ext cx="638628" cy="338554"/>
            </a:xfrm>
            <a:prstGeom prst="rect">
              <a:avLst/>
            </a:prstGeom>
            <a:noFill/>
          </p:spPr>
          <p:txBody>
            <a:bodyPr wrap="square" rtlCol="0">
              <a:spAutoFit/>
            </a:bodyPr>
            <a:lstStyle/>
            <a:p>
              <a:pPr algn="ctr"/>
              <a:r>
                <a:rPr lang="en-US" altLang="zh-CN" sz="1600" dirty="0" smtClean="0">
                  <a:solidFill>
                    <a:schemeClr val="bg1"/>
                  </a:solidFill>
                  <a:latin typeface="微软雅黑" panose="020B0503020204020204" pitchFamily="34" charset="-122"/>
                  <a:ea typeface="微软雅黑" panose="020B0503020204020204" pitchFamily="34" charset="-122"/>
                </a:rPr>
                <a:t>11</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36" name="文本框 35"/>
            <p:cNvSpPr txBox="1"/>
            <p:nvPr/>
          </p:nvSpPr>
          <p:spPr>
            <a:xfrm>
              <a:off x="1277256" y="6519446"/>
              <a:ext cx="7489625" cy="338554"/>
            </a:xfrm>
            <a:prstGeom prst="rect">
              <a:avLst/>
            </a:prstGeom>
            <a:noFill/>
          </p:spPr>
          <p:txBody>
            <a:bodyPr wrap="square" rtlCol="0">
              <a:spAutoFit/>
            </a:bodyPr>
            <a:lstStyle/>
            <a:p>
              <a:pPr algn="r"/>
              <a:r>
                <a:rPr lang="zh-CN" altLang="en-US" sz="1600" dirty="0" smtClean="0">
                  <a:solidFill>
                    <a:schemeClr val="tx1">
                      <a:lumMod val="85000"/>
                      <a:lumOff val="15000"/>
                    </a:schemeClr>
                  </a:solidFill>
                  <a:latin typeface="微软雅黑" panose="020B0503020204020204" pitchFamily="34" charset="-122"/>
                  <a:ea typeface="微软雅黑" panose="020B0503020204020204" pitchFamily="34" charset="-122"/>
                </a:rPr>
                <a:t>行人检测与跟踪</a:t>
              </a:r>
              <a:endPar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grpSp>
        <p:nvGrpSpPr>
          <p:cNvPr id="43" name="组合 4"/>
          <p:cNvGrpSpPr/>
          <p:nvPr/>
        </p:nvGrpSpPr>
        <p:grpSpPr>
          <a:xfrm>
            <a:off x="557741" y="1120746"/>
            <a:ext cx="7994967" cy="90386"/>
            <a:chOff x="647702" y="5265146"/>
            <a:chExt cx="7921940" cy="90386"/>
          </a:xfrm>
        </p:grpSpPr>
        <p:cxnSp>
          <p:nvCxnSpPr>
            <p:cNvPr id="44" name="直接连接符 24"/>
            <p:cNvCxnSpPr>
              <a:endCxn id="46" idx="2"/>
            </p:cNvCxnSpPr>
            <p:nvPr/>
          </p:nvCxnSpPr>
          <p:spPr>
            <a:xfrm>
              <a:off x="705811" y="5310339"/>
              <a:ext cx="7790173" cy="0"/>
            </a:xfrm>
            <a:prstGeom prst="line">
              <a:avLst/>
            </a:prstGeom>
            <a:ln w="38100">
              <a:solidFill>
                <a:srgbClr val="0070C0"/>
              </a:solidFill>
              <a:prstDash val="dash"/>
            </a:ln>
          </p:spPr>
          <p:style>
            <a:lnRef idx="1">
              <a:schemeClr val="accent1"/>
            </a:lnRef>
            <a:fillRef idx="0">
              <a:schemeClr val="accent1"/>
            </a:fillRef>
            <a:effectRef idx="0">
              <a:schemeClr val="accent1"/>
            </a:effectRef>
            <a:fontRef idx="minor">
              <a:schemeClr val="tx1"/>
            </a:fontRef>
          </p:style>
        </p:cxnSp>
        <p:sp>
          <p:nvSpPr>
            <p:cNvPr id="45" name="椭圆 44"/>
            <p:cNvSpPr>
              <a:spLocks noChangeAspect="1"/>
            </p:cNvSpPr>
            <p:nvPr/>
          </p:nvSpPr>
          <p:spPr>
            <a:xfrm>
              <a:off x="647702" y="5265146"/>
              <a:ext cx="73658" cy="90386"/>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p:cNvSpPr>
              <a:spLocks noChangeAspect="1"/>
            </p:cNvSpPr>
            <p:nvPr/>
          </p:nvSpPr>
          <p:spPr>
            <a:xfrm>
              <a:off x="8495984" y="5265146"/>
              <a:ext cx="73658" cy="90386"/>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0" name="图片 19"/>
          <p:cNvPicPr/>
          <p:nvPr/>
        </p:nvPicPr>
        <p:blipFill>
          <a:blip r:embed="rId3" cstate="print">
            <a:extLst>
              <a:ext uri="{28A0092B-C50C-407E-A947-70E740481C1C}">
                <a14:useLocalDpi xmlns:a14="http://schemas.microsoft.com/office/drawing/2010/main" val="0"/>
              </a:ext>
            </a:extLst>
          </a:blip>
          <a:stretch>
            <a:fillRect/>
          </a:stretch>
        </p:blipFill>
        <p:spPr>
          <a:xfrm>
            <a:off x="566706" y="1782805"/>
            <a:ext cx="4061776" cy="3651088"/>
          </a:xfrm>
          <a:prstGeom prst="rect">
            <a:avLst/>
          </a:prstGeom>
        </p:spPr>
      </p:pic>
      <p:pic>
        <p:nvPicPr>
          <p:cNvPr id="21" name="图片 20"/>
          <p:cNvPicPr/>
          <p:nvPr/>
        </p:nvPicPr>
        <p:blipFill>
          <a:blip r:embed="rId4" cstate="print">
            <a:extLst>
              <a:ext uri="{28A0092B-C50C-407E-A947-70E740481C1C}">
                <a14:useLocalDpi xmlns:a14="http://schemas.microsoft.com/office/drawing/2010/main" val="0"/>
              </a:ext>
            </a:extLst>
          </a:blip>
          <a:stretch>
            <a:fillRect/>
          </a:stretch>
        </p:blipFill>
        <p:spPr>
          <a:xfrm>
            <a:off x="4628481" y="1782805"/>
            <a:ext cx="4066713" cy="3638875"/>
          </a:xfrm>
          <a:prstGeom prst="rect">
            <a:avLst/>
          </a:prstGeom>
        </p:spPr>
      </p:pic>
    </p:spTree>
    <p:custDataLst>
      <p:tags r:id="rId1"/>
    </p:custDataLst>
    <p:extLst>
      <p:ext uri="{BB962C8B-B14F-4D97-AF65-F5344CB8AC3E}">
        <p14:creationId xmlns:p14="http://schemas.microsoft.com/office/powerpoint/2010/main" val="3372545104"/>
      </p:ext>
    </p:extLst>
  </p:cSld>
  <p:clrMapOvr>
    <a:masterClrMapping/>
  </p:clrMapOvr>
  <mc:AlternateContent xmlns:mc="http://schemas.openxmlformats.org/markup-compatibility/2006" xmlns:p14="http://schemas.microsoft.com/office/powerpoint/2010/main">
    <mc:Choice Requires="p14">
      <p:transition spd="slow" p14:dur="2000" advTm="67262"/>
    </mc:Choice>
    <mc:Fallback xmlns="">
      <p:transition spd="slow" advTm="67262"/>
    </mc:Fallback>
  </mc:AlternateContent>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a:off x="611187" y="261275"/>
            <a:ext cx="666069" cy="664458"/>
            <a:chOff x="611187" y="261275"/>
            <a:chExt cx="666069" cy="664458"/>
          </a:xfrm>
        </p:grpSpPr>
        <p:sp>
          <p:nvSpPr>
            <p:cNvPr id="9" name="矩形 8"/>
            <p:cNvSpPr>
              <a:spLocks noChangeAspect="1"/>
            </p:cNvSpPr>
            <p:nvPr/>
          </p:nvSpPr>
          <p:spPr>
            <a:xfrm>
              <a:off x="611187" y="261275"/>
              <a:ext cx="538925" cy="53762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a:spLocks noChangeAspect="1"/>
            </p:cNvSpPr>
            <p:nvPr/>
          </p:nvSpPr>
          <p:spPr>
            <a:xfrm>
              <a:off x="880650" y="530086"/>
              <a:ext cx="396606" cy="39564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文本框 17"/>
          <p:cNvSpPr txBox="1"/>
          <p:nvPr/>
        </p:nvSpPr>
        <p:spPr>
          <a:xfrm>
            <a:off x="1419575" y="362672"/>
            <a:ext cx="7113238" cy="461665"/>
          </a:xfrm>
          <a:prstGeom prst="rect">
            <a:avLst/>
          </a:prstGeom>
          <a:noFill/>
        </p:spPr>
        <p:txBody>
          <a:bodyPr wrap="square" rtlCol="0">
            <a:spAutoFit/>
          </a:bodyPr>
          <a:lstStyle/>
          <a:p>
            <a:r>
              <a:rPr lang="en-US" altLang="en-US" sz="2400" b="1" dirty="0" smtClean="0">
                <a:solidFill>
                  <a:schemeClr val="tx1">
                    <a:lumMod val="85000"/>
                    <a:lumOff val="15000"/>
                  </a:schemeClr>
                </a:solidFill>
                <a:latin typeface="微软雅黑" panose="020B0503020204020204" pitchFamily="34" charset="-122"/>
                <a:ea typeface="微软雅黑" panose="020B0503020204020204" pitchFamily="34" charset="-122"/>
              </a:rPr>
              <a:t>2.  </a:t>
            </a:r>
            <a:endParaRPr lang="en-US" altLang="zh-CN" sz="2400" b="1" dirty="0" smtClean="0">
              <a:solidFill>
                <a:schemeClr val="tx1">
                  <a:lumMod val="85000"/>
                  <a:lumOff val="15000"/>
                </a:schemeClr>
              </a:solidFill>
              <a:latin typeface="微软雅黑" panose="020B0503020204020204" pitchFamily="34" charset="-122"/>
              <a:ea typeface="微软雅黑" panose="020B0503020204020204" pitchFamily="34" charset="-122"/>
            </a:endParaRPr>
          </a:p>
        </p:txBody>
      </p:sp>
      <p:grpSp>
        <p:nvGrpSpPr>
          <p:cNvPr id="32" name="组合 31"/>
          <p:cNvGrpSpPr/>
          <p:nvPr/>
        </p:nvGrpSpPr>
        <p:grpSpPr>
          <a:xfrm>
            <a:off x="1220659" y="6519446"/>
            <a:ext cx="8024939" cy="338554"/>
            <a:chOff x="1277256" y="6519446"/>
            <a:chExt cx="8024939" cy="338554"/>
          </a:xfrm>
        </p:grpSpPr>
        <p:sp>
          <p:nvSpPr>
            <p:cNvPr id="33" name="矩形 32"/>
            <p:cNvSpPr/>
            <p:nvPr/>
          </p:nvSpPr>
          <p:spPr>
            <a:xfrm>
              <a:off x="8766881" y="6519446"/>
              <a:ext cx="432000" cy="33855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文本框 33"/>
            <p:cNvSpPr txBox="1"/>
            <p:nvPr/>
          </p:nvSpPr>
          <p:spPr>
            <a:xfrm>
              <a:off x="8663567" y="6519446"/>
              <a:ext cx="638628" cy="338554"/>
            </a:xfrm>
            <a:prstGeom prst="rect">
              <a:avLst/>
            </a:prstGeom>
            <a:noFill/>
          </p:spPr>
          <p:txBody>
            <a:bodyPr wrap="square" rtlCol="0">
              <a:spAutoFit/>
            </a:bodyPr>
            <a:lstStyle/>
            <a:p>
              <a:pPr algn="ctr"/>
              <a:r>
                <a:rPr lang="en-US" altLang="zh-CN" sz="1600" dirty="0" smtClean="0">
                  <a:solidFill>
                    <a:schemeClr val="bg1"/>
                  </a:solidFill>
                  <a:latin typeface="微软雅黑" panose="020B0503020204020204" pitchFamily="34" charset="-122"/>
                  <a:ea typeface="微软雅黑" panose="020B0503020204020204" pitchFamily="34" charset="-122"/>
                </a:rPr>
                <a:t>12</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36" name="文本框 35"/>
            <p:cNvSpPr txBox="1"/>
            <p:nvPr/>
          </p:nvSpPr>
          <p:spPr>
            <a:xfrm>
              <a:off x="1277256" y="6519446"/>
              <a:ext cx="7489625" cy="338554"/>
            </a:xfrm>
            <a:prstGeom prst="rect">
              <a:avLst/>
            </a:prstGeom>
            <a:noFill/>
          </p:spPr>
          <p:txBody>
            <a:bodyPr wrap="square" rtlCol="0">
              <a:spAutoFit/>
            </a:bodyPr>
            <a:lstStyle/>
            <a:p>
              <a:pPr algn="r"/>
              <a:r>
                <a:rPr lang="zh-CN" altLang="en-US" sz="1600" dirty="0" smtClean="0">
                  <a:solidFill>
                    <a:schemeClr val="tx1">
                      <a:lumMod val="85000"/>
                      <a:lumOff val="15000"/>
                    </a:schemeClr>
                  </a:solidFill>
                  <a:latin typeface="微软雅黑" panose="020B0503020204020204" pitchFamily="34" charset="-122"/>
                  <a:ea typeface="微软雅黑" panose="020B0503020204020204" pitchFamily="34" charset="-122"/>
                </a:rPr>
                <a:t>行人检测与跟踪</a:t>
              </a:r>
              <a:endPar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grpSp>
        <p:nvGrpSpPr>
          <p:cNvPr id="43" name="组合 4"/>
          <p:cNvGrpSpPr/>
          <p:nvPr/>
        </p:nvGrpSpPr>
        <p:grpSpPr>
          <a:xfrm>
            <a:off x="557741" y="1120746"/>
            <a:ext cx="7994967" cy="90386"/>
            <a:chOff x="647702" y="5265146"/>
            <a:chExt cx="7921940" cy="90386"/>
          </a:xfrm>
        </p:grpSpPr>
        <p:cxnSp>
          <p:nvCxnSpPr>
            <p:cNvPr id="44" name="直接连接符 24"/>
            <p:cNvCxnSpPr>
              <a:endCxn id="46" idx="2"/>
            </p:cNvCxnSpPr>
            <p:nvPr/>
          </p:nvCxnSpPr>
          <p:spPr>
            <a:xfrm>
              <a:off x="705811" y="5310339"/>
              <a:ext cx="7790173" cy="0"/>
            </a:xfrm>
            <a:prstGeom prst="line">
              <a:avLst/>
            </a:prstGeom>
            <a:ln w="38100">
              <a:solidFill>
                <a:srgbClr val="0070C0"/>
              </a:solidFill>
              <a:prstDash val="dash"/>
            </a:ln>
          </p:spPr>
          <p:style>
            <a:lnRef idx="1">
              <a:schemeClr val="accent1"/>
            </a:lnRef>
            <a:fillRef idx="0">
              <a:schemeClr val="accent1"/>
            </a:fillRef>
            <a:effectRef idx="0">
              <a:schemeClr val="accent1"/>
            </a:effectRef>
            <a:fontRef idx="minor">
              <a:schemeClr val="tx1"/>
            </a:fontRef>
          </p:style>
        </p:cxnSp>
        <p:sp>
          <p:nvSpPr>
            <p:cNvPr id="45" name="椭圆 44"/>
            <p:cNvSpPr>
              <a:spLocks noChangeAspect="1"/>
            </p:cNvSpPr>
            <p:nvPr/>
          </p:nvSpPr>
          <p:spPr>
            <a:xfrm>
              <a:off x="647702" y="5265146"/>
              <a:ext cx="73658" cy="90386"/>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p:cNvSpPr>
              <a:spLocks noChangeAspect="1"/>
            </p:cNvSpPr>
            <p:nvPr/>
          </p:nvSpPr>
          <p:spPr>
            <a:xfrm>
              <a:off x="8495984" y="5265146"/>
              <a:ext cx="73658" cy="90386"/>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ustDataLst>
      <p:tags r:id="rId1"/>
    </p:custDataLst>
    <p:extLst>
      <p:ext uri="{BB962C8B-B14F-4D97-AF65-F5344CB8AC3E}">
        <p14:creationId xmlns:p14="http://schemas.microsoft.com/office/powerpoint/2010/main" val="3372545104"/>
      </p:ext>
    </p:extLst>
  </p:cSld>
  <p:clrMapOvr>
    <a:masterClrMapping/>
  </p:clrMapOvr>
  <mc:AlternateContent xmlns:mc="http://schemas.openxmlformats.org/markup-compatibility/2006" xmlns:p14="http://schemas.microsoft.com/office/powerpoint/2010/main">
    <mc:Choice Requires="p14">
      <p:transition spd="slow" p14:dur="2000" advTm="67262"/>
    </mc:Choice>
    <mc:Fallback xmlns="">
      <p:transition spd="slow" advTm="67262"/>
    </mc:Fallback>
  </mc:AlternateContent>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a:off x="611187" y="261275"/>
            <a:ext cx="666069" cy="664458"/>
            <a:chOff x="611187" y="261275"/>
            <a:chExt cx="666069" cy="664458"/>
          </a:xfrm>
        </p:grpSpPr>
        <p:sp>
          <p:nvSpPr>
            <p:cNvPr id="9" name="矩形 8"/>
            <p:cNvSpPr>
              <a:spLocks noChangeAspect="1"/>
            </p:cNvSpPr>
            <p:nvPr/>
          </p:nvSpPr>
          <p:spPr>
            <a:xfrm>
              <a:off x="611187" y="261275"/>
              <a:ext cx="538925" cy="53762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a:spLocks noChangeAspect="1"/>
            </p:cNvSpPr>
            <p:nvPr/>
          </p:nvSpPr>
          <p:spPr>
            <a:xfrm>
              <a:off x="880650" y="530086"/>
              <a:ext cx="396606" cy="39564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文本框 17"/>
          <p:cNvSpPr txBox="1"/>
          <p:nvPr/>
        </p:nvSpPr>
        <p:spPr>
          <a:xfrm>
            <a:off x="1419575" y="362672"/>
            <a:ext cx="7113238" cy="461665"/>
          </a:xfrm>
          <a:prstGeom prst="rect">
            <a:avLst/>
          </a:prstGeom>
          <a:noFill/>
        </p:spPr>
        <p:txBody>
          <a:bodyPr wrap="square" rtlCol="0">
            <a:spAutoFit/>
          </a:bodyPr>
          <a:lstStyle/>
          <a:p>
            <a:r>
              <a:rPr lang="en-US" altLang="en-US" sz="2400" b="1" dirty="0" smtClean="0">
                <a:solidFill>
                  <a:schemeClr val="tx1">
                    <a:lumMod val="85000"/>
                    <a:lumOff val="15000"/>
                  </a:schemeClr>
                </a:solidFill>
                <a:latin typeface="微软雅黑" panose="020B0503020204020204" pitchFamily="34" charset="-122"/>
                <a:ea typeface="微软雅黑" panose="020B0503020204020204" pitchFamily="34" charset="-122"/>
              </a:rPr>
              <a:t>2.  </a:t>
            </a:r>
            <a:endParaRPr lang="en-US" altLang="zh-CN" sz="2400" b="1" dirty="0" smtClean="0">
              <a:solidFill>
                <a:schemeClr val="tx1">
                  <a:lumMod val="85000"/>
                  <a:lumOff val="15000"/>
                </a:schemeClr>
              </a:solidFill>
              <a:latin typeface="微软雅黑" panose="020B0503020204020204" pitchFamily="34" charset="-122"/>
              <a:ea typeface="微软雅黑" panose="020B0503020204020204" pitchFamily="34" charset="-122"/>
            </a:endParaRPr>
          </a:p>
        </p:txBody>
      </p:sp>
      <p:grpSp>
        <p:nvGrpSpPr>
          <p:cNvPr id="32" name="组合 31"/>
          <p:cNvGrpSpPr/>
          <p:nvPr/>
        </p:nvGrpSpPr>
        <p:grpSpPr>
          <a:xfrm>
            <a:off x="1220659" y="6519446"/>
            <a:ext cx="8024939" cy="338554"/>
            <a:chOff x="1277256" y="6519446"/>
            <a:chExt cx="8024939" cy="338554"/>
          </a:xfrm>
        </p:grpSpPr>
        <p:sp>
          <p:nvSpPr>
            <p:cNvPr id="33" name="矩形 32"/>
            <p:cNvSpPr/>
            <p:nvPr/>
          </p:nvSpPr>
          <p:spPr>
            <a:xfrm>
              <a:off x="8766881" y="6519446"/>
              <a:ext cx="432000" cy="33855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文本框 33"/>
            <p:cNvSpPr txBox="1"/>
            <p:nvPr/>
          </p:nvSpPr>
          <p:spPr>
            <a:xfrm>
              <a:off x="8663567" y="6519446"/>
              <a:ext cx="638628" cy="338554"/>
            </a:xfrm>
            <a:prstGeom prst="rect">
              <a:avLst/>
            </a:prstGeom>
            <a:noFill/>
          </p:spPr>
          <p:txBody>
            <a:bodyPr wrap="square" rtlCol="0">
              <a:spAutoFit/>
            </a:bodyPr>
            <a:lstStyle/>
            <a:p>
              <a:pPr algn="ctr"/>
              <a:r>
                <a:rPr lang="en-US" altLang="zh-CN" sz="1600" dirty="0" smtClean="0">
                  <a:solidFill>
                    <a:schemeClr val="bg1"/>
                  </a:solidFill>
                  <a:latin typeface="微软雅黑" panose="020B0503020204020204" pitchFamily="34" charset="-122"/>
                  <a:ea typeface="微软雅黑" panose="020B0503020204020204" pitchFamily="34" charset="-122"/>
                </a:rPr>
                <a:t>12</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36" name="文本框 35"/>
            <p:cNvSpPr txBox="1"/>
            <p:nvPr/>
          </p:nvSpPr>
          <p:spPr>
            <a:xfrm>
              <a:off x="1277256" y="6519446"/>
              <a:ext cx="7489625" cy="338554"/>
            </a:xfrm>
            <a:prstGeom prst="rect">
              <a:avLst/>
            </a:prstGeom>
            <a:noFill/>
          </p:spPr>
          <p:txBody>
            <a:bodyPr wrap="square" rtlCol="0">
              <a:spAutoFit/>
            </a:bodyPr>
            <a:lstStyle/>
            <a:p>
              <a:pPr algn="r"/>
              <a:r>
                <a:rPr lang="zh-CN" altLang="en-US" sz="1600" dirty="0" smtClean="0">
                  <a:solidFill>
                    <a:schemeClr val="tx1">
                      <a:lumMod val="85000"/>
                      <a:lumOff val="15000"/>
                    </a:schemeClr>
                  </a:solidFill>
                  <a:latin typeface="微软雅黑" panose="020B0503020204020204" pitchFamily="34" charset="-122"/>
                  <a:ea typeface="微软雅黑" panose="020B0503020204020204" pitchFamily="34" charset="-122"/>
                </a:rPr>
                <a:t>行人检测与跟踪</a:t>
              </a:r>
              <a:endPar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grpSp>
        <p:nvGrpSpPr>
          <p:cNvPr id="43" name="组合 4"/>
          <p:cNvGrpSpPr/>
          <p:nvPr/>
        </p:nvGrpSpPr>
        <p:grpSpPr>
          <a:xfrm>
            <a:off x="557741" y="1120746"/>
            <a:ext cx="7994967" cy="90386"/>
            <a:chOff x="647702" y="5265146"/>
            <a:chExt cx="7921940" cy="90386"/>
          </a:xfrm>
        </p:grpSpPr>
        <p:cxnSp>
          <p:nvCxnSpPr>
            <p:cNvPr id="44" name="直接连接符 24"/>
            <p:cNvCxnSpPr>
              <a:endCxn id="46" idx="2"/>
            </p:cNvCxnSpPr>
            <p:nvPr/>
          </p:nvCxnSpPr>
          <p:spPr>
            <a:xfrm>
              <a:off x="705811" y="5310339"/>
              <a:ext cx="7790173" cy="0"/>
            </a:xfrm>
            <a:prstGeom prst="line">
              <a:avLst/>
            </a:prstGeom>
            <a:ln w="38100">
              <a:solidFill>
                <a:srgbClr val="0070C0"/>
              </a:solidFill>
              <a:prstDash val="dash"/>
            </a:ln>
          </p:spPr>
          <p:style>
            <a:lnRef idx="1">
              <a:schemeClr val="accent1"/>
            </a:lnRef>
            <a:fillRef idx="0">
              <a:schemeClr val="accent1"/>
            </a:fillRef>
            <a:effectRef idx="0">
              <a:schemeClr val="accent1"/>
            </a:effectRef>
            <a:fontRef idx="minor">
              <a:schemeClr val="tx1"/>
            </a:fontRef>
          </p:style>
        </p:cxnSp>
        <p:sp>
          <p:nvSpPr>
            <p:cNvPr id="45" name="椭圆 44"/>
            <p:cNvSpPr>
              <a:spLocks noChangeAspect="1"/>
            </p:cNvSpPr>
            <p:nvPr/>
          </p:nvSpPr>
          <p:spPr>
            <a:xfrm>
              <a:off x="647702" y="5265146"/>
              <a:ext cx="73658" cy="90386"/>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p:cNvSpPr>
              <a:spLocks noChangeAspect="1"/>
            </p:cNvSpPr>
            <p:nvPr/>
          </p:nvSpPr>
          <p:spPr>
            <a:xfrm>
              <a:off x="8495984" y="5265146"/>
              <a:ext cx="73658" cy="90386"/>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ustDataLst>
      <p:tags r:id="rId1"/>
    </p:custDataLst>
    <p:extLst>
      <p:ext uri="{BB962C8B-B14F-4D97-AF65-F5344CB8AC3E}">
        <p14:creationId xmlns:p14="http://schemas.microsoft.com/office/powerpoint/2010/main" val="2177012931"/>
      </p:ext>
    </p:extLst>
  </p:cSld>
  <p:clrMapOvr>
    <a:masterClrMapping/>
  </p:clrMapOvr>
  <mc:AlternateContent xmlns:mc="http://schemas.openxmlformats.org/markup-compatibility/2006" xmlns:p14="http://schemas.microsoft.com/office/powerpoint/2010/main">
    <mc:Choice Requires="p14">
      <p:transition spd="slow" p14:dur="2000" advTm="67262"/>
    </mc:Choice>
    <mc:Fallback xmlns="">
      <p:transition spd="slow" advTm="67262"/>
    </mc:Fallback>
  </mc:AlternateContent>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平行四边形 4"/>
          <p:cNvSpPr/>
          <p:nvPr/>
        </p:nvSpPr>
        <p:spPr>
          <a:xfrm flipH="1">
            <a:off x="-26964" y="-6251"/>
            <a:ext cx="4635476" cy="6904592"/>
          </a:xfrm>
          <a:custGeom>
            <a:avLst/>
            <a:gdLst>
              <a:gd name="connsiteX0" fmla="*/ 0 w 4608514"/>
              <a:gd name="connsiteY0" fmla="*/ 6043981 h 6043981"/>
              <a:gd name="connsiteX1" fmla="*/ 2819212 w 4608514"/>
              <a:gd name="connsiteY1" fmla="*/ 0 h 6043981"/>
              <a:gd name="connsiteX2" fmla="*/ 4608514 w 4608514"/>
              <a:gd name="connsiteY2" fmla="*/ 0 h 6043981"/>
              <a:gd name="connsiteX3" fmla="*/ 1789302 w 4608514"/>
              <a:gd name="connsiteY3" fmla="*/ 6043981 h 6043981"/>
              <a:gd name="connsiteX4" fmla="*/ 0 w 4608514"/>
              <a:gd name="connsiteY4" fmla="*/ 6043981 h 6043981"/>
              <a:gd name="connsiteX0" fmla="*/ 0 w 4613184"/>
              <a:gd name="connsiteY0" fmla="*/ 6043981 h 6084322"/>
              <a:gd name="connsiteX1" fmla="*/ 2819212 w 4613184"/>
              <a:gd name="connsiteY1" fmla="*/ 0 h 6084322"/>
              <a:gd name="connsiteX2" fmla="*/ 4608514 w 4613184"/>
              <a:gd name="connsiteY2" fmla="*/ 0 h 6084322"/>
              <a:gd name="connsiteX3" fmla="*/ 4613184 w 4613184"/>
              <a:gd name="connsiteY3" fmla="*/ 6084322 h 6084322"/>
              <a:gd name="connsiteX4" fmla="*/ 0 w 4613184"/>
              <a:gd name="connsiteY4" fmla="*/ 6043981 h 6084322"/>
              <a:gd name="connsiteX0" fmla="*/ 0 w 4613184"/>
              <a:gd name="connsiteY0" fmla="*/ 6864251 h 6904592"/>
              <a:gd name="connsiteX1" fmla="*/ 3209177 w 4613184"/>
              <a:gd name="connsiteY1" fmla="*/ 0 h 6904592"/>
              <a:gd name="connsiteX2" fmla="*/ 4608514 w 4613184"/>
              <a:gd name="connsiteY2" fmla="*/ 820270 h 6904592"/>
              <a:gd name="connsiteX3" fmla="*/ 4613184 w 4613184"/>
              <a:gd name="connsiteY3" fmla="*/ 6904592 h 6904592"/>
              <a:gd name="connsiteX4" fmla="*/ 0 w 4613184"/>
              <a:gd name="connsiteY4" fmla="*/ 6864251 h 6904592"/>
              <a:gd name="connsiteX0" fmla="*/ 0 w 4635476"/>
              <a:gd name="connsiteY0" fmla="*/ 6864251 h 6904592"/>
              <a:gd name="connsiteX1" fmla="*/ 3209177 w 4635476"/>
              <a:gd name="connsiteY1" fmla="*/ 0 h 6904592"/>
              <a:gd name="connsiteX2" fmla="*/ 4635408 w 4635476"/>
              <a:gd name="connsiteY2" fmla="*/ 0 h 6904592"/>
              <a:gd name="connsiteX3" fmla="*/ 4613184 w 4635476"/>
              <a:gd name="connsiteY3" fmla="*/ 6904592 h 6904592"/>
              <a:gd name="connsiteX4" fmla="*/ 0 w 4635476"/>
              <a:gd name="connsiteY4" fmla="*/ 6864251 h 69045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35476" h="6904592">
                <a:moveTo>
                  <a:pt x="0" y="6864251"/>
                </a:moveTo>
                <a:lnTo>
                  <a:pt x="3209177" y="0"/>
                </a:lnTo>
                <a:lnTo>
                  <a:pt x="4635408" y="0"/>
                </a:lnTo>
                <a:cubicBezTo>
                  <a:pt x="4636965" y="2028107"/>
                  <a:pt x="4611627" y="4876485"/>
                  <a:pt x="4613184" y="6904592"/>
                </a:cubicBezTo>
                <a:lnTo>
                  <a:pt x="0" y="6864251"/>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 name="组合 2"/>
          <p:cNvGrpSpPr/>
          <p:nvPr/>
        </p:nvGrpSpPr>
        <p:grpSpPr>
          <a:xfrm>
            <a:off x="1827149" y="1625954"/>
            <a:ext cx="828000" cy="828000"/>
            <a:chOff x="1827149" y="1625954"/>
            <a:chExt cx="828000" cy="828000"/>
          </a:xfrm>
        </p:grpSpPr>
        <p:sp>
          <p:nvSpPr>
            <p:cNvPr id="9" name="椭圆 8"/>
            <p:cNvSpPr>
              <a:spLocks noChangeAspect="1"/>
            </p:cNvSpPr>
            <p:nvPr/>
          </p:nvSpPr>
          <p:spPr>
            <a:xfrm>
              <a:off x="1827149" y="1625954"/>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p:cNvSpPr txBox="1"/>
            <p:nvPr/>
          </p:nvSpPr>
          <p:spPr>
            <a:xfrm>
              <a:off x="1904142" y="1782985"/>
              <a:ext cx="674014" cy="523220"/>
            </a:xfrm>
            <a:prstGeom prst="rect">
              <a:avLst/>
            </a:prstGeom>
            <a:noFill/>
          </p:spPr>
          <p:txBody>
            <a:bodyPr wrap="square" rtlCol="0">
              <a:spAutoFit/>
            </a:bodyPr>
            <a:lstStyle/>
            <a:p>
              <a:pPr algn="ctr"/>
              <a:r>
                <a:rPr lang="en-US" altLang="zh-CN" sz="2800" b="1" dirty="0" smtClean="0">
                  <a:solidFill>
                    <a:schemeClr val="tx1">
                      <a:lumMod val="85000"/>
                      <a:lumOff val="15000"/>
                    </a:schemeClr>
                  </a:solidFill>
                  <a:latin typeface="微软雅黑" panose="020B0503020204020204" pitchFamily="34" charset="-122"/>
                  <a:ea typeface="微软雅黑" panose="020B0503020204020204" pitchFamily="34" charset="-122"/>
                </a:rPr>
                <a:t>01</a:t>
              </a:r>
              <a:endParaRPr lang="zh-CN" altLang="en-US" sz="28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grpSp>
        <p:nvGrpSpPr>
          <p:cNvPr id="4" name="组合 3"/>
          <p:cNvGrpSpPr/>
          <p:nvPr/>
        </p:nvGrpSpPr>
        <p:grpSpPr>
          <a:xfrm>
            <a:off x="2405971" y="2838627"/>
            <a:ext cx="828000" cy="828000"/>
            <a:chOff x="2405971" y="2838627"/>
            <a:chExt cx="828000" cy="828000"/>
          </a:xfrm>
        </p:grpSpPr>
        <p:sp>
          <p:nvSpPr>
            <p:cNvPr id="10" name="椭圆 9"/>
            <p:cNvSpPr>
              <a:spLocks noChangeAspect="1"/>
            </p:cNvSpPr>
            <p:nvPr/>
          </p:nvSpPr>
          <p:spPr>
            <a:xfrm>
              <a:off x="2405971" y="2838627"/>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p:nvSpPr>
          <p:spPr>
            <a:xfrm>
              <a:off x="2482964" y="2991017"/>
              <a:ext cx="674014" cy="523220"/>
            </a:xfrm>
            <a:prstGeom prst="rect">
              <a:avLst/>
            </a:prstGeom>
            <a:noFill/>
          </p:spPr>
          <p:txBody>
            <a:bodyPr wrap="square" rtlCol="0">
              <a:spAutoFit/>
            </a:bodyPr>
            <a:lstStyle/>
            <a:p>
              <a:pPr algn="ctr"/>
              <a:r>
                <a:rPr lang="en-US" altLang="zh-CN" sz="2800" b="1" dirty="0" smtClean="0">
                  <a:solidFill>
                    <a:schemeClr val="tx1">
                      <a:lumMod val="85000"/>
                      <a:lumOff val="15000"/>
                    </a:schemeClr>
                  </a:solidFill>
                  <a:latin typeface="微软雅黑" panose="020B0503020204020204" pitchFamily="34" charset="-122"/>
                  <a:ea typeface="微软雅黑" panose="020B0503020204020204" pitchFamily="34" charset="-122"/>
                </a:rPr>
                <a:t>02</a:t>
              </a:r>
              <a:endParaRPr lang="zh-CN" altLang="en-US" sz="28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grpSp>
        <p:nvGrpSpPr>
          <p:cNvPr id="7" name="组合 6"/>
          <p:cNvGrpSpPr/>
          <p:nvPr/>
        </p:nvGrpSpPr>
        <p:grpSpPr>
          <a:xfrm>
            <a:off x="2984793" y="4046659"/>
            <a:ext cx="828000" cy="828000"/>
            <a:chOff x="2984793" y="4046659"/>
            <a:chExt cx="828000" cy="828000"/>
          </a:xfrm>
        </p:grpSpPr>
        <p:sp>
          <p:nvSpPr>
            <p:cNvPr id="11" name="椭圆 10"/>
            <p:cNvSpPr>
              <a:spLocks noChangeAspect="1"/>
            </p:cNvSpPr>
            <p:nvPr/>
          </p:nvSpPr>
          <p:spPr>
            <a:xfrm>
              <a:off x="2984793" y="4046659"/>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3061786" y="4199049"/>
              <a:ext cx="674014" cy="523220"/>
            </a:xfrm>
            <a:prstGeom prst="rect">
              <a:avLst/>
            </a:prstGeom>
            <a:noFill/>
          </p:spPr>
          <p:txBody>
            <a:bodyPr wrap="square" rtlCol="0">
              <a:spAutoFit/>
            </a:bodyPr>
            <a:lstStyle/>
            <a:p>
              <a:pPr algn="ctr"/>
              <a:r>
                <a:rPr lang="en-US" altLang="zh-CN" sz="2800" b="1" dirty="0" smtClean="0">
                  <a:solidFill>
                    <a:schemeClr val="tx1">
                      <a:lumMod val="85000"/>
                      <a:lumOff val="15000"/>
                    </a:schemeClr>
                  </a:solidFill>
                  <a:latin typeface="微软雅黑" panose="020B0503020204020204" pitchFamily="34" charset="-122"/>
                  <a:ea typeface="微软雅黑" panose="020B0503020204020204" pitchFamily="34" charset="-122"/>
                </a:rPr>
                <a:t>03</a:t>
              </a:r>
              <a:endParaRPr lang="zh-CN" altLang="en-US" sz="28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grpSp>
        <p:nvGrpSpPr>
          <p:cNvPr id="18" name="组合 17"/>
          <p:cNvGrpSpPr/>
          <p:nvPr/>
        </p:nvGrpSpPr>
        <p:grpSpPr>
          <a:xfrm>
            <a:off x="3563616" y="5254690"/>
            <a:ext cx="828000" cy="828000"/>
            <a:chOff x="3563616" y="5254690"/>
            <a:chExt cx="828000" cy="828000"/>
          </a:xfrm>
        </p:grpSpPr>
        <p:sp>
          <p:nvSpPr>
            <p:cNvPr id="12" name="椭圆 11"/>
            <p:cNvSpPr>
              <a:spLocks noChangeAspect="1"/>
            </p:cNvSpPr>
            <p:nvPr/>
          </p:nvSpPr>
          <p:spPr>
            <a:xfrm>
              <a:off x="3563616" y="5254690"/>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3640609" y="5407080"/>
              <a:ext cx="674014" cy="523220"/>
            </a:xfrm>
            <a:prstGeom prst="rect">
              <a:avLst/>
            </a:prstGeom>
            <a:noFill/>
          </p:spPr>
          <p:txBody>
            <a:bodyPr wrap="square" rtlCol="0">
              <a:spAutoFit/>
            </a:bodyPr>
            <a:lstStyle/>
            <a:p>
              <a:pPr algn="ctr"/>
              <a:r>
                <a:rPr lang="en-US" altLang="zh-CN" sz="2800" b="1" dirty="0" smtClean="0">
                  <a:solidFill>
                    <a:schemeClr val="tx1">
                      <a:lumMod val="85000"/>
                      <a:lumOff val="15000"/>
                    </a:schemeClr>
                  </a:solidFill>
                  <a:latin typeface="微软雅黑" panose="020B0503020204020204" pitchFamily="34" charset="-122"/>
                  <a:ea typeface="微软雅黑" panose="020B0503020204020204" pitchFamily="34" charset="-122"/>
                </a:rPr>
                <a:t>04</a:t>
              </a:r>
              <a:endParaRPr lang="zh-CN" altLang="en-US" sz="28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sp>
        <p:nvSpPr>
          <p:cNvPr id="17" name="文本框 16"/>
          <p:cNvSpPr txBox="1"/>
          <p:nvPr/>
        </p:nvSpPr>
        <p:spPr>
          <a:xfrm>
            <a:off x="2984793" y="1812217"/>
            <a:ext cx="5582946" cy="461665"/>
          </a:xfrm>
          <a:prstGeom prst="rect">
            <a:avLst/>
          </a:prstGeom>
          <a:noFill/>
        </p:spPr>
        <p:txBody>
          <a:bodyPr wrap="square" rtlCol="0">
            <a:spAutoFit/>
          </a:bodyPr>
          <a:lstStyle/>
          <a:p>
            <a:r>
              <a:rPr lang="zh-CN" altLang="en-US" sz="2400" b="1" dirty="0" smtClean="0">
                <a:solidFill>
                  <a:schemeClr val="tx1">
                    <a:lumMod val="85000"/>
                    <a:lumOff val="15000"/>
                  </a:schemeClr>
                </a:solidFill>
                <a:latin typeface="微软雅黑" panose="020B0503020204020204" pitchFamily="34" charset="-122"/>
                <a:ea typeface="微软雅黑" panose="020B0503020204020204" pitchFamily="34" charset="-122"/>
              </a:rPr>
              <a:t>背景介绍</a:t>
            </a:r>
            <a:endParaRPr lang="zh-CN" altLang="en-US" sz="2400" b="1" dirty="0" smtClean="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21" name="文本框 20"/>
          <p:cNvSpPr txBox="1"/>
          <p:nvPr/>
        </p:nvSpPr>
        <p:spPr>
          <a:xfrm>
            <a:off x="3566308" y="2987930"/>
            <a:ext cx="5001431" cy="461665"/>
          </a:xfrm>
          <a:prstGeom prst="rect">
            <a:avLst/>
          </a:prstGeom>
          <a:noFill/>
        </p:spPr>
        <p:txBody>
          <a:bodyPr wrap="square" rtlCol="0">
            <a:spAutoFit/>
          </a:bodyPr>
          <a:lstStyle/>
          <a:p>
            <a:r>
              <a:rPr lang="zh-CN" altLang="en-US" sz="2400" b="1" dirty="0" smtClean="0">
                <a:solidFill>
                  <a:schemeClr val="tx1">
                    <a:lumMod val="85000"/>
                    <a:lumOff val="15000"/>
                  </a:schemeClr>
                </a:solidFill>
                <a:latin typeface="微软雅黑" panose="020B0503020204020204" pitchFamily="34" charset="-122"/>
                <a:ea typeface="微软雅黑" panose="020B0503020204020204" pitchFamily="34" charset="-122"/>
              </a:rPr>
              <a:t>实现</a:t>
            </a:r>
            <a:r>
              <a:rPr lang="zh-CN" altLang="en-US" sz="2400" b="1" dirty="0" smtClean="0">
                <a:solidFill>
                  <a:schemeClr val="tx1">
                    <a:lumMod val="85000"/>
                    <a:lumOff val="15000"/>
                  </a:schemeClr>
                </a:solidFill>
                <a:latin typeface="微软雅黑" panose="020B0503020204020204" pitchFamily="34" charset="-122"/>
                <a:ea typeface="微软雅黑" panose="020B0503020204020204" pitchFamily="34" charset="-122"/>
              </a:rPr>
              <a:t>方法</a:t>
            </a:r>
            <a:endParaRPr lang="en-US" altLang="zh-CN" sz="2400" b="1" dirty="0" smtClean="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22" name="文本框 21"/>
          <p:cNvSpPr txBox="1"/>
          <p:nvPr/>
        </p:nvSpPr>
        <p:spPr>
          <a:xfrm>
            <a:off x="4147822" y="4197509"/>
            <a:ext cx="4996177" cy="461665"/>
          </a:xfrm>
          <a:prstGeom prst="rect">
            <a:avLst/>
          </a:prstGeom>
          <a:noFill/>
        </p:spPr>
        <p:txBody>
          <a:bodyPr wrap="square" rtlCol="0">
            <a:spAutoFit/>
          </a:bodyPr>
          <a:lstStyle/>
          <a:p>
            <a:r>
              <a:rPr lang="zh-CN" altLang="en-US" sz="2400" b="1" dirty="0" smtClean="0">
                <a:solidFill>
                  <a:schemeClr val="tx1">
                    <a:lumMod val="85000"/>
                    <a:lumOff val="15000"/>
                  </a:schemeClr>
                </a:solidFill>
                <a:latin typeface="微软雅黑" panose="020B0503020204020204" pitchFamily="34" charset="-122"/>
                <a:ea typeface="微软雅黑" panose="020B0503020204020204" pitchFamily="34" charset="-122"/>
              </a:rPr>
              <a:t>实验结果</a:t>
            </a:r>
            <a:endParaRPr lang="en-US" altLang="zh-CN" sz="2400" b="1" dirty="0" smtClean="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25" name="文本框 24"/>
          <p:cNvSpPr txBox="1"/>
          <p:nvPr/>
        </p:nvSpPr>
        <p:spPr>
          <a:xfrm>
            <a:off x="4362218" y="259392"/>
            <a:ext cx="4205521" cy="923330"/>
          </a:xfrm>
          <a:prstGeom prst="rect">
            <a:avLst/>
          </a:prstGeom>
          <a:noFill/>
        </p:spPr>
        <p:txBody>
          <a:bodyPr wrap="square" rtlCol="0">
            <a:spAutoFit/>
          </a:bodyPr>
          <a:lstStyle/>
          <a:p>
            <a:pPr algn="ctr"/>
            <a:r>
              <a:rPr lang="en-US" altLang="zh-CN" sz="5400" b="1" dirty="0" smtClean="0">
                <a:latin typeface="Times New Roman" panose="02020603050405020304" pitchFamily="18" charset="0"/>
                <a:cs typeface="Times New Roman" panose="02020603050405020304" pitchFamily="18" charset="0"/>
              </a:rPr>
              <a:t>CONTENT</a:t>
            </a:r>
            <a:endParaRPr lang="zh-CN" altLang="en-US" sz="5400" b="1" dirty="0">
              <a:latin typeface="Times New Roman" panose="02020603050405020304" pitchFamily="18" charset="0"/>
              <a:cs typeface="Times New Roman" panose="02020603050405020304" pitchFamily="18" charset="0"/>
            </a:endParaRPr>
          </a:p>
        </p:txBody>
      </p:sp>
      <p:grpSp>
        <p:nvGrpSpPr>
          <p:cNvPr id="24" name="组合 23"/>
          <p:cNvGrpSpPr/>
          <p:nvPr/>
        </p:nvGrpSpPr>
        <p:grpSpPr>
          <a:xfrm>
            <a:off x="8606970" y="6519446"/>
            <a:ext cx="638628" cy="338554"/>
            <a:chOff x="8663567" y="6519446"/>
            <a:chExt cx="638628" cy="338554"/>
          </a:xfrm>
        </p:grpSpPr>
        <p:sp>
          <p:nvSpPr>
            <p:cNvPr id="26" name="矩形 25"/>
            <p:cNvSpPr/>
            <p:nvPr/>
          </p:nvSpPr>
          <p:spPr>
            <a:xfrm>
              <a:off x="8766881" y="6519446"/>
              <a:ext cx="432000" cy="33855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文本框 26"/>
            <p:cNvSpPr txBox="1"/>
            <p:nvPr/>
          </p:nvSpPr>
          <p:spPr>
            <a:xfrm>
              <a:off x="8663567" y="6519446"/>
              <a:ext cx="638628" cy="338554"/>
            </a:xfrm>
            <a:prstGeom prst="rect">
              <a:avLst/>
            </a:prstGeom>
            <a:noFill/>
          </p:spPr>
          <p:txBody>
            <a:bodyPr wrap="square" rtlCol="0">
              <a:spAutoFit/>
            </a:bodyPr>
            <a:lstStyle/>
            <a:p>
              <a:pPr algn="ctr"/>
              <a:r>
                <a:rPr lang="en-US" altLang="zh-CN" sz="1600" dirty="0" smtClean="0">
                  <a:solidFill>
                    <a:schemeClr val="bg1"/>
                  </a:solidFill>
                  <a:latin typeface="微软雅黑" panose="020B0503020204020204" pitchFamily="34" charset="-122"/>
                  <a:ea typeface="微软雅黑" panose="020B0503020204020204" pitchFamily="34" charset="-122"/>
                </a:rPr>
                <a:t>02</a:t>
              </a:r>
              <a:endParaRPr lang="zh-CN" altLang="en-US" sz="1600" dirty="0">
                <a:solidFill>
                  <a:schemeClr val="bg1"/>
                </a:solidFill>
                <a:latin typeface="微软雅黑" panose="020B0503020204020204" pitchFamily="34" charset="-122"/>
                <a:ea typeface="微软雅黑" panose="020B0503020204020204" pitchFamily="34" charset="-122"/>
              </a:endParaRPr>
            </a:p>
          </p:txBody>
        </p:sp>
      </p:grpSp>
      <p:sp>
        <p:nvSpPr>
          <p:cNvPr id="28" name="文本框 27"/>
          <p:cNvSpPr txBox="1"/>
          <p:nvPr/>
        </p:nvSpPr>
        <p:spPr>
          <a:xfrm>
            <a:off x="4739867" y="5424477"/>
            <a:ext cx="4996177" cy="461665"/>
          </a:xfrm>
          <a:prstGeom prst="rect">
            <a:avLst/>
          </a:prstGeom>
          <a:noFill/>
        </p:spPr>
        <p:txBody>
          <a:bodyPr wrap="square" rtlCol="0">
            <a:spAutoFit/>
          </a:bodyPr>
          <a:lstStyle/>
          <a:p>
            <a:r>
              <a:rPr lang="zh-CN" altLang="en-US" sz="2400" b="1" dirty="0" smtClean="0">
                <a:solidFill>
                  <a:schemeClr val="tx1">
                    <a:lumMod val="85000"/>
                    <a:lumOff val="15000"/>
                  </a:schemeClr>
                </a:solidFill>
                <a:latin typeface="微软雅黑" panose="020B0503020204020204" pitchFamily="34" charset="-122"/>
                <a:ea typeface="微软雅黑" panose="020B0503020204020204" pitchFamily="34" charset="-122"/>
              </a:rPr>
              <a:t>评价与分析</a:t>
            </a:r>
            <a:endParaRPr lang="en-US" altLang="zh-CN" sz="2400" b="1" dirty="0" smtClean="0">
              <a:solidFill>
                <a:schemeClr val="tx1">
                  <a:lumMod val="85000"/>
                  <a:lumOff val="1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51902959"/>
      </p:ext>
    </p:extLst>
  </p:cSld>
  <p:clrMapOvr>
    <a:masterClrMapping/>
  </p:clrMapOvr>
  <mc:AlternateContent xmlns:mc="http://schemas.openxmlformats.org/markup-compatibility/2006" xmlns:p14="http://schemas.microsoft.com/office/powerpoint/2010/main">
    <mc:Choice Requires="p14">
      <p:transition spd="slow" p14:dur="2000" advTm="5421"/>
    </mc:Choice>
    <mc:Fallback xmlns="">
      <p:transition spd="slow" advTm="5421"/>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par>
                                <p:cTn id="8" presetID="53" presetClass="entr" presetSubtype="16" fill="hold" nodeType="withEffect">
                                  <p:stCondLst>
                                    <p:cond delay="250"/>
                                  </p:stCondLst>
                                  <p:childTnLst>
                                    <p:set>
                                      <p:cBhvr>
                                        <p:cTn id="9" dur="1" fill="hold">
                                          <p:stCondLst>
                                            <p:cond delay="0"/>
                                          </p:stCondLst>
                                        </p:cTn>
                                        <p:tgtEl>
                                          <p:spTgt spid="3"/>
                                        </p:tgtEl>
                                        <p:attrNameLst>
                                          <p:attrName>style.visibility</p:attrName>
                                        </p:attrNameLst>
                                      </p:cBhvr>
                                      <p:to>
                                        <p:strVal val="visible"/>
                                      </p:to>
                                    </p:set>
                                    <p:anim calcmode="lin" valueType="num">
                                      <p:cBhvr>
                                        <p:cTn id="10" dur="500" fill="hold"/>
                                        <p:tgtEl>
                                          <p:spTgt spid="3"/>
                                        </p:tgtEl>
                                        <p:attrNameLst>
                                          <p:attrName>ppt_w</p:attrName>
                                        </p:attrNameLst>
                                      </p:cBhvr>
                                      <p:tavLst>
                                        <p:tav tm="0">
                                          <p:val>
                                            <p:fltVal val="0"/>
                                          </p:val>
                                        </p:tav>
                                        <p:tav tm="100000">
                                          <p:val>
                                            <p:strVal val="#ppt_w"/>
                                          </p:val>
                                        </p:tav>
                                      </p:tavLst>
                                    </p:anim>
                                    <p:anim calcmode="lin" valueType="num">
                                      <p:cBhvr>
                                        <p:cTn id="11" dur="500" fill="hold"/>
                                        <p:tgtEl>
                                          <p:spTgt spid="3"/>
                                        </p:tgtEl>
                                        <p:attrNameLst>
                                          <p:attrName>ppt_h</p:attrName>
                                        </p:attrNameLst>
                                      </p:cBhvr>
                                      <p:tavLst>
                                        <p:tav tm="0">
                                          <p:val>
                                            <p:fltVal val="0"/>
                                          </p:val>
                                        </p:tav>
                                        <p:tav tm="100000">
                                          <p:val>
                                            <p:strVal val="#ppt_h"/>
                                          </p:val>
                                        </p:tav>
                                      </p:tavLst>
                                    </p:anim>
                                    <p:animEffect transition="in" filter="fade">
                                      <p:cBhvr>
                                        <p:cTn id="12" dur="500"/>
                                        <p:tgtEl>
                                          <p:spTgt spid="3"/>
                                        </p:tgtEl>
                                      </p:cBhvr>
                                    </p:animEffect>
                                  </p:childTnLst>
                                </p:cTn>
                              </p:par>
                              <p:par>
                                <p:cTn id="13" presetID="53" presetClass="entr" presetSubtype="16" fill="hold" nodeType="withEffect">
                                  <p:stCondLst>
                                    <p:cond delay="250"/>
                                  </p:stCondLst>
                                  <p:childTnLst>
                                    <p:set>
                                      <p:cBhvr>
                                        <p:cTn id="14" dur="1" fill="hold">
                                          <p:stCondLst>
                                            <p:cond delay="0"/>
                                          </p:stCondLst>
                                        </p:cTn>
                                        <p:tgtEl>
                                          <p:spTgt spid="4"/>
                                        </p:tgtEl>
                                        <p:attrNameLst>
                                          <p:attrName>style.visibility</p:attrName>
                                        </p:attrNameLst>
                                      </p:cBhvr>
                                      <p:to>
                                        <p:strVal val="visible"/>
                                      </p:to>
                                    </p:set>
                                    <p:anim calcmode="lin" valueType="num">
                                      <p:cBhvr>
                                        <p:cTn id="15" dur="500" fill="hold"/>
                                        <p:tgtEl>
                                          <p:spTgt spid="4"/>
                                        </p:tgtEl>
                                        <p:attrNameLst>
                                          <p:attrName>ppt_w</p:attrName>
                                        </p:attrNameLst>
                                      </p:cBhvr>
                                      <p:tavLst>
                                        <p:tav tm="0">
                                          <p:val>
                                            <p:fltVal val="0"/>
                                          </p:val>
                                        </p:tav>
                                        <p:tav tm="100000">
                                          <p:val>
                                            <p:strVal val="#ppt_w"/>
                                          </p:val>
                                        </p:tav>
                                      </p:tavLst>
                                    </p:anim>
                                    <p:anim calcmode="lin" valueType="num">
                                      <p:cBhvr>
                                        <p:cTn id="16" dur="500" fill="hold"/>
                                        <p:tgtEl>
                                          <p:spTgt spid="4"/>
                                        </p:tgtEl>
                                        <p:attrNameLst>
                                          <p:attrName>ppt_h</p:attrName>
                                        </p:attrNameLst>
                                      </p:cBhvr>
                                      <p:tavLst>
                                        <p:tav tm="0">
                                          <p:val>
                                            <p:fltVal val="0"/>
                                          </p:val>
                                        </p:tav>
                                        <p:tav tm="100000">
                                          <p:val>
                                            <p:strVal val="#ppt_h"/>
                                          </p:val>
                                        </p:tav>
                                      </p:tavLst>
                                    </p:anim>
                                    <p:animEffect transition="in" filter="fade">
                                      <p:cBhvr>
                                        <p:cTn id="17" dur="500"/>
                                        <p:tgtEl>
                                          <p:spTgt spid="4"/>
                                        </p:tgtEl>
                                      </p:cBhvr>
                                    </p:animEffect>
                                  </p:childTnLst>
                                </p:cTn>
                              </p:par>
                              <p:par>
                                <p:cTn id="18" presetID="53" presetClass="entr" presetSubtype="16" fill="hold" nodeType="withEffect">
                                  <p:stCondLst>
                                    <p:cond delay="250"/>
                                  </p:stCondLst>
                                  <p:childTnLst>
                                    <p:set>
                                      <p:cBhvr>
                                        <p:cTn id="19" dur="1" fill="hold">
                                          <p:stCondLst>
                                            <p:cond delay="0"/>
                                          </p:stCondLst>
                                        </p:cTn>
                                        <p:tgtEl>
                                          <p:spTgt spid="7"/>
                                        </p:tgtEl>
                                        <p:attrNameLst>
                                          <p:attrName>style.visibility</p:attrName>
                                        </p:attrNameLst>
                                      </p:cBhvr>
                                      <p:to>
                                        <p:strVal val="visible"/>
                                      </p:to>
                                    </p:set>
                                    <p:anim calcmode="lin" valueType="num">
                                      <p:cBhvr>
                                        <p:cTn id="20" dur="500" fill="hold"/>
                                        <p:tgtEl>
                                          <p:spTgt spid="7"/>
                                        </p:tgtEl>
                                        <p:attrNameLst>
                                          <p:attrName>ppt_w</p:attrName>
                                        </p:attrNameLst>
                                      </p:cBhvr>
                                      <p:tavLst>
                                        <p:tav tm="0">
                                          <p:val>
                                            <p:fltVal val="0"/>
                                          </p:val>
                                        </p:tav>
                                        <p:tav tm="100000">
                                          <p:val>
                                            <p:strVal val="#ppt_w"/>
                                          </p:val>
                                        </p:tav>
                                      </p:tavLst>
                                    </p:anim>
                                    <p:anim calcmode="lin" valueType="num">
                                      <p:cBhvr>
                                        <p:cTn id="21" dur="500" fill="hold"/>
                                        <p:tgtEl>
                                          <p:spTgt spid="7"/>
                                        </p:tgtEl>
                                        <p:attrNameLst>
                                          <p:attrName>ppt_h</p:attrName>
                                        </p:attrNameLst>
                                      </p:cBhvr>
                                      <p:tavLst>
                                        <p:tav tm="0">
                                          <p:val>
                                            <p:fltVal val="0"/>
                                          </p:val>
                                        </p:tav>
                                        <p:tav tm="100000">
                                          <p:val>
                                            <p:strVal val="#ppt_h"/>
                                          </p:val>
                                        </p:tav>
                                      </p:tavLst>
                                    </p:anim>
                                    <p:animEffect transition="in" filter="fade">
                                      <p:cBhvr>
                                        <p:cTn id="22" dur="500"/>
                                        <p:tgtEl>
                                          <p:spTgt spid="7"/>
                                        </p:tgtEl>
                                      </p:cBhvr>
                                    </p:animEffect>
                                  </p:childTnLst>
                                </p:cTn>
                              </p:par>
                              <p:par>
                                <p:cTn id="23" presetID="53" presetClass="entr" presetSubtype="16" fill="hold" nodeType="withEffect">
                                  <p:stCondLst>
                                    <p:cond delay="250"/>
                                  </p:stCondLst>
                                  <p:childTnLst>
                                    <p:set>
                                      <p:cBhvr>
                                        <p:cTn id="24" dur="1" fill="hold">
                                          <p:stCondLst>
                                            <p:cond delay="0"/>
                                          </p:stCondLst>
                                        </p:cTn>
                                        <p:tgtEl>
                                          <p:spTgt spid="18"/>
                                        </p:tgtEl>
                                        <p:attrNameLst>
                                          <p:attrName>style.visibility</p:attrName>
                                        </p:attrNameLst>
                                      </p:cBhvr>
                                      <p:to>
                                        <p:strVal val="visible"/>
                                      </p:to>
                                    </p:set>
                                    <p:anim calcmode="lin" valueType="num">
                                      <p:cBhvr>
                                        <p:cTn id="25" dur="500" fill="hold"/>
                                        <p:tgtEl>
                                          <p:spTgt spid="18"/>
                                        </p:tgtEl>
                                        <p:attrNameLst>
                                          <p:attrName>ppt_w</p:attrName>
                                        </p:attrNameLst>
                                      </p:cBhvr>
                                      <p:tavLst>
                                        <p:tav tm="0">
                                          <p:val>
                                            <p:fltVal val="0"/>
                                          </p:val>
                                        </p:tav>
                                        <p:tav tm="100000">
                                          <p:val>
                                            <p:strVal val="#ppt_w"/>
                                          </p:val>
                                        </p:tav>
                                      </p:tavLst>
                                    </p:anim>
                                    <p:anim calcmode="lin" valueType="num">
                                      <p:cBhvr>
                                        <p:cTn id="26" dur="500" fill="hold"/>
                                        <p:tgtEl>
                                          <p:spTgt spid="18"/>
                                        </p:tgtEl>
                                        <p:attrNameLst>
                                          <p:attrName>ppt_h</p:attrName>
                                        </p:attrNameLst>
                                      </p:cBhvr>
                                      <p:tavLst>
                                        <p:tav tm="0">
                                          <p:val>
                                            <p:fltVal val="0"/>
                                          </p:val>
                                        </p:tav>
                                        <p:tav tm="100000">
                                          <p:val>
                                            <p:strVal val="#ppt_h"/>
                                          </p:val>
                                        </p:tav>
                                      </p:tavLst>
                                    </p:anim>
                                    <p:animEffect transition="in" filter="fade">
                                      <p:cBhvr>
                                        <p:cTn id="27" dur="500"/>
                                        <p:tgtEl>
                                          <p:spTgt spid="18"/>
                                        </p:tgtEl>
                                      </p:cBhvr>
                                    </p:animEffect>
                                  </p:childTnLst>
                                </p:cTn>
                              </p:par>
                              <p:par>
                                <p:cTn id="28" presetID="22" presetClass="entr" presetSubtype="8" fill="hold" grpId="0" nodeType="withEffect">
                                  <p:stCondLst>
                                    <p:cond delay="500"/>
                                  </p:stCondLst>
                                  <p:childTnLst>
                                    <p:set>
                                      <p:cBhvr>
                                        <p:cTn id="29" dur="1" fill="hold">
                                          <p:stCondLst>
                                            <p:cond delay="0"/>
                                          </p:stCondLst>
                                        </p:cTn>
                                        <p:tgtEl>
                                          <p:spTgt spid="17"/>
                                        </p:tgtEl>
                                        <p:attrNameLst>
                                          <p:attrName>style.visibility</p:attrName>
                                        </p:attrNameLst>
                                      </p:cBhvr>
                                      <p:to>
                                        <p:strVal val="visible"/>
                                      </p:to>
                                    </p:set>
                                    <p:animEffect transition="in" filter="wipe(left)">
                                      <p:cBhvr>
                                        <p:cTn id="30" dur="500"/>
                                        <p:tgtEl>
                                          <p:spTgt spid="17"/>
                                        </p:tgtEl>
                                      </p:cBhvr>
                                    </p:animEffect>
                                  </p:childTnLst>
                                </p:cTn>
                              </p:par>
                              <p:par>
                                <p:cTn id="31" presetID="22" presetClass="entr" presetSubtype="8" fill="hold" grpId="0" nodeType="withEffect">
                                  <p:stCondLst>
                                    <p:cond delay="500"/>
                                  </p:stCondLst>
                                  <p:childTnLst>
                                    <p:set>
                                      <p:cBhvr>
                                        <p:cTn id="32" dur="1" fill="hold">
                                          <p:stCondLst>
                                            <p:cond delay="0"/>
                                          </p:stCondLst>
                                        </p:cTn>
                                        <p:tgtEl>
                                          <p:spTgt spid="21"/>
                                        </p:tgtEl>
                                        <p:attrNameLst>
                                          <p:attrName>style.visibility</p:attrName>
                                        </p:attrNameLst>
                                      </p:cBhvr>
                                      <p:to>
                                        <p:strVal val="visible"/>
                                      </p:to>
                                    </p:set>
                                    <p:animEffect transition="in" filter="wipe(left)">
                                      <p:cBhvr>
                                        <p:cTn id="33" dur="500"/>
                                        <p:tgtEl>
                                          <p:spTgt spid="21"/>
                                        </p:tgtEl>
                                      </p:cBhvr>
                                    </p:animEffect>
                                  </p:childTnLst>
                                </p:cTn>
                              </p:par>
                              <p:par>
                                <p:cTn id="34" presetID="22" presetClass="entr" presetSubtype="8" fill="hold" grpId="0" nodeType="withEffect">
                                  <p:stCondLst>
                                    <p:cond delay="500"/>
                                  </p:stCondLst>
                                  <p:childTnLst>
                                    <p:set>
                                      <p:cBhvr>
                                        <p:cTn id="35" dur="1" fill="hold">
                                          <p:stCondLst>
                                            <p:cond delay="0"/>
                                          </p:stCondLst>
                                        </p:cTn>
                                        <p:tgtEl>
                                          <p:spTgt spid="22"/>
                                        </p:tgtEl>
                                        <p:attrNameLst>
                                          <p:attrName>style.visibility</p:attrName>
                                        </p:attrNameLst>
                                      </p:cBhvr>
                                      <p:to>
                                        <p:strVal val="visible"/>
                                      </p:to>
                                    </p:set>
                                    <p:animEffect transition="in" filter="wipe(left)">
                                      <p:cBhvr>
                                        <p:cTn id="36" dur="500"/>
                                        <p:tgtEl>
                                          <p:spTgt spid="22"/>
                                        </p:tgtEl>
                                      </p:cBhvr>
                                    </p:animEffect>
                                  </p:childTnLst>
                                </p:cTn>
                              </p:par>
                              <p:par>
                                <p:cTn id="37" presetID="22" presetClass="entr" presetSubtype="8" fill="hold" grpId="0" nodeType="withEffect">
                                  <p:stCondLst>
                                    <p:cond delay="500"/>
                                  </p:stCondLst>
                                  <p:childTnLst>
                                    <p:set>
                                      <p:cBhvr>
                                        <p:cTn id="38" dur="1" fill="hold">
                                          <p:stCondLst>
                                            <p:cond delay="0"/>
                                          </p:stCondLst>
                                        </p:cTn>
                                        <p:tgtEl>
                                          <p:spTgt spid="25"/>
                                        </p:tgtEl>
                                        <p:attrNameLst>
                                          <p:attrName>style.visibility</p:attrName>
                                        </p:attrNameLst>
                                      </p:cBhvr>
                                      <p:to>
                                        <p:strVal val="visible"/>
                                      </p:to>
                                    </p:set>
                                    <p:animEffect transition="in" filter="wipe(left)">
                                      <p:cBhvr>
                                        <p:cTn id="39" dur="500"/>
                                        <p:tgtEl>
                                          <p:spTgt spid="25"/>
                                        </p:tgtEl>
                                      </p:cBhvr>
                                    </p:animEffect>
                                  </p:childTnLst>
                                </p:cTn>
                              </p:par>
                              <p:par>
                                <p:cTn id="40" presetID="22" presetClass="entr" presetSubtype="2" fill="hold" nodeType="withEffect">
                                  <p:stCondLst>
                                    <p:cond delay="0"/>
                                  </p:stCondLst>
                                  <p:childTnLst>
                                    <p:set>
                                      <p:cBhvr>
                                        <p:cTn id="41" dur="1" fill="hold">
                                          <p:stCondLst>
                                            <p:cond delay="0"/>
                                          </p:stCondLst>
                                        </p:cTn>
                                        <p:tgtEl>
                                          <p:spTgt spid="24"/>
                                        </p:tgtEl>
                                        <p:attrNameLst>
                                          <p:attrName>style.visibility</p:attrName>
                                        </p:attrNameLst>
                                      </p:cBhvr>
                                      <p:to>
                                        <p:strVal val="visible"/>
                                      </p:to>
                                    </p:set>
                                    <p:animEffect transition="in" filter="wipe(right)">
                                      <p:cBhvr>
                                        <p:cTn id="42" dur="500"/>
                                        <p:tgtEl>
                                          <p:spTgt spid="24"/>
                                        </p:tgtEl>
                                      </p:cBhvr>
                                    </p:animEffect>
                                  </p:childTnLst>
                                </p:cTn>
                              </p:par>
                              <p:par>
                                <p:cTn id="43" presetID="22" presetClass="entr" presetSubtype="8" fill="hold" grpId="0" nodeType="withEffect">
                                  <p:stCondLst>
                                    <p:cond delay="500"/>
                                  </p:stCondLst>
                                  <p:childTnLst>
                                    <p:set>
                                      <p:cBhvr>
                                        <p:cTn id="44" dur="1" fill="hold">
                                          <p:stCondLst>
                                            <p:cond delay="0"/>
                                          </p:stCondLst>
                                        </p:cTn>
                                        <p:tgtEl>
                                          <p:spTgt spid="28"/>
                                        </p:tgtEl>
                                        <p:attrNameLst>
                                          <p:attrName>style.visibility</p:attrName>
                                        </p:attrNameLst>
                                      </p:cBhvr>
                                      <p:to>
                                        <p:strVal val="visible"/>
                                      </p:to>
                                    </p:set>
                                    <p:animEffect transition="in" filter="wipe(left)">
                                      <p:cBhvr>
                                        <p:cTn id="45"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7" grpId="0"/>
      <p:bldP spid="21" grpId="0"/>
      <p:bldP spid="22" grpId="0"/>
      <p:bldP spid="25" grpId="0"/>
      <p:bldP spid="28"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0" y="1851645"/>
            <a:ext cx="4205521" cy="3154710"/>
          </a:xfrm>
          <a:prstGeom prst="rect">
            <a:avLst/>
          </a:prstGeom>
          <a:noFill/>
        </p:spPr>
        <p:txBody>
          <a:bodyPr wrap="square" rtlCol="0">
            <a:spAutoFit/>
          </a:bodyPr>
          <a:lstStyle/>
          <a:p>
            <a:pPr algn="ctr"/>
            <a:r>
              <a:rPr lang="en-US" altLang="zh-CN" sz="19900" b="1" dirty="0" smtClean="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04</a:t>
            </a:r>
            <a:endParaRPr lang="zh-CN" altLang="en-US" sz="19900" b="1"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7" name="文本框 6"/>
          <p:cNvSpPr txBox="1"/>
          <p:nvPr/>
        </p:nvSpPr>
        <p:spPr>
          <a:xfrm>
            <a:off x="3887162" y="2845078"/>
            <a:ext cx="4663440" cy="523220"/>
          </a:xfrm>
          <a:prstGeom prst="rect">
            <a:avLst/>
          </a:prstGeom>
          <a:noFill/>
        </p:spPr>
        <p:txBody>
          <a:bodyPr wrap="square" rtlCol="0">
            <a:spAutoFit/>
          </a:bodyPr>
          <a:lstStyle/>
          <a:p>
            <a:r>
              <a:rPr lang="en-US" altLang="en-US" sz="2800" b="1" dirty="0" smtClean="0">
                <a:solidFill>
                  <a:schemeClr val="tx1">
                    <a:lumMod val="85000"/>
                    <a:lumOff val="15000"/>
                  </a:schemeClr>
                </a:solidFill>
                <a:latin typeface="微软雅黑" panose="020B0503020204020204" pitchFamily="34" charset="-122"/>
                <a:ea typeface="微软雅黑" panose="020B0503020204020204" pitchFamily="34" charset="-122"/>
              </a:rPr>
              <a:t>评价与分析</a:t>
            </a:r>
            <a:endParaRPr lang="en-US" altLang="zh-CN" sz="28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nvGrpSpPr>
          <p:cNvPr id="15" name="组合 14"/>
          <p:cNvGrpSpPr/>
          <p:nvPr/>
        </p:nvGrpSpPr>
        <p:grpSpPr>
          <a:xfrm>
            <a:off x="3887162" y="3375000"/>
            <a:ext cx="4663440" cy="108000"/>
            <a:chOff x="3649980" y="3375660"/>
            <a:chExt cx="4663440" cy="108000"/>
          </a:xfrm>
        </p:grpSpPr>
        <p:cxnSp>
          <p:nvCxnSpPr>
            <p:cNvPr id="10" name="直接连接符 9"/>
            <p:cNvCxnSpPr/>
            <p:nvPr/>
          </p:nvCxnSpPr>
          <p:spPr>
            <a:xfrm>
              <a:off x="3733800" y="3429660"/>
              <a:ext cx="449580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3" name="椭圆 12"/>
            <p:cNvSpPr>
              <a:spLocks/>
            </p:cNvSpPr>
            <p:nvPr/>
          </p:nvSpPr>
          <p:spPr>
            <a:xfrm>
              <a:off x="3649980" y="3375660"/>
              <a:ext cx="108000" cy="1080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a:spLocks/>
            </p:cNvSpPr>
            <p:nvPr/>
          </p:nvSpPr>
          <p:spPr>
            <a:xfrm>
              <a:off x="8205420" y="3375660"/>
              <a:ext cx="108000" cy="1080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useBgFill="1">
        <p:nvSpPr>
          <p:cNvPr id="16" name="文本框 15"/>
          <p:cNvSpPr txBox="1"/>
          <p:nvPr/>
        </p:nvSpPr>
        <p:spPr>
          <a:xfrm>
            <a:off x="487591" y="3105835"/>
            <a:ext cx="3230339" cy="646331"/>
          </a:xfrm>
          <a:prstGeom prst="rect">
            <a:avLst/>
          </a:prstGeom>
        </p:spPr>
        <p:txBody>
          <a:bodyPr wrap="square" rtlCol="0">
            <a:spAutoFit/>
          </a:bodyPr>
          <a:lstStyle/>
          <a:p>
            <a:pPr algn="ctr"/>
            <a:r>
              <a:rPr lang="en-US" altLang="zh-CN" sz="3600" b="1" dirty="0" smtClean="0">
                <a:solidFill>
                  <a:schemeClr val="accent1"/>
                </a:solidFill>
                <a:latin typeface="Times New Roman" panose="02020603050405020304" pitchFamily="18" charset="0"/>
                <a:cs typeface="Times New Roman" panose="02020603050405020304" pitchFamily="18" charset="0"/>
              </a:rPr>
              <a:t>PART FOUR</a:t>
            </a:r>
            <a:endParaRPr lang="zh-CN" altLang="en-US" sz="3600" b="1" dirty="0">
              <a:solidFill>
                <a:schemeClr val="accent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23061645"/>
      </p:ext>
    </p:extLst>
  </p:cSld>
  <p:clrMapOvr>
    <a:masterClrMapping/>
  </p:clrMapOvr>
  <mc:AlternateContent xmlns:mc="http://schemas.openxmlformats.org/markup-compatibility/2006" xmlns:p14="http://schemas.microsoft.com/office/powerpoint/2010/main">
    <mc:Choice Requires="p14">
      <p:transition spd="slow" p14:dur="2000" advTm="912"/>
    </mc:Choice>
    <mc:Fallback xmlns="">
      <p:transition spd="slow" advTm="912"/>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par>
                                <p:cTn id="10" presetID="12" presetClass="entr" presetSubtype="4" fill="hold" grpId="0" nodeType="with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p:tgtEl>
                                          <p:spTgt spid="7"/>
                                        </p:tgtEl>
                                        <p:attrNameLst>
                                          <p:attrName>ppt_y</p:attrName>
                                        </p:attrNameLst>
                                      </p:cBhvr>
                                      <p:tavLst>
                                        <p:tav tm="0">
                                          <p:val>
                                            <p:strVal val="#ppt_y+#ppt_h*1.125000"/>
                                          </p:val>
                                        </p:tav>
                                        <p:tav tm="100000">
                                          <p:val>
                                            <p:strVal val="#ppt_y"/>
                                          </p:val>
                                        </p:tav>
                                      </p:tavLst>
                                    </p:anim>
                                    <p:animEffect transition="in" filter="wipe(up)">
                                      <p:cBhvr>
                                        <p:cTn id="13" dur="500"/>
                                        <p:tgtEl>
                                          <p:spTgt spid="7"/>
                                        </p:tgtEl>
                                      </p:cBhvr>
                                    </p:animEffect>
                                  </p:childTnLst>
                                </p:cTn>
                              </p:par>
                              <p:par>
                                <p:cTn id="14" presetID="22" presetClass="entr" presetSubtype="8" fill="hold" nodeType="with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wipe(left)">
                                      <p:cBhvr>
                                        <p:cTn id="16" dur="500"/>
                                        <p:tgtEl>
                                          <p:spTgt spid="15"/>
                                        </p:tgtEl>
                                      </p:cBhvr>
                                    </p:animEffect>
                                  </p:childTnLst>
                                </p:cTn>
                              </p:par>
                              <p:par>
                                <p:cTn id="17" presetID="16" presetClass="entr" presetSubtype="37" fill="hold" grpId="0" nodeType="withEffect">
                                  <p:stCondLst>
                                    <p:cond delay="400"/>
                                  </p:stCondLst>
                                  <p:childTnLst>
                                    <p:set>
                                      <p:cBhvr>
                                        <p:cTn id="18" dur="1" fill="hold">
                                          <p:stCondLst>
                                            <p:cond delay="0"/>
                                          </p:stCondLst>
                                        </p:cTn>
                                        <p:tgtEl>
                                          <p:spTgt spid="16"/>
                                        </p:tgtEl>
                                        <p:attrNameLst>
                                          <p:attrName>style.visibility</p:attrName>
                                        </p:attrNameLst>
                                      </p:cBhvr>
                                      <p:to>
                                        <p:strVal val="visible"/>
                                      </p:to>
                                    </p:set>
                                    <p:animEffect transition="in" filter="barn(outVertical)">
                                      <p:cBhvr>
                                        <p:cTn id="19"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1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5991142" y="3727456"/>
            <a:ext cx="2573308" cy="415498"/>
          </a:xfrm>
          <a:prstGeom prst="rect">
            <a:avLst/>
          </a:prstGeom>
          <a:noFill/>
        </p:spPr>
        <p:txBody>
          <a:bodyPr wrap="square" rtlCol="0">
            <a:spAutoFit/>
          </a:bodyPr>
          <a:lstStyle/>
          <a:p>
            <a:r>
              <a:rPr lang="en-US" altLang="zh-CN" sz="1050" dirty="0" smtClean="0">
                <a:solidFill>
                  <a:schemeClr val="tx1">
                    <a:lumMod val="85000"/>
                    <a:lumOff val="15000"/>
                  </a:schemeClr>
                </a:solidFill>
                <a:latin typeface="Times New Roman" panose="02020603050405020304" pitchFamily="18" charset="0"/>
                <a:ea typeface="微软雅黑" panose="020B0503020204020204" pitchFamily="34" charset="-122"/>
                <a:cs typeface="Times New Roman" panose="02020603050405020304" pitchFamily="18" charset="0"/>
              </a:rPr>
              <a:t>Dept. of Electronic Engineering,</a:t>
            </a:r>
          </a:p>
          <a:p>
            <a:r>
              <a:rPr lang="en-US" altLang="zh-CN" sz="1050" dirty="0" smtClean="0">
                <a:solidFill>
                  <a:schemeClr val="tx1">
                    <a:lumMod val="85000"/>
                    <a:lumOff val="15000"/>
                  </a:schemeClr>
                </a:solidFill>
                <a:latin typeface="Times New Roman" panose="02020603050405020304" pitchFamily="18" charset="0"/>
                <a:ea typeface="微软雅黑" panose="020B0503020204020204" pitchFamily="34" charset="-122"/>
                <a:cs typeface="Times New Roman" panose="02020603050405020304" pitchFamily="18" charset="0"/>
              </a:rPr>
              <a:t>Tsinghua University</a:t>
            </a:r>
            <a:endParaRPr lang="en-US" altLang="zh-CN" sz="1050" dirty="0">
              <a:solidFill>
                <a:schemeClr val="tx1">
                  <a:lumMod val="85000"/>
                  <a:lumOff val="1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3" name="组合 2"/>
          <p:cNvGrpSpPr/>
          <p:nvPr/>
        </p:nvGrpSpPr>
        <p:grpSpPr>
          <a:xfrm>
            <a:off x="8564451" y="2716812"/>
            <a:ext cx="579549" cy="1361673"/>
            <a:chOff x="8564451" y="2716812"/>
            <a:chExt cx="579549" cy="1361673"/>
          </a:xfrm>
        </p:grpSpPr>
        <p:sp>
          <p:nvSpPr>
            <p:cNvPr id="12" name="矩形 11"/>
            <p:cNvSpPr/>
            <p:nvPr/>
          </p:nvSpPr>
          <p:spPr>
            <a:xfrm>
              <a:off x="8564451" y="2716812"/>
              <a:ext cx="579549" cy="9934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p:cNvSpPr/>
            <p:nvPr/>
          </p:nvSpPr>
          <p:spPr>
            <a:xfrm>
              <a:off x="8564451" y="3805061"/>
              <a:ext cx="579549" cy="2734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 name="组合 1"/>
          <p:cNvGrpSpPr/>
          <p:nvPr/>
        </p:nvGrpSpPr>
        <p:grpSpPr>
          <a:xfrm>
            <a:off x="0" y="2716812"/>
            <a:ext cx="5991142" cy="1393182"/>
            <a:chOff x="0" y="2716812"/>
            <a:chExt cx="5991142" cy="1393182"/>
          </a:xfrm>
        </p:grpSpPr>
        <p:sp>
          <p:nvSpPr>
            <p:cNvPr id="30" name="矩形 29"/>
            <p:cNvSpPr/>
            <p:nvPr/>
          </p:nvSpPr>
          <p:spPr>
            <a:xfrm>
              <a:off x="0" y="3805061"/>
              <a:ext cx="5991141" cy="2734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0" y="2716812"/>
              <a:ext cx="5991142" cy="9934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2697049" y="2861681"/>
              <a:ext cx="3294091" cy="686598"/>
            </a:xfrm>
            <a:prstGeom prst="rect">
              <a:avLst/>
            </a:prstGeom>
            <a:noFill/>
          </p:spPr>
          <p:txBody>
            <a:bodyPr wrap="square" rtlCol="0">
              <a:spAutoFit/>
            </a:bodyPr>
            <a:lstStyle/>
            <a:p>
              <a:pPr algn="r">
                <a:lnSpc>
                  <a:spcPct val="125000"/>
                </a:lnSpc>
              </a:pPr>
              <a:r>
                <a:rPr lang="en-US" altLang="zh-CN" sz="3400" b="1" dirty="0" smtClean="0">
                  <a:solidFill>
                    <a:schemeClr val="bg1"/>
                  </a:solidFill>
                  <a:latin typeface="微软雅黑" panose="020B0503020204020204" pitchFamily="34" charset="-122"/>
                  <a:ea typeface="微软雅黑" panose="020B0503020204020204" pitchFamily="34" charset="-122"/>
                </a:rPr>
                <a:t>Thanks!</a:t>
              </a:r>
              <a:endParaRPr lang="zh-CN" altLang="en-US" sz="3400" b="1" dirty="0" smtClean="0">
                <a:solidFill>
                  <a:schemeClr val="bg1"/>
                </a:solidFill>
                <a:latin typeface="微软雅黑" panose="020B0503020204020204" pitchFamily="34" charset="-122"/>
                <a:ea typeface="微软雅黑" panose="020B0503020204020204" pitchFamily="34" charset="-122"/>
              </a:endParaRPr>
            </a:p>
          </p:txBody>
        </p:sp>
        <p:sp>
          <p:nvSpPr>
            <p:cNvPr id="33" name="文本框 32"/>
            <p:cNvSpPr txBox="1"/>
            <p:nvPr/>
          </p:nvSpPr>
          <p:spPr>
            <a:xfrm>
              <a:off x="3247352" y="3720144"/>
              <a:ext cx="2743788" cy="389850"/>
            </a:xfrm>
            <a:prstGeom prst="rect">
              <a:avLst/>
            </a:prstGeom>
            <a:noFill/>
          </p:spPr>
          <p:txBody>
            <a:bodyPr wrap="square" rtlCol="0">
              <a:spAutoFit/>
            </a:bodyPr>
            <a:lstStyle/>
            <a:p>
              <a:pPr algn="r">
                <a:lnSpc>
                  <a:spcPct val="125000"/>
                </a:lnSpc>
              </a:pPr>
              <a:r>
                <a:rPr lang="zh-CN" altLang="en-US" sz="1600" dirty="0" smtClean="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数字图像处理</a:t>
              </a:r>
              <a:endParaRPr lang="zh-CN" altLang="en-US" sz="16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grpSp>
        <p:nvGrpSpPr>
          <p:cNvPr id="5" name="组合 4"/>
          <p:cNvGrpSpPr/>
          <p:nvPr/>
        </p:nvGrpSpPr>
        <p:grpSpPr>
          <a:xfrm>
            <a:off x="222586" y="2787385"/>
            <a:ext cx="1224000" cy="1223998"/>
            <a:chOff x="222586" y="2787385"/>
            <a:chExt cx="1224000" cy="1223998"/>
          </a:xfrm>
        </p:grpSpPr>
        <p:sp>
          <p:nvSpPr>
            <p:cNvPr id="20" name="椭圆 19"/>
            <p:cNvSpPr/>
            <p:nvPr/>
          </p:nvSpPr>
          <p:spPr>
            <a:xfrm>
              <a:off x="222586" y="2787385"/>
              <a:ext cx="1224000" cy="1223998"/>
            </a:xfrm>
            <a:prstGeom prst="ellipse">
              <a:avLst/>
            </a:prstGeom>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Freeform 5"/>
            <p:cNvSpPr>
              <a:spLocks noEditPoints="1"/>
            </p:cNvSpPr>
            <p:nvPr/>
          </p:nvSpPr>
          <p:spPr bwMode="auto">
            <a:xfrm>
              <a:off x="446632" y="3034538"/>
              <a:ext cx="775907" cy="729691"/>
            </a:xfrm>
            <a:custGeom>
              <a:avLst/>
              <a:gdLst>
                <a:gd name="T0" fmla="*/ 8 w 97"/>
                <a:gd name="T1" fmla="*/ 10 h 91"/>
                <a:gd name="T2" fmla="*/ 28 w 97"/>
                <a:gd name="T3" fmla="*/ 10 h 91"/>
                <a:gd name="T4" fmla="*/ 41 w 97"/>
                <a:gd name="T5" fmla="*/ 45 h 91"/>
                <a:gd name="T6" fmla="*/ 51 w 97"/>
                <a:gd name="T7" fmla="*/ 41 h 91"/>
                <a:gd name="T8" fmla="*/ 59 w 97"/>
                <a:gd name="T9" fmla="*/ 46 h 91"/>
                <a:gd name="T10" fmla="*/ 66 w 97"/>
                <a:gd name="T11" fmla="*/ 27 h 91"/>
                <a:gd name="T12" fmla="*/ 73 w 97"/>
                <a:gd name="T13" fmla="*/ 34 h 91"/>
                <a:gd name="T14" fmla="*/ 83 w 97"/>
                <a:gd name="T15" fmla="*/ 23 h 91"/>
                <a:gd name="T16" fmla="*/ 73 w 97"/>
                <a:gd name="T17" fmla="*/ 40 h 91"/>
                <a:gd name="T18" fmla="*/ 67 w 97"/>
                <a:gd name="T19" fmla="*/ 33 h 91"/>
                <a:gd name="T20" fmla="*/ 61 w 97"/>
                <a:gd name="T21" fmla="*/ 51 h 91"/>
                <a:gd name="T22" fmla="*/ 51 w 97"/>
                <a:gd name="T23" fmla="*/ 45 h 91"/>
                <a:gd name="T24" fmla="*/ 41 w 97"/>
                <a:gd name="T25" fmla="*/ 45 h 91"/>
                <a:gd name="T26" fmla="*/ 74 w 97"/>
                <a:gd name="T27" fmla="*/ 86 h 91"/>
                <a:gd name="T28" fmla="*/ 43 w 97"/>
                <a:gd name="T29" fmla="*/ 91 h 91"/>
                <a:gd name="T30" fmla="*/ 63 w 97"/>
                <a:gd name="T31" fmla="*/ 68 h 91"/>
                <a:gd name="T32" fmla="*/ 97 w 97"/>
                <a:gd name="T33" fmla="*/ 68 h 91"/>
                <a:gd name="T34" fmla="*/ 97 w 97"/>
                <a:gd name="T35" fmla="*/ 6 h 91"/>
                <a:gd name="T36" fmla="*/ 93 w 97"/>
                <a:gd name="T37" fmla="*/ 3 h 91"/>
                <a:gd name="T38" fmla="*/ 34 w 97"/>
                <a:gd name="T39" fmla="*/ 9 h 91"/>
                <a:gd name="T40" fmla="*/ 90 w 97"/>
                <a:gd name="T41" fmla="*/ 61 h 91"/>
                <a:gd name="T42" fmla="*/ 36 w 97"/>
                <a:gd name="T43" fmla="*/ 68 h 91"/>
                <a:gd name="T44" fmla="*/ 54 w 97"/>
                <a:gd name="T45" fmla="*/ 84 h 91"/>
                <a:gd name="T46" fmla="*/ 63 w 97"/>
                <a:gd name="T47" fmla="*/ 68 h 91"/>
                <a:gd name="T48" fmla="*/ 7 w 97"/>
                <a:gd name="T49" fmla="*/ 55 h 91"/>
                <a:gd name="T50" fmla="*/ 14 w 97"/>
                <a:gd name="T51" fmla="*/ 91 h 91"/>
                <a:gd name="T52" fmla="*/ 20 w 97"/>
                <a:gd name="T53" fmla="*/ 60 h 91"/>
                <a:gd name="T54" fmla="*/ 31 w 97"/>
                <a:gd name="T55" fmla="*/ 91 h 91"/>
                <a:gd name="T56" fmla="*/ 28 w 97"/>
                <a:gd name="T57" fmla="*/ 33 h 91"/>
                <a:gd name="T58" fmla="*/ 55 w 97"/>
                <a:gd name="T59" fmla="*/ 24 h 91"/>
                <a:gd name="T60" fmla="*/ 20 w 97"/>
                <a:gd name="T61" fmla="*/ 23 h 91"/>
                <a:gd name="T62" fmla="*/ 19 w 97"/>
                <a:gd name="T63" fmla="*/ 27 h 91"/>
                <a:gd name="T64" fmla="*/ 18 w 97"/>
                <a:gd name="T65" fmla="*/ 47 h 91"/>
                <a:gd name="T66" fmla="*/ 18 w 97"/>
                <a:gd name="T67" fmla="*/ 47 h 91"/>
                <a:gd name="T68" fmla="*/ 18 w 97"/>
                <a:gd name="T69" fmla="*/ 47 h 91"/>
                <a:gd name="T70" fmla="*/ 16 w 97"/>
                <a:gd name="T71" fmla="*/ 27 h 91"/>
                <a:gd name="T72" fmla="*/ 16 w 97"/>
                <a:gd name="T73" fmla="*/ 23 h 91"/>
                <a:gd name="T74" fmla="*/ 0 w 97"/>
                <a:gd name="T75" fmla="*/ 5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7" h="91">
                  <a:moveTo>
                    <a:pt x="18" y="0"/>
                  </a:moveTo>
                  <a:cubicBezTo>
                    <a:pt x="12" y="0"/>
                    <a:pt x="8" y="4"/>
                    <a:pt x="8" y="10"/>
                  </a:cubicBezTo>
                  <a:cubicBezTo>
                    <a:pt x="8" y="16"/>
                    <a:pt x="12" y="20"/>
                    <a:pt x="18" y="20"/>
                  </a:cubicBezTo>
                  <a:cubicBezTo>
                    <a:pt x="24" y="20"/>
                    <a:pt x="28" y="16"/>
                    <a:pt x="28" y="10"/>
                  </a:cubicBezTo>
                  <a:cubicBezTo>
                    <a:pt x="28" y="4"/>
                    <a:pt x="24" y="0"/>
                    <a:pt x="18" y="0"/>
                  </a:cubicBezTo>
                  <a:close/>
                  <a:moveTo>
                    <a:pt x="41" y="45"/>
                  </a:moveTo>
                  <a:cubicBezTo>
                    <a:pt x="50" y="42"/>
                    <a:pt x="50" y="42"/>
                    <a:pt x="50" y="42"/>
                  </a:cubicBezTo>
                  <a:cubicBezTo>
                    <a:pt x="51" y="41"/>
                    <a:pt x="51" y="41"/>
                    <a:pt x="51" y="41"/>
                  </a:cubicBezTo>
                  <a:cubicBezTo>
                    <a:pt x="52" y="42"/>
                    <a:pt x="52" y="42"/>
                    <a:pt x="52" y="42"/>
                  </a:cubicBezTo>
                  <a:cubicBezTo>
                    <a:pt x="59" y="46"/>
                    <a:pt x="59" y="46"/>
                    <a:pt x="59" y="46"/>
                  </a:cubicBezTo>
                  <a:cubicBezTo>
                    <a:pt x="65" y="29"/>
                    <a:pt x="65" y="29"/>
                    <a:pt x="65" y="29"/>
                  </a:cubicBezTo>
                  <a:cubicBezTo>
                    <a:pt x="66" y="27"/>
                    <a:pt x="66" y="27"/>
                    <a:pt x="66" y="27"/>
                  </a:cubicBezTo>
                  <a:cubicBezTo>
                    <a:pt x="67" y="29"/>
                    <a:pt x="67" y="29"/>
                    <a:pt x="67" y="29"/>
                  </a:cubicBezTo>
                  <a:cubicBezTo>
                    <a:pt x="73" y="34"/>
                    <a:pt x="73" y="34"/>
                    <a:pt x="73" y="34"/>
                  </a:cubicBezTo>
                  <a:cubicBezTo>
                    <a:pt x="81" y="21"/>
                    <a:pt x="81" y="21"/>
                    <a:pt x="81" y="21"/>
                  </a:cubicBezTo>
                  <a:cubicBezTo>
                    <a:pt x="83" y="23"/>
                    <a:pt x="83" y="23"/>
                    <a:pt x="83" y="23"/>
                  </a:cubicBezTo>
                  <a:cubicBezTo>
                    <a:pt x="75" y="38"/>
                    <a:pt x="75" y="38"/>
                    <a:pt x="75" y="38"/>
                  </a:cubicBezTo>
                  <a:cubicBezTo>
                    <a:pt x="73" y="40"/>
                    <a:pt x="73" y="40"/>
                    <a:pt x="73" y="40"/>
                  </a:cubicBezTo>
                  <a:cubicBezTo>
                    <a:pt x="72" y="38"/>
                    <a:pt x="72" y="38"/>
                    <a:pt x="72" y="38"/>
                  </a:cubicBezTo>
                  <a:cubicBezTo>
                    <a:pt x="67" y="33"/>
                    <a:pt x="67" y="33"/>
                    <a:pt x="67" y="33"/>
                  </a:cubicBezTo>
                  <a:cubicBezTo>
                    <a:pt x="61" y="49"/>
                    <a:pt x="61" y="49"/>
                    <a:pt x="61" y="49"/>
                  </a:cubicBezTo>
                  <a:cubicBezTo>
                    <a:pt x="61" y="51"/>
                    <a:pt x="61" y="51"/>
                    <a:pt x="61" y="51"/>
                  </a:cubicBezTo>
                  <a:cubicBezTo>
                    <a:pt x="59" y="50"/>
                    <a:pt x="59" y="50"/>
                    <a:pt x="59" y="50"/>
                  </a:cubicBezTo>
                  <a:cubicBezTo>
                    <a:pt x="51" y="45"/>
                    <a:pt x="51" y="45"/>
                    <a:pt x="51" y="45"/>
                  </a:cubicBezTo>
                  <a:cubicBezTo>
                    <a:pt x="42" y="48"/>
                    <a:pt x="42" y="48"/>
                    <a:pt x="42" y="48"/>
                  </a:cubicBezTo>
                  <a:cubicBezTo>
                    <a:pt x="41" y="45"/>
                    <a:pt x="41" y="45"/>
                    <a:pt x="41" y="45"/>
                  </a:cubicBezTo>
                  <a:close/>
                  <a:moveTo>
                    <a:pt x="43" y="86"/>
                  </a:moveTo>
                  <a:cubicBezTo>
                    <a:pt x="74" y="86"/>
                    <a:pt x="74" y="86"/>
                    <a:pt x="74" y="86"/>
                  </a:cubicBezTo>
                  <a:cubicBezTo>
                    <a:pt x="74" y="91"/>
                    <a:pt x="74" y="91"/>
                    <a:pt x="74" y="91"/>
                  </a:cubicBezTo>
                  <a:cubicBezTo>
                    <a:pt x="43" y="91"/>
                    <a:pt x="43" y="91"/>
                    <a:pt x="43" y="91"/>
                  </a:cubicBezTo>
                  <a:cubicBezTo>
                    <a:pt x="43" y="86"/>
                    <a:pt x="43" y="86"/>
                    <a:pt x="43" y="86"/>
                  </a:cubicBezTo>
                  <a:close/>
                  <a:moveTo>
                    <a:pt x="63" y="68"/>
                  </a:moveTo>
                  <a:cubicBezTo>
                    <a:pt x="93" y="68"/>
                    <a:pt x="93" y="68"/>
                    <a:pt x="93" y="68"/>
                  </a:cubicBezTo>
                  <a:cubicBezTo>
                    <a:pt x="97" y="68"/>
                    <a:pt x="97" y="68"/>
                    <a:pt x="97" y="68"/>
                  </a:cubicBezTo>
                  <a:cubicBezTo>
                    <a:pt x="97" y="64"/>
                    <a:pt x="97" y="64"/>
                    <a:pt x="97" y="64"/>
                  </a:cubicBezTo>
                  <a:cubicBezTo>
                    <a:pt x="97" y="6"/>
                    <a:pt x="97" y="6"/>
                    <a:pt x="97" y="6"/>
                  </a:cubicBezTo>
                  <a:cubicBezTo>
                    <a:pt x="97" y="3"/>
                    <a:pt x="97" y="3"/>
                    <a:pt x="97" y="3"/>
                  </a:cubicBezTo>
                  <a:cubicBezTo>
                    <a:pt x="93" y="3"/>
                    <a:pt x="93" y="3"/>
                    <a:pt x="93" y="3"/>
                  </a:cubicBezTo>
                  <a:cubicBezTo>
                    <a:pt x="34" y="3"/>
                    <a:pt x="34" y="3"/>
                    <a:pt x="34" y="3"/>
                  </a:cubicBezTo>
                  <a:cubicBezTo>
                    <a:pt x="34" y="9"/>
                    <a:pt x="34" y="9"/>
                    <a:pt x="34" y="9"/>
                  </a:cubicBezTo>
                  <a:cubicBezTo>
                    <a:pt x="90" y="9"/>
                    <a:pt x="90" y="9"/>
                    <a:pt x="90" y="9"/>
                  </a:cubicBezTo>
                  <a:cubicBezTo>
                    <a:pt x="90" y="61"/>
                    <a:pt x="90" y="61"/>
                    <a:pt x="90" y="61"/>
                  </a:cubicBezTo>
                  <a:cubicBezTo>
                    <a:pt x="36" y="61"/>
                    <a:pt x="36" y="61"/>
                    <a:pt x="36" y="61"/>
                  </a:cubicBezTo>
                  <a:cubicBezTo>
                    <a:pt x="36" y="68"/>
                    <a:pt x="36" y="68"/>
                    <a:pt x="36" y="68"/>
                  </a:cubicBezTo>
                  <a:cubicBezTo>
                    <a:pt x="54" y="68"/>
                    <a:pt x="54" y="68"/>
                    <a:pt x="54" y="68"/>
                  </a:cubicBezTo>
                  <a:cubicBezTo>
                    <a:pt x="54" y="84"/>
                    <a:pt x="54" y="84"/>
                    <a:pt x="54" y="84"/>
                  </a:cubicBezTo>
                  <a:cubicBezTo>
                    <a:pt x="63" y="84"/>
                    <a:pt x="63" y="84"/>
                    <a:pt x="63" y="84"/>
                  </a:cubicBezTo>
                  <a:cubicBezTo>
                    <a:pt x="63" y="68"/>
                    <a:pt x="63" y="68"/>
                    <a:pt x="63" y="68"/>
                  </a:cubicBezTo>
                  <a:close/>
                  <a:moveTo>
                    <a:pt x="0" y="50"/>
                  </a:moveTo>
                  <a:cubicBezTo>
                    <a:pt x="7" y="55"/>
                    <a:pt x="7" y="55"/>
                    <a:pt x="7" y="55"/>
                  </a:cubicBezTo>
                  <a:cubicBezTo>
                    <a:pt x="5" y="91"/>
                    <a:pt x="5" y="91"/>
                    <a:pt x="5" y="91"/>
                  </a:cubicBezTo>
                  <a:cubicBezTo>
                    <a:pt x="14" y="91"/>
                    <a:pt x="14" y="91"/>
                    <a:pt x="14" y="91"/>
                  </a:cubicBezTo>
                  <a:cubicBezTo>
                    <a:pt x="16" y="60"/>
                    <a:pt x="16" y="60"/>
                    <a:pt x="16" y="60"/>
                  </a:cubicBezTo>
                  <a:cubicBezTo>
                    <a:pt x="20" y="60"/>
                    <a:pt x="20" y="60"/>
                    <a:pt x="20" y="60"/>
                  </a:cubicBezTo>
                  <a:cubicBezTo>
                    <a:pt x="22" y="91"/>
                    <a:pt x="22" y="91"/>
                    <a:pt x="22" y="91"/>
                  </a:cubicBezTo>
                  <a:cubicBezTo>
                    <a:pt x="31" y="91"/>
                    <a:pt x="31" y="91"/>
                    <a:pt x="31" y="91"/>
                  </a:cubicBezTo>
                  <a:cubicBezTo>
                    <a:pt x="29" y="55"/>
                    <a:pt x="29" y="55"/>
                    <a:pt x="29" y="55"/>
                  </a:cubicBezTo>
                  <a:cubicBezTo>
                    <a:pt x="28" y="33"/>
                    <a:pt x="28" y="33"/>
                    <a:pt x="28" y="33"/>
                  </a:cubicBezTo>
                  <a:cubicBezTo>
                    <a:pt x="50" y="32"/>
                    <a:pt x="50" y="32"/>
                    <a:pt x="50" y="32"/>
                  </a:cubicBezTo>
                  <a:cubicBezTo>
                    <a:pt x="55" y="24"/>
                    <a:pt x="55" y="24"/>
                    <a:pt x="55" y="24"/>
                  </a:cubicBezTo>
                  <a:cubicBezTo>
                    <a:pt x="30" y="23"/>
                    <a:pt x="30" y="23"/>
                    <a:pt x="30" y="23"/>
                  </a:cubicBezTo>
                  <a:cubicBezTo>
                    <a:pt x="20" y="23"/>
                    <a:pt x="20" y="23"/>
                    <a:pt x="20" y="23"/>
                  </a:cubicBezTo>
                  <a:cubicBezTo>
                    <a:pt x="20" y="24"/>
                    <a:pt x="20" y="24"/>
                    <a:pt x="20" y="24"/>
                  </a:cubicBezTo>
                  <a:cubicBezTo>
                    <a:pt x="19" y="27"/>
                    <a:pt x="19" y="27"/>
                    <a:pt x="19" y="27"/>
                  </a:cubicBezTo>
                  <a:cubicBezTo>
                    <a:pt x="22" y="43"/>
                    <a:pt x="22" y="43"/>
                    <a:pt x="22" y="43"/>
                  </a:cubicBezTo>
                  <a:cubicBezTo>
                    <a:pt x="18" y="47"/>
                    <a:pt x="18" y="47"/>
                    <a:pt x="18" y="47"/>
                  </a:cubicBezTo>
                  <a:cubicBezTo>
                    <a:pt x="18" y="47"/>
                    <a:pt x="18" y="47"/>
                    <a:pt x="18" y="47"/>
                  </a:cubicBezTo>
                  <a:cubicBezTo>
                    <a:pt x="18" y="47"/>
                    <a:pt x="18" y="47"/>
                    <a:pt x="18" y="47"/>
                  </a:cubicBezTo>
                  <a:cubicBezTo>
                    <a:pt x="18" y="47"/>
                    <a:pt x="18" y="47"/>
                    <a:pt x="18" y="47"/>
                  </a:cubicBezTo>
                  <a:cubicBezTo>
                    <a:pt x="18" y="47"/>
                    <a:pt x="18" y="47"/>
                    <a:pt x="18" y="47"/>
                  </a:cubicBezTo>
                  <a:cubicBezTo>
                    <a:pt x="14" y="43"/>
                    <a:pt x="14" y="43"/>
                    <a:pt x="14" y="43"/>
                  </a:cubicBezTo>
                  <a:cubicBezTo>
                    <a:pt x="16" y="27"/>
                    <a:pt x="16" y="27"/>
                    <a:pt x="16" y="27"/>
                  </a:cubicBezTo>
                  <a:cubicBezTo>
                    <a:pt x="15" y="24"/>
                    <a:pt x="15" y="24"/>
                    <a:pt x="15" y="24"/>
                  </a:cubicBezTo>
                  <a:cubicBezTo>
                    <a:pt x="16" y="23"/>
                    <a:pt x="16" y="23"/>
                    <a:pt x="16" y="23"/>
                  </a:cubicBezTo>
                  <a:cubicBezTo>
                    <a:pt x="5" y="23"/>
                    <a:pt x="5" y="23"/>
                    <a:pt x="5" y="23"/>
                  </a:cubicBezTo>
                  <a:lnTo>
                    <a:pt x="0" y="5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grpSp>
      <p:grpSp>
        <p:nvGrpSpPr>
          <p:cNvPr id="4" name="组合 3"/>
          <p:cNvGrpSpPr/>
          <p:nvPr/>
        </p:nvGrpSpPr>
        <p:grpSpPr>
          <a:xfrm>
            <a:off x="1734969" y="2787385"/>
            <a:ext cx="1224000" cy="1223998"/>
            <a:chOff x="1734969" y="2787385"/>
            <a:chExt cx="1224000" cy="1223998"/>
          </a:xfrm>
        </p:grpSpPr>
        <p:sp>
          <p:nvSpPr>
            <p:cNvPr id="27" name="椭圆 26"/>
            <p:cNvSpPr/>
            <p:nvPr/>
          </p:nvSpPr>
          <p:spPr>
            <a:xfrm>
              <a:off x="1734969" y="2787385"/>
              <a:ext cx="1224000" cy="1223998"/>
            </a:xfrm>
            <a:prstGeom prst="ellipse">
              <a:avLst/>
            </a:prstGeom>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Freeform 9"/>
            <p:cNvSpPr>
              <a:spLocks noEditPoints="1"/>
            </p:cNvSpPr>
            <p:nvPr/>
          </p:nvSpPr>
          <p:spPr bwMode="auto">
            <a:xfrm>
              <a:off x="1945451" y="3091502"/>
              <a:ext cx="803035" cy="615763"/>
            </a:xfrm>
            <a:custGeom>
              <a:avLst/>
              <a:gdLst>
                <a:gd name="T0" fmla="*/ 16 w 104"/>
                <a:gd name="T1" fmla="*/ 2 h 79"/>
                <a:gd name="T2" fmla="*/ 27 w 104"/>
                <a:gd name="T3" fmla="*/ 4 h 79"/>
                <a:gd name="T4" fmla="*/ 19 w 104"/>
                <a:gd name="T5" fmla="*/ 48 h 79"/>
                <a:gd name="T6" fmla="*/ 4 w 104"/>
                <a:gd name="T7" fmla="*/ 45 h 79"/>
                <a:gd name="T8" fmla="*/ 16 w 104"/>
                <a:gd name="T9" fmla="*/ 2 h 79"/>
                <a:gd name="T10" fmla="*/ 18 w 104"/>
                <a:gd name="T11" fmla="*/ 65 h 79"/>
                <a:gd name="T12" fmla="*/ 16 w 104"/>
                <a:gd name="T13" fmla="*/ 72 h 79"/>
                <a:gd name="T14" fmla="*/ 101 w 104"/>
                <a:gd name="T15" fmla="*/ 72 h 79"/>
                <a:gd name="T16" fmla="*/ 104 w 104"/>
                <a:gd name="T17" fmla="*/ 72 h 79"/>
                <a:gd name="T18" fmla="*/ 104 w 104"/>
                <a:gd name="T19" fmla="*/ 68 h 79"/>
                <a:gd name="T20" fmla="*/ 104 w 104"/>
                <a:gd name="T21" fmla="*/ 26 h 79"/>
                <a:gd name="T22" fmla="*/ 104 w 104"/>
                <a:gd name="T23" fmla="*/ 24 h 79"/>
                <a:gd name="T24" fmla="*/ 103 w 104"/>
                <a:gd name="T25" fmla="*/ 23 h 79"/>
                <a:gd name="T26" fmla="*/ 90 w 104"/>
                <a:gd name="T27" fmla="*/ 10 h 79"/>
                <a:gd name="T28" fmla="*/ 89 w 104"/>
                <a:gd name="T29" fmla="*/ 9 h 79"/>
                <a:gd name="T30" fmla="*/ 87 w 104"/>
                <a:gd name="T31" fmla="*/ 9 h 79"/>
                <a:gd name="T32" fmla="*/ 31 w 104"/>
                <a:gd name="T33" fmla="*/ 9 h 79"/>
                <a:gd name="T34" fmla="*/ 31 w 104"/>
                <a:gd name="T35" fmla="*/ 17 h 79"/>
                <a:gd name="T36" fmla="*/ 84 w 104"/>
                <a:gd name="T37" fmla="*/ 17 h 79"/>
                <a:gd name="T38" fmla="*/ 83 w 104"/>
                <a:gd name="T39" fmla="*/ 28 h 79"/>
                <a:gd name="T40" fmla="*/ 83 w 104"/>
                <a:gd name="T41" fmla="*/ 30 h 79"/>
                <a:gd name="T42" fmla="*/ 85 w 104"/>
                <a:gd name="T43" fmla="*/ 30 h 79"/>
                <a:gd name="T44" fmla="*/ 97 w 104"/>
                <a:gd name="T45" fmla="*/ 29 h 79"/>
                <a:gd name="T46" fmla="*/ 97 w 104"/>
                <a:gd name="T47" fmla="*/ 65 h 79"/>
                <a:gd name="T48" fmla="*/ 18 w 104"/>
                <a:gd name="T49" fmla="*/ 65 h 79"/>
                <a:gd name="T50" fmla="*/ 95 w 104"/>
                <a:gd name="T51" fmla="*/ 26 h 79"/>
                <a:gd name="T52" fmla="*/ 86 w 104"/>
                <a:gd name="T53" fmla="*/ 26 h 79"/>
                <a:gd name="T54" fmla="*/ 87 w 104"/>
                <a:gd name="T55" fmla="*/ 18 h 79"/>
                <a:gd name="T56" fmla="*/ 95 w 104"/>
                <a:gd name="T57" fmla="*/ 26 h 79"/>
                <a:gd name="T58" fmla="*/ 32 w 104"/>
                <a:gd name="T59" fmla="*/ 43 h 79"/>
                <a:gd name="T60" fmla="*/ 74 w 104"/>
                <a:gd name="T61" fmla="*/ 43 h 79"/>
                <a:gd name="T62" fmla="*/ 74 w 104"/>
                <a:gd name="T63" fmla="*/ 45 h 79"/>
                <a:gd name="T64" fmla="*/ 32 w 104"/>
                <a:gd name="T65" fmla="*/ 45 h 79"/>
                <a:gd name="T66" fmla="*/ 32 w 104"/>
                <a:gd name="T67" fmla="*/ 43 h 79"/>
                <a:gd name="T68" fmla="*/ 32 w 104"/>
                <a:gd name="T69" fmla="*/ 32 h 79"/>
                <a:gd name="T70" fmla="*/ 71 w 104"/>
                <a:gd name="T71" fmla="*/ 32 h 79"/>
                <a:gd name="T72" fmla="*/ 71 w 104"/>
                <a:gd name="T73" fmla="*/ 35 h 79"/>
                <a:gd name="T74" fmla="*/ 32 w 104"/>
                <a:gd name="T75" fmla="*/ 35 h 79"/>
                <a:gd name="T76" fmla="*/ 32 w 104"/>
                <a:gd name="T77" fmla="*/ 32 h 79"/>
                <a:gd name="T78" fmla="*/ 32 w 104"/>
                <a:gd name="T79" fmla="*/ 22 h 79"/>
                <a:gd name="T80" fmla="*/ 71 w 104"/>
                <a:gd name="T81" fmla="*/ 22 h 79"/>
                <a:gd name="T82" fmla="*/ 71 w 104"/>
                <a:gd name="T83" fmla="*/ 25 h 79"/>
                <a:gd name="T84" fmla="*/ 32 w 104"/>
                <a:gd name="T85" fmla="*/ 25 h 79"/>
                <a:gd name="T86" fmla="*/ 32 w 104"/>
                <a:gd name="T87" fmla="*/ 22 h 79"/>
                <a:gd name="T88" fmla="*/ 3 w 104"/>
                <a:gd name="T89" fmla="*/ 66 h 79"/>
                <a:gd name="T90" fmla="*/ 9 w 104"/>
                <a:gd name="T91" fmla="*/ 68 h 79"/>
                <a:gd name="T92" fmla="*/ 9 w 104"/>
                <a:gd name="T93" fmla="*/ 74 h 79"/>
                <a:gd name="T94" fmla="*/ 5 w 104"/>
                <a:gd name="T95" fmla="*/ 79 h 79"/>
                <a:gd name="T96" fmla="*/ 2 w 104"/>
                <a:gd name="T97" fmla="*/ 78 h 79"/>
                <a:gd name="T98" fmla="*/ 0 w 104"/>
                <a:gd name="T99" fmla="*/ 72 h 79"/>
                <a:gd name="T100" fmla="*/ 3 w 104"/>
                <a:gd name="T101" fmla="*/ 66 h 79"/>
                <a:gd name="T102" fmla="*/ 4 w 104"/>
                <a:gd name="T103" fmla="*/ 48 h 79"/>
                <a:gd name="T104" fmla="*/ 2 w 104"/>
                <a:gd name="T105" fmla="*/ 65 h 79"/>
                <a:gd name="T106" fmla="*/ 12 w 104"/>
                <a:gd name="T107" fmla="*/ 67 h 79"/>
                <a:gd name="T108" fmla="*/ 17 w 104"/>
                <a:gd name="T109" fmla="*/ 51 h 79"/>
                <a:gd name="T110" fmla="*/ 4 w 104"/>
                <a:gd name="T111" fmla="*/ 48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04" h="79">
                  <a:moveTo>
                    <a:pt x="16" y="2"/>
                  </a:moveTo>
                  <a:cubicBezTo>
                    <a:pt x="21" y="0"/>
                    <a:pt x="24" y="1"/>
                    <a:pt x="27" y="4"/>
                  </a:cubicBezTo>
                  <a:cubicBezTo>
                    <a:pt x="26" y="20"/>
                    <a:pt x="23" y="35"/>
                    <a:pt x="19" y="48"/>
                  </a:cubicBezTo>
                  <a:cubicBezTo>
                    <a:pt x="14" y="47"/>
                    <a:pt x="9" y="46"/>
                    <a:pt x="4" y="45"/>
                  </a:cubicBezTo>
                  <a:cubicBezTo>
                    <a:pt x="6" y="29"/>
                    <a:pt x="10" y="15"/>
                    <a:pt x="16" y="2"/>
                  </a:cubicBezTo>
                  <a:close/>
                  <a:moveTo>
                    <a:pt x="18" y="65"/>
                  </a:moveTo>
                  <a:cubicBezTo>
                    <a:pt x="16" y="72"/>
                    <a:pt x="16" y="72"/>
                    <a:pt x="16" y="72"/>
                  </a:cubicBezTo>
                  <a:cubicBezTo>
                    <a:pt x="69" y="72"/>
                    <a:pt x="74" y="72"/>
                    <a:pt x="101" y="72"/>
                  </a:cubicBezTo>
                  <a:cubicBezTo>
                    <a:pt x="104" y="72"/>
                    <a:pt x="104" y="72"/>
                    <a:pt x="104" y="72"/>
                  </a:cubicBezTo>
                  <a:cubicBezTo>
                    <a:pt x="104" y="68"/>
                    <a:pt x="104" y="68"/>
                    <a:pt x="104" y="68"/>
                  </a:cubicBezTo>
                  <a:cubicBezTo>
                    <a:pt x="104" y="26"/>
                    <a:pt x="104" y="26"/>
                    <a:pt x="104" y="26"/>
                  </a:cubicBezTo>
                  <a:cubicBezTo>
                    <a:pt x="104" y="24"/>
                    <a:pt x="104" y="24"/>
                    <a:pt x="104" y="24"/>
                  </a:cubicBezTo>
                  <a:cubicBezTo>
                    <a:pt x="103" y="23"/>
                    <a:pt x="103" y="23"/>
                    <a:pt x="103" y="23"/>
                  </a:cubicBezTo>
                  <a:cubicBezTo>
                    <a:pt x="90" y="10"/>
                    <a:pt x="90" y="10"/>
                    <a:pt x="90" y="10"/>
                  </a:cubicBezTo>
                  <a:cubicBezTo>
                    <a:pt x="89" y="9"/>
                    <a:pt x="89" y="9"/>
                    <a:pt x="89" y="9"/>
                  </a:cubicBezTo>
                  <a:cubicBezTo>
                    <a:pt x="87" y="9"/>
                    <a:pt x="87" y="9"/>
                    <a:pt x="87" y="9"/>
                  </a:cubicBezTo>
                  <a:cubicBezTo>
                    <a:pt x="31" y="9"/>
                    <a:pt x="31" y="9"/>
                    <a:pt x="31" y="9"/>
                  </a:cubicBezTo>
                  <a:cubicBezTo>
                    <a:pt x="31" y="12"/>
                    <a:pt x="31" y="14"/>
                    <a:pt x="31" y="17"/>
                  </a:cubicBezTo>
                  <a:cubicBezTo>
                    <a:pt x="84" y="17"/>
                    <a:pt x="84" y="17"/>
                    <a:pt x="84" y="17"/>
                  </a:cubicBezTo>
                  <a:cubicBezTo>
                    <a:pt x="83" y="28"/>
                    <a:pt x="83" y="28"/>
                    <a:pt x="83" y="28"/>
                  </a:cubicBezTo>
                  <a:cubicBezTo>
                    <a:pt x="83" y="30"/>
                    <a:pt x="83" y="30"/>
                    <a:pt x="83" y="30"/>
                  </a:cubicBezTo>
                  <a:cubicBezTo>
                    <a:pt x="85" y="30"/>
                    <a:pt x="85" y="30"/>
                    <a:pt x="85" y="30"/>
                  </a:cubicBezTo>
                  <a:cubicBezTo>
                    <a:pt x="97" y="29"/>
                    <a:pt x="97" y="29"/>
                    <a:pt x="97" y="29"/>
                  </a:cubicBezTo>
                  <a:cubicBezTo>
                    <a:pt x="97" y="65"/>
                    <a:pt x="97" y="65"/>
                    <a:pt x="97" y="65"/>
                  </a:cubicBezTo>
                  <a:cubicBezTo>
                    <a:pt x="79" y="65"/>
                    <a:pt x="57" y="65"/>
                    <a:pt x="18" y="65"/>
                  </a:cubicBezTo>
                  <a:close/>
                  <a:moveTo>
                    <a:pt x="95" y="26"/>
                  </a:moveTo>
                  <a:cubicBezTo>
                    <a:pt x="86" y="26"/>
                    <a:pt x="86" y="26"/>
                    <a:pt x="86" y="26"/>
                  </a:cubicBezTo>
                  <a:cubicBezTo>
                    <a:pt x="87" y="18"/>
                    <a:pt x="87" y="18"/>
                    <a:pt x="87" y="18"/>
                  </a:cubicBezTo>
                  <a:cubicBezTo>
                    <a:pt x="95" y="26"/>
                    <a:pt x="95" y="26"/>
                    <a:pt x="95" y="26"/>
                  </a:cubicBezTo>
                  <a:close/>
                  <a:moveTo>
                    <a:pt x="32" y="43"/>
                  </a:moveTo>
                  <a:cubicBezTo>
                    <a:pt x="74" y="43"/>
                    <a:pt x="74" y="43"/>
                    <a:pt x="74" y="43"/>
                  </a:cubicBezTo>
                  <a:cubicBezTo>
                    <a:pt x="74" y="45"/>
                    <a:pt x="74" y="45"/>
                    <a:pt x="74" y="45"/>
                  </a:cubicBezTo>
                  <a:cubicBezTo>
                    <a:pt x="32" y="45"/>
                    <a:pt x="32" y="45"/>
                    <a:pt x="32" y="45"/>
                  </a:cubicBezTo>
                  <a:cubicBezTo>
                    <a:pt x="32" y="43"/>
                    <a:pt x="32" y="43"/>
                    <a:pt x="32" y="43"/>
                  </a:cubicBezTo>
                  <a:close/>
                  <a:moveTo>
                    <a:pt x="32" y="32"/>
                  </a:moveTo>
                  <a:cubicBezTo>
                    <a:pt x="71" y="32"/>
                    <a:pt x="71" y="32"/>
                    <a:pt x="71" y="32"/>
                  </a:cubicBezTo>
                  <a:cubicBezTo>
                    <a:pt x="71" y="35"/>
                    <a:pt x="71" y="35"/>
                    <a:pt x="71" y="35"/>
                  </a:cubicBezTo>
                  <a:cubicBezTo>
                    <a:pt x="32" y="35"/>
                    <a:pt x="32" y="35"/>
                    <a:pt x="32" y="35"/>
                  </a:cubicBezTo>
                  <a:cubicBezTo>
                    <a:pt x="32" y="32"/>
                    <a:pt x="32" y="32"/>
                    <a:pt x="32" y="32"/>
                  </a:cubicBezTo>
                  <a:close/>
                  <a:moveTo>
                    <a:pt x="32" y="22"/>
                  </a:moveTo>
                  <a:cubicBezTo>
                    <a:pt x="71" y="22"/>
                    <a:pt x="71" y="22"/>
                    <a:pt x="71" y="22"/>
                  </a:cubicBezTo>
                  <a:cubicBezTo>
                    <a:pt x="71" y="25"/>
                    <a:pt x="71" y="25"/>
                    <a:pt x="71" y="25"/>
                  </a:cubicBezTo>
                  <a:cubicBezTo>
                    <a:pt x="32" y="25"/>
                    <a:pt x="32" y="25"/>
                    <a:pt x="32" y="25"/>
                  </a:cubicBezTo>
                  <a:cubicBezTo>
                    <a:pt x="32" y="22"/>
                    <a:pt x="32" y="22"/>
                    <a:pt x="32" y="22"/>
                  </a:cubicBezTo>
                  <a:close/>
                  <a:moveTo>
                    <a:pt x="3" y="66"/>
                  </a:moveTo>
                  <a:cubicBezTo>
                    <a:pt x="9" y="68"/>
                    <a:pt x="9" y="68"/>
                    <a:pt x="9" y="68"/>
                  </a:cubicBezTo>
                  <a:cubicBezTo>
                    <a:pt x="9" y="74"/>
                    <a:pt x="9" y="74"/>
                    <a:pt x="9" y="74"/>
                  </a:cubicBezTo>
                  <a:cubicBezTo>
                    <a:pt x="5" y="79"/>
                    <a:pt x="5" y="79"/>
                    <a:pt x="5" y="79"/>
                  </a:cubicBezTo>
                  <a:cubicBezTo>
                    <a:pt x="4" y="79"/>
                    <a:pt x="3" y="79"/>
                    <a:pt x="2" y="78"/>
                  </a:cubicBezTo>
                  <a:cubicBezTo>
                    <a:pt x="0" y="72"/>
                    <a:pt x="0" y="72"/>
                    <a:pt x="0" y="72"/>
                  </a:cubicBezTo>
                  <a:cubicBezTo>
                    <a:pt x="3" y="66"/>
                    <a:pt x="3" y="66"/>
                    <a:pt x="3" y="66"/>
                  </a:cubicBezTo>
                  <a:close/>
                  <a:moveTo>
                    <a:pt x="4" y="48"/>
                  </a:moveTo>
                  <a:cubicBezTo>
                    <a:pt x="3" y="53"/>
                    <a:pt x="3" y="59"/>
                    <a:pt x="2" y="65"/>
                  </a:cubicBezTo>
                  <a:cubicBezTo>
                    <a:pt x="5" y="65"/>
                    <a:pt x="9" y="66"/>
                    <a:pt x="12" y="67"/>
                  </a:cubicBezTo>
                  <a:cubicBezTo>
                    <a:pt x="14" y="61"/>
                    <a:pt x="15" y="56"/>
                    <a:pt x="17" y="51"/>
                  </a:cubicBezTo>
                  <a:cubicBezTo>
                    <a:pt x="13" y="50"/>
                    <a:pt x="9" y="49"/>
                    <a:pt x="4" y="48"/>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grpSp>
      <p:sp>
        <p:nvSpPr>
          <p:cNvPr id="23" name="文本框 22"/>
          <p:cNvSpPr txBox="1"/>
          <p:nvPr/>
        </p:nvSpPr>
        <p:spPr>
          <a:xfrm>
            <a:off x="5991141" y="2861310"/>
            <a:ext cx="2573309" cy="369332"/>
          </a:xfrm>
          <a:prstGeom prst="rect">
            <a:avLst/>
          </a:prstGeom>
          <a:noFill/>
        </p:spPr>
        <p:txBody>
          <a:bodyPr wrap="square" rtlCol="0">
            <a:spAutoFit/>
          </a:bodyPr>
          <a:lstStyle/>
          <a:p>
            <a:pPr algn="ctr"/>
            <a:r>
              <a:rPr lang="zh-CN" altLang="en-US" b="1" dirty="0" smtClean="0">
                <a:solidFill>
                  <a:schemeClr val="accent1"/>
                </a:solidFill>
                <a:latin typeface="微软雅黑" panose="020B0503020204020204" pitchFamily="34" charset="-122"/>
                <a:ea typeface="微软雅黑" panose="020B0503020204020204" pitchFamily="34" charset="-122"/>
              </a:rPr>
              <a:t>梁</a:t>
            </a:r>
            <a:r>
              <a:rPr lang="en-US" altLang="zh-CN" b="1" dirty="0" smtClean="0">
                <a:solidFill>
                  <a:schemeClr val="accent1"/>
                </a:solidFill>
                <a:latin typeface="微软雅黑" panose="020B0503020204020204" pitchFamily="34" charset="-122"/>
                <a:ea typeface="微软雅黑" panose="020B0503020204020204" pitchFamily="34" charset="-122"/>
              </a:rPr>
              <a:t>  </a:t>
            </a:r>
            <a:r>
              <a:rPr lang="zh-CN" altLang="en-US" b="1" dirty="0" smtClean="0">
                <a:solidFill>
                  <a:schemeClr val="accent1"/>
                </a:solidFill>
                <a:latin typeface="微软雅黑" panose="020B0503020204020204" pitchFamily="34" charset="-122"/>
                <a:ea typeface="微软雅黑" panose="020B0503020204020204" pitchFamily="34" charset="-122"/>
              </a:rPr>
              <a:t>栋</a:t>
            </a:r>
            <a:r>
              <a:rPr lang="en-US" altLang="zh-CN" b="1" dirty="0" smtClean="0">
                <a:solidFill>
                  <a:schemeClr val="accent1"/>
                </a:solidFill>
                <a:latin typeface="微软雅黑" panose="020B0503020204020204" pitchFamily="34" charset="-122"/>
                <a:ea typeface="微软雅黑" panose="020B0503020204020204" pitchFamily="34" charset="-122"/>
              </a:rPr>
              <a:t>  </a:t>
            </a:r>
            <a:r>
              <a:rPr lang="zh-CN" altLang="en-US" b="1" dirty="0" smtClean="0">
                <a:solidFill>
                  <a:schemeClr val="accent1"/>
                </a:solidFill>
                <a:latin typeface="微软雅黑" panose="020B0503020204020204" pitchFamily="34" charset="-122"/>
                <a:ea typeface="微软雅黑" panose="020B0503020204020204" pitchFamily="34" charset="-122"/>
              </a:rPr>
              <a:t>王怡人</a:t>
            </a:r>
            <a:r>
              <a:rPr lang="en-US" altLang="zh-CN" b="1" dirty="0" smtClean="0">
                <a:solidFill>
                  <a:schemeClr val="accent1"/>
                </a:solidFill>
                <a:latin typeface="微软雅黑" panose="020B0503020204020204" pitchFamily="34" charset="-122"/>
                <a:ea typeface="微软雅黑" panose="020B0503020204020204" pitchFamily="34" charset="-122"/>
              </a:rPr>
              <a:t>  </a:t>
            </a:r>
            <a:r>
              <a:rPr lang="zh-CN" altLang="en-US" b="1" dirty="0" smtClean="0">
                <a:solidFill>
                  <a:schemeClr val="accent1"/>
                </a:solidFill>
                <a:latin typeface="微软雅黑" panose="020B0503020204020204" pitchFamily="34" charset="-122"/>
                <a:ea typeface="微软雅黑" panose="020B0503020204020204" pitchFamily="34" charset="-122"/>
              </a:rPr>
              <a:t>李嘉龙</a:t>
            </a:r>
            <a:endParaRPr lang="zh-CN" altLang="en-US" b="1" dirty="0" smtClean="0">
              <a:solidFill>
                <a:schemeClr val="accent1"/>
              </a:solidFill>
              <a:latin typeface="微软雅黑" panose="020B0503020204020204" pitchFamily="34" charset="-122"/>
              <a:ea typeface="微软雅黑" panose="020B0503020204020204" pitchFamily="34" charset="-122"/>
            </a:endParaRPr>
          </a:p>
        </p:txBody>
      </p:sp>
      <p:sp>
        <p:nvSpPr>
          <p:cNvPr id="24" name="文本框 23"/>
          <p:cNvSpPr txBox="1"/>
          <p:nvPr/>
        </p:nvSpPr>
        <p:spPr>
          <a:xfrm>
            <a:off x="5991141" y="3250402"/>
            <a:ext cx="2573309" cy="369332"/>
          </a:xfrm>
          <a:prstGeom prst="rect">
            <a:avLst/>
          </a:prstGeom>
          <a:noFill/>
        </p:spPr>
        <p:txBody>
          <a:bodyPr wrap="square" rtlCol="0">
            <a:spAutoFit/>
          </a:bodyPr>
          <a:lstStyle>
            <a:defPPr>
              <a:defRPr lang="zh-CN"/>
            </a:defPPr>
            <a:lvl1pPr>
              <a:defRPr b="1">
                <a:solidFill>
                  <a:schemeClr val="accent1"/>
                </a:solidFill>
                <a:latin typeface="微软雅黑" panose="020B0503020204020204" pitchFamily="34" charset="-122"/>
                <a:ea typeface="微软雅黑" panose="020B0503020204020204" pitchFamily="34" charset="-122"/>
              </a:defRPr>
            </a:lvl1pPr>
          </a:lstStyle>
          <a:p>
            <a:r>
              <a:rPr lang="en-US" altLang="zh-CN" dirty="0" smtClean="0"/>
              <a:t> </a:t>
            </a:r>
            <a:r>
              <a:rPr lang="zh-CN" altLang="en-US" dirty="0" smtClean="0"/>
              <a:t>无</a:t>
            </a:r>
            <a:r>
              <a:rPr lang="en-US" altLang="zh-CN" dirty="0" smtClean="0"/>
              <a:t>24</a:t>
            </a:r>
            <a:endParaRPr lang="zh-CN" altLang="en-US" dirty="0"/>
          </a:p>
        </p:txBody>
      </p:sp>
    </p:spTree>
    <p:extLst>
      <p:ext uri="{BB962C8B-B14F-4D97-AF65-F5344CB8AC3E}">
        <p14:creationId xmlns:p14="http://schemas.microsoft.com/office/powerpoint/2010/main" val="2135944593"/>
      </p:ext>
    </p:extLst>
  </p:cSld>
  <p:clrMapOvr>
    <a:masterClrMapping/>
  </p:clrMapOvr>
  <mc:AlternateContent xmlns:mc="http://schemas.openxmlformats.org/markup-compatibility/2006" xmlns:p14="http://schemas.microsoft.com/office/powerpoint/2010/main">
    <mc:Choice Requires="p14">
      <p:transition spd="slow" p14:dur="2000" advTm="4479"/>
    </mc:Choice>
    <mc:Fallback xmlns="">
      <p:transition spd="slow" advTm="4479"/>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2"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right)">
                                      <p:cBhvr>
                                        <p:cTn id="10" dur="500"/>
                                        <p:tgtEl>
                                          <p:spTgt spid="3"/>
                                        </p:tgtEl>
                                      </p:cBhvr>
                                    </p:animEffect>
                                  </p:childTnLst>
                                </p:cTn>
                              </p:par>
                              <p:par>
                                <p:cTn id="11" presetID="53" presetClass="entr" presetSubtype="16" fill="hold" grpId="0" nodeType="withEffect">
                                  <p:stCondLst>
                                    <p:cond delay="400"/>
                                  </p:stCondLst>
                                  <p:childTnLst>
                                    <p:set>
                                      <p:cBhvr>
                                        <p:cTn id="12" dur="1" fill="hold">
                                          <p:stCondLst>
                                            <p:cond delay="0"/>
                                          </p:stCondLst>
                                        </p:cTn>
                                        <p:tgtEl>
                                          <p:spTgt spid="11"/>
                                        </p:tgtEl>
                                        <p:attrNameLst>
                                          <p:attrName>style.visibility</p:attrName>
                                        </p:attrNameLst>
                                      </p:cBhvr>
                                      <p:to>
                                        <p:strVal val="visible"/>
                                      </p:to>
                                    </p:set>
                                    <p:anim calcmode="lin" valueType="num">
                                      <p:cBhvr>
                                        <p:cTn id="13" dur="500" fill="hold"/>
                                        <p:tgtEl>
                                          <p:spTgt spid="11"/>
                                        </p:tgtEl>
                                        <p:attrNameLst>
                                          <p:attrName>ppt_w</p:attrName>
                                        </p:attrNameLst>
                                      </p:cBhvr>
                                      <p:tavLst>
                                        <p:tav tm="0">
                                          <p:val>
                                            <p:fltVal val="0"/>
                                          </p:val>
                                        </p:tav>
                                        <p:tav tm="100000">
                                          <p:val>
                                            <p:strVal val="#ppt_w"/>
                                          </p:val>
                                        </p:tav>
                                      </p:tavLst>
                                    </p:anim>
                                    <p:anim calcmode="lin" valueType="num">
                                      <p:cBhvr>
                                        <p:cTn id="14" dur="500" fill="hold"/>
                                        <p:tgtEl>
                                          <p:spTgt spid="11"/>
                                        </p:tgtEl>
                                        <p:attrNameLst>
                                          <p:attrName>ppt_h</p:attrName>
                                        </p:attrNameLst>
                                      </p:cBhvr>
                                      <p:tavLst>
                                        <p:tav tm="0">
                                          <p:val>
                                            <p:fltVal val="0"/>
                                          </p:val>
                                        </p:tav>
                                        <p:tav tm="100000">
                                          <p:val>
                                            <p:strVal val="#ppt_h"/>
                                          </p:val>
                                        </p:tav>
                                      </p:tavLst>
                                    </p:anim>
                                    <p:animEffect transition="in" filter="fade">
                                      <p:cBhvr>
                                        <p:cTn id="15" dur="500"/>
                                        <p:tgtEl>
                                          <p:spTgt spid="11"/>
                                        </p:tgtEl>
                                      </p:cBhvr>
                                    </p:animEffect>
                                  </p:childTnLst>
                                </p:cTn>
                              </p:par>
                              <p:par>
                                <p:cTn id="16" presetID="53" presetClass="entr" presetSubtype="16" fill="hold" nodeType="withEffect">
                                  <p:stCondLst>
                                    <p:cond delay="400"/>
                                  </p:stCondLst>
                                  <p:childTnLst>
                                    <p:set>
                                      <p:cBhvr>
                                        <p:cTn id="17" dur="1" fill="hold">
                                          <p:stCondLst>
                                            <p:cond delay="0"/>
                                          </p:stCondLst>
                                        </p:cTn>
                                        <p:tgtEl>
                                          <p:spTgt spid="5"/>
                                        </p:tgtEl>
                                        <p:attrNameLst>
                                          <p:attrName>style.visibility</p:attrName>
                                        </p:attrNameLst>
                                      </p:cBhvr>
                                      <p:to>
                                        <p:strVal val="visible"/>
                                      </p:to>
                                    </p:set>
                                    <p:anim calcmode="lin" valueType="num">
                                      <p:cBhvr>
                                        <p:cTn id="18" dur="500" fill="hold"/>
                                        <p:tgtEl>
                                          <p:spTgt spid="5"/>
                                        </p:tgtEl>
                                        <p:attrNameLst>
                                          <p:attrName>ppt_w</p:attrName>
                                        </p:attrNameLst>
                                      </p:cBhvr>
                                      <p:tavLst>
                                        <p:tav tm="0">
                                          <p:val>
                                            <p:fltVal val="0"/>
                                          </p:val>
                                        </p:tav>
                                        <p:tav tm="100000">
                                          <p:val>
                                            <p:strVal val="#ppt_w"/>
                                          </p:val>
                                        </p:tav>
                                      </p:tavLst>
                                    </p:anim>
                                    <p:anim calcmode="lin" valueType="num">
                                      <p:cBhvr>
                                        <p:cTn id="19" dur="500" fill="hold"/>
                                        <p:tgtEl>
                                          <p:spTgt spid="5"/>
                                        </p:tgtEl>
                                        <p:attrNameLst>
                                          <p:attrName>ppt_h</p:attrName>
                                        </p:attrNameLst>
                                      </p:cBhvr>
                                      <p:tavLst>
                                        <p:tav tm="0">
                                          <p:val>
                                            <p:fltVal val="0"/>
                                          </p:val>
                                        </p:tav>
                                        <p:tav tm="100000">
                                          <p:val>
                                            <p:strVal val="#ppt_h"/>
                                          </p:val>
                                        </p:tav>
                                      </p:tavLst>
                                    </p:anim>
                                    <p:animEffect transition="in" filter="fade">
                                      <p:cBhvr>
                                        <p:cTn id="20" dur="500"/>
                                        <p:tgtEl>
                                          <p:spTgt spid="5"/>
                                        </p:tgtEl>
                                      </p:cBhvr>
                                    </p:animEffect>
                                  </p:childTnLst>
                                </p:cTn>
                              </p:par>
                              <p:par>
                                <p:cTn id="21" presetID="53" presetClass="entr" presetSubtype="16" fill="hold" nodeType="withEffect">
                                  <p:stCondLst>
                                    <p:cond delay="400"/>
                                  </p:stCondLst>
                                  <p:childTnLst>
                                    <p:set>
                                      <p:cBhvr>
                                        <p:cTn id="22" dur="1" fill="hold">
                                          <p:stCondLst>
                                            <p:cond delay="0"/>
                                          </p:stCondLst>
                                        </p:cTn>
                                        <p:tgtEl>
                                          <p:spTgt spid="4"/>
                                        </p:tgtEl>
                                        <p:attrNameLst>
                                          <p:attrName>style.visibility</p:attrName>
                                        </p:attrNameLst>
                                      </p:cBhvr>
                                      <p:to>
                                        <p:strVal val="visible"/>
                                      </p:to>
                                    </p:set>
                                    <p:anim calcmode="lin" valueType="num">
                                      <p:cBhvr>
                                        <p:cTn id="23" dur="500" fill="hold"/>
                                        <p:tgtEl>
                                          <p:spTgt spid="4"/>
                                        </p:tgtEl>
                                        <p:attrNameLst>
                                          <p:attrName>ppt_w</p:attrName>
                                        </p:attrNameLst>
                                      </p:cBhvr>
                                      <p:tavLst>
                                        <p:tav tm="0">
                                          <p:val>
                                            <p:fltVal val="0"/>
                                          </p:val>
                                        </p:tav>
                                        <p:tav tm="100000">
                                          <p:val>
                                            <p:strVal val="#ppt_w"/>
                                          </p:val>
                                        </p:tav>
                                      </p:tavLst>
                                    </p:anim>
                                    <p:anim calcmode="lin" valueType="num">
                                      <p:cBhvr>
                                        <p:cTn id="24" dur="500" fill="hold"/>
                                        <p:tgtEl>
                                          <p:spTgt spid="4"/>
                                        </p:tgtEl>
                                        <p:attrNameLst>
                                          <p:attrName>ppt_h</p:attrName>
                                        </p:attrNameLst>
                                      </p:cBhvr>
                                      <p:tavLst>
                                        <p:tav tm="0">
                                          <p:val>
                                            <p:fltVal val="0"/>
                                          </p:val>
                                        </p:tav>
                                        <p:tav tm="100000">
                                          <p:val>
                                            <p:strVal val="#ppt_h"/>
                                          </p:val>
                                        </p:tav>
                                      </p:tavLst>
                                    </p:anim>
                                    <p:animEffect transition="in" filter="fade">
                                      <p:cBhvr>
                                        <p:cTn id="25" dur="500"/>
                                        <p:tgtEl>
                                          <p:spTgt spid="4"/>
                                        </p:tgtEl>
                                      </p:cBhvr>
                                    </p:animEffect>
                                  </p:childTnLst>
                                </p:cTn>
                              </p:par>
                              <p:par>
                                <p:cTn id="26" presetID="53" presetClass="entr" presetSubtype="16" fill="hold" grpId="0" nodeType="withEffect">
                                  <p:stCondLst>
                                    <p:cond delay="400"/>
                                  </p:stCondLst>
                                  <p:childTnLst>
                                    <p:set>
                                      <p:cBhvr>
                                        <p:cTn id="27" dur="1" fill="hold">
                                          <p:stCondLst>
                                            <p:cond delay="0"/>
                                          </p:stCondLst>
                                        </p:cTn>
                                        <p:tgtEl>
                                          <p:spTgt spid="23"/>
                                        </p:tgtEl>
                                        <p:attrNameLst>
                                          <p:attrName>style.visibility</p:attrName>
                                        </p:attrNameLst>
                                      </p:cBhvr>
                                      <p:to>
                                        <p:strVal val="visible"/>
                                      </p:to>
                                    </p:set>
                                    <p:anim calcmode="lin" valueType="num">
                                      <p:cBhvr>
                                        <p:cTn id="28" dur="500" fill="hold"/>
                                        <p:tgtEl>
                                          <p:spTgt spid="23"/>
                                        </p:tgtEl>
                                        <p:attrNameLst>
                                          <p:attrName>ppt_w</p:attrName>
                                        </p:attrNameLst>
                                      </p:cBhvr>
                                      <p:tavLst>
                                        <p:tav tm="0">
                                          <p:val>
                                            <p:fltVal val="0"/>
                                          </p:val>
                                        </p:tav>
                                        <p:tav tm="100000">
                                          <p:val>
                                            <p:strVal val="#ppt_w"/>
                                          </p:val>
                                        </p:tav>
                                      </p:tavLst>
                                    </p:anim>
                                    <p:anim calcmode="lin" valueType="num">
                                      <p:cBhvr>
                                        <p:cTn id="29" dur="500" fill="hold"/>
                                        <p:tgtEl>
                                          <p:spTgt spid="23"/>
                                        </p:tgtEl>
                                        <p:attrNameLst>
                                          <p:attrName>ppt_h</p:attrName>
                                        </p:attrNameLst>
                                      </p:cBhvr>
                                      <p:tavLst>
                                        <p:tav tm="0">
                                          <p:val>
                                            <p:fltVal val="0"/>
                                          </p:val>
                                        </p:tav>
                                        <p:tav tm="100000">
                                          <p:val>
                                            <p:strVal val="#ppt_h"/>
                                          </p:val>
                                        </p:tav>
                                      </p:tavLst>
                                    </p:anim>
                                    <p:animEffect transition="in" filter="fade">
                                      <p:cBhvr>
                                        <p:cTn id="30" dur="500"/>
                                        <p:tgtEl>
                                          <p:spTgt spid="23"/>
                                        </p:tgtEl>
                                      </p:cBhvr>
                                    </p:animEffect>
                                  </p:childTnLst>
                                </p:cTn>
                              </p:par>
                              <p:par>
                                <p:cTn id="31" presetID="53" presetClass="entr" presetSubtype="16" fill="hold" grpId="0" nodeType="withEffect">
                                  <p:stCondLst>
                                    <p:cond delay="400"/>
                                  </p:stCondLst>
                                  <p:childTnLst>
                                    <p:set>
                                      <p:cBhvr>
                                        <p:cTn id="32" dur="1" fill="hold">
                                          <p:stCondLst>
                                            <p:cond delay="0"/>
                                          </p:stCondLst>
                                        </p:cTn>
                                        <p:tgtEl>
                                          <p:spTgt spid="24"/>
                                        </p:tgtEl>
                                        <p:attrNameLst>
                                          <p:attrName>style.visibility</p:attrName>
                                        </p:attrNameLst>
                                      </p:cBhvr>
                                      <p:to>
                                        <p:strVal val="visible"/>
                                      </p:to>
                                    </p:set>
                                    <p:anim calcmode="lin" valueType="num">
                                      <p:cBhvr>
                                        <p:cTn id="33" dur="500" fill="hold"/>
                                        <p:tgtEl>
                                          <p:spTgt spid="24"/>
                                        </p:tgtEl>
                                        <p:attrNameLst>
                                          <p:attrName>ppt_w</p:attrName>
                                        </p:attrNameLst>
                                      </p:cBhvr>
                                      <p:tavLst>
                                        <p:tav tm="0">
                                          <p:val>
                                            <p:fltVal val="0"/>
                                          </p:val>
                                        </p:tav>
                                        <p:tav tm="100000">
                                          <p:val>
                                            <p:strVal val="#ppt_w"/>
                                          </p:val>
                                        </p:tav>
                                      </p:tavLst>
                                    </p:anim>
                                    <p:anim calcmode="lin" valueType="num">
                                      <p:cBhvr>
                                        <p:cTn id="34" dur="500" fill="hold"/>
                                        <p:tgtEl>
                                          <p:spTgt spid="24"/>
                                        </p:tgtEl>
                                        <p:attrNameLst>
                                          <p:attrName>ppt_h</p:attrName>
                                        </p:attrNameLst>
                                      </p:cBhvr>
                                      <p:tavLst>
                                        <p:tav tm="0">
                                          <p:val>
                                            <p:fltVal val="0"/>
                                          </p:val>
                                        </p:tav>
                                        <p:tav tm="100000">
                                          <p:val>
                                            <p:strVal val="#ppt_h"/>
                                          </p:val>
                                        </p:tav>
                                      </p:tavLst>
                                    </p:anim>
                                    <p:animEffect transition="in" filter="fade">
                                      <p:cBhvr>
                                        <p:cTn id="35"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23" grpId="0"/>
      <p:bldP spid="2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0" y="1851645"/>
            <a:ext cx="4205521" cy="3154710"/>
          </a:xfrm>
          <a:prstGeom prst="rect">
            <a:avLst/>
          </a:prstGeom>
          <a:noFill/>
        </p:spPr>
        <p:txBody>
          <a:bodyPr wrap="square" rtlCol="0">
            <a:spAutoFit/>
          </a:bodyPr>
          <a:lstStyle/>
          <a:p>
            <a:pPr algn="ctr"/>
            <a:r>
              <a:rPr lang="en-US" altLang="zh-CN" sz="19900" b="1" dirty="0" smtClean="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01</a:t>
            </a:r>
            <a:endParaRPr lang="zh-CN" altLang="en-US" sz="19900" b="1"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7" name="文本框 6"/>
          <p:cNvSpPr txBox="1"/>
          <p:nvPr/>
        </p:nvSpPr>
        <p:spPr>
          <a:xfrm>
            <a:off x="3887162" y="2845078"/>
            <a:ext cx="4663440" cy="523220"/>
          </a:xfrm>
          <a:prstGeom prst="rect">
            <a:avLst/>
          </a:prstGeom>
          <a:noFill/>
        </p:spPr>
        <p:txBody>
          <a:bodyPr wrap="square" rtlCol="0">
            <a:spAutoFit/>
          </a:bodyPr>
          <a:lstStyle/>
          <a:p>
            <a:r>
              <a:rPr lang="zh-CN" altLang="en-US" sz="2800" b="1" dirty="0" smtClean="0">
                <a:solidFill>
                  <a:schemeClr val="tx1">
                    <a:lumMod val="85000"/>
                    <a:lumOff val="15000"/>
                  </a:schemeClr>
                </a:solidFill>
                <a:latin typeface="微软雅黑" panose="020B0503020204020204" pitchFamily="34" charset="-122"/>
                <a:ea typeface="微软雅黑" panose="020B0503020204020204" pitchFamily="34" charset="-122"/>
              </a:rPr>
              <a:t>背景介绍</a:t>
            </a:r>
            <a:endParaRPr lang="en-US" altLang="zh-CN" sz="28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nvGrpSpPr>
          <p:cNvPr id="15" name="组合 14"/>
          <p:cNvGrpSpPr/>
          <p:nvPr/>
        </p:nvGrpSpPr>
        <p:grpSpPr>
          <a:xfrm>
            <a:off x="3887162" y="3375000"/>
            <a:ext cx="4663440" cy="108000"/>
            <a:chOff x="3649980" y="3375660"/>
            <a:chExt cx="4663440" cy="108000"/>
          </a:xfrm>
        </p:grpSpPr>
        <p:cxnSp>
          <p:nvCxnSpPr>
            <p:cNvPr id="10" name="直接连接符 9"/>
            <p:cNvCxnSpPr/>
            <p:nvPr/>
          </p:nvCxnSpPr>
          <p:spPr>
            <a:xfrm>
              <a:off x="3733800" y="3429660"/>
              <a:ext cx="449580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3" name="椭圆 12"/>
            <p:cNvSpPr>
              <a:spLocks/>
            </p:cNvSpPr>
            <p:nvPr/>
          </p:nvSpPr>
          <p:spPr>
            <a:xfrm>
              <a:off x="3649980" y="3375660"/>
              <a:ext cx="108000" cy="1080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a:spLocks/>
            </p:cNvSpPr>
            <p:nvPr/>
          </p:nvSpPr>
          <p:spPr>
            <a:xfrm>
              <a:off x="8205420" y="3375660"/>
              <a:ext cx="108000" cy="1080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useBgFill="1">
        <p:nvSpPr>
          <p:cNvPr id="16" name="文本框 15"/>
          <p:cNvSpPr txBox="1"/>
          <p:nvPr/>
        </p:nvSpPr>
        <p:spPr>
          <a:xfrm>
            <a:off x="487591" y="3105835"/>
            <a:ext cx="3230339" cy="646331"/>
          </a:xfrm>
          <a:prstGeom prst="rect">
            <a:avLst/>
          </a:prstGeom>
        </p:spPr>
        <p:txBody>
          <a:bodyPr wrap="square" rtlCol="0">
            <a:spAutoFit/>
          </a:bodyPr>
          <a:lstStyle/>
          <a:p>
            <a:pPr algn="ctr"/>
            <a:r>
              <a:rPr lang="en-US" altLang="zh-CN" sz="3600" b="1" dirty="0" smtClean="0">
                <a:solidFill>
                  <a:schemeClr val="accent1"/>
                </a:solidFill>
                <a:latin typeface="Times New Roman" panose="02020603050405020304" pitchFamily="18" charset="0"/>
                <a:cs typeface="Times New Roman" panose="02020603050405020304" pitchFamily="18" charset="0"/>
              </a:rPr>
              <a:t>PART ONE</a:t>
            </a:r>
            <a:endParaRPr lang="zh-CN" altLang="en-US" sz="3600" b="1" dirty="0">
              <a:solidFill>
                <a:schemeClr val="accent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95595077"/>
      </p:ext>
    </p:extLst>
  </p:cSld>
  <p:clrMapOvr>
    <a:masterClrMapping/>
  </p:clrMapOvr>
  <mc:AlternateContent xmlns:mc="http://schemas.openxmlformats.org/markup-compatibility/2006" xmlns:p14="http://schemas.microsoft.com/office/powerpoint/2010/main">
    <mc:Choice Requires="p14">
      <p:transition spd="slow" p14:dur="2000" advTm="12327"/>
    </mc:Choice>
    <mc:Fallback xmlns="">
      <p:transition spd="slow" advTm="12327"/>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par>
                                <p:cTn id="10" presetID="22" presetClass="entr" presetSubtype="8" fill="hold" nodeType="with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wipe(left)">
                                      <p:cBhvr>
                                        <p:cTn id="12" dur="500"/>
                                        <p:tgtEl>
                                          <p:spTgt spid="15"/>
                                        </p:tgtEl>
                                      </p:cBhvr>
                                    </p:animEffect>
                                  </p:childTnLst>
                                </p:cTn>
                              </p:par>
                              <p:par>
                                <p:cTn id="13" presetID="12" presetClass="entr" presetSubtype="4"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p:tgtEl>
                                          <p:spTgt spid="7"/>
                                        </p:tgtEl>
                                        <p:attrNameLst>
                                          <p:attrName>ppt_y</p:attrName>
                                        </p:attrNameLst>
                                      </p:cBhvr>
                                      <p:tavLst>
                                        <p:tav tm="0">
                                          <p:val>
                                            <p:strVal val="#ppt_y+#ppt_h*1.125000"/>
                                          </p:val>
                                        </p:tav>
                                        <p:tav tm="100000">
                                          <p:val>
                                            <p:strVal val="#ppt_y"/>
                                          </p:val>
                                        </p:tav>
                                      </p:tavLst>
                                    </p:anim>
                                    <p:animEffect transition="in" filter="wipe(up)">
                                      <p:cBhvr>
                                        <p:cTn id="16" dur="500"/>
                                        <p:tgtEl>
                                          <p:spTgt spid="7"/>
                                        </p:tgtEl>
                                      </p:cBhvr>
                                    </p:animEffect>
                                  </p:childTnLst>
                                </p:cTn>
                              </p:par>
                              <p:par>
                                <p:cTn id="17" presetID="16" presetClass="entr" presetSubtype="37" fill="hold" grpId="0" nodeType="withEffect">
                                  <p:stCondLst>
                                    <p:cond delay="400"/>
                                  </p:stCondLst>
                                  <p:childTnLst>
                                    <p:set>
                                      <p:cBhvr>
                                        <p:cTn id="18" dur="1" fill="hold">
                                          <p:stCondLst>
                                            <p:cond delay="0"/>
                                          </p:stCondLst>
                                        </p:cTn>
                                        <p:tgtEl>
                                          <p:spTgt spid="16"/>
                                        </p:tgtEl>
                                        <p:attrNameLst>
                                          <p:attrName>style.visibility</p:attrName>
                                        </p:attrNameLst>
                                      </p:cBhvr>
                                      <p:to>
                                        <p:strVal val="visible"/>
                                      </p:to>
                                    </p:set>
                                    <p:animEffect transition="in" filter="barn(outVertical)">
                                      <p:cBhvr>
                                        <p:cTn id="19"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1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a:off x="611187" y="261275"/>
            <a:ext cx="666069" cy="664458"/>
            <a:chOff x="611187" y="261275"/>
            <a:chExt cx="666069" cy="664458"/>
          </a:xfrm>
        </p:grpSpPr>
        <p:sp>
          <p:nvSpPr>
            <p:cNvPr id="9" name="矩形 8"/>
            <p:cNvSpPr>
              <a:spLocks noChangeAspect="1"/>
            </p:cNvSpPr>
            <p:nvPr/>
          </p:nvSpPr>
          <p:spPr>
            <a:xfrm>
              <a:off x="611187" y="261275"/>
              <a:ext cx="538925" cy="53762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a:spLocks noChangeAspect="1"/>
            </p:cNvSpPr>
            <p:nvPr/>
          </p:nvSpPr>
          <p:spPr>
            <a:xfrm>
              <a:off x="880650" y="530086"/>
              <a:ext cx="396606" cy="39564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文本框 17"/>
          <p:cNvSpPr txBox="1"/>
          <p:nvPr/>
        </p:nvSpPr>
        <p:spPr>
          <a:xfrm>
            <a:off x="1419575" y="362672"/>
            <a:ext cx="7113238" cy="461665"/>
          </a:xfrm>
          <a:prstGeom prst="rect">
            <a:avLst/>
          </a:prstGeom>
          <a:noFill/>
        </p:spPr>
        <p:txBody>
          <a:bodyPr wrap="square" rtlCol="0">
            <a:spAutoFit/>
          </a:bodyPr>
          <a:lstStyle/>
          <a:p>
            <a:pPr marL="457200" indent="-457200">
              <a:buAutoNum type="arabicPeriod"/>
            </a:pPr>
            <a:r>
              <a:rPr lang="en-US" altLang="zh-CN" sz="2400" b="1" dirty="0" smtClean="0">
                <a:solidFill>
                  <a:schemeClr val="tx1">
                    <a:lumMod val="85000"/>
                    <a:lumOff val="15000"/>
                  </a:schemeClr>
                </a:solidFill>
                <a:latin typeface="微软雅黑" panose="020B0503020204020204" pitchFamily="34" charset="-122"/>
                <a:ea typeface="微软雅黑" panose="020B0503020204020204" pitchFamily="34" charset="-122"/>
              </a:rPr>
              <a:t>ROI</a:t>
            </a:r>
            <a:r>
              <a:rPr lang="zh-CN" altLang="en-US" sz="2400" b="1" dirty="0" smtClean="0">
                <a:solidFill>
                  <a:schemeClr val="tx1">
                    <a:lumMod val="85000"/>
                    <a:lumOff val="15000"/>
                  </a:schemeClr>
                </a:solidFill>
                <a:latin typeface="微软雅黑" panose="020B0503020204020204" pitchFamily="34" charset="-122"/>
                <a:ea typeface="微软雅黑" panose="020B0503020204020204" pitchFamily="34" charset="-122"/>
              </a:rPr>
              <a:t>识别</a:t>
            </a:r>
            <a:endParaRPr lang="en-US" altLang="zh-CN" sz="2400" b="1" dirty="0" smtClean="0">
              <a:solidFill>
                <a:schemeClr val="tx1">
                  <a:lumMod val="85000"/>
                  <a:lumOff val="15000"/>
                </a:schemeClr>
              </a:solidFill>
              <a:latin typeface="微软雅黑" panose="020B0503020204020204" pitchFamily="34" charset="-122"/>
              <a:ea typeface="微软雅黑" panose="020B0503020204020204" pitchFamily="34" charset="-122"/>
            </a:endParaRPr>
          </a:p>
        </p:txBody>
      </p:sp>
      <p:grpSp>
        <p:nvGrpSpPr>
          <p:cNvPr id="32" name="组合 31"/>
          <p:cNvGrpSpPr/>
          <p:nvPr/>
        </p:nvGrpSpPr>
        <p:grpSpPr>
          <a:xfrm>
            <a:off x="1220659" y="6519446"/>
            <a:ext cx="8024939" cy="338554"/>
            <a:chOff x="1277256" y="6519446"/>
            <a:chExt cx="8024939" cy="338554"/>
          </a:xfrm>
        </p:grpSpPr>
        <p:sp>
          <p:nvSpPr>
            <p:cNvPr id="33" name="矩形 32"/>
            <p:cNvSpPr/>
            <p:nvPr/>
          </p:nvSpPr>
          <p:spPr>
            <a:xfrm>
              <a:off x="8766881" y="6519446"/>
              <a:ext cx="432000" cy="33855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文本框 33"/>
            <p:cNvSpPr txBox="1"/>
            <p:nvPr/>
          </p:nvSpPr>
          <p:spPr>
            <a:xfrm>
              <a:off x="8663567" y="6519446"/>
              <a:ext cx="638628" cy="338554"/>
            </a:xfrm>
            <a:prstGeom prst="rect">
              <a:avLst/>
            </a:prstGeom>
            <a:noFill/>
          </p:spPr>
          <p:txBody>
            <a:bodyPr wrap="square" rtlCol="0">
              <a:spAutoFit/>
            </a:bodyPr>
            <a:lstStyle/>
            <a:p>
              <a:pPr algn="ctr"/>
              <a:r>
                <a:rPr lang="en-US" altLang="zh-CN" sz="1600" dirty="0" smtClean="0">
                  <a:solidFill>
                    <a:schemeClr val="bg1"/>
                  </a:solidFill>
                  <a:latin typeface="微软雅黑" panose="020B0503020204020204" pitchFamily="34" charset="-122"/>
                  <a:ea typeface="微软雅黑" panose="020B0503020204020204" pitchFamily="34" charset="-122"/>
                </a:rPr>
                <a:t>04</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36" name="文本框 35"/>
            <p:cNvSpPr txBox="1"/>
            <p:nvPr/>
          </p:nvSpPr>
          <p:spPr>
            <a:xfrm>
              <a:off x="1277256" y="6519446"/>
              <a:ext cx="7489625" cy="338554"/>
            </a:xfrm>
            <a:prstGeom prst="rect">
              <a:avLst/>
            </a:prstGeom>
            <a:noFill/>
          </p:spPr>
          <p:txBody>
            <a:bodyPr wrap="square" rtlCol="0">
              <a:spAutoFit/>
            </a:bodyPr>
            <a:lstStyle/>
            <a:p>
              <a:pPr algn="r"/>
              <a:r>
                <a:rPr lang="zh-CN" altLang="en-US" sz="1600" dirty="0" smtClean="0">
                  <a:solidFill>
                    <a:schemeClr val="tx1">
                      <a:lumMod val="85000"/>
                      <a:lumOff val="15000"/>
                    </a:schemeClr>
                  </a:solidFill>
                  <a:latin typeface="微软雅黑" panose="020B0503020204020204" pitchFamily="34" charset="-122"/>
                  <a:ea typeface="微软雅黑" panose="020B0503020204020204" pitchFamily="34" charset="-122"/>
                </a:rPr>
                <a:t>行人检测与跟踪</a:t>
              </a:r>
              <a:endPar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grpSp>
        <p:nvGrpSpPr>
          <p:cNvPr id="43" name="组合 4"/>
          <p:cNvGrpSpPr/>
          <p:nvPr/>
        </p:nvGrpSpPr>
        <p:grpSpPr>
          <a:xfrm>
            <a:off x="557741" y="1120746"/>
            <a:ext cx="7994967" cy="90386"/>
            <a:chOff x="647702" y="5265146"/>
            <a:chExt cx="7921940" cy="90386"/>
          </a:xfrm>
        </p:grpSpPr>
        <p:cxnSp>
          <p:nvCxnSpPr>
            <p:cNvPr id="44" name="直接连接符 24"/>
            <p:cNvCxnSpPr>
              <a:endCxn id="46" idx="2"/>
            </p:cNvCxnSpPr>
            <p:nvPr/>
          </p:nvCxnSpPr>
          <p:spPr>
            <a:xfrm>
              <a:off x="705811" y="5310339"/>
              <a:ext cx="7790173" cy="0"/>
            </a:xfrm>
            <a:prstGeom prst="line">
              <a:avLst/>
            </a:prstGeom>
            <a:ln w="38100">
              <a:solidFill>
                <a:srgbClr val="0070C0"/>
              </a:solidFill>
              <a:prstDash val="dash"/>
            </a:ln>
          </p:spPr>
          <p:style>
            <a:lnRef idx="1">
              <a:schemeClr val="accent1"/>
            </a:lnRef>
            <a:fillRef idx="0">
              <a:schemeClr val="accent1"/>
            </a:fillRef>
            <a:effectRef idx="0">
              <a:schemeClr val="accent1"/>
            </a:effectRef>
            <a:fontRef idx="minor">
              <a:schemeClr val="tx1"/>
            </a:fontRef>
          </p:style>
        </p:cxnSp>
        <p:sp>
          <p:nvSpPr>
            <p:cNvPr id="45" name="椭圆 44"/>
            <p:cNvSpPr>
              <a:spLocks noChangeAspect="1"/>
            </p:cNvSpPr>
            <p:nvPr/>
          </p:nvSpPr>
          <p:spPr>
            <a:xfrm>
              <a:off x="647702" y="5265146"/>
              <a:ext cx="73658" cy="90386"/>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p:cNvSpPr>
              <a:spLocks noChangeAspect="1"/>
            </p:cNvSpPr>
            <p:nvPr/>
          </p:nvSpPr>
          <p:spPr>
            <a:xfrm>
              <a:off x="8495984" y="5265146"/>
              <a:ext cx="73658" cy="90386"/>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5" name="文本框 54"/>
          <p:cNvSpPr txBox="1"/>
          <p:nvPr/>
        </p:nvSpPr>
        <p:spPr>
          <a:xfrm>
            <a:off x="1396335" y="1690230"/>
            <a:ext cx="1415772" cy="461665"/>
          </a:xfrm>
          <a:prstGeom prst="rect">
            <a:avLst/>
          </a:prstGeom>
          <a:noFill/>
        </p:spPr>
        <p:txBody>
          <a:bodyPr wrap="none" rtlCol="0">
            <a:spAutoFit/>
          </a:bodyPr>
          <a:lstStyle/>
          <a:p>
            <a:r>
              <a:rPr kumimoji="1" lang="zh-CN" altLang="en-US" sz="2400" dirty="0" smtClean="0">
                <a:latin typeface="黑体"/>
                <a:ea typeface="黑体"/>
                <a:cs typeface="黑体"/>
              </a:rPr>
              <a:t>背景提取</a:t>
            </a:r>
            <a:endParaRPr kumimoji="1" lang="zh-CN" altLang="en-US" sz="2400" dirty="0">
              <a:latin typeface="黑体"/>
              <a:ea typeface="黑体"/>
              <a:cs typeface="黑体"/>
            </a:endParaRPr>
          </a:p>
        </p:txBody>
      </p:sp>
      <p:sp>
        <p:nvSpPr>
          <p:cNvPr id="58" name="矩形 57"/>
          <p:cNvSpPr/>
          <p:nvPr/>
        </p:nvSpPr>
        <p:spPr>
          <a:xfrm>
            <a:off x="1532396" y="2509122"/>
            <a:ext cx="184267" cy="19666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文本框 58"/>
          <p:cNvSpPr txBox="1"/>
          <p:nvPr/>
        </p:nvSpPr>
        <p:spPr>
          <a:xfrm>
            <a:off x="1951743" y="2367703"/>
            <a:ext cx="1107996" cy="461665"/>
          </a:xfrm>
          <a:prstGeom prst="rect">
            <a:avLst/>
          </a:prstGeom>
          <a:noFill/>
        </p:spPr>
        <p:txBody>
          <a:bodyPr wrap="none" rtlCol="0">
            <a:spAutoFit/>
          </a:bodyPr>
          <a:lstStyle/>
          <a:p>
            <a:r>
              <a:rPr kumimoji="1" lang="zh-CN" altLang="en-US" sz="2400" dirty="0" smtClean="0">
                <a:latin typeface="黑体"/>
                <a:ea typeface="黑体"/>
                <a:cs typeface="黑体"/>
              </a:rPr>
              <a:t>帧差法</a:t>
            </a:r>
            <a:endParaRPr kumimoji="1" lang="zh-CN" altLang="en-US" sz="2400" dirty="0">
              <a:latin typeface="黑体"/>
              <a:ea typeface="黑体"/>
              <a:cs typeface="黑体"/>
            </a:endParaRPr>
          </a:p>
        </p:txBody>
      </p:sp>
      <p:sp>
        <p:nvSpPr>
          <p:cNvPr id="65" name="Freeform 13"/>
          <p:cNvSpPr>
            <a:spLocks noEditPoints="1"/>
          </p:cNvSpPr>
          <p:nvPr/>
        </p:nvSpPr>
        <p:spPr bwMode="auto">
          <a:xfrm>
            <a:off x="792784" y="1620715"/>
            <a:ext cx="570193" cy="606660"/>
          </a:xfrm>
          <a:custGeom>
            <a:avLst/>
            <a:gdLst>
              <a:gd name="T0" fmla="*/ 40 w 70"/>
              <a:gd name="T1" fmla="*/ 42 h 74"/>
              <a:gd name="T2" fmla="*/ 41 w 70"/>
              <a:gd name="T3" fmla="*/ 48 h 74"/>
              <a:gd name="T4" fmla="*/ 37 w 70"/>
              <a:gd name="T5" fmla="*/ 59 h 74"/>
              <a:gd name="T6" fmla="*/ 29 w 70"/>
              <a:gd name="T7" fmla="*/ 69 h 74"/>
              <a:gd name="T8" fmla="*/ 18 w 70"/>
              <a:gd name="T9" fmla="*/ 74 h 74"/>
              <a:gd name="T10" fmla="*/ 6 w 70"/>
              <a:gd name="T11" fmla="*/ 70 h 74"/>
              <a:gd name="T12" fmla="*/ 6 w 70"/>
              <a:gd name="T13" fmla="*/ 70 h 74"/>
              <a:gd name="T14" fmla="*/ 1 w 70"/>
              <a:gd name="T15" fmla="*/ 59 h 74"/>
              <a:gd name="T16" fmla="*/ 5 w 70"/>
              <a:gd name="T17" fmla="*/ 47 h 74"/>
              <a:gd name="T18" fmla="*/ 13 w 70"/>
              <a:gd name="T19" fmla="*/ 38 h 74"/>
              <a:gd name="T20" fmla="*/ 24 w 70"/>
              <a:gd name="T21" fmla="*/ 33 h 74"/>
              <a:gd name="T22" fmla="*/ 30 w 70"/>
              <a:gd name="T23" fmla="*/ 33 h 74"/>
              <a:gd name="T24" fmla="*/ 23 w 70"/>
              <a:gd name="T25" fmla="*/ 42 h 74"/>
              <a:gd name="T26" fmla="*/ 19 w 70"/>
              <a:gd name="T27" fmla="*/ 44 h 74"/>
              <a:gd name="T28" fmla="*/ 11 w 70"/>
              <a:gd name="T29" fmla="*/ 53 h 74"/>
              <a:gd name="T30" fmla="*/ 9 w 70"/>
              <a:gd name="T31" fmla="*/ 58 h 74"/>
              <a:gd name="T32" fmla="*/ 12 w 70"/>
              <a:gd name="T33" fmla="*/ 64 h 74"/>
              <a:gd name="T34" fmla="*/ 12 w 70"/>
              <a:gd name="T35" fmla="*/ 64 h 74"/>
              <a:gd name="T36" fmla="*/ 17 w 70"/>
              <a:gd name="T37" fmla="*/ 65 h 74"/>
              <a:gd name="T38" fmla="*/ 23 w 70"/>
              <a:gd name="T39" fmla="*/ 63 h 74"/>
              <a:gd name="T40" fmla="*/ 31 w 70"/>
              <a:gd name="T41" fmla="*/ 54 h 74"/>
              <a:gd name="T42" fmla="*/ 32 w 70"/>
              <a:gd name="T43" fmla="*/ 50 h 74"/>
              <a:gd name="T44" fmla="*/ 40 w 70"/>
              <a:gd name="T45" fmla="*/ 42 h 74"/>
              <a:gd name="T46" fmla="*/ 64 w 70"/>
              <a:gd name="T47" fmla="*/ 4 h 74"/>
              <a:gd name="T48" fmla="*/ 52 w 70"/>
              <a:gd name="T49" fmla="*/ 0 h 74"/>
              <a:gd name="T50" fmla="*/ 41 w 70"/>
              <a:gd name="T51" fmla="*/ 5 h 74"/>
              <a:gd name="T52" fmla="*/ 33 w 70"/>
              <a:gd name="T53" fmla="*/ 15 h 74"/>
              <a:gd name="T54" fmla="*/ 29 w 70"/>
              <a:gd name="T55" fmla="*/ 26 h 74"/>
              <a:gd name="T56" fmla="*/ 31 w 70"/>
              <a:gd name="T57" fmla="*/ 32 h 74"/>
              <a:gd name="T58" fmla="*/ 38 w 70"/>
              <a:gd name="T59" fmla="*/ 24 h 74"/>
              <a:gd name="T60" fmla="*/ 40 w 70"/>
              <a:gd name="T61" fmla="*/ 20 h 74"/>
              <a:gd name="T62" fmla="*/ 47 w 70"/>
              <a:gd name="T63" fmla="*/ 11 h 74"/>
              <a:gd name="T64" fmla="*/ 53 w 70"/>
              <a:gd name="T65" fmla="*/ 9 h 74"/>
              <a:gd name="T66" fmla="*/ 58 w 70"/>
              <a:gd name="T67" fmla="*/ 10 h 74"/>
              <a:gd name="T68" fmla="*/ 58 w 70"/>
              <a:gd name="T69" fmla="*/ 10 h 74"/>
              <a:gd name="T70" fmla="*/ 61 w 70"/>
              <a:gd name="T71" fmla="*/ 16 h 74"/>
              <a:gd name="T72" fmla="*/ 59 w 70"/>
              <a:gd name="T73" fmla="*/ 21 h 74"/>
              <a:gd name="T74" fmla="*/ 51 w 70"/>
              <a:gd name="T75" fmla="*/ 30 h 74"/>
              <a:gd name="T76" fmla="*/ 48 w 70"/>
              <a:gd name="T77" fmla="*/ 32 h 74"/>
              <a:gd name="T78" fmla="*/ 41 w 70"/>
              <a:gd name="T79" fmla="*/ 41 h 74"/>
              <a:gd name="T80" fmla="*/ 46 w 70"/>
              <a:gd name="T81" fmla="*/ 41 h 74"/>
              <a:gd name="T82" fmla="*/ 57 w 70"/>
              <a:gd name="T83" fmla="*/ 36 h 74"/>
              <a:gd name="T84" fmla="*/ 65 w 70"/>
              <a:gd name="T85" fmla="*/ 27 h 74"/>
              <a:gd name="T86" fmla="*/ 69 w 70"/>
              <a:gd name="T87" fmla="*/ 15 h 74"/>
              <a:gd name="T88" fmla="*/ 64 w 70"/>
              <a:gd name="T89" fmla="*/ 4 h 74"/>
              <a:gd name="T90" fmla="*/ 64 w 70"/>
              <a:gd name="T91" fmla="*/ 4 h 74"/>
              <a:gd name="T92" fmla="*/ 49 w 70"/>
              <a:gd name="T93" fmla="*/ 21 h 74"/>
              <a:gd name="T94" fmla="*/ 43 w 70"/>
              <a:gd name="T95" fmla="*/ 21 h 74"/>
              <a:gd name="T96" fmla="*/ 22 w 70"/>
              <a:gd name="T97" fmla="*/ 45 h 74"/>
              <a:gd name="T98" fmla="*/ 23 w 70"/>
              <a:gd name="T99" fmla="*/ 52 h 74"/>
              <a:gd name="T100" fmla="*/ 23 w 70"/>
              <a:gd name="T101" fmla="*/ 52 h 74"/>
              <a:gd name="T102" fmla="*/ 29 w 70"/>
              <a:gd name="T103" fmla="*/ 51 h 74"/>
              <a:gd name="T104" fmla="*/ 50 w 70"/>
              <a:gd name="T105" fmla="*/ 27 h 74"/>
              <a:gd name="T106" fmla="*/ 49 w 70"/>
              <a:gd name="T107" fmla="*/ 21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0" h="74">
                <a:moveTo>
                  <a:pt x="40" y="42"/>
                </a:moveTo>
                <a:cubicBezTo>
                  <a:pt x="40" y="44"/>
                  <a:pt x="41" y="46"/>
                  <a:pt x="41" y="48"/>
                </a:cubicBezTo>
                <a:cubicBezTo>
                  <a:pt x="41" y="52"/>
                  <a:pt x="40" y="56"/>
                  <a:pt x="37" y="59"/>
                </a:cubicBezTo>
                <a:cubicBezTo>
                  <a:pt x="29" y="69"/>
                  <a:pt x="29" y="69"/>
                  <a:pt x="29" y="69"/>
                </a:cubicBezTo>
                <a:cubicBezTo>
                  <a:pt x="26" y="72"/>
                  <a:pt x="22" y="74"/>
                  <a:pt x="18" y="74"/>
                </a:cubicBezTo>
                <a:cubicBezTo>
                  <a:pt x="14" y="74"/>
                  <a:pt x="10" y="73"/>
                  <a:pt x="6" y="70"/>
                </a:cubicBezTo>
                <a:cubicBezTo>
                  <a:pt x="6" y="70"/>
                  <a:pt x="6" y="70"/>
                  <a:pt x="6" y="70"/>
                </a:cubicBezTo>
                <a:cubicBezTo>
                  <a:pt x="3" y="67"/>
                  <a:pt x="1" y="63"/>
                  <a:pt x="1" y="59"/>
                </a:cubicBezTo>
                <a:cubicBezTo>
                  <a:pt x="0" y="55"/>
                  <a:pt x="2" y="51"/>
                  <a:pt x="5" y="47"/>
                </a:cubicBezTo>
                <a:cubicBezTo>
                  <a:pt x="13" y="38"/>
                  <a:pt x="13" y="38"/>
                  <a:pt x="13" y="38"/>
                </a:cubicBezTo>
                <a:cubicBezTo>
                  <a:pt x="16" y="35"/>
                  <a:pt x="20" y="33"/>
                  <a:pt x="24" y="33"/>
                </a:cubicBezTo>
                <a:cubicBezTo>
                  <a:pt x="26" y="32"/>
                  <a:pt x="28" y="33"/>
                  <a:pt x="30" y="33"/>
                </a:cubicBezTo>
                <a:cubicBezTo>
                  <a:pt x="23" y="42"/>
                  <a:pt x="23" y="42"/>
                  <a:pt x="23" y="42"/>
                </a:cubicBezTo>
                <a:cubicBezTo>
                  <a:pt x="21" y="42"/>
                  <a:pt x="20" y="43"/>
                  <a:pt x="19" y="44"/>
                </a:cubicBezTo>
                <a:cubicBezTo>
                  <a:pt x="11" y="53"/>
                  <a:pt x="11" y="53"/>
                  <a:pt x="11" y="53"/>
                </a:cubicBezTo>
                <a:cubicBezTo>
                  <a:pt x="10" y="55"/>
                  <a:pt x="9" y="57"/>
                  <a:pt x="9" y="58"/>
                </a:cubicBezTo>
                <a:cubicBezTo>
                  <a:pt x="10" y="60"/>
                  <a:pt x="10" y="62"/>
                  <a:pt x="12" y="64"/>
                </a:cubicBezTo>
                <a:cubicBezTo>
                  <a:pt x="12" y="64"/>
                  <a:pt x="12" y="64"/>
                  <a:pt x="12" y="64"/>
                </a:cubicBezTo>
                <a:cubicBezTo>
                  <a:pt x="14" y="65"/>
                  <a:pt x="16" y="65"/>
                  <a:pt x="17" y="65"/>
                </a:cubicBezTo>
                <a:cubicBezTo>
                  <a:pt x="19" y="65"/>
                  <a:pt x="21" y="64"/>
                  <a:pt x="23" y="63"/>
                </a:cubicBezTo>
                <a:cubicBezTo>
                  <a:pt x="31" y="54"/>
                  <a:pt x="31" y="54"/>
                  <a:pt x="31" y="54"/>
                </a:cubicBezTo>
                <a:cubicBezTo>
                  <a:pt x="31" y="53"/>
                  <a:pt x="32" y="52"/>
                  <a:pt x="32" y="50"/>
                </a:cubicBezTo>
                <a:cubicBezTo>
                  <a:pt x="40" y="42"/>
                  <a:pt x="40" y="42"/>
                  <a:pt x="40" y="42"/>
                </a:cubicBezTo>
                <a:close/>
                <a:moveTo>
                  <a:pt x="64" y="4"/>
                </a:moveTo>
                <a:cubicBezTo>
                  <a:pt x="60" y="1"/>
                  <a:pt x="56" y="0"/>
                  <a:pt x="52" y="0"/>
                </a:cubicBezTo>
                <a:cubicBezTo>
                  <a:pt x="48" y="0"/>
                  <a:pt x="44" y="2"/>
                  <a:pt x="41" y="5"/>
                </a:cubicBezTo>
                <a:cubicBezTo>
                  <a:pt x="33" y="15"/>
                  <a:pt x="33" y="15"/>
                  <a:pt x="33" y="15"/>
                </a:cubicBezTo>
                <a:cubicBezTo>
                  <a:pt x="30" y="18"/>
                  <a:pt x="29" y="22"/>
                  <a:pt x="29" y="26"/>
                </a:cubicBezTo>
                <a:cubicBezTo>
                  <a:pt x="29" y="29"/>
                  <a:pt x="30" y="31"/>
                  <a:pt x="31" y="32"/>
                </a:cubicBezTo>
                <a:cubicBezTo>
                  <a:pt x="38" y="24"/>
                  <a:pt x="38" y="24"/>
                  <a:pt x="38" y="24"/>
                </a:cubicBezTo>
                <a:cubicBezTo>
                  <a:pt x="38" y="23"/>
                  <a:pt x="39" y="21"/>
                  <a:pt x="40" y="20"/>
                </a:cubicBezTo>
                <a:cubicBezTo>
                  <a:pt x="47" y="11"/>
                  <a:pt x="47" y="11"/>
                  <a:pt x="47" y="11"/>
                </a:cubicBezTo>
                <a:cubicBezTo>
                  <a:pt x="49" y="10"/>
                  <a:pt x="51" y="9"/>
                  <a:pt x="53" y="9"/>
                </a:cubicBezTo>
                <a:cubicBezTo>
                  <a:pt x="55" y="9"/>
                  <a:pt x="56" y="9"/>
                  <a:pt x="58" y="10"/>
                </a:cubicBezTo>
                <a:cubicBezTo>
                  <a:pt x="58" y="10"/>
                  <a:pt x="58" y="10"/>
                  <a:pt x="58" y="10"/>
                </a:cubicBezTo>
                <a:cubicBezTo>
                  <a:pt x="60" y="12"/>
                  <a:pt x="60" y="14"/>
                  <a:pt x="61" y="16"/>
                </a:cubicBezTo>
                <a:cubicBezTo>
                  <a:pt x="61" y="17"/>
                  <a:pt x="60" y="19"/>
                  <a:pt x="59" y="21"/>
                </a:cubicBezTo>
                <a:cubicBezTo>
                  <a:pt x="51" y="30"/>
                  <a:pt x="51" y="30"/>
                  <a:pt x="51" y="30"/>
                </a:cubicBezTo>
                <a:cubicBezTo>
                  <a:pt x="50" y="31"/>
                  <a:pt x="49" y="32"/>
                  <a:pt x="48" y="32"/>
                </a:cubicBezTo>
                <a:cubicBezTo>
                  <a:pt x="41" y="41"/>
                  <a:pt x="41" y="41"/>
                  <a:pt x="41" y="41"/>
                </a:cubicBezTo>
                <a:cubicBezTo>
                  <a:pt x="42" y="41"/>
                  <a:pt x="44" y="42"/>
                  <a:pt x="46" y="41"/>
                </a:cubicBezTo>
                <a:cubicBezTo>
                  <a:pt x="50" y="41"/>
                  <a:pt x="55" y="39"/>
                  <a:pt x="57" y="36"/>
                </a:cubicBezTo>
                <a:cubicBezTo>
                  <a:pt x="65" y="27"/>
                  <a:pt x="65" y="27"/>
                  <a:pt x="65" y="27"/>
                </a:cubicBezTo>
                <a:cubicBezTo>
                  <a:pt x="68" y="23"/>
                  <a:pt x="70" y="19"/>
                  <a:pt x="69" y="15"/>
                </a:cubicBezTo>
                <a:cubicBezTo>
                  <a:pt x="69" y="11"/>
                  <a:pt x="67" y="7"/>
                  <a:pt x="64" y="4"/>
                </a:cubicBezTo>
                <a:cubicBezTo>
                  <a:pt x="64" y="4"/>
                  <a:pt x="64" y="4"/>
                  <a:pt x="64" y="4"/>
                </a:cubicBezTo>
                <a:close/>
                <a:moveTo>
                  <a:pt x="49" y="21"/>
                </a:moveTo>
                <a:cubicBezTo>
                  <a:pt x="48" y="19"/>
                  <a:pt x="45" y="19"/>
                  <a:pt x="43" y="21"/>
                </a:cubicBezTo>
                <a:cubicBezTo>
                  <a:pt x="22" y="45"/>
                  <a:pt x="22" y="45"/>
                  <a:pt x="22" y="45"/>
                </a:cubicBezTo>
                <a:cubicBezTo>
                  <a:pt x="21" y="47"/>
                  <a:pt x="21" y="50"/>
                  <a:pt x="23" y="52"/>
                </a:cubicBezTo>
                <a:cubicBezTo>
                  <a:pt x="23" y="52"/>
                  <a:pt x="23" y="52"/>
                  <a:pt x="23" y="52"/>
                </a:cubicBezTo>
                <a:cubicBezTo>
                  <a:pt x="25" y="53"/>
                  <a:pt x="27" y="53"/>
                  <a:pt x="29" y="51"/>
                </a:cubicBezTo>
                <a:cubicBezTo>
                  <a:pt x="50" y="27"/>
                  <a:pt x="50" y="27"/>
                  <a:pt x="50" y="27"/>
                </a:cubicBezTo>
                <a:cubicBezTo>
                  <a:pt x="51" y="25"/>
                  <a:pt x="51" y="22"/>
                  <a:pt x="49" y="21"/>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6" name="矩形 5"/>
          <p:cNvSpPr/>
          <p:nvPr/>
        </p:nvSpPr>
        <p:spPr>
          <a:xfrm>
            <a:off x="1980699" y="2930702"/>
            <a:ext cx="5798570" cy="2031325"/>
          </a:xfrm>
          <a:prstGeom prst="rect">
            <a:avLst/>
          </a:prstGeom>
        </p:spPr>
        <p:txBody>
          <a:bodyPr wrap="square">
            <a:spAutoFit/>
          </a:bodyPr>
          <a:lstStyle/>
          <a:p>
            <a:r>
              <a:rPr lang="zh-CN" altLang="en-US" dirty="0" smtClean="0">
                <a:solidFill>
                  <a:srgbClr val="2B78B0"/>
                </a:solidFill>
              </a:rPr>
              <a:t>在图像序列相邻</a:t>
            </a:r>
            <a:r>
              <a:rPr lang="zh-CN" altLang="en-US" dirty="0">
                <a:solidFill>
                  <a:srgbClr val="2B78B0"/>
                </a:solidFill>
              </a:rPr>
              <a:t>的两帧或者三帧采用基于像素的时间差分通过阈值化来提取图像中的运动</a:t>
            </a:r>
            <a:r>
              <a:rPr lang="zh-CN" altLang="en-US" dirty="0" smtClean="0">
                <a:solidFill>
                  <a:srgbClr val="2B78B0"/>
                </a:solidFill>
              </a:rPr>
              <a:t>区域</a:t>
            </a:r>
            <a:endParaRPr lang="en-US" altLang="zh-CN" dirty="0" smtClean="0">
              <a:solidFill>
                <a:srgbClr val="2B78B0"/>
              </a:solidFill>
            </a:endParaRPr>
          </a:p>
          <a:p>
            <a:endParaRPr lang="en-US" altLang="zh-CN" dirty="0">
              <a:solidFill>
                <a:srgbClr val="2B78B0"/>
              </a:solidFill>
            </a:endParaRPr>
          </a:p>
          <a:p>
            <a:r>
              <a:rPr lang="zh-CN" altLang="en-US" dirty="0" smtClean="0">
                <a:solidFill>
                  <a:srgbClr val="2B78B0"/>
                </a:solidFill>
              </a:rPr>
              <a:t>优点是处理速度较快</a:t>
            </a:r>
            <a:r>
              <a:rPr lang="zh-CN" altLang="zh-CN" dirty="0">
                <a:solidFill>
                  <a:srgbClr val="2B78B0"/>
                </a:solidFill>
              </a:rPr>
              <a:t>,</a:t>
            </a:r>
            <a:r>
              <a:rPr lang="zh-CN" altLang="en-US" dirty="0" smtClean="0">
                <a:solidFill>
                  <a:srgbClr val="2B78B0"/>
                </a:solidFill>
              </a:rPr>
              <a:t>稳定性较好</a:t>
            </a:r>
            <a:endParaRPr lang="en-US" altLang="zh-CN" dirty="0">
              <a:solidFill>
                <a:srgbClr val="2B78B0"/>
              </a:solidFill>
            </a:endParaRPr>
          </a:p>
          <a:p>
            <a:endParaRPr lang="en-US" altLang="zh-CN" dirty="0" smtClean="0">
              <a:solidFill>
                <a:srgbClr val="2B78B0"/>
              </a:solidFill>
            </a:endParaRPr>
          </a:p>
          <a:p>
            <a:r>
              <a:rPr lang="zh-CN" altLang="en-US" dirty="0" smtClean="0">
                <a:solidFill>
                  <a:srgbClr val="2B78B0"/>
                </a:solidFill>
              </a:rPr>
              <a:t>缺点是可能出现物体的</a:t>
            </a:r>
            <a:r>
              <a:rPr lang="zh-CN" altLang="en-US" dirty="0">
                <a:solidFill>
                  <a:srgbClr val="2B78B0"/>
                </a:solidFill>
              </a:rPr>
              <a:t>“</a:t>
            </a:r>
            <a:r>
              <a:rPr lang="zh-CN" altLang="en-US" dirty="0" smtClean="0">
                <a:solidFill>
                  <a:srgbClr val="2B78B0"/>
                </a:solidFill>
              </a:rPr>
              <a:t>空洞现象</a:t>
            </a:r>
            <a:r>
              <a:rPr lang="zh-CN" altLang="zh-CN" dirty="0" smtClean="0">
                <a:solidFill>
                  <a:srgbClr val="2B78B0"/>
                </a:solidFill>
              </a:rPr>
              <a:t>”</a:t>
            </a:r>
            <a:r>
              <a:rPr lang="zh-CN" altLang="en-US" dirty="0" smtClean="0">
                <a:solidFill>
                  <a:srgbClr val="2B78B0"/>
                </a:solidFill>
              </a:rPr>
              <a:t>，</a:t>
            </a:r>
            <a:r>
              <a:rPr lang="zh-CN" altLang="en-US" dirty="0" smtClean="0">
                <a:solidFill>
                  <a:srgbClr val="2B78B0"/>
                </a:solidFill>
              </a:rPr>
              <a:t>即两帧中</a:t>
            </a:r>
            <a:r>
              <a:rPr lang="zh-CN" altLang="en-US" dirty="0">
                <a:solidFill>
                  <a:srgbClr val="2B78B0"/>
                </a:solidFill>
              </a:rPr>
              <a:t>物体重合的部分可能被当作背景</a:t>
            </a:r>
          </a:p>
        </p:txBody>
      </p:sp>
    </p:spTree>
    <p:custDataLst>
      <p:tags r:id="rId1"/>
    </p:custDataLst>
    <p:extLst>
      <p:ext uri="{BB962C8B-B14F-4D97-AF65-F5344CB8AC3E}">
        <p14:creationId xmlns:p14="http://schemas.microsoft.com/office/powerpoint/2010/main" val="1646465664"/>
      </p:ext>
    </p:extLst>
  </p:cSld>
  <p:clrMapOvr>
    <a:masterClrMapping/>
  </p:clrMapOvr>
  <mc:AlternateContent xmlns:mc="http://schemas.openxmlformats.org/markup-compatibility/2006" xmlns:p14="http://schemas.microsoft.com/office/powerpoint/2010/main">
    <mc:Choice Requires="p14">
      <p:transition spd="slow" p14:dur="2000" advTm="67262"/>
    </mc:Choice>
    <mc:Fallback xmlns="">
      <p:transition spd="slow" advTm="67262"/>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down)">
                                      <p:cBhvr>
                                        <p:cTn id="7" dur="500"/>
                                        <p:tgtEl>
                                          <p:spTgt spid="19"/>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55"/>
                                        </p:tgtEl>
                                        <p:attrNameLst>
                                          <p:attrName>style.visibility</p:attrName>
                                        </p:attrNameLst>
                                      </p:cBhvr>
                                      <p:to>
                                        <p:strVal val="visible"/>
                                      </p:to>
                                    </p:set>
                                    <p:animEffect transition="in" filter="wipe(down)">
                                      <p:cBhvr>
                                        <p:cTn id="10" dur="500"/>
                                        <p:tgtEl>
                                          <p:spTgt spid="55"/>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65"/>
                                        </p:tgtEl>
                                        <p:attrNameLst>
                                          <p:attrName>style.visibility</p:attrName>
                                        </p:attrNameLst>
                                      </p:cBhvr>
                                      <p:to>
                                        <p:strVal val="visible"/>
                                      </p:to>
                                    </p:set>
                                    <p:animEffect transition="in" filter="wipe(down)">
                                      <p:cBhvr>
                                        <p:cTn id="13" dur="500"/>
                                        <p:tgtEl>
                                          <p:spTgt spid="65"/>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wipe(down)">
                                      <p:cBhvr>
                                        <p:cTn id="16" dur="500"/>
                                        <p:tgtEl>
                                          <p:spTgt spid="18"/>
                                        </p:tgtEl>
                                      </p:cBhvr>
                                    </p:animEffect>
                                  </p:childTnLst>
                                </p:cTn>
                              </p:par>
                              <p:par>
                                <p:cTn id="17" presetID="22" presetClass="entr" presetSubtype="4" fill="hold" nodeType="withEffect">
                                  <p:stCondLst>
                                    <p:cond delay="0"/>
                                  </p:stCondLst>
                                  <p:childTnLst>
                                    <p:set>
                                      <p:cBhvr>
                                        <p:cTn id="18" dur="1" fill="hold">
                                          <p:stCondLst>
                                            <p:cond delay="0"/>
                                          </p:stCondLst>
                                        </p:cTn>
                                        <p:tgtEl>
                                          <p:spTgt spid="43"/>
                                        </p:tgtEl>
                                        <p:attrNameLst>
                                          <p:attrName>style.visibility</p:attrName>
                                        </p:attrNameLst>
                                      </p:cBhvr>
                                      <p:to>
                                        <p:strVal val="visible"/>
                                      </p:to>
                                    </p:set>
                                    <p:animEffect transition="in" filter="wipe(down)">
                                      <p:cBhvr>
                                        <p:cTn id="19" dur="500"/>
                                        <p:tgtEl>
                                          <p:spTgt spid="43"/>
                                        </p:tgtEl>
                                      </p:cBhvr>
                                    </p:animEffect>
                                  </p:childTnLst>
                                </p:cTn>
                              </p:par>
                            </p:childTnLst>
                          </p:cTn>
                        </p:par>
                        <p:par>
                          <p:cTn id="20" fill="hold">
                            <p:stCondLst>
                              <p:cond delay="500"/>
                            </p:stCondLst>
                            <p:childTnLst>
                              <p:par>
                                <p:cTn id="21" presetID="10" presetClass="entr" presetSubtype="0" fill="hold" grpId="0" nodeType="afterEffect">
                                  <p:stCondLst>
                                    <p:cond delay="0"/>
                                  </p:stCondLst>
                                  <p:childTnLst>
                                    <p:set>
                                      <p:cBhvr>
                                        <p:cTn id="22" dur="1" fill="hold">
                                          <p:stCondLst>
                                            <p:cond delay="0"/>
                                          </p:stCondLst>
                                        </p:cTn>
                                        <p:tgtEl>
                                          <p:spTgt spid="58"/>
                                        </p:tgtEl>
                                        <p:attrNameLst>
                                          <p:attrName>style.visibility</p:attrName>
                                        </p:attrNameLst>
                                      </p:cBhvr>
                                      <p:to>
                                        <p:strVal val="visible"/>
                                      </p:to>
                                    </p:set>
                                    <p:animEffect transition="in" filter="fade">
                                      <p:cBhvr>
                                        <p:cTn id="23" dur="500"/>
                                        <p:tgtEl>
                                          <p:spTgt spid="58"/>
                                        </p:tgtEl>
                                      </p:cBhvr>
                                    </p:animEffect>
                                  </p:childTnLst>
                                </p:cTn>
                              </p:par>
                            </p:childTnLst>
                          </p:cTn>
                        </p:par>
                        <p:par>
                          <p:cTn id="24" fill="hold">
                            <p:stCondLst>
                              <p:cond delay="1000"/>
                            </p:stCondLst>
                            <p:childTnLst>
                              <p:par>
                                <p:cTn id="25" presetID="10" presetClass="entr" presetSubtype="0" fill="hold" grpId="0" nodeType="afterEffect">
                                  <p:stCondLst>
                                    <p:cond delay="0"/>
                                  </p:stCondLst>
                                  <p:childTnLst>
                                    <p:set>
                                      <p:cBhvr>
                                        <p:cTn id="26" dur="1" fill="hold">
                                          <p:stCondLst>
                                            <p:cond delay="0"/>
                                          </p:stCondLst>
                                        </p:cTn>
                                        <p:tgtEl>
                                          <p:spTgt spid="59"/>
                                        </p:tgtEl>
                                        <p:attrNameLst>
                                          <p:attrName>style.visibility</p:attrName>
                                        </p:attrNameLst>
                                      </p:cBhvr>
                                      <p:to>
                                        <p:strVal val="visible"/>
                                      </p:to>
                                    </p:set>
                                    <p:animEffect transition="in" filter="fade">
                                      <p:cBhvr>
                                        <p:cTn id="27" dur="500"/>
                                        <p:tgtEl>
                                          <p:spTgt spid="59"/>
                                        </p:tgtEl>
                                      </p:cBhvr>
                                    </p:animEffect>
                                  </p:childTnLst>
                                </p:cTn>
                              </p:par>
                            </p:childTnLst>
                          </p:cTn>
                        </p:par>
                        <p:par>
                          <p:cTn id="28" fill="hold">
                            <p:stCondLst>
                              <p:cond delay="1500"/>
                            </p:stCondLst>
                            <p:childTnLst>
                              <p:par>
                                <p:cTn id="29" presetID="10" presetClass="entr" presetSubtype="0" fill="hold" grpId="0" nodeType="after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fade">
                                      <p:cBhvr>
                                        <p:cTn id="3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55" grpId="0"/>
      <p:bldP spid="58" grpId="0" animBg="1"/>
      <p:bldP spid="59" grpId="0"/>
      <p:bldP spid="65" grpId="0" animBg="1"/>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a:off x="611187" y="261275"/>
            <a:ext cx="666069" cy="664458"/>
            <a:chOff x="611187" y="261275"/>
            <a:chExt cx="666069" cy="664458"/>
          </a:xfrm>
        </p:grpSpPr>
        <p:sp>
          <p:nvSpPr>
            <p:cNvPr id="9" name="矩形 8"/>
            <p:cNvSpPr>
              <a:spLocks noChangeAspect="1"/>
            </p:cNvSpPr>
            <p:nvPr/>
          </p:nvSpPr>
          <p:spPr>
            <a:xfrm>
              <a:off x="611187" y="261275"/>
              <a:ext cx="538925" cy="53762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a:spLocks noChangeAspect="1"/>
            </p:cNvSpPr>
            <p:nvPr/>
          </p:nvSpPr>
          <p:spPr>
            <a:xfrm>
              <a:off x="880650" y="530086"/>
              <a:ext cx="396606" cy="39564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文本框 17"/>
          <p:cNvSpPr txBox="1"/>
          <p:nvPr/>
        </p:nvSpPr>
        <p:spPr>
          <a:xfrm>
            <a:off x="1419575" y="362672"/>
            <a:ext cx="7113238" cy="461665"/>
          </a:xfrm>
          <a:prstGeom prst="rect">
            <a:avLst/>
          </a:prstGeom>
          <a:noFill/>
        </p:spPr>
        <p:txBody>
          <a:bodyPr wrap="square" rtlCol="0">
            <a:spAutoFit/>
          </a:bodyPr>
          <a:lstStyle/>
          <a:p>
            <a:pPr marL="457200" indent="-457200">
              <a:buAutoNum type="arabicPeriod"/>
            </a:pPr>
            <a:r>
              <a:rPr lang="en-US" altLang="zh-CN" sz="2400" b="1" dirty="0" smtClean="0">
                <a:solidFill>
                  <a:schemeClr val="tx1">
                    <a:lumMod val="85000"/>
                    <a:lumOff val="15000"/>
                  </a:schemeClr>
                </a:solidFill>
                <a:latin typeface="微软雅黑" panose="020B0503020204020204" pitchFamily="34" charset="-122"/>
                <a:ea typeface="微软雅黑" panose="020B0503020204020204" pitchFamily="34" charset="-122"/>
              </a:rPr>
              <a:t>ROI</a:t>
            </a:r>
            <a:r>
              <a:rPr lang="zh-CN" altLang="en-US" sz="2400" b="1" dirty="0" smtClean="0">
                <a:solidFill>
                  <a:schemeClr val="tx1">
                    <a:lumMod val="85000"/>
                    <a:lumOff val="15000"/>
                  </a:schemeClr>
                </a:solidFill>
                <a:latin typeface="微软雅黑" panose="020B0503020204020204" pitchFamily="34" charset="-122"/>
                <a:ea typeface="微软雅黑" panose="020B0503020204020204" pitchFamily="34" charset="-122"/>
              </a:rPr>
              <a:t>识别</a:t>
            </a:r>
            <a:endParaRPr lang="en-US" altLang="zh-CN" sz="2400" b="1" dirty="0" smtClean="0">
              <a:solidFill>
                <a:schemeClr val="tx1">
                  <a:lumMod val="85000"/>
                  <a:lumOff val="15000"/>
                </a:schemeClr>
              </a:solidFill>
              <a:latin typeface="微软雅黑" panose="020B0503020204020204" pitchFamily="34" charset="-122"/>
              <a:ea typeface="微软雅黑" panose="020B0503020204020204" pitchFamily="34" charset="-122"/>
            </a:endParaRPr>
          </a:p>
        </p:txBody>
      </p:sp>
      <p:grpSp>
        <p:nvGrpSpPr>
          <p:cNvPr id="32" name="组合 31"/>
          <p:cNvGrpSpPr/>
          <p:nvPr/>
        </p:nvGrpSpPr>
        <p:grpSpPr>
          <a:xfrm>
            <a:off x="1220659" y="6519446"/>
            <a:ext cx="8024939" cy="338554"/>
            <a:chOff x="1277256" y="6519446"/>
            <a:chExt cx="8024939" cy="338554"/>
          </a:xfrm>
        </p:grpSpPr>
        <p:sp>
          <p:nvSpPr>
            <p:cNvPr id="33" name="矩形 32"/>
            <p:cNvSpPr/>
            <p:nvPr/>
          </p:nvSpPr>
          <p:spPr>
            <a:xfrm>
              <a:off x="8766881" y="6519446"/>
              <a:ext cx="432000" cy="33855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文本框 33"/>
            <p:cNvSpPr txBox="1"/>
            <p:nvPr/>
          </p:nvSpPr>
          <p:spPr>
            <a:xfrm>
              <a:off x="8663567" y="6519446"/>
              <a:ext cx="638628" cy="338554"/>
            </a:xfrm>
            <a:prstGeom prst="rect">
              <a:avLst/>
            </a:prstGeom>
            <a:noFill/>
          </p:spPr>
          <p:txBody>
            <a:bodyPr wrap="square" rtlCol="0">
              <a:spAutoFit/>
            </a:bodyPr>
            <a:lstStyle/>
            <a:p>
              <a:pPr algn="ctr"/>
              <a:r>
                <a:rPr lang="en-US" altLang="zh-CN" sz="1600" dirty="0" smtClean="0">
                  <a:solidFill>
                    <a:schemeClr val="bg1"/>
                  </a:solidFill>
                  <a:latin typeface="微软雅黑" panose="020B0503020204020204" pitchFamily="34" charset="-122"/>
                  <a:ea typeface="微软雅黑" panose="020B0503020204020204" pitchFamily="34" charset="-122"/>
                </a:rPr>
                <a:t>0</a:t>
              </a:r>
              <a:r>
                <a:rPr lang="en-US" altLang="zh-CN" sz="1600" dirty="0">
                  <a:solidFill>
                    <a:schemeClr val="bg1"/>
                  </a:solidFill>
                  <a:latin typeface="微软雅黑" panose="020B0503020204020204" pitchFamily="34" charset="-122"/>
                  <a:ea typeface="微软雅黑" panose="020B0503020204020204" pitchFamily="34" charset="-122"/>
                </a:rPr>
                <a:t>4</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36" name="文本框 35"/>
            <p:cNvSpPr txBox="1"/>
            <p:nvPr/>
          </p:nvSpPr>
          <p:spPr>
            <a:xfrm>
              <a:off x="1277256" y="6519446"/>
              <a:ext cx="7489625" cy="338554"/>
            </a:xfrm>
            <a:prstGeom prst="rect">
              <a:avLst/>
            </a:prstGeom>
            <a:noFill/>
          </p:spPr>
          <p:txBody>
            <a:bodyPr wrap="square" rtlCol="0">
              <a:spAutoFit/>
            </a:bodyPr>
            <a:lstStyle/>
            <a:p>
              <a:pPr algn="r"/>
              <a:r>
                <a:rPr lang="zh-CN" altLang="en-US" sz="1600" dirty="0" smtClean="0">
                  <a:solidFill>
                    <a:schemeClr val="tx1">
                      <a:lumMod val="85000"/>
                      <a:lumOff val="15000"/>
                    </a:schemeClr>
                  </a:solidFill>
                  <a:latin typeface="微软雅黑" panose="020B0503020204020204" pitchFamily="34" charset="-122"/>
                  <a:ea typeface="微软雅黑" panose="020B0503020204020204" pitchFamily="34" charset="-122"/>
                </a:rPr>
                <a:t>行人检测与跟踪</a:t>
              </a:r>
              <a:endPar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grpSp>
        <p:nvGrpSpPr>
          <p:cNvPr id="43" name="组合 4"/>
          <p:cNvGrpSpPr/>
          <p:nvPr/>
        </p:nvGrpSpPr>
        <p:grpSpPr>
          <a:xfrm>
            <a:off x="557741" y="1120746"/>
            <a:ext cx="7994967" cy="90386"/>
            <a:chOff x="647702" y="5265146"/>
            <a:chExt cx="7921940" cy="90386"/>
          </a:xfrm>
        </p:grpSpPr>
        <p:cxnSp>
          <p:nvCxnSpPr>
            <p:cNvPr id="44" name="直接连接符 24"/>
            <p:cNvCxnSpPr>
              <a:endCxn id="46" idx="2"/>
            </p:cNvCxnSpPr>
            <p:nvPr/>
          </p:nvCxnSpPr>
          <p:spPr>
            <a:xfrm>
              <a:off x="705811" y="5310339"/>
              <a:ext cx="7790173" cy="0"/>
            </a:xfrm>
            <a:prstGeom prst="line">
              <a:avLst/>
            </a:prstGeom>
            <a:ln w="38100">
              <a:solidFill>
                <a:srgbClr val="0070C0"/>
              </a:solidFill>
              <a:prstDash val="dash"/>
            </a:ln>
          </p:spPr>
          <p:style>
            <a:lnRef idx="1">
              <a:schemeClr val="accent1"/>
            </a:lnRef>
            <a:fillRef idx="0">
              <a:schemeClr val="accent1"/>
            </a:fillRef>
            <a:effectRef idx="0">
              <a:schemeClr val="accent1"/>
            </a:effectRef>
            <a:fontRef idx="minor">
              <a:schemeClr val="tx1"/>
            </a:fontRef>
          </p:style>
        </p:cxnSp>
        <p:sp>
          <p:nvSpPr>
            <p:cNvPr id="45" name="椭圆 44"/>
            <p:cNvSpPr>
              <a:spLocks noChangeAspect="1"/>
            </p:cNvSpPr>
            <p:nvPr/>
          </p:nvSpPr>
          <p:spPr>
            <a:xfrm>
              <a:off x="647702" y="5265146"/>
              <a:ext cx="73658" cy="90386"/>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p:cNvSpPr>
              <a:spLocks noChangeAspect="1"/>
            </p:cNvSpPr>
            <p:nvPr/>
          </p:nvSpPr>
          <p:spPr>
            <a:xfrm>
              <a:off x="8495984" y="5265146"/>
              <a:ext cx="73658" cy="90386"/>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5" name="文本框 54"/>
          <p:cNvSpPr txBox="1"/>
          <p:nvPr/>
        </p:nvSpPr>
        <p:spPr>
          <a:xfrm>
            <a:off x="1396335" y="1690230"/>
            <a:ext cx="1415772" cy="461665"/>
          </a:xfrm>
          <a:prstGeom prst="rect">
            <a:avLst/>
          </a:prstGeom>
          <a:noFill/>
        </p:spPr>
        <p:txBody>
          <a:bodyPr wrap="none" rtlCol="0">
            <a:spAutoFit/>
          </a:bodyPr>
          <a:lstStyle/>
          <a:p>
            <a:r>
              <a:rPr kumimoji="1" lang="zh-CN" altLang="en-US" sz="2400" dirty="0" smtClean="0">
                <a:latin typeface="黑体"/>
                <a:ea typeface="黑体"/>
                <a:cs typeface="黑体"/>
              </a:rPr>
              <a:t>背景提取</a:t>
            </a:r>
            <a:endParaRPr kumimoji="1" lang="zh-CN" altLang="en-US" sz="2400" dirty="0">
              <a:latin typeface="黑体"/>
              <a:ea typeface="黑体"/>
              <a:cs typeface="黑体"/>
            </a:endParaRPr>
          </a:p>
        </p:txBody>
      </p:sp>
      <p:sp>
        <p:nvSpPr>
          <p:cNvPr id="58" name="矩形 57"/>
          <p:cNvSpPr/>
          <p:nvPr/>
        </p:nvSpPr>
        <p:spPr>
          <a:xfrm>
            <a:off x="1532396" y="2509122"/>
            <a:ext cx="184267" cy="19666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文本框 58"/>
          <p:cNvSpPr txBox="1"/>
          <p:nvPr/>
        </p:nvSpPr>
        <p:spPr>
          <a:xfrm>
            <a:off x="1951743" y="2367703"/>
            <a:ext cx="1107996" cy="461665"/>
          </a:xfrm>
          <a:prstGeom prst="rect">
            <a:avLst/>
          </a:prstGeom>
          <a:noFill/>
        </p:spPr>
        <p:txBody>
          <a:bodyPr wrap="none" rtlCol="0">
            <a:spAutoFit/>
          </a:bodyPr>
          <a:lstStyle/>
          <a:p>
            <a:r>
              <a:rPr kumimoji="1" lang="zh-CN" altLang="en-US" sz="2400" dirty="0" smtClean="0">
                <a:latin typeface="黑体"/>
                <a:ea typeface="黑体"/>
                <a:cs typeface="黑体"/>
              </a:rPr>
              <a:t>帧差法</a:t>
            </a:r>
            <a:endParaRPr kumimoji="1" lang="zh-CN" altLang="en-US" sz="2400" dirty="0">
              <a:latin typeface="黑体"/>
              <a:ea typeface="黑体"/>
              <a:cs typeface="黑体"/>
            </a:endParaRPr>
          </a:p>
        </p:txBody>
      </p:sp>
      <p:sp>
        <p:nvSpPr>
          <p:cNvPr id="65" name="Freeform 13"/>
          <p:cNvSpPr>
            <a:spLocks noEditPoints="1"/>
          </p:cNvSpPr>
          <p:nvPr/>
        </p:nvSpPr>
        <p:spPr bwMode="auto">
          <a:xfrm>
            <a:off x="792784" y="1620715"/>
            <a:ext cx="570193" cy="606660"/>
          </a:xfrm>
          <a:custGeom>
            <a:avLst/>
            <a:gdLst>
              <a:gd name="T0" fmla="*/ 40 w 70"/>
              <a:gd name="T1" fmla="*/ 42 h 74"/>
              <a:gd name="T2" fmla="*/ 41 w 70"/>
              <a:gd name="T3" fmla="*/ 48 h 74"/>
              <a:gd name="T4" fmla="*/ 37 w 70"/>
              <a:gd name="T5" fmla="*/ 59 h 74"/>
              <a:gd name="T6" fmla="*/ 29 w 70"/>
              <a:gd name="T7" fmla="*/ 69 h 74"/>
              <a:gd name="T8" fmla="*/ 18 w 70"/>
              <a:gd name="T9" fmla="*/ 74 h 74"/>
              <a:gd name="T10" fmla="*/ 6 w 70"/>
              <a:gd name="T11" fmla="*/ 70 h 74"/>
              <a:gd name="T12" fmla="*/ 6 w 70"/>
              <a:gd name="T13" fmla="*/ 70 h 74"/>
              <a:gd name="T14" fmla="*/ 1 w 70"/>
              <a:gd name="T15" fmla="*/ 59 h 74"/>
              <a:gd name="T16" fmla="*/ 5 w 70"/>
              <a:gd name="T17" fmla="*/ 47 h 74"/>
              <a:gd name="T18" fmla="*/ 13 w 70"/>
              <a:gd name="T19" fmla="*/ 38 h 74"/>
              <a:gd name="T20" fmla="*/ 24 w 70"/>
              <a:gd name="T21" fmla="*/ 33 h 74"/>
              <a:gd name="T22" fmla="*/ 30 w 70"/>
              <a:gd name="T23" fmla="*/ 33 h 74"/>
              <a:gd name="T24" fmla="*/ 23 w 70"/>
              <a:gd name="T25" fmla="*/ 42 h 74"/>
              <a:gd name="T26" fmla="*/ 19 w 70"/>
              <a:gd name="T27" fmla="*/ 44 h 74"/>
              <a:gd name="T28" fmla="*/ 11 w 70"/>
              <a:gd name="T29" fmla="*/ 53 h 74"/>
              <a:gd name="T30" fmla="*/ 9 w 70"/>
              <a:gd name="T31" fmla="*/ 58 h 74"/>
              <a:gd name="T32" fmla="*/ 12 w 70"/>
              <a:gd name="T33" fmla="*/ 64 h 74"/>
              <a:gd name="T34" fmla="*/ 12 w 70"/>
              <a:gd name="T35" fmla="*/ 64 h 74"/>
              <a:gd name="T36" fmla="*/ 17 w 70"/>
              <a:gd name="T37" fmla="*/ 65 h 74"/>
              <a:gd name="T38" fmla="*/ 23 w 70"/>
              <a:gd name="T39" fmla="*/ 63 h 74"/>
              <a:gd name="T40" fmla="*/ 31 w 70"/>
              <a:gd name="T41" fmla="*/ 54 h 74"/>
              <a:gd name="T42" fmla="*/ 32 w 70"/>
              <a:gd name="T43" fmla="*/ 50 h 74"/>
              <a:gd name="T44" fmla="*/ 40 w 70"/>
              <a:gd name="T45" fmla="*/ 42 h 74"/>
              <a:gd name="T46" fmla="*/ 64 w 70"/>
              <a:gd name="T47" fmla="*/ 4 h 74"/>
              <a:gd name="T48" fmla="*/ 52 w 70"/>
              <a:gd name="T49" fmla="*/ 0 h 74"/>
              <a:gd name="T50" fmla="*/ 41 w 70"/>
              <a:gd name="T51" fmla="*/ 5 h 74"/>
              <a:gd name="T52" fmla="*/ 33 w 70"/>
              <a:gd name="T53" fmla="*/ 15 h 74"/>
              <a:gd name="T54" fmla="*/ 29 w 70"/>
              <a:gd name="T55" fmla="*/ 26 h 74"/>
              <a:gd name="T56" fmla="*/ 31 w 70"/>
              <a:gd name="T57" fmla="*/ 32 h 74"/>
              <a:gd name="T58" fmla="*/ 38 w 70"/>
              <a:gd name="T59" fmla="*/ 24 h 74"/>
              <a:gd name="T60" fmla="*/ 40 w 70"/>
              <a:gd name="T61" fmla="*/ 20 h 74"/>
              <a:gd name="T62" fmla="*/ 47 w 70"/>
              <a:gd name="T63" fmla="*/ 11 h 74"/>
              <a:gd name="T64" fmla="*/ 53 w 70"/>
              <a:gd name="T65" fmla="*/ 9 h 74"/>
              <a:gd name="T66" fmla="*/ 58 w 70"/>
              <a:gd name="T67" fmla="*/ 10 h 74"/>
              <a:gd name="T68" fmla="*/ 58 w 70"/>
              <a:gd name="T69" fmla="*/ 10 h 74"/>
              <a:gd name="T70" fmla="*/ 61 w 70"/>
              <a:gd name="T71" fmla="*/ 16 h 74"/>
              <a:gd name="T72" fmla="*/ 59 w 70"/>
              <a:gd name="T73" fmla="*/ 21 h 74"/>
              <a:gd name="T74" fmla="*/ 51 w 70"/>
              <a:gd name="T75" fmla="*/ 30 h 74"/>
              <a:gd name="T76" fmla="*/ 48 w 70"/>
              <a:gd name="T77" fmla="*/ 32 h 74"/>
              <a:gd name="T78" fmla="*/ 41 w 70"/>
              <a:gd name="T79" fmla="*/ 41 h 74"/>
              <a:gd name="T80" fmla="*/ 46 w 70"/>
              <a:gd name="T81" fmla="*/ 41 h 74"/>
              <a:gd name="T82" fmla="*/ 57 w 70"/>
              <a:gd name="T83" fmla="*/ 36 h 74"/>
              <a:gd name="T84" fmla="*/ 65 w 70"/>
              <a:gd name="T85" fmla="*/ 27 h 74"/>
              <a:gd name="T86" fmla="*/ 69 w 70"/>
              <a:gd name="T87" fmla="*/ 15 h 74"/>
              <a:gd name="T88" fmla="*/ 64 w 70"/>
              <a:gd name="T89" fmla="*/ 4 h 74"/>
              <a:gd name="T90" fmla="*/ 64 w 70"/>
              <a:gd name="T91" fmla="*/ 4 h 74"/>
              <a:gd name="T92" fmla="*/ 49 w 70"/>
              <a:gd name="T93" fmla="*/ 21 h 74"/>
              <a:gd name="T94" fmla="*/ 43 w 70"/>
              <a:gd name="T95" fmla="*/ 21 h 74"/>
              <a:gd name="T96" fmla="*/ 22 w 70"/>
              <a:gd name="T97" fmla="*/ 45 h 74"/>
              <a:gd name="T98" fmla="*/ 23 w 70"/>
              <a:gd name="T99" fmla="*/ 52 h 74"/>
              <a:gd name="T100" fmla="*/ 23 w 70"/>
              <a:gd name="T101" fmla="*/ 52 h 74"/>
              <a:gd name="T102" fmla="*/ 29 w 70"/>
              <a:gd name="T103" fmla="*/ 51 h 74"/>
              <a:gd name="T104" fmla="*/ 50 w 70"/>
              <a:gd name="T105" fmla="*/ 27 h 74"/>
              <a:gd name="T106" fmla="*/ 49 w 70"/>
              <a:gd name="T107" fmla="*/ 21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0" h="74">
                <a:moveTo>
                  <a:pt x="40" y="42"/>
                </a:moveTo>
                <a:cubicBezTo>
                  <a:pt x="40" y="44"/>
                  <a:pt x="41" y="46"/>
                  <a:pt x="41" y="48"/>
                </a:cubicBezTo>
                <a:cubicBezTo>
                  <a:pt x="41" y="52"/>
                  <a:pt x="40" y="56"/>
                  <a:pt x="37" y="59"/>
                </a:cubicBezTo>
                <a:cubicBezTo>
                  <a:pt x="29" y="69"/>
                  <a:pt x="29" y="69"/>
                  <a:pt x="29" y="69"/>
                </a:cubicBezTo>
                <a:cubicBezTo>
                  <a:pt x="26" y="72"/>
                  <a:pt x="22" y="74"/>
                  <a:pt x="18" y="74"/>
                </a:cubicBezTo>
                <a:cubicBezTo>
                  <a:pt x="14" y="74"/>
                  <a:pt x="10" y="73"/>
                  <a:pt x="6" y="70"/>
                </a:cubicBezTo>
                <a:cubicBezTo>
                  <a:pt x="6" y="70"/>
                  <a:pt x="6" y="70"/>
                  <a:pt x="6" y="70"/>
                </a:cubicBezTo>
                <a:cubicBezTo>
                  <a:pt x="3" y="67"/>
                  <a:pt x="1" y="63"/>
                  <a:pt x="1" y="59"/>
                </a:cubicBezTo>
                <a:cubicBezTo>
                  <a:pt x="0" y="55"/>
                  <a:pt x="2" y="51"/>
                  <a:pt x="5" y="47"/>
                </a:cubicBezTo>
                <a:cubicBezTo>
                  <a:pt x="13" y="38"/>
                  <a:pt x="13" y="38"/>
                  <a:pt x="13" y="38"/>
                </a:cubicBezTo>
                <a:cubicBezTo>
                  <a:pt x="16" y="35"/>
                  <a:pt x="20" y="33"/>
                  <a:pt x="24" y="33"/>
                </a:cubicBezTo>
                <a:cubicBezTo>
                  <a:pt x="26" y="32"/>
                  <a:pt x="28" y="33"/>
                  <a:pt x="30" y="33"/>
                </a:cubicBezTo>
                <a:cubicBezTo>
                  <a:pt x="23" y="42"/>
                  <a:pt x="23" y="42"/>
                  <a:pt x="23" y="42"/>
                </a:cubicBezTo>
                <a:cubicBezTo>
                  <a:pt x="21" y="42"/>
                  <a:pt x="20" y="43"/>
                  <a:pt x="19" y="44"/>
                </a:cubicBezTo>
                <a:cubicBezTo>
                  <a:pt x="11" y="53"/>
                  <a:pt x="11" y="53"/>
                  <a:pt x="11" y="53"/>
                </a:cubicBezTo>
                <a:cubicBezTo>
                  <a:pt x="10" y="55"/>
                  <a:pt x="9" y="57"/>
                  <a:pt x="9" y="58"/>
                </a:cubicBezTo>
                <a:cubicBezTo>
                  <a:pt x="10" y="60"/>
                  <a:pt x="10" y="62"/>
                  <a:pt x="12" y="64"/>
                </a:cubicBezTo>
                <a:cubicBezTo>
                  <a:pt x="12" y="64"/>
                  <a:pt x="12" y="64"/>
                  <a:pt x="12" y="64"/>
                </a:cubicBezTo>
                <a:cubicBezTo>
                  <a:pt x="14" y="65"/>
                  <a:pt x="16" y="65"/>
                  <a:pt x="17" y="65"/>
                </a:cubicBezTo>
                <a:cubicBezTo>
                  <a:pt x="19" y="65"/>
                  <a:pt x="21" y="64"/>
                  <a:pt x="23" y="63"/>
                </a:cubicBezTo>
                <a:cubicBezTo>
                  <a:pt x="31" y="54"/>
                  <a:pt x="31" y="54"/>
                  <a:pt x="31" y="54"/>
                </a:cubicBezTo>
                <a:cubicBezTo>
                  <a:pt x="31" y="53"/>
                  <a:pt x="32" y="52"/>
                  <a:pt x="32" y="50"/>
                </a:cubicBezTo>
                <a:cubicBezTo>
                  <a:pt x="40" y="42"/>
                  <a:pt x="40" y="42"/>
                  <a:pt x="40" y="42"/>
                </a:cubicBezTo>
                <a:close/>
                <a:moveTo>
                  <a:pt x="64" y="4"/>
                </a:moveTo>
                <a:cubicBezTo>
                  <a:pt x="60" y="1"/>
                  <a:pt x="56" y="0"/>
                  <a:pt x="52" y="0"/>
                </a:cubicBezTo>
                <a:cubicBezTo>
                  <a:pt x="48" y="0"/>
                  <a:pt x="44" y="2"/>
                  <a:pt x="41" y="5"/>
                </a:cubicBezTo>
                <a:cubicBezTo>
                  <a:pt x="33" y="15"/>
                  <a:pt x="33" y="15"/>
                  <a:pt x="33" y="15"/>
                </a:cubicBezTo>
                <a:cubicBezTo>
                  <a:pt x="30" y="18"/>
                  <a:pt x="29" y="22"/>
                  <a:pt x="29" y="26"/>
                </a:cubicBezTo>
                <a:cubicBezTo>
                  <a:pt x="29" y="29"/>
                  <a:pt x="30" y="31"/>
                  <a:pt x="31" y="32"/>
                </a:cubicBezTo>
                <a:cubicBezTo>
                  <a:pt x="38" y="24"/>
                  <a:pt x="38" y="24"/>
                  <a:pt x="38" y="24"/>
                </a:cubicBezTo>
                <a:cubicBezTo>
                  <a:pt x="38" y="23"/>
                  <a:pt x="39" y="21"/>
                  <a:pt x="40" y="20"/>
                </a:cubicBezTo>
                <a:cubicBezTo>
                  <a:pt x="47" y="11"/>
                  <a:pt x="47" y="11"/>
                  <a:pt x="47" y="11"/>
                </a:cubicBezTo>
                <a:cubicBezTo>
                  <a:pt x="49" y="10"/>
                  <a:pt x="51" y="9"/>
                  <a:pt x="53" y="9"/>
                </a:cubicBezTo>
                <a:cubicBezTo>
                  <a:pt x="55" y="9"/>
                  <a:pt x="56" y="9"/>
                  <a:pt x="58" y="10"/>
                </a:cubicBezTo>
                <a:cubicBezTo>
                  <a:pt x="58" y="10"/>
                  <a:pt x="58" y="10"/>
                  <a:pt x="58" y="10"/>
                </a:cubicBezTo>
                <a:cubicBezTo>
                  <a:pt x="60" y="12"/>
                  <a:pt x="60" y="14"/>
                  <a:pt x="61" y="16"/>
                </a:cubicBezTo>
                <a:cubicBezTo>
                  <a:pt x="61" y="17"/>
                  <a:pt x="60" y="19"/>
                  <a:pt x="59" y="21"/>
                </a:cubicBezTo>
                <a:cubicBezTo>
                  <a:pt x="51" y="30"/>
                  <a:pt x="51" y="30"/>
                  <a:pt x="51" y="30"/>
                </a:cubicBezTo>
                <a:cubicBezTo>
                  <a:pt x="50" y="31"/>
                  <a:pt x="49" y="32"/>
                  <a:pt x="48" y="32"/>
                </a:cubicBezTo>
                <a:cubicBezTo>
                  <a:pt x="41" y="41"/>
                  <a:pt x="41" y="41"/>
                  <a:pt x="41" y="41"/>
                </a:cubicBezTo>
                <a:cubicBezTo>
                  <a:pt x="42" y="41"/>
                  <a:pt x="44" y="42"/>
                  <a:pt x="46" y="41"/>
                </a:cubicBezTo>
                <a:cubicBezTo>
                  <a:pt x="50" y="41"/>
                  <a:pt x="55" y="39"/>
                  <a:pt x="57" y="36"/>
                </a:cubicBezTo>
                <a:cubicBezTo>
                  <a:pt x="65" y="27"/>
                  <a:pt x="65" y="27"/>
                  <a:pt x="65" y="27"/>
                </a:cubicBezTo>
                <a:cubicBezTo>
                  <a:pt x="68" y="23"/>
                  <a:pt x="70" y="19"/>
                  <a:pt x="69" y="15"/>
                </a:cubicBezTo>
                <a:cubicBezTo>
                  <a:pt x="69" y="11"/>
                  <a:pt x="67" y="7"/>
                  <a:pt x="64" y="4"/>
                </a:cubicBezTo>
                <a:cubicBezTo>
                  <a:pt x="64" y="4"/>
                  <a:pt x="64" y="4"/>
                  <a:pt x="64" y="4"/>
                </a:cubicBezTo>
                <a:close/>
                <a:moveTo>
                  <a:pt x="49" y="21"/>
                </a:moveTo>
                <a:cubicBezTo>
                  <a:pt x="48" y="19"/>
                  <a:pt x="45" y="19"/>
                  <a:pt x="43" y="21"/>
                </a:cubicBezTo>
                <a:cubicBezTo>
                  <a:pt x="22" y="45"/>
                  <a:pt x="22" y="45"/>
                  <a:pt x="22" y="45"/>
                </a:cubicBezTo>
                <a:cubicBezTo>
                  <a:pt x="21" y="47"/>
                  <a:pt x="21" y="50"/>
                  <a:pt x="23" y="52"/>
                </a:cubicBezTo>
                <a:cubicBezTo>
                  <a:pt x="23" y="52"/>
                  <a:pt x="23" y="52"/>
                  <a:pt x="23" y="52"/>
                </a:cubicBezTo>
                <a:cubicBezTo>
                  <a:pt x="25" y="53"/>
                  <a:pt x="27" y="53"/>
                  <a:pt x="29" y="51"/>
                </a:cubicBezTo>
                <a:cubicBezTo>
                  <a:pt x="50" y="27"/>
                  <a:pt x="50" y="27"/>
                  <a:pt x="50" y="27"/>
                </a:cubicBezTo>
                <a:cubicBezTo>
                  <a:pt x="51" y="25"/>
                  <a:pt x="51" y="22"/>
                  <a:pt x="49" y="21"/>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0" name="矩形 19"/>
          <p:cNvSpPr/>
          <p:nvPr/>
        </p:nvSpPr>
        <p:spPr>
          <a:xfrm>
            <a:off x="1526036" y="3198806"/>
            <a:ext cx="184267" cy="19666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p:cNvSpPr txBox="1"/>
          <p:nvPr/>
        </p:nvSpPr>
        <p:spPr>
          <a:xfrm>
            <a:off x="1945383" y="3057387"/>
            <a:ext cx="1723549" cy="461665"/>
          </a:xfrm>
          <a:prstGeom prst="rect">
            <a:avLst/>
          </a:prstGeom>
          <a:noFill/>
        </p:spPr>
        <p:txBody>
          <a:bodyPr wrap="none" rtlCol="0">
            <a:spAutoFit/>
          </a:bodyPr>
          <a:lstStyle/>
          <a:p>
            <a:r>
              <a:rPr kumimoji="1" lang="zh-CN" altLang="en-US" sz="2400" dirty="0" smtClean="0">
                <a:latin typeface="黑体"/>
                <a:ea typeface="黑体"/>
                <a:cs typeface="黑体"/>
              </a:rPr>
              <a:t>背景统计法</a:t>
            </a:r>
            <a:endParaRPr kumimoji="1" lang="zh-CN" altLang="en-US" sz="2400" dirty="0">
              <a:latin typeface="黑体"/>
              <a:ea typeface="黑体"/>
              <a:cs typeface="黑体"/>
            </a:endParaRPr>
          </a:p>
        </p:txBody>
      </p:sp>
      <p:sp>
        <p:nvSpPr>
          <p:cNvPr id="22" name="矩形 21"/>
          <p:cNvSpPr/>
          <p:nvPr/>
        </p:nvSpPr>
        <p:spPr>
          <a:xfrm>
            <a:off x="1980698" y="3638939"/>
            <a:ext cx="5798570" cy="923330"/>
          </a:xfrm>
          <a:prstGeom prst="rect">
            <a:avLst/>
          </a:prstGeom>
        </p:spPr>
        <p:txBody>
          <a:bodyPr wrap="square">
            <a:spAutoFit/>
          </a:bodyPr>
          <a:lstStyle/>
          <a:p>
            <a:r>
              <a:rPr lang="zh-CN" altLang="en-US" dirty="0" smtClean="0">
                <a:solidFill>
                  <a:srgbClr val="2B78B0"/>
                </a:solidFill>
              </a:rPr>
              <a:t>对一段时间内的视频进行统计</a:t>
            </a:r>
            <a:r>
              <a:rPr lang="en-US" altLang="zh-CN" dirty="0">
                <a:solidFill>
                  <a:srgbClr val="2B78B0"/>
                </a:solidFill>
              </a:rPr>
              <a:t>，</a:t>
            </a:r>
            <a:r>
              <a:rPr lang="zh-CN" altLang="en-US" dirty="0" smtClean="0">
                <a:solidFill>
                  <a:srgbClr val="2B78B0"/>
                </a:solidFill>
              </a:rPr>
              <a:t>然后计算其统计数据</a:t>
            </a:r>
            <a:r>
              <a:rPr lang="en-US" altLang="zh-CN" dirty="0">
                <a:solidFill>
                  <a:srgbClr val="2B78B0"/>
                </a:solidFill>
              </a:rPr>
              <a:t>（</a:t>
            </a:r>
            <a:r>
              <a:rPr lang="zh-CN" altLang="en-US" dirty="0" smtClean="0">
                <a:solidFill>
                  <a:srgbClr val="2B78B0"/>
                </a:solidFill>
              </a:rPr>
              <a:t>例如平均值</a:t>
            </a:r>
            <a:r>
              <a:rPr lang="zh-CN" altLang="en-US" dirty="0">
                <a:solidFill>
                  <a:srgbClr val="2B78B0"/>
                </a:solidFill>
              </a:rPr>
              <a:t>、平均差分、标准差、 均值漂移值</a:t>
            </a:r>
            <a:r>
              <a:rPr lang="zh-CN" altLang="en-US" dirty="0" smtClean="0">
                <a:solidFill>
                  <a:srgbClr val="2B78B0"/>
                </a:solidFill>
              </a:rPr>
              <a:t>等</a:t>
            </a:r>
            <a:r>
              <a:rPr lang="en-US" altLang="zh-CN" dirty="0">
                <a:solidFill>
                  <a:srgbClr val="2B78B0"/>
                </a:solidFill>
              </a:rPr>
              <a:t>）</a:t>
            </a:r>
            <a:r>
              <a:rPr lang="en-US" altLang="zh-CN" dirty="0" smtClean="0">
                <a:solidFill>
                  <a:srgbClr val="2B78B0"/>
                </a:solidFill>
              </a:rPr>
              <a:t>,</a:t>
            </a:r>
            <a:r>
              <a:rPr lang="zh-CN" altLang="en-US" dirty="0">
                <a:solidFill>
                  <a:srgbClr val="2B78B0"/>
                </a:solidFill>
              </a:rPr>
              <a:t>将统计数据作为背景</a:t>
            </a:r>
            <a:r>
              <a:rPr lang="zh-CN" altLang="en-US" dirty="0" smtClean="0">
                <a:solidFill>
                  <a:srgbClr val="2B78B0"/>
                </a:solidFill>
              </a:rPr>
              <a:t>。</a:t>
            </a:r>
            <a:endParaRPr lang="en-US" altLang="zh-CN" dirty="0" smtClean="0">
              <a:solidFill>
                <a:srgbClr val="2B78B0"/>
              </a:solidFill>
            </a:endParaRPr>
          </a:p>
        </p:txBody>
      </p:sp>
      <p:sp>
        <p:nvSpPr>
          <p:cNvPr id="2" name="矩形 1"/>
          <p:cNvSpPr/>
          <p:nvPr/>
        </p:nvSpPr>
        <p:spPr>
          <a:xfrm>
            <a:off x="1968481" y="4725718"/>
            <a:ext cx="5554328" cy="923330"/>
          </a:xfrm>
          <a:prstGeom prst="rect">
            <a:avLst/>
          </a:prstGeom>
        </p:spPr>
        <p:txBody>
          <a:bodyPr wrap="square">
            <a:spAutoFit/>
          </a:bodyPr>
          <a:lstStyle/>
          <a:p>
            <a:r>
              <a:rPr lang="zh-CN" altLang="en-US" dirty="0" smtClean="0">
                <a:solidFill>
                  <a:srgbClr val="2B78B0"/>
                </a:solidFill>
              </a:rPr>
              <a:t>具体</a:t>
            </a:r>
            <a:r>
              <a:rPr lang="zh-CN" altLang="en-US" dirty="0" smtClean="0">
                <a:solidFill>
                  <a:srgbClr val="2B78B0"/>
                </a:solidFill>
              </a:rPr>
              <a:t>实现</a:t>
            </a:r>
            <a:r>
              <a:rPr lang="zh-CN" altLang="en-US" dirty="0" smtClean="0">
                <a:solidFill>
                  <a:srgbClr val="2B78B0"/>
                </a:solidFill>
              </a:rPr>
              <a:t>算法</a:t>
            </a:r>
            <a:r>
              <a:rPr lang="zh-CN" altLang="en-US" dirty="0" smtClean="0">
                <a:solidFill>
                  <a:srgbClr val="2B78B0"/>
                </a:solidFill>
              </a:rPr>
              <a:t>包括：</a:t>
            </a:r>
            <a:r>
              <a:rPr lang="zh-CN" altLang="en-US" dirty="0" smtClean="0">
                <a:solidFill>
                  <a:srgbClr val="2B78B0"/>
                </a:solidFill>
              </a:rPr>
              <a:t>均值</a:t>
            </a:r>
            <a:r>
              <a:rPr lang="zh-CN" altLang="en-US" dirty="0">
                <a:solidFill>
                  <a:srgbClr val="2B78B0"/>
                </a:solidFill>
              </a:rPr>
              <a:t>偏移与</a:t>
            </a:r>
            <a:r>
              <a:rPr lang="en-US" altLang="zh-CN" dirty="0" err="1">
                <a:solidFill>
                  <a:srgbClr val="2B78B0"/>
                </a:solidFill>
              </a:rPr>
              <a:t>Kmeans</a:t>
            </a:r>
            <a:r>
              <a:rPr lang="en-US" altLang="zh-CN" dirty="0">
                <a:solidFill>
                  <a:srgbClr val="2B78B0"/>
                </a:solidFill>
              </a:rPr>
              <a:t> </a:t>
            </a:r>
            <a:r>
              <a:rPr lang="zh-CN" altLang="en-US" dirty="0">
                <a:solidFill>
                  <a:srgbClr val="2B78B0"/>
                </a:solidFill>
              </a:rPr>
              <a:t>聚类级联、混合高斯模型、滑动高斯平均、</a:t>
            </a:r>
            <a:r>
              <a:rPr lang="en-US" altLang="zh-CN" dirty="0">
                <a:solidFill>
                  <a:srgbClr val="2B78B0"/>
                </a:solidFill>
              </a:rPr>
              <a:t>Color</a:t>
            </a:r>
            <a:r>
              <a:rPr lang="zh-CN" altLang="en-US" dirty="0">
                <a:solidFill>
                  <a:srgbClr val="2B78B0"/>
                </a:solidFill>
              </a:rPr>
              <a:t>（基于颜色信息的背景建模方法</a:t>
            </a:r>
            <a:r>
              <a:rPr lang="en-US" altLang="zh-CN" dirty="0">
                <a:solidFill>
                  <a:srgbClr val="2B78B0"/>
                </a:solidFill>
              </a:rPr>
              <a:t>）</a:t>
            </a:r>
            <a:r>
              <a:rPr lang="zh-CN" altLang="en-US" dirty="0">
                <a:solidFill>
                  <a:srgbClr val="2B78B0"/>
                </a:solidFill>
              </a:rPr>
              <a:t>等。 </a:t>
            </a:r>
            <a:endParaRPr lang="zh-CN" altLang="en-US" dirty="0">
              <a:solidFill>
                <a:srgbClr val="2B78B0"/>
              </a:solidFill>
            </a:endParaRPr>
          </a:p>
        </p:txBody>
      </p:sp>
    </p:spTree>
    <p:custDataLst>
      <p:tags r:id="rId1"/>
    </p:custDataLst>
    <p:extLst>
      <p:ext uri="{BB962C8B-B14F-4D97-AF65-F5344CB8AC3E}">
        <p14:creationId xmlns:p14="http://schemas.microsoft.com/office/powerpoint/2010/main" val="795653479"/>
      </p:ext>
    </p:extLst>
  </p:cSld>
  <p:clrMapOvr>
    <a:masterClrMapping/>
  </p:clrMapOvr>
  <mc:AlternateContent xmlns:mc="http://schemas.openxmlformats.org/markup-compatibility/2006" xmlns:p14="http://schemas.microsoft.com/office/powerpoint/2010/main">
    <mc:Choice Requires="p14">
      <p:transition spd="slow" p14:dur="2000" advTm="67262"/>
    </mc:Choice>
    <mc:Fallback xmlns="">
      <p:transition spd="slow" advTm="67262"/>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fade">
                                      <p:cBhvr>
                                        <p:cTn id="10" dur="500"/>
                                        <p:tgtEl>
                                          <p:spTgt spid="21"/>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22"/>
                                        </p:tgtEl>
                                        <p:attrNameLst>
                                          <p:attrName>style.visibility</p:attrName>
                                        </p:attrNameLst>
                                      </p:cBhvr>
                                      <p:to>
                                        <p:strVal val="visible"/>
                                      </p:to>
                                    </p:set>
                                    <p:animEffect transition="in" filter="fade">
                                      <p:cBhvr>
                                        <p:cTn id="14" dur="500"/>
                                        <p:tgtEl>
                                          <p:spTgt spid="22"/>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fade">
                                      <p:cBhvr>
                                        <p:cTn id="1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p:bldP spid="22" grpId="0"/>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a:off x="611187" y="261275"/>
            <a:ext cx="666069" cy="664458"/>
            <a:chOff x="611187" y="261275"/>
            <a:chExt cx="666069" cy="664458"/>
          </a:xfrm>
        </p:grpSpPr>
        <p:sp>
          <p:nvSpPr>
            <p:cNvPr id="9" name="矩形 8"/>
            <p:cNvSpPr>
              <a:spLocks noChangeAspect="1"/>
            </p:cNvSpPr>
            <p:nvPr/>
          </p:nvSpPr>
          <p:spPr>
            <a:xfrm>
              <a:off x="611187" y="261275"/>
              <a:ext cx="538925" cy="53762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a:spLocks noChangeAspect="1"/>
            </p:cNvSpPr>
            <p:nvPr/>
          </p:nvSpPr>
          <p:spPr>
            <a:xfrm>
              <a:off x="880650" y="530086"/>
              <a:ext cx="396606" cy="39564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文本框 17"/>
          <p:cNvSpPr txBox="1"/>
          <p:nvPr/>
        </p:nvSpPr>
        <p:spPr>
          <a:xfrm>
            <a:off x="1419575" y="362672"/>
            <a:ext cx="7113238" cy="461665"/>
          </a:xfrm>
          <a:prstGeom prst="rect">
            <a:avLst/>
          </a:prstGeom>
          <a:noFill/>
        </p:spPr>
        <p:txBody>
          <a:bodyPr wrap="square" rtlCol="0">
            <a:spAutoFit/>
          </a:bodyPr>
          <a:lstStyle/>
          <a:p>
            <a:pPr marL="457200" indent="-457200">
              <a:buAutoNum type="arabicPeriod"/>
            </a:pPr>
            <a:r>
              <a:rPr lang="en-US" altLang="zh-CN" sz="2400" b="1" dirty="0" smtClean="0">
                <a:solidFill>
                  <a:schemeClr val="tx1">
                    <a:lumMod val="85000"/>
                    <a:lumOff val="15000"/>
                  </a:schemeClr>
                </a:solidFill>
                <a:latin typeface="微软雅黑" panose="020B0503020204020204" pitchFamily="34" charset="-122"/>
                <a:ea typeface="微软雅黑" panose="020B0503020204020204" pitchFamily="34" charset="-122"/>
              </a:rPr>
              <a:t>ROI</a:t>
            </a:r>
            <a:r>
              <a:rPr lang="zh-CN" altLang="en-US" sz="2400" b="1" dirty="0" smtClean="0">
                <a:solidFill>
                  <a:schemeClr val="tx1">
                    <a:lumMod val="85000"/>
                    <a:lumOff val="15000"/>
                  </a:schemeClr>
                </a:solidFill>
                <a:latin typeface="微软雅黑" panose="020B0503020204020204" pitchFamily="34" charset="-122"/>
                <a:ea typeface="微软雅黑" panose="020B0503020204020204" pitchFamily="34" charset="-122"/>
              </a:rPr>
              <a:t>识别</a:t>
            </a:r>
            <a:endParaRPr lang="en-US" altLang="zh-CN" sz="2400" b="1" dirty="0" smtClean="0">
              <a:solidFill>
                <a:schemeClr val="tx1">
                  <a:lumMod val="85000"/>
                  <a:lumOff val="15000"/>
                </a:schemeClr>
              </a:solidFill>
              <a:latin typeface="微软雅黑" panose="020B0503020204020204" pitchFamily="34" charset="-122"/>
              <a:ea typeface="微软雅黑" panose="020B0503020204020204" pitchFamily="34" charset="-122"/>
            </a:endParaRPr>
          </a:p>
        </p:txBody>
      </p:sp>
      <p:grpSp>
        <p:nvGrpSpPr>
          <p:cNvPr id="32" name="组合 31"/>
          <p:cNvGrpSpPr/>
          <p:nvPr/>
        </p:nvGrpSpPr>
        <p:grpSpPr>
          <a:xfrm>
            <a:off x="1220659" y="6519446"/>
            <a:ext cx="8024939" cy="338554"/>
            <a:chOff x="1277256" y="6519446"/>
            <a:chExt cx="8024939" cy="338554"/>
          </a:xfrm>
        </p:grpSpPr>
        <p:sp>
          <p:nvSpPr>
            <p:cNvPr id="33" name="矩形 32"/>
            <p:cNvSpPr/>
            <p:nvPr/>
          </p:nvSpPr>
          <p:spPr>
            <a:xfrm>
              <a:off x="8766881" y="6519446"/>
              <a:ext cx="432000" cy="33855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文本框 33"/>
            <p:cNvSpPr txBox="1"/>
            <p:nvPr/>
          </p:nvSpPr>
          <p:spPr>
            <a:xfrm>
              <a:off x="8663567" y="6519446"/>
              <a:ext cx="638628" cy="338554"/>
            </a:xfrm>
            <a:prstGeom prst="rect">
              <a:avLst/>
            </a:prstGeom>
            <a:noFill/>
          </p:spPr>
          <p:txBody>
            <a:bodyPr wrap="square" rtlCol="0">
              <a:spAutoFit/>
            </a:bodyPr>
            <a:lstStyle/>
            <a:p>
              <a:pPr algn="ctr"/>
              <a:r>
                <a:rPr lang="en-US" altLang="zh-CN" sz="1600" dirty="0" smtClean="0">
                  <a:solidFill>
                    <a:schemeClr val="bg1"/>
                  </a:solidFill>
                  <a:latin typeface="微软雅黑" panose="020B0503020204020204" pitchFamily="34" charset="-122"/>
                  <a:ea typeface="微软雅黑" panose="020B0503020204020204" pitchFamily="34" charset="-122"/>
                </a:rPr>
                <a:t>0</a:t>
              </a:r>
              <a:r>
                <a:rPr lang="en-US" altLang="zh-CN" sz="1600" dirty="0">
                  <a:solidFill>
                    <a:schemeClr val="bg1"/>
                  </a:solidFill>
                  <a:latin typeface="微软雅黑" panose="020B0503020204020204" pitchFamily="34" charset="-122"/>
                  <a:ea typeface="微软雅黑" panose="020B0503020204020204" pitchFamily="34" charset="-122"/>
                </a:rPr>
                <a:t>4</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36" name="文本框 35"/>
            <p:cNvSpPr txBox="1"/>
            <p:nvPr/>
          </p:nvSpPr>
          <p:spPr>
            <a:xfrm>
              <a:off x="1277256" y="6519446"/>
              <a:ext cx="7489625" cy="338554"/>
            </a:xfrm>
            <a:prstGeom prst="rect">
              <a:avLst/>
            </a:prstGeom>
            <a:noFill/>
          </p:spPr>
          <p:txBody>
            <a:bodyPr wrap="square" rtlCol="0">
              <a:spAutoFit/>
            </a:bodyPr>
            <a:lstStyle/>
            <a:p>
              <a:pPr algn="r"/>
              <a:r>
                <a:rPr lang="zh-CN" altLang="en-US" sz="1600" dirty="0" smtClean="0">
                  <a:solidFill>
                    <a:schemeClr val="tx1">
                      <a:lumMod val="85000"/>
                      <a:lumOff val="15000"/>
                    </a:schemeClr>
                  </a:solidFill>
                  <a:latin typeface="微软雅黑" panose="020B0503020204020204" pitchFamily="34" charset="-122"/>
                  <a:ea typeface="微软雅黑" panose="020B0503020204020204" pitchFamily="34" charset="-122"/>
                </a:rPr>
                <a:t>行人检测与跟踪</a:t>
              </a:r>
              <a:endPar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grpSp>
        <p:nvGrpSpPr>
          <p:cNvPr id="43" name="组合 4"/>
          <p:cNvGrpSpPr/>
          <p:nvPr/>
        </p:nvGrpSpPr>
        <p:grpSpPr>
          <a:xfrm>
            <a:off x="557741" y="1120746"/>
            <a:ext cx="7994967" cy="90386"/>
            <a:chOff x="647702" y="5265146"/>
            <a:chExt cx="7921940" cy="90386"/>
          </a:xfrm>
        </p:grpSpPr>
        <p:cxnSp>
          <p:nvCxnSpPr>
            <p:cNvPr id="44" name="直接连接符 24"/>
            <p:cNvCxnSpPr>
              <a:endCxn id="46" idx="2"/>
            </p:cNvCxnSpPr>
            <p:nvPr/>
          </p:nvCxnSpPr>
          <p:spPr>
            <a:xfrm>
              <a:off x="705811" y="5310339"/>
              <a:ext cx="7790173" cy="0"/>
            </a:xfrm>
            <a:prstGeom prst="line">
              <a:avLst/>
            </a:prstGeom>
            <a:ln w="38100">
              <a:solidFill>
                <a:srgbClr val="0070C0"/>
              </a:solidFill>
              <a:prstDash val="dash"/>
            </a:ln>
          </p:spPr>
          <p:style>
            <a:lnRef idx="1">
              <a:schemeClr val="accent1"/>
            </a:lnRef>
            <a:fillRef idx="0">
              <a:schemeClr val="accent1"/>
            </a:fillRef>
            <a:effectRef idx="0">
              <a:schemeClr val="accent1"/>
            </a:effectRef>
            <a:fontRef idx="minor">
              <a:schemeClr val="tx1"/>
            </a:fontRef>
          </p:style>
        </p:cxnSp>
        <p:sp>
          <p:nvSpPr>
            <p:cNvPr id="45" name="椭圆 44"/>
            <p:cNvSpPr>
              <a:spLocks noChangeAspect="1"/>
            </p:cNvSpPr>
            <p:nvPr/>
          </p:nvSpPr>
          <p:spPr>
            <a:xfrm>
              <a:off x="647702" y="5265146"/>
              <a:ext cx="73658" cy="90386"/>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p:cNvSpPr>
              <a:spLocks noChangeAspect="1"/>
            </p:cNvSpPr>
            <p:nvPr/>
          </p:nvSpPr>
          <p:spPr>
            <a:xfrm>
              <a:off x="8495984" y="5265146"/>
              <a:ext cx="73658" cy="90386"/>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5" name="文本框 54"/>
          <p:cNvSpPr txBox="1"/>
          <p:nvPr/>
        </p:nvSpPr>
        <p:spPr>
          <a:xfrm>
            <a:off x="1396335" y="1690230"/>
            <a:ext cx="1415772" cy="461665"/>
          </a:xfrm>
          <a:prstGeom prst="rect">
            <a:avLst/>
          </a:prstGeom>
          <a:noFill/>
        </p:spPr>
        <p:txBody>
          <a:bodyPr wrap="none" rtlCol="0">
            <a:spAutoFit/>
          </a:bodyPr>
          <a:lstStyle/>
          <a:p>
            <a:r>
              <a:rPr kumimoji="1" lang="zh-CN" altLang="en-US" sz="2400" dirty="0" smtClean="0">
                <a:latin typeface="黑体"/>
                <a:ea typeface="黑体"/>
                <a:cs typeface="黑体"/>
              </a:rPr>
              <a:t>背景提取</a:t>
            </a:r>
            <a:endParaRPr kumimoji="1" lang="zh-CN" altLang="en-US" sz="2400" dirty="0">
              <a:latin typeface="黑体"/>
              <a:ea typeface="黑体"/>
              <a:cs typeface="黑体"/>
            </a:endParaRPr>
          </a:p>
        </p:txBody>
      </p:sp>
      <p:sp>
        <p:nvSpPr>
          <p:cNvPr id="58" name="矩形 57"/>
          <p:cNvSpPr/>
          <p:nvPr/>
        </p:nvSpPr>
        <p:spPr>
          <a:xfrm>
            <a:off x="1532396" y="2509122"/>
            <a:ext cx="184267" cy="19666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文本框 58"/>
          <p:cNvSpPr txBox="1"/>
          <p:nvPr/>
        </p:nvSpPr>
        <p:spPr>
          <a:xfrm>
            <a:off x="1951743" y="2367703"/>
            <a:ext cx="1107996" cy="461665"/>
          </a:xfrm>
          <a:prstGeom prst="rect">
            <a:avLst/>
          </a:prstGeom>
          <a:noFill/>
        </p:spPr>
        <p:txBody>
          <a:bodyPr wrap="none" rtlCol="0">
            <a:spAutoFit/>
          </a:bodyPr>
          <a:lstStyle/>
          <a:p>
            <a:r>
              <a:rPr kumimoji="1" lang="zh-CN" altLang="en-US" sz="2400" dirty="0" smtClean="0">
                <a:latin typeface="黑体"/>
                <a:ea typeface="黑体"/>
                <a:cs typeface="黑体"/>
              </a:rPr>
              <a:t>帧差法</a:t>
            </a:r>
            <a:endParaRPr kumimoji="1" lang="zh-CN" altLang="en-US" sz="2400" dirty="0">
              <a:latin typeface="黑体"/>
              <a:ea typeface="黑体"/>
              <a:cs typeface="黑体"/>
            </a:endParaRPr>
          </a:p>
        </p:txBody>
      </p:sp>
      <p:sp>
        <p:nvSpPr>
          <p:cNvPr id="65" name="Freeform 13"/>
          <p:cNvSpPr>
            <a:spLocks noEditPoints="1"/>
          </p:cNvSpPr>
          <p:nvPr/>
        </p:nvSpPr>
        <p:spPr bwMode="auto">
          <a:xfrm>
            <a:off x="792784" y="1620715"/>
            <a:ext cx="570193" cy="606660"/>
          </a:xfrm>
          <a:custGeom>
            <a:avLst/>
            <a:gdLst>
              <a:gd name="T0" fmla="*/ 40 w 70"/>
              <a:gd name="T1" fmla="*/ 42 h 74"/>
              <a:gd name="T2" fmla="*/ 41 w 70"/>
              <a:gd name="T3" fmla="*/ 48 h 74"/>
              <a:gd name="T4" fmla="*/ 37 w 70"/>
              <a:gd name="T5" fmla="*/ 59 h 74"/>
              <a:gd name="T6" fmla="*/ 29 w 70"/>
              <a:gd name="T7" fmla="*/ 69 h 74"/>
              <a:gd name="T8" fmla="*/ 18 w 70"/>
              <a:gd name="T9" fmla="*/ 74 h 74"/>
              <a:gd name="T10" fmla="*/ 6 w 70"/>
              <a:gd name="T11" fmla="*/ 70 h 74"/>
              <a:gd name="T12" fmla="*/ 6 w 70"/>
              <a:gd name="T13" fmla="*/ 70 h 74"/>
              <a:gd name="T14" fmla="*/ 1 w 70"/>
              <a:gd name="T15" fmla="*/ 59 h 74"/>
              <a:gd name="T16" fmla="*/ 5 w 70"/>
              <a:gd name="T17" fmla="*/ 47 h 74"/>
              <a:gd name="T18" fmla="*/ 13 w 70"/>
              <a:gd name="T19" fmla="*/ 38 h 74"/>
              <a:gd name="T20" fmla="*/ 24 w 70"/>
              <a:gd name="T21" fmla="*/ 33 h 74"/>
              <a:gd name="T22" fmla="*/ 30 w 70"/>
              <a:gd name="T23" fmla="*/ 33 h 74"/>
              <a:gd name="T24" fmla="*/ 23 w 70"/>
              <a:gd name="T25" fmla="*/ 42 h 74"/>
              <a:gd name="T26" fmla="*/ 19 w 70"/>
              <a:gd name="T27" fmla="*/ 44 h 74"/>
              <a:gd name="T28" fmla="*/ 11 w 70"/>
              <a:gd name="T29" fmla="*/ 53 h 74"/>
              <a:gd name="T30" fmla="*/ 9 w 70"/>
              <a:gd name="T31" fmla="*/ 58 h 74"/>
              <a:gd name="T32" fmla="*/ 12 w 70"/>
              <a:gd name="T33" fmla="*/ 64 h 74"/>
              <a:gd name="T34" fmla="*/ 12 w 70"/>
              <a:gd name="T35" fmla="*/ 64 h 74"/>
              <a:gd name="T36" fmla="*/ 17 w 70"/>
              <a:gd name="T37" fmla="*/ 65 h 74"/>
              <a:gd name="T38" fmla="*/ 23 w 70"/>
              <a:gd name="T39" fmla="*/ 63 h 74"/>
              <a:gd name="T40" fmla="*/ 31 w 70"/>
              <a:gd name="T41" fmla="*/ 54 h 74"/>
              <a:gd name="T42" fmla="*/ 32 w 70"/>
              <a:gd name="T43" fmla="*/ 50 h 74"/>
              <a:gd name="T44" fmla="*/ 40 w 70"/>
              <a:gd name="T45" fmla="*/ 42 h 74"/>
              <a:gd name="T46" fmla="*/ 64 w 70"/>
              <a:gd name="T47" fmla="*/ 4 h 74"/>
              <a:gd name="T48" fmla="*/ 52 w 70"/>
              <a:gd name="T49" fmla="*/ 0 h 74"/>
              <a:gd name="T50" fmla="*/ 41 w 70"/>
              <a:gd name="T51" fmla="*/ 5 h 74"/>
              <a:gd name="T52" fmla="*/ 33 w 70"/>
              <a:gd name="T53" fmla="*/ 15 h 74"/>
              <a:gd name="T54" fmla="*/ 29 w 70"/>
              <a:gd name="T55" fmla="*/ 26 h 74"/>
              <a:gd name="T56" fmla="*/ 31 w 70"/>
              <a:gd name="T57" fmla="*/ 32 h 74"/>
              <a:gd name="T58" fmla="*/ 38 w 70"/>
              <a:gd name="T59" fmla="*/ 24 h 74"/>
              <a:gd name="T60" fmla="*/ 40 w 70"/>
              <a:gd name="T61" fmla="*/ 20 h 74"/>
              <a:gd name="T62" fmla="*/ 47 w 70"/>
              <a:gd name="T63" fmla="*/ 11 h 74"/>
              <a:gd name="T64" fmla="*/ 53 w 70"/>
              <a:gd name="T65" fmla="*/ 9 h 74"/>
              <a:gd name="T66" fmla="*/ 58 w 70"/>
              <a:gd name="T67" fmla="*/ 10 h 74"/>
              <a:gd name="T68" fmla="*/ 58 w 70"/>
              <a:gd name="T69" fmla="*/ 10 h 74"/>
              <a:gd name="T70" fmla="*/ 61 w 70"/>
              <a:gd name="T71" fmla="*/ 16 h 74"/>
              <a:gd name="T72" fmla="*/ 59 w 70"/>
              <a:gd name="T73" fmla="*/ 21 h 74"/>
              <a:gd name="T74" fmla="*/ 51 w 70"/>
              <a:gd name="T75" fmla="*/ 30 h 74"/>
              <a:gd name="T76" fmla="*/ 48 w 70"/>
              <a:gd name="T77" fmla="*/ 32 h 74"/>
              <a:gd name="T78" fmla="*/ 41 w 70"/>
              <a:gd name="T79" fmla="*/ 41 h 74"/>
              <a:gd name="T80" fmla="*/ 46 w 70"/>
              <a:gd name="T81" fmla="*/ 41 h 74"/>
              <a:gd name="T82" fmla="*/ 57 w 70"/>
              <a:gd name="T83" fmla="*/ 36 h 74"/>
              <a:gd name="T84" fmla="*/ 65 w 70"/>
              <a:gd name="T85" fmla="*/ 27 h 74"/>
              <a:gd name="T86" fmla="*/ 69 w 70"/>
              <a:gd name="T87" fmla="*/ 15 h 74"/>
              <a:gd name="T88" fmla="*/ 64 w 70"/>
              <a:gd name="T89" fmla="*/ 4 h 74"/>
              <a:gd name="T90" fmla="*/ 64 w 70"/>
              <a:gd name="T91" fmla="*/ 4 h 74"/>
              <a:gd name="T92" fmla="*/ 49 w 70"/>
              <a:gd name="T93" fmla="*/ 21 h 74"/>
              <a:gd name="T94" fmla="*/ 43 w 70"/>
              <a:gd name="T95" fmla="*/ 21 h 74"/>
              <a:gd name="T96" fmla="*/ 22 w 70"/>
              <a:gd name="T97" fmla="*/ 45 h 74"/>
              <a:gd name="T98" fmla="*/ 23 w 70"/>
              <a:gd name="T99" fmla="*/ 52 h 74"/>
              <a:gd name="T100" fmla="*/ 23 w 70"/>
              <a:gd name="T101" fmla="*/ 52 h 74"/>
              <a:gd name="T102" fmla="*/ 29 w 70"/>
              <a:gd name="T103" fmla="*/ 51 h 74"/>
              <a:gd name="T104" fmla="*/ 50 w 70"/>
              <a:gd name="T105" fmla="*/ 27 h 74"/>
              <a:gd name="T106" fmla="*/ 49 w 70"/>
              <a:gd name="T107" fmla="*/ 21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0" h="74">
                <a:moveTo>
                  <a:pt x="40" y="42"/>
                </a:moveTo>
                <a:cubicBezTo>
                  <a:pt x="40" y="44"/>
                  <a:pt x="41" y="46"/>
                  <a:pt x="41" y="48"/>
                </a:cubicBezTo>
                <a:cubicBezTo>
                  <a:pt x="41" y="52"/>
                  <a:pt x="40" y="56"/>
                  <a:pt x="37" y="59"/>
                </a:cubicBezTo>
                <a:cubicBezTo>
                  <a:pt x="29" y="69"/>
                  <a:pt x="29" y="69"/>
                  <a:pt x="29" y="69"/>
                </a:cubicBezTo>
                <a:cubicBezTo>
                  <a:pt x="26" y="72"/>
                  <a:pt x="22" y="74"/>
                  <a:pt x="18" y="74"/>
                </a:cubicBezTo>
                <a:cubicBezTo>
                  <a:pt x="14" y="74"/>
                  <a:pt x="10" y="73"/>
                  <a:pt x="6" y="70"/>
                </a:cubicBezTo>
                <a:cubicBezTo>
                  <a:pt x="6" y="70"/>
                  <a:pt x="6" y="70"/>
                  <a:pt x="6" y="70"/>
                </a:cubicBezTo>
                <a:cubicBezTo>
                  <a:pt x="3" y="67"/>
                  <a:pt x="1" y="63"/>
                  <a:pt x="1" y="59"/>
                </a:cubicBezTo>
                <a:cubicBezTo>
                  <a:pt x="0" y="55"/>
                  <a:pt x="2" y="51"/>
                  <a:pt x="5" y="47"/>
                </a:cubicBezTo>
                <a:cubicBezTo>
                  <a:pt x="13" y="38"/>
                  <a:pt x="13" y="38"/>
                  <a:pt x="13" y="38"/>
                </a:cubicBezTo>
                <a:cubicBezTo>
                  <a:pt x="16" y="35"/>
                  <a:pt x="20" y="33"/>
                  <a:pt x="24" y="33"/>
                </a:cubicBezTo>
                <a:cubicBezTo>
                  <a:pt x="26" y="32"/>
                  <a:pt x="28" y="33"/>
                  <a:pt x="30" y="33"/>
                </a:cubicBezTo>
                <a:cubicBezTo>
                  <a:pt x="23" y="42"/>
                  <a:pt x="23" y="42"/>
                  <a:pt x="23" y="42"/>
                </a:cubicBezTo>
                <a:cubicBezTo>
                  <a:pt x="21" y="42"/>
                  <a:pt x="20" y="43"/>
                  <a:pt x="19" y="44"/>
                </a:cubicBezTo>
                <a:cubicBezTo>
                  <a:pt x="11" y="53"/>
                  <a:pt x="11" y="53"/>
                  <a:pt x="11" y="53"/>
                </a:cubicBezTo>
                <a:cubicBezTo>
                  <a:pt x="10" y="55"/>
                  <a:pt x="9" y="57"/>
                  <a:pt x="9" y="58"/>
                </a:cubicBezTo>
                <a:cubicBezTo>
                  <a:pt x="10" y="60"/>
                  <a:pt x="10" y="62"/>
                  <a:pt x="12" y="64"/>
                </a:cubicBezTo>
                <a:cubicBezTo>
                  <a:pt x="12" y="64"/>
                  <a:pt x="12" y="64"/>
                  <a:pt x="12" y="64"/>
                </a:cubicBezTo>
                <a:cubicBezTo>
                  <a:pt x="14" y="65"/>
                  <a:pt x="16" y="65"/>
                  <a:pt x="17" y="65"/>
                </a:cubicBezTo>
                <a:cubicBezTo>
                  <a:pt x="19" y="65"/>
                  <a:pt x="21" y="64"/>
                  <a:pt x="23" y="63"/>
                </a:cubicBezTo>
                <a:cubicBezTo>
                  <a:pt x="31" y="54"/>
                  <a:pt x="31" y="54"/>
                  <a:pt x="31" y="54"/>
                </a:cubicBezTo>
                <a:cubicBezTo>
                  <a:pt x="31" y="53"/>
                  <a:pt x="32" y="52"/>
                  <a:pt x="32" y="50"/>
                </a:cubicBezTo>
                <a:cubicBezTo>
                  <a:pt x="40" y="42"/>
                  <a:pt x="40" y="42"/>
                  <a:pt x="40" y="42"/>
                </a:cubicBezTo>
                <a:close/>
                <a:moveTo>
                  <a:pt x="64" y="4"/>
                </a:moveTo>
                <a:cubicBezTo>
                  <a:pt x="60" y="1"/>
                  <a:pt x="56" y="0"/>
                  <a:pt x="52" y="0"/>
                </a:cubicBezTo>
                <a:cubicBezTo>
                  <a:pt x="48" y="0"/>
                  <a:pt x="44" y="2"/>
                  <a:pt x="41" y="5"/>
                </a:cubicBezTo>
                <a:cubicBezTo>
                  <a:pt x="33" y="15"/>
                  <a:pt x="33" y="15"/>
                  <a:pt x="33" y="15"/>
                </a:cubicBezTo>
                <a:cubicBezTo>
                  <a:pt x="30" y="18"/>
                  <a:pt x="29" y="22"/>
                  <a:pt x="29" y="26"/>
                </a:cubicBezTo>
                <a:cubicBezTo>
                  <a:pt x="29" y="29"/>
                  <a:pt x="30" y="31"/>
                  <a:pt x="31" y="32"/>
                </a:cubicBezTo>
                <a:cubicBezTo>
                  <a:pt x="38" y="24"/>
                  <a:pt x="38" y="24"/>
                  <a:pt x="38" y="24"/>
                </a:cubicBezTo>
                <a:cubicBezTo>
                  <a:pt x="38" y="23"/>
                  <a:pt x="39" y="21"/>
                  <a:pt x="40" y="20"/>
                </a:cubicBezTo>
                <a:cubicBezTo>
                  <a:pt x="47" y="11"/>
                  <a:pt x="47" y="11"/>
                  <a:pt x="47" y="11"/>
                </a:cubicBezTo>
                <a:cubicBezTo>
                  <a:pt x="49" y="10"/>
                  <a:pt x="51" y="9"/>
                  <a:pt x="53" y="9"/>
                </a:cubicBezTo>
                <a:cubicBezTo>
                  <a:pt x="55" y="9"/>
                  <a:pt x="56" y="9"/>
                  <a:pt x="58" y="10"/>
                </a:cubicBezTo>
                <a:cubicBezTo>
                  <a:pt x="58" y="10"/>
                  <a:pt x="58" y="10"/>
                  <a:pt x="58" y="10"/>
                </a:cubicBezTo>
                <a:cubicBezTo>
                  <a:pt x="60" y="12"/>
                  <a:pt x="60" y="14"/>
                  <a:pt x="61" y="16"/>
                </a:cubicBezTo>
                <a:cubicBezTo>
                  <a:pt x="61" y="17"/>
                  <a:pt x="60" y="19"/>
                  <a:pt x="59" y="21"/>
                </a:cubicBezTo>
                <a:cubicBezTo>
                  <a:pt x="51" y="30"/>
                  <a:pt x="51" y="30"/>
                  <a:pt x="51" y="30"/>
                </a:cubicBezTo>
                <a:cubicBezTo>
                  <a:pt x="50" y="31"/>
                  <a:pt x="49" y="32"/>
                  <a:pt x="48" y="32"/>
                </a:cubicBezTo>
                <a:cubicBezTo>
                  <a:pt x="41" y="41"/>
                  <a:pt x="41" y="41"/>
                  <a:pt x="41" y="41"/>
                </a:cubicBezTo>
                <a:cubicBezTo>
                  <a:pt x="42" y="41"/>
                  <a:pt x="44" y="42"/>
                  <a:pt x="46" y="41"/>
                </a:cubicBezTo>
                <a:cubicBezTo>
                  <a:pt x="50" y="41"/>
                  <a:pt x="55" y="39"/>
                  <a:pt x="57" y="36"/>
                </a:cubicBezTo>
                <a:cubicBezTo>
                  <a:pt x="65" y="27"/>
                  <a:pt x="65" y="27"/>
                  <a:pt x="65" y="27"/>
                </a:cubicBezTo>
                <a:cubicBezTo>
                  <a:pt x="68" y="23"/>
                  <a:pt x="70" y="19"/>
                  <a:pt x="69" y="15"/>
                </a:cubicBezTo>
                <a:cubicBezTo>
                  <a:pt x="69" y="11"/>
                  <a:pt x="67" y="7"/>
                  <a:pt x="64" y="4"/>
                </a:cubicBezTo>
                <a:cubicBezTo>
                  <a:pt x="64" y="4"/>
                  <a:pt x="64" y="4"/>
                  <a:pt x="64" y="4"/>
                </a:cubicBezTo>
                <a:close/>
                <a:moveTo>
                  <a:pt x="49" y="21"/>
                </a:moveTo>
                <a:cubicBezTo>
                  <a:pt x="48" y="19"/>
                  <a:pt x="45" y="19"/>
                  <a:pt x="43" y="21"/>
                </a:cubicBezTo>
                <a:cubicBezTo>
                  <a:pt x="22" y="45"/>
                  <a:pt x="22" y="45"/>
                  <a:pt x="22" y="45"/>
                </a:cubicBezTo>
                <a:cubicBezTo>
                  <a:pt x="21" y="47"/>
                  <a:pt x="21" y="50"/>
                  <a:pt x="23" y="52"/>
                </a:cubicBezTo>
                <a:cubicBezTo>
                  <a:pt x="23" y="52"/>
                  <a:pt x="23" y="52"/>
                  <a:pt x="23" y="52"/>
                </a:cubicBezTo>
                <a:cubicBezTo>
                  <a:pt x="25" y="53"/>
                  <a:pt x="27" y="53"/>
                  <a:pt x="29" y="51"/>
                </a:cubicBezTo>
                <a:cubicBezTo>
                  <a:pt x="50" y="27"/>
                  <a:pt x="50" y="27"/>
                  <a:pt x="50" y="27"/>
                </a:cubicBezTo>
                <a:cubicBezTo>
                  <a:pt x="51" y="25"/>
                  <a:pt x="51" y="22"/>
                  <a:pt x="49" y="21"/>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0" name="矩形 19"/>
          <p:cNvSpPr/>
          <p:nvPr/>
        </p:nvSpPr>
        <p:spPr>
          <a:xfrm>
            <a:off x="1526036" y="3198806"/>
            <a:ext cx="184267" cy="19666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p:cNvSpPr txBox="1"/>
          <p:nvPr/>
        </p:nvSpPr>
        <p:spPr>
          <a:xfrm>
            <a:off x="1945383" y="3057387"/>
            <a:ext cx="1723549" cy="461665"/>
          </a:xfrm>
          <a:prstGeom prst="rect">
            <a:avLst/>
          </a:prstGeom>
          <a:noFill/>
        </p:spPr>
        <p:txBody>
          <a:bodyPr wrap="none" rtlCol="0">
            <a:spAutoFit/>
          </a:bodyPr>
          <a:lstStyle/>
          <a:p>
            <a:r>
              <a:rPr kumimoji="1" lang="zh-CN" altLang="en-US" sz="2400" dirty="0" smtClean="0">
                <a:latin typeface="黑体"/>
                <a:ea typeface="黑体"/>
                <a:cs typeface="黑体"/>
              </a:rPr>
              <a:t>背景统计法</a:t>
            </a:r>
            <a:endParaRPr kumimoji="1" lang="zh-CN" altLang="en-US" sz="2400" dirty="0">
              <a:latin typeface="黑体"/>
              <a:ea typeface="黑体"/>
              <a:cs typeface="黑体"/>
            </a:endParaRPr>
          </a:p>
        </p:txBody>
      </p:sp>
      <p:sp>
        <p:nvSpPr>
          <p:cNvPr id="23" name="矩形 22"/>
          <p:cNvSpPr/>
          <p:nvPr/>
        </p:nvSpPr>
        <p:spPr>
          <a:xfrm>
            <a:off x="1526035" y="3870410"/>
            <a:ext cx="184267" cy="19666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文本框 23"/>
          <p:cNvSpPr txBox="1"/>
          <p:nvPr/>
        </p:nvSpPr>
        <p:spPr>
          <a:xfrm>
            <a:off x="1945382" y="3728991"/>
            <a:ext cx="2339102" cy="461665"/>
          </a:xfrm>
          <a:prstGeom prst="rect">
            <a:avLst/>
          </a:prstGeom>
          <a:noFill/>
        </p:spPr>
        <p:txBody>
          <a:bodyPr wrap="none" rtlCol="0">
            <a:spAutoFit/>
          </a:bodyPr>
          <a:lstStyle/>
          <a:p>
            <a:r>
              <a:rPr kumimoji="1" lang="zh-CN" altLang="en-US" sz="2400" dirty="0" smtClean="0">
                <a:latin typeface="黑体"/>
                <a:ea typeface="黑体"/>
                <a:cs typeface="黑体"/>
              </a:rPr>
              <a:t>编码本背景模型</a:t>
            </a:r>
            <a:endParaRPr kumimoji="1" lang="zh-CN" altLang="en-US" sz="2400" dirty="0">
              <a:latin typeface="黑体"/>
              <a:ea typeface="黑体"/>
              <a:cs typeface="黑体"/>
            </a:endParaRPr>
          </a:p>
        </p:txBody>
      </p:sp>
      <p:sp>
        <p:nvSpPr>
          <p:cNvPr id="25" name="矩形 24"/>
          <p:cNvSpPr/>
          <p:nvPr/>
        </p:nvSpPr>
        <p:spPr>
          <a:xfrm>
            <a:off x="1980695" y="4334966"/>
            <a:ext cx="5993971" cy="1200329"/>
          </a:xfrm>
          <a:prstGeom prst="rect">
            <a:avLst/>
          </a:prstGeom>
        </p:spPr>
        <p:txBody>
          <a:bodyPr wrap="square">
            <a:spAutoFit/>
          </a:bodyPr>
          <a:lstStyle/>
          <a:p>
            <a:r>
              <a:rPr lang="zh-CN" altLang="en-US" dirty="0" smtClean="0">
                <a:solidFill>
                  <a:srgbClr val="2B78B0"/>
                </a:solidFill>
              </a:rPr>
              <a:t>针对每个像</a:t>
            </a:r>
            <a:r>
              <a:rPr lang="zh-CN" altLang="en-US" dirty="0">
                <a:solidFill>
                  <a:srgbClr val="2B78B0"/>
                </a:solidFill>
              </a:rPr>
              <a:t>素在时间轴</a:t>
            </a:r>
            <a:r>
              <a:rPr lang="zh-CN" altLang="en-US" dirty="0" smtClean="0">
                <a:solidFill>
                  <a:srgbClr val="2B78B0"/>
                </a:solidFill>
              </a:rPr>
              <a:t>上的变动</a:t>
            </a:r>
            <a:r>
              <a:rPr lang="zh-CN" altLang="zh-CN" dirty="0">
                <a:solidFill>
                  <a:srgbClr val="2B78B0"/>
                </a:solidFill>
              </a:rPr>
              <a:t>，</a:t>
            </a:r>
            <a:r>
              <a:rPr lang="zh-CN" altLang="en-US" dirty="0" smtClean="0">
                <a:solidFill>
                  <a:srgbClr val="2B78B0"/>
                </a:solidFill>
              </a:rPr>
              <a:t>建立一个</a:t>
            </a:r>
            <a:r>
              <a:rPr lang="zh-CN" altLang="en-US" dirty="0" smtClean="0">
                <a:solidFill>
                  <a:srgbClr val="2B78B0"/>
                </a:solidFill>
              </a:rPr>
              <a:t>或多个</a:t>
            </a:r>
            <a:r>
              <a:rPr lang="zh-CN" altLang="en-US" dirty="0" smtClean="0">
                <a:solidFill>
                  <a:srgbClr val="2B78B0"/>
                </a:solidFill>
              </a:rPr>
              <a:t>包容近期</a:t>
            </a:r>
            <a:r>
              <a:rPr lang="zh-CN" altLang="en-US" dirty="0">
                <a:solidFill>
                  <a:srgbClr val="2B78B0"/>
                </a:solidFill>
              </a:rPr>
              <a:t>所有变化</a:t>
            </a:r>
            <a:r>
              <a:rPr lang="zh-CN" altLang="en-US" dirty="0" smtClean="0">
                <a:solidFill>
                  <a:srgbClr val="2B78B0"/>
                </a:solidFill>
              </a:rPr>
              <a:t>的</a:t>
            </a:r>
            <a:r>
              <a:rPr lang="en-US" altLang="zh-CN" dirty="0" smtClean="0">
                <a:solidFill>
                  <a:srgbClr val="2B78B0"/>
                </a:solidFill>
              </a:rPr>
              <a:t>Box</a:t>
            </a:r>
            <a:r>
              <a:rPr lang="zh-CN" altLang="zh-CN" dirty="0">
                <a:solidFill>
                  <a:srgbClr val="2B78B0"/>
                </a:solidFill>
              </a:rPr>
              <a:t>（</a:t>
            </a:r>
            <a:r>
              <a:rPr lang="zh-CN" altLang="en-US" dirty="0" smtClean="0">
                <a:solidFill>
                  <a:srgbClr val="2B78B0"/>
                </a:solidFill>
              </a:rPr>
              <a:t>变动范围</a:t>
            </a:r>
            <a:r>
              <a:rPr lang="zh-CN" altLang="zh-CN" dirty="0" smtClean="0">
                <a:solidFill>
                  <a:srgbClr val="2B78B0"/>
                </a:solidFill>
              </a:rPr>
              <a:t>）。</a:t>
            </a:r>
            <a:r>
              <a:rPr lang="zh-CN" altLang="en-US" dirty="0" smtClean="0">
                <a:solidFill>
                  <a:srgbClr val="2B78B0"/>
                </a:solidFill>
              </a:rPr>
              <a:t>检测时</a:t>
            </a:r>
            <a:r>
              <a:rPr lang="zh-CN" altLang="en-US" dirty="0" smtClean="0">
                <a:solidFill>
                  <a:srgbClr val="2B78B0"/>
                </a:solidFill>
              </a:rPr>
              <a:t>比对</a:t>
            </a:r>
            <a:r>
              <a:rPr lang="zh-CN" altLang="en-US" dirty="0" smtClean="0">
                <a:solidFill>
                  <a:srgbClr val="2B78B0"/>
                </a:solidFill>
              </a:rPr>
              <a:t>当前像素与</a:t>
            </a:r>
            <a:r>
              <a:rPr lang="en-US" altLang="zh-CN" dirty="0" smtClean="0">
                <a:solidFill>
                  <a:srgbClr val="2B78B0"/>
                </a:solidFill>
              </a:rPr>
              <a:t>Box </a:t>
            </a:r>
            <a:r>
              <a:rPr lang="zh-CN" altLang="en-US" dirty="0">
                <a:solidFill>
                  <a:srgbClr val="2B78B0"/>
                </a:solidFill>
              </a:rPr>
              <a:t>，</a:t>
            </a:r>
            <a:r>
              <a:rPr lang="zh-CN" altLang="en-US" dirty="0" smtClean="0">
                <a:solidFill>
                  <a:srgbClr val="2B78B0"/>
                </a:solidFill>
              </a:rPr>
              <a:t>如果</a:t>
            </a:r>
            <a:r>
              <a:rPr lang="zh-CN" altLang="en-US" dirty="0">
                <a:solidFill>
                  <a:srgbClr val="2B78B0"/>
                </a:solidFill>
              </a:rPr>
              <a:t>当前像素落</a:t>
            </a:r>
            <a:r>
              <a:rPr lang="zh-CN" altLang="en-US" dirty="0" smtClean="0">
                <a:solidFill>
                  <a:srgbClr val="2B78B0"/>
                </a:solidFill>
              </a:rPr>
              <a:t>在任何</a:t>
            </a:r>
            <a:r>
              <a:rPr lang="en-US" altLang="zh-CN" dirty="0" smtClean="0">
                <a:solidFill>
                  <a:srgbClr val="2B78B0"/>
                </a:solidFill>
              </a:rPr>
              <a:t>Box </a:t>
            </a:r>
            <a:r>
              <a:rPr lang="zh-CN" altLang="en-US" dirty="0" smtClean="0">
                <a:solidFill>
                  <a:srgbClr val="2B78B0"/>
                </a:solidFill>
              </a:rPr>
              <a:t>的范围内</a:t>
            </a:r>
            <a:r>
              <a:rPr lang="zh-CN" altLang="zh-CN" dirty="0">
                <a:solidFill>
                  <a:srgbClr val="2B78B0"/>
                </a:solidFill>
              </a:rPr>
              <a:t>，</a:t>
            </a:r>
            <a:r>
              <a:rPr lang="zh-CN" altLang="en-US" dirty="0" smtClean="0">
                <a:solidFill>
                  <a:srgbClr val="2B78B0"/>
                </a:solidFill>
              </a:rPr>
              <a:t>则为</a:t>
            </a:r>
            <a:r>
              <a:rPr lang="zh-CN" altLang="en-US" dirty="0">
                <a:solidFill>
                  <a:srgbClr val="2B78B0"/>
                </a:solidFill>
              </a:rPr>
              <a:t>背景。 </a:t>
            </a:r>
          </a:p>
          <a:p>
            <a:endParaRPr lang="en-US" altLang="zh-CN" dirty="0" smtClean="0">
              <a:solidFill>
                <a:srgbClr val="2B78B0"/>
              </a:solidFill>
            </a:endParaRPr>
          </a:p>
        </p:txBody>
      </p:sp>
    </p:spTree>
    <p:custDataLst>
      <p:tags r:id="rId1"/>
    </p:custDataLst>
    <p:extLst>
      <p:ext uri="{BB962C8B-B14F-4D97-AF65-F5344CB8AC3E}">
        <p14:creationId xmlns:p14="http://schemas.microsoft.com/office/powerpoint/2010/main" val="3276873224"/>
      </p:ext>
    </p:extLst>
  </p:cSld>
  <p:clrMapOvr>
    <a:masterClrMapping/>
  </p:clrMapOvr>
  <mc:AlternateContent xmlns:mc="http://schemas.openxmlformats.org/markup-compatibility/2006" xmlns:p14="http://schemas.microsoft.com/office/powerpoint/2010/main">
    <mc:Choice Requires="p14">
      <p:transition spd="slow" p14:dur="2000" advTm="67262"/>
    </mc:Choice>
    <mc:Fallback xmlns="">
      <p:transition spd="slow" advTm="67262"/>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fade">
                                      <p:cBhvr>
                                        <p:cTn id="10" dur="500"/>
                                        <p:tgtEl>
                                          <p:spTgt spid="24"/>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25"/>
                                        </p:tgtEl>
                                        <p:attrNameLst>
                                          <p:attrName>style.visibility</p:attrName>
                                        </p:attrNameLst>
                                      </p:cBhvr>
                                      <p:to>
                                        <p:strVal val="visible"/>
                                      </p:to>
                                    </p:set>
                                    <p:animEffect transition="in" filter="fade">
                                      <p:cBhvr>
                                        <p:cTn id="14"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p:bldP spid="2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a:off x="611187" y="261275"/>
            <a:ext cx="666069" cy="664458"/>
            <a:chOff x="611187" y="261275"/>
            <a:chExt cx="666069" cy="664458"/>
          </a:xfrm>
        </p:grpSpPr>
        <p:sp>
          <p:nvSpPr>
            <p:cNvPr id="9" name="矩形 8"/>
            <p:cNvSpPr>
              <a:spLocks noChangeAspect="1"/>
            </p:cNvSpPr>
            <p:nvPr/>
          </p:nvSpPr>
          <p:spPr>
            <a:xfrm>
              <a:off x="611187" y="261275"/>
              <a:ext cx="538925" cy="53762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a:spLocks noChangeAspect="1"/>
            </p:cNvSpPr>
            <p:nvPr/>
          </p:nvSpPr>
          <p:spPr>
            <a:xfrm>
              <a:off x="880650" y="530086"/>
              <a:ext cx="396606" cy="39564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文本框 17"/>
          <p:cNvSpPr txBox="1"/>
          <p:nvPr/>
        </p:nvSpPr>
        <p:spPr>
          <a:xfrm>
            <a:off x="1419575" y="362672"/>
            <a:ext cx="7113238" cy="461665"/>
          </a:xfrm>
          <a:prstGeom prst="rect">
            <a:avLst/>
          </a:prstGeom>
          <a:noFill/>
        </p:spPr>
        <p:txBody>
          <a:bodyPr wrap="square" rtlCol="0">
            <a:spAutoFit/>
          </a:bodyPr>
          <a:lstStyle/>
          <a:p>
            <a:r>
              <a:rPr lang="en-US" altLang="zh-CN" sz="2400" b="1" dirty="0" smtClean="0">
                <a:solidFill>
                  <a:schemeClr val="tx1">
                    <a:lumMod val="85000"/>
                    <a:lumOff val="15000"/>
                  </a:schemeClr>
                </a:solidFill>
                <a:latin typeface="微软雅黑" panose="020B0503020204020204" pitchFamily="34" charset="-122"/>
                <a:ea typeface="微软雅黑" panose="020B0503020204020204" pitchFamily="34" charset="-122"/>
              </a:rPr>
              <a:t>2.  </a:t>
            </a:r>
            <a:r>
              <a:rPr lang="zh-CN" altLang="en-US" sz="2400" b="1" dirty="0" smtClean="0">
                <a:solidFill>
                  <a:schemeClr val="tx1">
                    <a:lumMod val="85000"/>
                    <a:lumOff val="15000"/>
                  </a:schemeClr>
                </a:solidFill>
                <a:latin typeface="微软雅黑" panose="020B0503020204020204" pitchFamily="34" charset="-122"/>
                <a:ea typeface="微软雅黑" panose="020B0503020204020204" pitchFamily="34" charset="-122"/>
              </a:rPr>
              <a:t>行人检测</a:t>
            </a:r>
            <a:endParaRPr lang="en-US" altLang="zh-CN" sz="2400" b="1" dirty="0" smtClean="0">
              <a:solidFill>
                <a:schemeClr val="tx1">
                  <a:lumMod val="85000"/>
                  <a:lumOff val="15000"/>
                </a:schemeClr>
              </a:solidFill>
              <a:latin typeface="微软雅黑" panose="020B0503020204020204" pitchFamily="34" charset="-122"/>
              <a:ea typeface="微软雅黑" panose="020B0503020204020204" pitchFamily="34" charset="-122"/>
            </a:endParaRPr>
          </a:p>
        </p:txBody>
      </p:sp>
      <p:grpSp>
        <p:nvGrpSpPr>
          <p:cNvPr id="32" name="组合 31"/>
          <p:cNvGrpSpPr/>
          <p:nvPr/>
        </p:nvGrpSpPr>
        <p:grpSpPr>
          <a:xfrm>
            <a:off x="1220659" y="6519446"/>
            <a:ext cx="8024939" cy="338554"/>
            <a:chOff x="1277256" y="6519446"/>
            <a:chExt cx="8024939" cy="338554"/>
          </a:xfrm>
        </p:grpSpPr>
        <p:sp>
          <p:nvSpPr>
            <p:cNvPr id="33" name="矩形 32"/>
            <p:cNvSpPr/>
            <p:nvPr/>
          </p:nvSpPr>
          <p:spPr>
            <a:xfrm>
              <a:off x="8766881" y="6519446"/>
              <a:ext cx="432000" cy="33855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文本框 33"/>
            <p:cNvSpPr txBox="1"/>
            <p:nvPr/>
          </p:nvSpPr>
          <p:spPr>
            <a:xfrm>
              <a:off x="8663567" y="6519446"/>
              <a:ext cx="638628" cy="338554"/>
            </a:xfrm>
            <a:prstGeom prst="rect">
              <a:avLst/>
            </a:prstGeom>
            <a:noFill/>
          </p:spPr>
          <p:txBody>
            <a:bodyPr wrap="square" rtlCol="0">
              <a:spAutoFit/>
            </a:bodyPr>
            <a:lstStyle/>
            <a:p>
              <a:pPr algn="ctr"/>
              <a:r>
                <a:rPr lang="en-US" altLang="zh-CN" sz="1600" dirty="0" smtClean="0">
                  <a:solidFill>
                    <a:schemeClr val="bg1"/>
                  </a:solidFill>
                  <a:latin typeface="微软雅黑" panose="020B0503020204020204" pitchFamily="34" charset="-122"/>
                  <a:ea typeface="微软雅黑" panose="020B0503020204020204" pitchFamily="34" charset="-122"/>
                </a:rPr>
                <a:t>0</a:t>
              </a:r>
              <a:r>
                <a:rPr lang="en-US" altLang="zh-CN" sz="1600" dirty="0">
                  <a:solidFill>
                    <a:schemeClr val="bg1"/>
                  </a:solidFill>
                  <a:latin typeface="微软雅黑" panose="020B0503020204020204" pitchFamily="34" charset="-122"/>
                  <a:ea typeface="微软雅黑" panose="020B0503020204020204" pitchFamily="34" charset="-122"/>
                </a:rPr>
                <a:t>5</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36" name="文本框 35"/>
            <p:cNvSpPr txBox="1"/>
            <p:nvPr/>
          </p:nvSpPr>
          <p:spPr>
            <a:xfrm>
              <a:off x="1277256" y="6519446"/>
              <a:ext cx="7489625" cy="338554"/>
            </a:xfrm>
            <a:prstGeom prst="rect">
              <a:avLst/>
            </a:prstGeom>
            <a:noFill/>
          </p:spPr>
          <p:txBody>
            <a:bodyPr wrap="square" rtlCol="0">
              <a:spAutoFit/>
            </a:bodyPr>
            <a:lstStyle/>
            <a:p>
              <a:pPr algn="r"/>
              <a:r>
                <a:rPr lang="zh-CN" altLang="en-US" sz="1600" dirty="0" smtClean="0">
                  <a:solidFill>
                    <a:schemeClr val="tx1">
                      <a:lumMod val="85000"/>
                      <a:lumOff val="15000"/>
                    </a:schemeClr>
                  </a:solidFill>
                  <a:latin typeface="微软雅黑" panose="020B0503020204020204" pitchFamily="34" charset="-122"/>
                  <a:ea typeface="微软雅黑" panose="020B0503020204020204" pitchFamily="34" charset="-122"/>
                </a:rPr>
                <a:t>行人检测与跟踪</a:t>
              </a:r>
              <a:endPar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grpSp>
        <p:nvGrpSpPr>
          <p:cNvPr id="43" name="组合 4"/>
          <p:cNvGrpSpPr/>
          <p:nvPr/>
        </p:nvGrpSpPr>
        <p:grpSpPr>
          <a:xfrm>
            <a:off x="557741" y="1120746"/>
            <a:ext cx="7994967" cy="90386"/>
            <a:chOff x="647702" y="5265146"/>
            <a:chExt cx="7921940" cy="90386"/>
          </a:xfrm>
        </p:grpSpPr>
        <p:cxnSp>
          <p:nvCxnSpPr>
            <p:cNvPr id="44" name="直接连接符 24"/>
            <p:cNvCxnSpPr>
              <a:endCxn id="46" idx="2"/>
            </p:cNvCxnSpPr>
            <p:nvPr/>
          </p:nvCxnSpPr>
          <p:spPr>
            <a:xfrm>
              <a:off x="705811" y="5310339"/>
              <a:ext cx="7790173" cy="0"/>
            </a:xfrm>
            <a:prstGeom prst="line">
              <a:avLst/>
            </a:prstGeom>
            <a:ln w="38100">
              <a:solidFill>
                <a:srgbClr val="0070C0"/>
              </a:solidFill>
              <a:prstDash val="dash"/>
            </a:ln>
          </p:spPr>
          <p:style>
            <a:lnRef idx="1">
              <a:schemeClr val="accent1"/>
            </a:lnRef>
            <a:fillRef idx="0">
              <a:schemeClr val="accent1"/>
            </a:fillRef>
            <a:effectRef idx="0">
              <a:schemeClr val="accent1"/>
            </a:effectRef>
            <a:fontRef idx="minor">
              <a:schemeClr val="tx1"/>
            </a:fontRef>
          </p:style>
        </p:cxnSp>
        <p:sp>
          <p:nvSpPr>
            <p:cNvPr id="45" name="椭圆 44"/>
            <p:cNvSpPr>
              <a:spLocks noChangeAspect="1"/>
            </p:cNvSpPr>
            <p:nvPr/>
          </p:nvSpPr>
          <p:spPr>
            <a:xfrm>
              <a:off x="647702" y="5265146"/>
              <a:ext cx="73658" cy="90386"/>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p:cNvSpPr>
              <a:spLocks noChangeAspect="1"/>
            </p:cNvSpPr>
            <p:nvPr/>
          </p:nvSpPr>
          <p:spPr>
            <a:xfrm>
              <a:off x="8495984" y="5265146"/>
              <a:ext cx="73658" cy="90386"/>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5" name="文本框 54"/>
          <p:cNvSpPr txBox="1"/>
          <p:nvPr/>
        </p:nvSpPr>
        <p:spPr>
          <a:xfrm>
            <a:off x="1396335" y="1690230"/>
            <a:ext cx="1415772" cy="461665"/>
          </a:xfrm>
          <a:prstGeom prst="rect">
            <a:avLst/>
          </a:prstGeom>
          <a:noFill/>
        </p:spPr>
        <p:txBody>
          <a:bodyPr wrap="none" rtlCol="0">
            <a:spAutoFit/>
          </a:bodyPr>
          <a:lstStyle/>
          <a:p>
            <a:r>
              <a:rPr kumimoji="1" lang="zh-CN" altLang="en-US" sz="2400" dirty="0" smtClean="0">
                <a:latin typeface="黑体"/>
                <a:ea typeface="黑体"/>
                <a:cs typeface="黑体"/>
              </a:rPr>
              <a:t>行人检测</a:t>
            </a:r>
            <a:endParaRPr kumimoji="1" lang="zh-CN" altLang="en-US" sz="2400" dirty="0">
              <a:latin typeface="黑体"/>
              <a:ea typeface="黑体"/>
              <a:cs typeface="黑体"/>
            </a:endParaRPr>
          </a:p>
        </p:txBody>
      </p:sp>
      <p:sp>
        <p:nvSpPr>
          <p:cNvPr id="58" name="矩形 57"/>
          <p:cNvSpPr/>
          <p:nvPr/>
        </p:nvSpPr>
        <p:spPr>
          <a:xfrm>
            <a:off x="1532396" y="2509122"/>
            <a:ext cx="184267" cy="19666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文本框 58"/>
          <p:cNvSpPr txBox="1"/>
          <p:nvPr/>
        </p:nvSpPr>
        <p:spPr>
          <a:xfrm>
            <a:off x="1951743" y="2367703"/>
            <a:ext cx="646331" cy="461665"/>
          </a:xfrm>
          <a:prstGeom prst="rect">
            <a:avLst/>
          </a:prstGeom>
          <a:noFill/>
        </p:spPr>
        <p:txBody>
          <a:bodyPr wrap="none" rtlCol="0">
            <a:spAutoFit/>
          </a:bodyPr>
          <a:lstStyle/>
          <a:p>
            <a:r>
              <a:rPr kumimoji="1" lang="en-US" altLang="zh-CN" sz="2400" dirty="0" smtClean="0">
                <a:latin typeface="黑体"/>
                <a:ea typeface="黑体"/>
                <a:cs typeface="黑体"/>
              </a:rPr>
              <a:t>HOG</a:t>
            </a:r>
            <a:endParaRPr kumimoji="1" lang="zh-CN" altLang="en-US" sz="2400" dirty="0">
              <a:latin typeface="黑体"/>
              <a:ea typeface="黑体"/>
              <a:cs typeface="黑体"/>
            </a:endParaRPr>
          </a:p>
        </p:txBody>
      </p:sp>
      <p:sp>
        <p:nvSpPr>
          <p:cNvPr id="65" name="Freeform 13"/>
          <p:cNvSpPr>
            <a:spLocks noEditPoints="1"/>
          </p:cNvSpPr>
          <p:nvPr/>
        </p:nvSpPr>
        <p:spPr bwMode="auto">
          <a:xfrm>
            <a:off x="792784" y="1620715"/>
            <a:ext cx="570193" cy="606660"/>
          </a:xfrm>
          <a:custGeom>
            <a:avLst/>
            <a:gdLst>
              <a:gd name="T0" fmla="*/ 40 w 70"/>
              <a:gd name="T1" fmla="*/ 42 h 74"/>
              <a:gd name="T2" fmla="*/ 41 w 70"/>
              <a:gd name="T3" fmla="*/ 48 h 74"/>
              <a:gd name="T4" fmla="*/ 37 w 70"/>
              <a:gd name="T5" fmla="*/ 59 h 74"/>
              <a:gd name="T6" fmla="*/ 29 w 70"/>
              <a:gd name="T7" fmla="*/ 69 h 74"/>
              <a:gd name="T8" fmla="*/ 18 w 70"/>
              <a:gd name="T9" fmla="*/ 74 h 74"/>
              <a:gd name="T10" fmla="*/ 6 w 70"/>
              <a:gd name="T11" fmla="*/ 70 h 74"/>
              <a:gd name="T12" fmla="*/ 6 w 70"/>
              <a:gd name="T13" fmla="*/ 70 h 74"/>
              <a:gd name="T14" fmla="*/ 1 w 70"/>
              <a:gd name="T15" fmla="*/ 59 h 74"/>
              <a:gd name="T16" fmla="*/ 5 w 70"/>
              <a:gd name="T17" fmla="*/ 47 h 74"/>
              <a:gd name="T18" fmla="*/ 13 w 70"/>
              <a:gd name="T19" fmla="*/ 38 h 74"/>
              <a:gd name="T20" fmla="*/ 24 w 70"/>
              <a:gd name="T21" fmla="*/ 33 h 74"/>
              <a:gd name="T22" fmla="*/ 30 w 70"/>
              <a:gd name="T23" fmla="*/ 33 h 74"/>
              <a:gd name="T24" fmla="*/ 23 w 70"/>
              <a:gd name="T25" fmla="*/ 42 h 74"/>
              <a:gd name="T26" fmla="*/ 19 w 70"/>
              <a:gd name="T27" fmla="*/ 44 h 74"/>
              <a:gd name="T28" fmla="*/ 11 w 70"/>
              <a:gd name="T29" fmla="*/ 53 h 74"/>
              <a:gd name="T30" fmla="*/ 9 w 70"/>
              <a:gd name="T31" fmla="*/ 58 h 74"/>
              <a:gd name="T32" fmla="*/ 12 w 70"/>
              <a:gd name="T33" fmla="*/ 64 h 74"/>
              <a:gd name="T34" fmla="*/ 12 w 70"/>
              <a:gd name="T35" fmla="*/ 64 h 74"/>
              <a:gd name="T36" fmla="*/ 17 w 70"/>
              <a:gd name="T37" fmla="*/ 65 h 74"/>
              <a:gd name="T38" fmla="*/ 23 w 70"/>
              <a:gd name="T39" fmla="*/ 63 h 74"/>
              <a:gd name="T40" fmla="*/ 31 w 70"/>
              <a:gd name="T41" fmla="*/ 54 h 74"/>
              <a:gd name="T42" fmla="*/ 32 w 70"/>
              <a:gd name="T43" fmla="*/ 50 h 74"/>
              <a:gd name="T44" fmla="*/ 40 w 70"/>
              <a:gd name="T45" fmla="*/ 42 h 74"/>
              <a:gd name="T46" fmla="*/ 64 w 70"/>
              <a:gd name="T47" fmla="*/ 4 h 74"/>
              <a:gd name="T48" fmla="*/ 52 w 70"/>
              <a:gd name="T49" fmla="*/ 0 h 74"/>
              <a:gd name="T50" fmla="*/ 41 w 70"/>
              <a:gd name="T51" fmla="*/ 5 h 74"/>
              <a:gd name="T52" fmla="*/ 33 w 70"/>
              <a:gd name="T53" fmla="*/ 15 h 74"/>
              <a:gd name="T54" fmla="*/ 29 w 70"/>
              <a:gd name="T55" fmla="*/ 26 h 74"/>
              <a:gd name="T56" fmla="*/ 31 w 70"/>
              <a:gd name="T57" fmla="*/ 32 h 74"/>
              <a:gd name="T58" fmla="*/ 38 w 70"/>
              <a:gd name="T59" fmla="*/ 24 h 74"/>
              <a:gd name="T60" fmla="*/ 40 w 70"/>
              <a:gd name="T61" fmla="*/ 20 h 74"/>
              <a:gd name="T62" fmla="*/ 47 w 70"/>
              <a:gd name="T63" fmla="*/ 11 h 74"/>
              <a:gd name="T64" fmla="*/ 53 w 70"/>
              <a:gd name="T65" fmla="*/ 9 h 74"/>
              <a:gd name="T66" fmla="*/ 58 w 70"/>
              <a:gd name="T67" fmla="*/ 10 h 74"/>
              <a:gd name="T68" fmla="*/ 58 w 70"/>
              <a:gd name="T69" fmla="*/ 10 h 74"/>
              <a:gd name="T70" fmla="*/ 61 w 70"/>
              <a:gd name="T71" fmla="*/ 16 h 74"/>
              <a:gd name="T72" fmla="*/ 59 w 70"/>
              <a:gd name="T73" fmla="*/ 21 h 74"/>
              <a:gd name="T74" fmla="*/ 51 w 70"/>
              <a:gd name="T75" fmla="*/ 30 h 74"/>
              <a:gd name="T76" fmla="*/ 48 w 70"/>
              <a:gd name="T77" fmla="*/ 32 h 74"/>
              <a:gd name="T78" fmla="*/ 41 w 70"/>
              <a:gd name="T79" fmla="*/ 41 h 74"/>
              <a:gd name="T80" fmla="*/ 46 w 70"/>
              <a:gd name="T81" fmla="*/ 41 h 74"/>
              <a:gd name="T82" fmla="*/ 57 w 70"/>
              <a:gd name="T83" fmla="*/ 36 h 74"/>
              <a:gd name="T84" fmla="*/ 65 w 70"/>
              <a:gd name="T85" fmla="*/ 27 h 74"/>
              <a:gd name="T86" fmla="*/ 69 w 70"/>
              <a:gd name="T87" fmla="*/ 15 h 74"/>
              <a:gd name="T88" fmla="*/ 64 w 70"/>
              <a:gd name="T89" fmla="*/ 4 h 74"/>
              <a:gd name="T90" fmla="*/ 64 w 70"/>
              <a:gd name="T91" fmla="*/ 4 h 74"/>
              <a:gd name="T92" fmla="*/ 49 w 70"/>
              <a:gd name="T93" fmla="*/ 21 h 74"/>
              <a:gd name="T94" fmla="*/ 43 w 70"/>
              <a:gd name="T95" fmla="*/ 21 h 74"/>
              <a:gd name="T96" fmla="*/ 22 w 70"/>
              <a:gd name="T97" fmla="*/ 45 h 74"/>
              <a:gd name="T98" fmla="*/ 23 w 70"/>
              <a:gd name="T99" fmla="*/ 52 h 74"/>
              <a:gd name="T100" fmla="*/ 23 w 70"/>
              <a:gd name="T101" fmla="*/ 52 h 74"/>
              <a:gd name="T102" fmla="*/ 29 w 70"/>
              <a:gd name="T103" fmla="*/ 51 h 74"/>
              <a:gd name="T104" fmla="*/ 50 w 70"/>
              <a:gd name="T105" fmla="*/ 27 h 74"/>
              <a:gd name="T106" fmla="*/ 49 w 70"/>
              <a:gd name="T107" fmla="*/ 21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0" h="74">
                <a:moveTo>
                  <a:pt x="40" y="42"/>
                </a:moveTo>
                <a:cubicBezTo>
                  <a:pt x="40" y="44"/>
                  <a:pt x="41" y="46"/>
                  <a:pt x="41" y="48"/>
                </a:cubicBezTo>
                <a:cubicBezTo>
                  <a:pt x="41" y="52"/>
                  <a:pt x="40" y="56"/>
                  <a:pt x="37" y="59"/>
                </a:cubicBezTo>
                <a:cubicBezTo>
                  <a:pt x="29" y="69"/>
                  <a:pt x="29" y="69"/>
                  <a:pt x="29" y="69"/>
                </a:cubicBezTo>
                <a:cubicBezTo>
                  <a:pt x="26" y="72"/>
                  <a:pt x="22" y="74"/>
                  <a:pt x="18" y="74"/>
                </a:cubicBezTo>
                <a:cubicBezTo>
                  <a:pt x="14" y="74"/>
                  <a:pt x="10" y="73"/>
                  <a:pt x="6" y="70"/>
                </a:cubicBezTo>
                <a:cubicBezTo>
                  <a:pt x="6" y="70"/>
                  <a:pt x="6" y="70"/>
                  <a:pt x="6" y="70"/>
                </a:cubicBezTo>
                <a:cubicBezTo>
                  <a:pt x="3" y="67"/>
                  <a:pt x="1" y="63"/>
                  <a:pt x="1" y="59"/>
                </a:cubicBezTo>
                <a:cubicBezTo>
                  <a:pt x="0" y="55"/>
                  <a:pt x="2" y="51"/>
                  <a:pt x="5" y="47"/>
                </a:cubicBezTo>
                <a:cubicBezTo>
                  <a:pt x="13" y="38"/>
                  <a:pt x="13" y="38"/>
                  <a:pt x="13" y="38"/>
                </a:cubicBezTo>
                <a:cubicBezTo>
                  <a:pt x="16" y="35"/>
                  <a:pt x="20" y="33"/>
                  <a:pt x="24" y="33"/>
                </a:cubicBezTo>
                <a:cubicBezTo>
                  <a:pt x="26" y="32"/>
                  <a:pt x="28" y="33"/>
                  <a:pt x="30" y="33"/>
                </a:cubicBezTo>
                <a:cubicBezTo>
                  <a:pt x="23" y="42"/>
                  <a:pt x="23" y="42"/>
                  <a:pt x="23" y="42"/>
                </a:cubicBezTo>
                <a:cubicBezTo>
                  <a:pt x="21" y="42"/>
                  <a:pt x="20" y="43"/>
                  <a:pt x="19" y="44"/>
                </a:cubicBezTo>
                <a:cubicBezTo>
                  <a:pt x="11" y="53"/>
                  <a:pt x="11" y="53"/>
                  <a:pt x="11" y="53"/>
                </a:cubicBezTo>
                <a:cubicBezTo>
                  <a:pt x="10" y="55"/>
                  <a:pt x="9" y="57"/>
                  <a:pt x="9" y="58"/>
                </a:cubicBezTo>
                <a:cubicBezTo>
                  <a:pt x="10" y="60"/>
                  <a:pt x="10" y="62"/>
                  <a:pt x="12" y="64"/>
                </a:cubicBezTo>
                <a:cubicBezTo>
                  <a:pt x="12" y="64"/>
                  <a:pt x="12" y="64"/>
                  <a:pt x="12" y="64"/>
                </a:cubicBezTo>
                <a:cubicBezTo>
                  <a:pt x="14" y="65"/>
                  <a:pt x="16" y="65"/>
                  <a:pt x="17" y="65"/>
                </a:cubicBezTo>
                <a:cubicBezTo>
                  <a:pt x="19" y="65"/>
                  <a:pt x="21" y="64"/>
                  <a:pt x="23" y="63"/>
                </a:cubicBezTo>
                <a:cubicBezTo>
                  <a:pt x="31" y="54"/>
                  <a:pt x="31" y="54"/>
                  <a:pt x="31" y="54"/>
                </a:cubicBezTo>
                <a:cubicBezTo>
                  <a:pt x="31" y="53"/>
                  <a:pt x="32" y="52"/>
                  <a:pt x="32" y="50"/>
                </a:cubicBezTo>
                <a:cubicBezTo>
                  <a:pt x="40" y="42"/>
                  <a:pt x="40" y="42"/>
                  <a:pt x="40" y="42"/>
                </a:cubicBezTo>
                <a:close/>
                <a:moveTo>
                  <a:pt x="64" y="4"/>
                </a:moveTo>
                <a:cubicBezTo>
                  <a:pt x="60" y="1"/>
                  <a:pt x="56" y="0"/>
                  <a:pt x="52" y="0"/>
                </a:cubicBezTo>
                <a:cubicBezTo>
                  <a:pt x="48" y="0"/>
                  <a:pt x="44" y="2"/>
                  <a:pt x="41" y="5"/>
                </a:cubicBezTo>
                <a:cubicBezTo>
                  <a:pt x="33" y="15"/>
                  <a:pt x="33" y="15"/>
                  <a:pt x="33" y="15"/>
                </a:cubicBezTo>
                <a:cubicBezTo>
                  <a:pt x="30" y="18"/>
                  <a:pt x="29" y="22"/>
                  <a:pt x="29" y="26"/>
                </a:cubicBezTo>
                <a:cubicBezTo>
                  <a:pt x="29" y="29"/>
                  <a:pt x="30" y="31"/>
                  <a:pt x="31" y="32"/>
                </a:cubicBezTo>
                <a:cubicBezTo>
                  <a:pt x="38" y="24"/>
                  <a:pt x="38" y="24"/>
                  <a:pt x="38" y="24"/>
                </a:cubicBezTo>
                <a:cubicBezTo>
                  <a:pt x="38" y="23"/>
                  <a:pt x="39" y="21"/>
                  <a:pt x="40" y="20"/>
                </a:cubicBezTo>
                <a:cubicBezTo>
                  <a:pt x="47" y="11"/>
                  <a:pt x="47" y="11"/>
                  <a:pt x="47" y="11"/>
                </a:cubicBezTo>
                <a:cubicBezTo>
                  <a:pt x="49" y="10"/>
                  <a:pt x="51" y="9"/>
                  <a:pt x="53" y="9"/>
                </a:cubicBezTo>
                <a:cubicBezTo>
                  <a:pt x="55" y="9"/>
                  <a:pt x="56" y="9"/>
                  <a:pt x="58" y="10"/>
                </a:cubicBezTo>
                <a:cubicBezTo>
                  <a:pt x="58" y="10"/>
                  <a:pt x="58" y="10"/>
                  <a:pt x="58" y="10"/>
                </a:cubicBezTo>
                <a:cubicBezTo>
                  <a:pt x="60" y="12"/>
                  <a:pt x="60" y="14"/>
                  <a:pt x="61" y="16"/>
                </a:cubicBezTo>
                <a:cubicBezTo>
                  <a:pt x="61" y="17"/>
                  <a:pt x="60" y="19"/>
                  <a:pt x="59" y="21"/>
                </a:cubicBezTo>
                <a:cubicBezTo>
                  <a:pt x="51" y="30"/>
                  <a:pt x="51" y="30"/>
                  <a:pt x="51" y="30"/>
                </a:cubicBezTo>
                <a:cubicBezTo>
                  <a:pt x="50" y="31"/>
                  <a:pt x="49" y="32"/>
                  <a:pt x="48" y="32"/>
                </a:cubicBezTo>
                <a:cubicBezTo>
                  <a:pt x="41" y="41"/>
                  <a:pt x="41" y="41"/>
                  <a:pt x="41" y="41"/>
                </a:cubicBezTo>
                <a:cubicBezTo>
                  <a:pt x="42" y="41"/>
                  <a:pt x="44" y="42"/>
                  <a:pt x="46" y="41"/>
                </a:cubicBezTo>
                <a:cubicBezTo>
                  <a:pt x="50" y="41"/>
                  <a:pt x="55" y="39"/>
                  <a:pt x="57" y="36"/>
                </a:cubicBezTo>
                <a:cubicBezTo>
                  <a:pt x="65" y="27"/>
                  <a:pt x="65" y="27"/>
                  <a:pt x="65" y="27"/>
                </a:cubicBezTo>
                <a:cubicBezTo>
                  <a:pt x="68" y="23"/>
                  <a:pt x="70" y="19"/>
                  <a:pt x="69" y="15"/>
                </a:cubicBezTo>
                <a:cubicBezTo>
                  <a:pt x="69" y="11"/>
                  <a:pt x="67" y="7"/>
                  <a:pt x="64" y="4"/>
                </a:cubicBezTo>
                <a:cubicBezTo>
                  <a:pt x="64" y="4"/>
                  <a:pt x="64" y="4"/>
                  <a:pt x="64" y="4"/>
                </a:cubicBezTo>
                <a:close/>
                <a:moveTo>
                  <a:pt x="49" y="21"/>
                </a:moveTo>
                <a:cubicBezTo>
                  <a:pt x="48" y="19"/>
                  <a:pt x="45" y="19"/>
                  <a:pt x="43" y="21"/>
                </a:cubicBezTo>
                <a:cubicBezTo>
                  <a:pt x="22" y="45"/>
                  <a:pt x="22" y="45"/>
                  <a:pt x="22" y="45"/>
                </a:cubicBezTo>
                <a:cubicBezTo>
                  <a:pt x="21" y="47"/>
                  <a:pt x="21" y="50"/>
                  <a:pt x="23" y="52"/>
                </a:cubicBezTo>
                <a:cubicBezTo>
                  <a:pt x="23" y="52"/>
                  <a:pt x="23" y="52"/>
                  <a:pt x="23" y="52"/>
                </a:cubicBezTo>
                <a:cubicBezTo>
                  <a:pt x="25" y="53"/>
                  <a:pt x="27" y="53"/>
                  <a:pt x="29" y="51"/>
                </a:cubicBezTo>
                <a:cubicBezTo>
                  <a:pt x="50" y="27"/>
                  <a:pt x="50" y="27"/>
                  <a:pt x="50" y="27"/>
                </a:cubicBezTo>
                <a:cubicBezTo>
                  <a:pt x="51" y="25"/>
                  <a:pt x="51" y="22"/>
                  <a:pt x="49" y="21"/>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5" name="矩形 24"/>
          <p:cNvSpPr/>
          <p:nvPr/>
        </p:nvSpPr>
        <p:spPr>
          <a:xfrm>
            <a:off x="1956269" y="2845225"/>
            <a:ext cx="6226008" cy="923330"/>
          </a:xfrm>
          <a:prstGeom prst="rect">
            <a:avLst/>
          </a:prstGeom>
        </p:spPr>
        <p:txBody>
          <a:bodyPr wrap="square">
            <a:spAutoFit/>
          </a:bodyPr>
          <a:lstStyle/>
          <a:p>
            <a:r>
              <a:rPr lang="en-US" altLang="zh-CN" dirty="0" smtClean="0">
                <a:solidFill>
                  <a:srgbClr val="2B78B0"/>
                </a:solidFill>
              </a:rPr>
              <a:t>HOG</a:t>
            </a:r>
            <a:r>
              <a:rPr lang="zh-CN" altLang="en-US" dirty="0" smtClean="0">
                <a:solidFill>
                  <a:srgbClr val="2B78B0"/>
                </a:solidFill>
              </a:rPr>
              <a:t>，即</a:t>
            </a:r>
            <a:r>
              <a:rPr lang="zh-CN" altLang="en-US" dirty="0" smtClean="0">
                <a:solidFill>
                  <a:srgbClr val="2B78B0"/>
                </a:solidFill>
              </a:rPr>
              <a:t>方向梯度直方图</a:t>
            </a:r>
            <a:r>
              <a:rPr lang="zh-CN" altLang="zh-CN" dirty="0">
                <a:solidFill>
                  <a:srgbClr val="2B78B0"/>
                </a:solidFill>
              </a:rPr>
              <a:t>（</a:t>
            </a:r>
            <a:r>
              <a:rPr lang="en-US" altLang="zh-CN" dirty="0" smtClean="0">
                <a:solidFill>
                  <a:srgbClr val="2B78B0"/>
                </a:solidFill>
              </a:rPr>
              <a:t>Histogram </a:t>
            </a:r>
            <a:r>
              <a:rPr lang="en-US" altLang="zh-CN" dirty="0">
                <a:solidFill>
                  <a:srgbClr val="2B78B0"/>
                </a:solidFill>
              </a:rPr>
              <a:t>of Oriented </a:t>
            </a:r>
            <a:r>
              <a:rPr lang="en-US" altLang="zh-CN" dirty="0" smtClean="0">
                <a:solidFill>
                  <a:srgbClr val="2B78B0"/>
                </a:solidFill>
              </a:rPr>
              <a:t>Gradient</a:t>
            </a:r>
            <a:r>
              <a:rPr lang="zh-CN" altLang="en-US" dirty="0" smtClean="0">
                <a:solidFill>
                  <a:srgbClr val="2B78B0"/>
                </a:solidFill>
              </a:rPr>
              <a:t>），</a:t>
            </a:r>
            <a:r>
              <a:rPr lang="en-US" altLang="zh-CN" dirty="0" smtClean="0">
                <a:solidFill>
                  <a:srgbClr val="2B78B0"/>
                </a:solidFill>
              </a:rPr>
              <a:t>HOG </a:t>
            </a:r>
            <a:r>
              <a:rPr lang="zh-CN" altLang="en-US" dirty="0" smtClean="0">
                <a:solidFill>
                  <a:srgbClr val="2B78B0"/>
                </a:solidFill>
              </a:rPr>
              <a:t>特征是一种用来进行物体检测的特征</a:t>
            </a:r>
            <a:r>
              <a:rPr lang="zh-CN" altLang="en-US" dirty="0" smtClean="0">
                <a:solidFill>
                  <a:srgbClr val="2B78B0"/>
                </a:solidFill>
              </a:rPr>
              <a:t>描述</a:t>
            </a:r>
            <a:r>
              <a:rPr lang="zh-CN" altLang="en-US" dirty="0" smtClean="0">
                <a:solidFill>
                  <a:srgbClr val="2B78B0"/>
                </a:solidFill>
              </a:rPr>
              <a:t>子</a:t>
            </a:r>
            <a:r>
              <a:rPr lang="zh-CN" altLang="en-US" dirty="0" smtClean="0">
                <a:solidFill>
                  <a:srgbClr val="2B78B0"/>
                </a:solidFill>
              </a:rPr>
              <a:t>，</a:t>
            </a:r>
            <a:r>
              <a:rPr lang="zh-CN" altLang="en-US" dirty="0" smtClean="0">
                <a:solidFill>
                  <a:srgbClr val="2B78B0"/>
                </a:solidFill>
              </a:rPr>
              <a:t>通过计算和统计图像</a:t>
            </a:r>
            <a:r>
              <a:rPr lang="zh-CN" altLang="en-US" dirty="0">
                <a:solidFill>
                  <a:srgbClr val="2B78B0"/>
                </a:solidFill>
              </a:rPr>
              <a:t>局部区域的梯度方向直方图来构成特征</a:t>
            </a:r>
            <a:r>
              <a:rPr lang="zh-CN" altLang="en-US" dirty="0" smtClean="0">
                <a:solidFill>
                  <a:srgbClr val="2B78B0"/>
                </a:solidFill>
              </a:rPr>
              <a:t>。</a:t>
            </a:r>
            <a:endParaRPr lang="zh-CN" altLang="en-US" dirty="0">
              <a:solidFill>
                <a:srgbClr val="2B78B0"/>
              </a:solidFill>
            </a:endParaRPr>
          </a:p>
        </p:txBody>
      </p:sp>
      <p:pic>
        <p:nvPicPr>
          <p:cNvPr id="2" name="图片 1"/>
          <p:cNvPicPr>
            <a:picLocks noChangeAspect="1"/>
          </p:cNvPicPr>
          <p:nvPr/>
        </p:nvPicPr>
        <p:blipFill>
          <a:blip r:embed="rId3"/>
          <a:stretch>
            <a:fillRect/>
          </a:stretch>
        </p:blipFill>
        <p:spPr>
          <a:xfrm>
            <a:off x="720529" y="3920345"/>
            <a:ext cx="8160409" cy="988475"/>
          </a:xfrm>
          <a:prstGeom prst="rect">
            <a:avLst/>
          </a:prstGeom>
        </p:spPr>
      </p:pic>
    </p:spTree>
    <p:custDataLst>
      <p:tags r:id="rId1"/>
    </p:custDataLst>
    <p:extLst>
      <p:ext uri="{BB962C8B-B14F-4D97-AF65-F5344CB8AC3E}">
        <p14:creationId xmlns:p14="http://schemas.microsoft.com/office/powerpoint/2010/main" val="2972925240"/>
      </p:ext>
    </p:extLst>
  </p:cSld>
  <p:clrMapOvr>
    <a:masterClrMapping/>
  </p:clrMapOvr>
  <mc:AlternateContent xmlns:mc="http://schemas.openxmlformats.org/markup-compatibility/2006" xmlns:p14="http://schemas.microsoft.com/office/powerpoint/2010/main">
    <mc:Choice Requires="p14">
      <p:transition spd="slow" p14:dur="2000" advTm="67262"/>
    </mc:Choice>
    <mc:Fallback xmlns="">
      <p:transition spd="slow" advTm="67262"/>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5"/>
                                        </p:tgtEl>
                                        <p:attrNameLst>
                                          <p:attrName>style.visibility</p:attrName>
                                        </p:attrNameLst>
                                      </p:cBhvr>
                                      <p:to>
                                        <p:strVal val="visible"/>
                                      </p:to>
                                    </p:set>
                                    <p:animEffect transition="in" filter="wipe(down)">
                                      <p:cBhvr>
                                        <p:cTn id="7" dur="500"/>
                                        <p:tgtEl>
                                          <p:spTgt spid="55"/>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65"/>
                                        </p:tgtEl>
                                        <p:attrNameLst>
                                          <p:attrName>style.visibility</p:attrName>
                                        </p:attrNameLst>
                                      </p:cBhvr>
                                      <p:to>
                                        <p:strVal val="visible"/>
                                      </p:to>
                                    </p:set>
                                    <p:animEffect transition="in" filter="wipe(down)">
                                      <p:cBhvr>
                                        <p:cTn id="10" dur="500"/>
                                        <p:tgtEl>
                                          <p:spTgt spid="65"/>
                                        </p:tgtEl>
                                      </p:cBhvr>
                                    </p:animEffect>
                                  </p:childTnLst>
                                </p:cTn>
                              </p:par>
                              <p:par>
                                <p:cTn id="11" presetID="22" presetClass="entr" presetSubtype="4" fill="hold" nodeType="withEffect">
                                  <p:stCondLst>
                                    <p:cond delay="0"/>
                                  </p:stCondLst>
                                  <p:childTnLst>
                                    <p:set>
                                      <p:cBhvr>
                                        <p:cTn id="12" dur="1" fill="hold">
                                          <p:stCondLst>
                                            <p:cond delay="0"/>
                                          </p:stCondLst>
                                        </p:cTn>
                                        <p:tgtEl>
                                          <p:spTgt spid="43"/>
                                        </p:tgtEl>
                                        <p:attrNameLst>
                                          <p:attrName>style.visibility</p:attrName>
                                        </p:attrNameLst>
                                      </p:cBhvr>
                                      <p:to>
                                        <p:strVal val="visible"/>
                                      </p:to>
                                    </p:set>
                                    <p:animEffect transition="in" filter="wipe(down)">
                                      <p:cBhvr>
                                        <p:cTn id="13" dur="500"/>
                                        <p:tgtEl>
                                          <p:spTgt spid="43"/>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wipe(down)">
                                      <p:cBhvr>
                                        <p:cTn id="16" dur="500"/>
                                        <p:tgtEl>
                                          <p:spTgt spid="18"/>
                                        </p:tgtEl>
                                      </p:cBhvr>
                                    </p:animEffect>
                                  </p:childTnLst>
                                </p:cTn>
                              </p:par>
                              <p:par>
                                <p:cTn id="17" presetID="22" presetClass="entr" presetSubtype="4" fill="hold" nodeType="with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wipe(down)">
                                      <p:cBhvr>
                                        <p:cTn id="19" dur="500"/>
                                        <p:tgtEl>
                                          <p:spTgt spid="19"/>
                                        </p:tgtEl>
                                      </p:cBhvr>
                                    </p:animEffect>
                                  </p:childTnLst>
                                </p:cTn>
                              </p:par>
                            </p:childTnLst>
                          </p:cTn>
                        </p:par>
                        <p:par>
                          <p:cTn id="20" fill="hold">
                            <p:stCondLst>
                              <p:cond delay="500"/>
                            </p:stCondLst>
                            <p:childTnLst>
                              <p:par>
                                <p:cTn id="21" presetID="10" presetClass="entr" presetSubtype="0" fill="hold" grpId="0" nodeType="afterEffect">
                                  <p:stCondLst>
                                    <p:cond delay="0"/>
                                  </p:stCondLst>
                                  <p:childTnLst>
                                    <p:set>
                                      <p:cBhvr>
                                        <p:cTn id="22" dur="1" fill="hold">
                                          <p:stCondLst>
                                            <p:cond delay="0"/>
                                          </p:stCondLst>
                                        </p:cTn>
                                        <p:tgtEl>
                                          <p:spTgt spid="58"/>
                                        </p:tgtEl>
                                        <p:attrNameLst>
                                          <p:attrName>style.visibility</p:attrName>
                                        </p:attrNameLst>
                                      </p:cBhvr>
                                      <p:to>
                                        <p:strVal val="visible"/>
                                      </p:to>
                                    </p:set>
                                    <p:animEffect transition="in" filter="fade">
                                      <p:cBhvr>
                                        <p:cTn id="23" dur="500"/>
                                        <p:tgtEl>
                                          <p:spTgt spid="58"/>
                                        </p:tgtEl>
                                      </p:cBhvr>
                                    </p:animEffect>
                                  </p:childTnLst>
                                </p:cTn>
                              </p:par>
                            </p:childTnLst>
                          </p:cTn>
                        </p:par>
                        <p:par>
                          <p:cTn id="24" fill="hold">
                            <p:stCondLst>
                              <p:cond delay="1000"/>
                            </p:stCondLst>
                            <p:childTnLst>
                              <p:par>
                                <p:cTn id="25" presetID="10" presetClass="entr" presetSubtype="0" fill="hold" grpId="0" nodeType="afterEffect">
                                  <p:stCondLst>
                                    <p:cond delay="0"/>
                                  </p:stCondLst>
                                  <p:childTnLst>
                                    <p:set>
                                      <p:cBhvr>
                                        <p:cTn id="26" dur="1" fill="hold">
                                          <p:stCondLst>
                                            <p:cond delay="0"/>
                                          </p:stCondLst>
                                        </p:cTn>
                                        <p:tgtEl>
                                          <p:spTgt spid="59"/>
                                        </p:tgtEl>
                                        <p:attrNameLst>
                                          <p:attrName>style.visibility</p:attrName>
                                        </p:attrNameLst>
                                      </p:cBhvr>
                                      <p:to>
                                        <p:strVal val="visible"/>
                                      </p:to>
                                    </p:set>
                                    <p:animEffect transition="in" filter="fade">
                                      <p:cBhvr>
                                        <p:cTn id="27" dur="500"/>
                                        <p:tgtEl>
                                          <p:spTgt spid="59"/>
                                        </p:tgtEl>
                                      </p:cBhvr>
                                    </p:animEffect>
                                  </p:childTnLst>
                                </p:cTn>
                              </p:par>
                            </p:childTnLst>
                          </p:cTn>
                        </p:par>
                        <p:par>
                          <p:cTn id="28" fill="hold">
                            <p:stCondLst>
                              <p:cond delay="1500"/>
                            </p:stCondLst>
                            <p:childTnLst>
                              <p:par>
                                <p:cTn id="29" presetID="10" presetClass="entr" presetSubtype="0" fill="hold" grpId="0" nodeType="afterEffect">
                                  <p:stCondLst>
                                    <p:cond delay="0"/>
                                  </p:stCondLst>
                                  <p:childTnLst>
                                    <p:set>
                                      <p:cBhvr>
                                        <p:cTn id="30" dur="1" fill="hold">
                                          <p:stCondLst>
                                            <p:cond delay="0"/>
                                          </p:stCondLst>
                                        </p:cTn>
                                        <p:tgtEl>
                                          <p:spTgt spid="25"/>
                                        </p:tgtEl>
                                        <p:attrNameLst>
                                          <p:attrName>style.visibility</p:attrName>
                                        </p:attrNameLst>
                                      </p:cBhvr>
                                      <p:to>
                                        <p:strVal val="visible"/>
                                      </p:to>
                                    </p:set>
                                    <p:animEffect transition="in" filter="fade">
                                      <p:cBhvr>
                                        <p:cTn id="31" dur="500"/>
                                        <p:tgtEl>
                                          <p:spTgt spid="25"/>
                                        </p:tgtEl>
                                      </p:cBhvr>
                                    </p:animEffect>
                                  </p:childTnLst>
                                </p:cTn>
                              </p:par>
                            </p:childTnLst>
                          </p:cTn>
                        </p:par>
                        <p:par>
                          <p:cTn id="32" fill="hold">
                            <p:stCondLst>
                              <p:cond delay="2000"/>
                            </p:stCondLst>
                            <p:childTnLst>
                              <p:par>
                                <p:cTn id="33" presetID="10" presetClass="entr" presetSubtype="0" fill="hold" nodeType="afterEffect">
                                  <p:stCondLst>
                                    <p:cond delay="0"/>
                                  </p:stCondLst>
                                  <p:childTnLst>
                                    <p:set>
                                      <p:cBhvr>
                                        <p:cTn id="34" dur="1" fill="hold">
                                          <p:stCondLst>
                                            <p:cond delay="0"/>
                                          </p:stCondLst>
                                        </p:cTn>
                                        <p:tgtEl>
                                          <p:spTgt spid="2"/>
                                        </p:tgtEl>
                                        <p:attrNameLst>
                                          <p:attrName>style.visibility</p:attrName>
                                        </p:attrNameLst>
                                      </p:cBhvr>
                                      <p:to>
                                        <p:strVal val="visible"/>
                                      </p:to>
                                    </p:set>
                                    <p:animEffect transition="in" filter="fade">
                                      <p:cBhvr>
                                        <p:cTn id="3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55" grpId="0"/>
      <p:bldP spid="58" grpId="0" animBg="1"/>
      <p:bldP spid="59" grpId="0"/>
      <p:bldP spid="65" grpId="0" animBg="1"/>
      <p:bldP spid="2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a:off x="611187" y="261275"/>
            <a:ext cx="666069" cy="664458"/>
            <a:chOff x="611187" y="261275"/>
            <a:chExt cx="666069" cy="664458"/>
          </a:xfrm>
        </p:grpSpPr>
        <p:sp>
          <p:nvSpPr>
            <p:cNvPr id="9" name="矩形 8"/>
            <p:cNvSpPr>
              <a:spLocks noChangeAspect="1"/>
            </p:cNvSpPr>
            <p:nvPr/>
          </p:nvSpPr>
          <p:spPr>
            <a:xfrm>
              <a:off x="611187" y="261275"/>
              <a:ext cx="538925" cy="53762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a:spLocks noChangeAspect="1"/>
            </p:cNvSpPr>
            <p:nvPr/>
          </p:nvSpPr>
          <p:spPr>
            <a:xfrm>
              <a:off x="880650" y="530086"/>
              <a:ext cx="396606" cy="39564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文本框 17"/>
          <p:cNvSpPr txBox="1"/>
          <p:nvPr/>
        </p:nvSpPr>
        <p:spPr>
          <a:xfrm>
            <a:off x="1419575" y="362672"/>
            <a:ext cx="7113238" cy="461665"/>
          </a:xfrm>
          <a:prstGeom prst="rect">
            <a:avLst/>
          </a:prstGeom>
          <a:noFill/>
        </p:spPr>
        <p:txBody>
          <a:bodyPr wrap="square" rtlCol="0">
            <a:spAutoFit/>
          </a:bodyPr>
          <a:lstStyle/>
          <a:p>
            <a:r>
              <a:rPr lang="en-US" altLang="zh-CN" sz="2400" b="1" dirty="0" smtClean="0">
                <a:solidFill>
                  <a:schemeClr val="tx1">
                    <a:lumMod val="85000"/>
                    <a:lumOff val="15000"/>
                  </a:schemeClr>
                </a:solidFill>
                <a:latin typeface="微软雅黑" panose="020B0503020204020204" pitchFamily="34" charset="-122"/>
                <a:ea typeface="微软雅黑" panose="020B0503020204020204" pitchFamily="34" charset="-122"/>
              </a:rPr>
              <a:t>2.  </a:t>
            </a:r>
            <a:r>
              <a:rPr lang="zh-CN" altLang="en-US" sz="2400" b="1" dirty="0" smtClean="0">
                <a:solidFill>
                  <a:schemeClr val="tx1">
                    <a:lumMod val="85000"/>
                    <a:lumOff val="15000"/>
                  </a:schemeClr>
                </a:solidFill>
                <a:latin typeface="微软雅黑" panose="020B0503020204020204" pitchFamily="34" charset="-122"/>
                <a:ea typeface="微软雅黑" panose="020B0503020204020204" pitchFamily="34" charset="-122"/>
              </a:rPr>
              <a:t>行人检测</a:t>
            </a:r>
            <a:endParaRPr lang="en-US" altLang="zh-CN" sz="2400" b="1" dirty="0" smtClean="0">
              <a:solidFill>
                <a:schemeClr val="tx1">
                  <a:lumMod val="85000"/>
                  <a:lumOff val="15000"/>
                </a:schemeClr>
              </a:solidFill>
              <a:latin typeface="微软雅黑" panose="020B0503020204020204" pitchFamily="34" charset="-122"/>
              <a:ea typeface="微软雅黑" panose="020B0503020204020204" pitchFamily="34" charset="-122"/>
            </a:endParaRPr>
          </a:p>
        </p:txBody>
      </p:sp>
      <p:grpSp>
        <p:nvGrpSpPr>
          <p:cNvPr id="32" name="组合 31"/>
          <p:cNvGrpSpPr/>
          <p:nvPr/>
        </p:nvGrpSpPr>
        <p:grpSpPr>
          <a:xfrm>
            <a:off x="1220659" y="6519446"/>
            <a:ext cx="8024939" cy="338554"/>
            <a:chOff x="1277256" y="6519446"/>
            <a:chExt cx="8024939" cy="338554"/>
          </a:xfrm>
        </p:grpSpPr>
        <p:sp>
          <p:nvSpPr>
            <p:cNvPr id="33" name="矩形 32"/>
            <p:cNvSpPr/>
            <p:nvPr/>
          </p:nvSpPr>
          <p:spPr>
            <a:xfrm>
              <a:off x="8766881" y="6519446"/>
              <a:ext cx="432000" cy="33855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文本框 33"/>
            <p:cNvSpPr txBox="1"/>
            <p:nvPr/>
          </p:nvSpPr>
          <p:spPr>
            <a:xfrm>
              <a:off x="8663567" y="6519446"/>
              <a:ext cx="638628" cy="338554"/>
            </a:xfrm>
            <a:prstGeom prst="rect">
              <a:avLst/>
            </a:prstGeom>
            <a:noFill/>
          </p:spPr>
          <p:txBody>
            <a:bodyPr wrap="square" rtlCol="0">
              <a:spAutoFit/>
            </a:bodyPr>
            <a:lstStyle/>
            <a:p>
              <a:pPr algn="ctr"/>
              <a:r>
                <a:rPr lang="en-US" altLang="zh-CN" sz="1600" dirty="0" smtClean="0">
                  <a:solidFill>
                    <a:schemeClr val="bg1"/>
                  </a:solidFill>
                  <a:latin typeface="微软雅黑" panose="020B0503020204020204" pitchFamily="34" charset="-122"/>
                  <a:ea typeface="微软雅黑" panose="020B0503020204020204" pitchFamily="34" charset="-122"/>
                </a:rPr>
                <a:t>0</a:t>
              </a:r>
              <a:r>
                <a:rPr lang="en-US" altLang="zh-CN" sz="1600" dirty="0">
                  <a:solidFill>
                    <a:schemeClr val="bg1"/>
                  </a:solidFill>
                  <a:latin typeface="微软雅黑" panose="020B0503020204020204" pitchFamily="34" charset="-122"/>
                  <a:ea typeface="微软雅黑" panose="020B0503020204020204" pitchFamily="34" charset="-122"/>
                </a:rPr>
                <a:t>5</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36" name="文本框 35"/>
            <p:cNvSpPr txBox="1"/>
            <p:nvPr/>
          </p:nvSpPr>
          <p:spPr>
            <a:xfrm>
              <a:off x="1277256" y="6519446"/>
              <a:ext cx="7489625" cy="338554"/>
            </a:xfrm>
            <a:prstGeom prst="rect">
              <a:avLst/>
            </a:prstGeom>
            <a:noFill/>
          </p:spPr>
          <p:txBody>
            <a:bodyPr wrap="square" rtlCol="0">
              <a:spAutoFit/>
            </a:bodyPr>
            <a:lstStyle/>
            <a:p>
              <a:pPr algn="r"/>
              <a:r>
                <a:rPr lang="zh-CN" altLang="en-US" sz="1600" dirty="0" smtClean="0">
                  <a:solidFill>
                    <a:schemeClr val="tx1">
                      <a:lumMod val="85000"/>
                      <a:lumOff val="15000"/>
                    </a:schemeClr>
                  </a:solidFill>
                  <a:latin typeface="微软雅黑" panose="020B0503020204020204" pitchFamily="34" charset="-122"/>
                  <a:ea typeface="微软雅黑" panose="020B0503020204020204" pitchFamily="34" charset="-122"/>
                </a:rPr>
                <a:t>行人检测与跟踪</a:t>
              </a:r>
              <a:endPar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grpSp>
        <p:nvGrpSpPr>
          <p:cNvPr id="43" name="组合 4"/>
          <p:cNvGrpSpPr/>
          <p:nvPr/>
        </p:nvGrpSpPr>
        <p:grpSpPr>
          <a:xfrm>
            <a:off x="557741" y="1120746"/>
            <a:ext cx="7994967" cy="90386"/>
            <a:chOff x="647702" y="5265146"/>
            <a:chExt cx="7921940" cy="90386"/>
          </a:xfrm>
        </p:grpSpPr>
        <p:cxnSp>
          <p:nvCxnSpPr>
            <p:cNvPr id="44" name="直接连接符 24"/>
            <p:cNvCxnSpPr>
              <a:endCxn id="46" idx="2"/>
            </p:cNvCxnSpPr>
            <p:nvPr/>
          </p:nvCxnSpPr>
          <p:spPr>
            <a:xfrm>
              <a:off x="705811" y="5310339"/>
              <a:ext cx="7790173" cy="0"/>
            </a:xfrm>
            <a:prstGeom prst="line">
              <a:avLst/>
            </a:prstGeom>
            <a:ln w="38100">
              <a:solidFill>
                <a:srgbClr val="0070C0"/>
              </a:solidFill>
              <a:prstDash val="dash"/>
            </a:ln>
          </p:spPr>
          <p:style>
            <a:lnRef idx="1">
              <a:schemeClr val="accent1"/>
            </a:lnRef>
            <a:fillRef idx="0">
              <a:schemeClr val="accent1"/>
            </a:fillRef>
            <a:effectRef idx="0">
              <a:schemeClr val="accent1"/>
            </a:effectRef>
            <a:fontRef idx="minor">
              <a:schemeClr val="tx1"/>
            </a:fontRef>
          </p:style>
        </p:cxnSp>
        <p:sp>
          <p:nvSpPr>
            <p:cNvPr id="45" name="椭圆 44"/>
            <p:cNvSpPr>
              <a:spLocks noChangeAspect="1"/>
            </p:cNvSpPr>
            <p:nvPr/>
          </p:nvSpPr>
          <p:spPr>
            <a:xfrm>
              <a:off x="647702" y="5265146"/>
              <a:ext cx="73658" cy="90386"/>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p:cNvSpPr>
              <a:spLocks noChangeAspect="1"/>
            </p:cNvSpPr>
            <p:nvPr/>
          </p:nvSpPr>
          <p:spPr>
            <a:xfrm>
              <a:off x="8495984" y="5265146"/>
              <a:ext cx="73658" cy="90386"/>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5" name="文本框 54"/>
          <p:cNvSpPr txBox="1"/>
          <p:nvPr/>
        </p:nvSpPr>
        <p:spPr>
          <a:xfrm>
            <a:off x="1396335" y="1690230"/>
            <a:ext cx="1415772" cy="461665"/>
          </a:xfrm>
          <a:prstGeom prst="rect">
            <a:avLst/>
          </a:prstGeom>
          <a:noFill/>
        </p:spPr>
        <p:txBody>
          <a:bodyPr wrap="none" rtlCol="0">
            <a:spAutoFit/>
          </a:bodyPr>
          <a:lstStyle/>
          <a:p>
            <a:r>
              <a:rPr kumimoji="1" lang="zh-CN" altLang="en-US" sz="2400" dirty="0" smtClean="0">
                <a:latin typeface="黑体"/>
                <a:ea typeface="黑体"/>
                <a:cs typeface="黑体"/>
              </a:rPr>
              <a:t>行人检测</a:t>
            </a:r>
            <a:endParaRPr kumimoji="1" lang="zh-CN" altLang="en-US" sz="2400" dirty="0">
              <a:latin typeface="黑体"/>
              <a:ea typeface="黑体"/>
              <a:cs typeface="黑体"/>
            </a:endParaRPr>
          </a:p>
        </p:txBody>
      </p:sp>
      <p:sp>
        <p:nvSpPr>
          <p:cNvPr id="58" name="矩形 57"/>
          <p:cNvSpPr/>
          <p:nvPr/>
        </p:nvSpPr>
        <p:spPr>
          <a:xfrm>
            <a:off x="1532396" y="2509122"/>
            <a:ext cx="184267" cy="19666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文本框 58"/>
          <p:cNvSpPr txBox="1"/>
          <p:nvPr/>
        </p:nvSpPr>
        <p:spPr>
          <a:xfrm>
            <a:off x="1951743" y="2367703"/>
            <a:ext cx="646331" cy="461665"/>
          </a:xfrm>
          <a:prstGeom prst="rect">
            <a:avLst/>
          </a:prstGeom>
          <a:noFill/>
        </p:spPr>
        <p:txBody>
          <a:bodyPr wrap="none" rtlCol="0">
            <a:spAutoFit/>
          </a:bodyPr>
          <a:lstStyle/>
          <a:p>
            <a:r>
              <a:rPr kumimoji="1" lang="en-US" altLang="zh-CN" sz="2400" dirty="0" smtClean="0">
                <a:latin typeface="黑体"/>
                <a:ea typeface="黑体"/>
                <a:cs typeface="黑体"/>
              </a:rPr>
              <a:t>HOG</a:t>
            </a:r>
            <a:endParaRPr kumimoji="1" lang="zh-CN" altLang="en-US" sz="2400" dirty="0">
              <a:latin typeface="黑体"/>
              <a:ea typeface="黑体"/>
              <a:cs typeface="黑体"/>
            </a:endParaRPr>
          </a:p>
        </p:txBody>
      </p:sp>
      <p:sp>
        <p:nvSpPr>
          <p:cNvPr id="65" name="Freeform 13"/>
          <p:cNvSpPr>
            <a:spLocks noEditPoints="1"/>
          </p:cNvSpPr>
          <p:nvPr/>
        </p:nvSpPr>
        <p:spPr bwMode="auto">
          <a:xfrm>
            <a:off x="792784" y="1620715"/>
            <a:ext cx="570193" cy="606660"/>
          </a:xfrm>
          <a:custGeom>
            <a:avLst/>
            <a:gdLst>
              <a:gd name="T0" fmla="*/ 40 w 70"/>
              <a:gd name="T1" fmla="*/ 42 h 74"/>
              <a:gd name="T2" fmla="*/ 41 w 70"/>
              <a:gd name="T3" fmla="*/ 48 h 74"/>
              <a:gd name="T4" fmla="*/ 37 w 70"/>
              <a:gd name="T5" fmla="*/ 59 h 74"/>
              <a:gd name="T6" fmla="*/ 29 w 70"/>
              <a:gd name="T7" fmla="*/ 69 h 74"/>
              <a:gd name="T8" fmla="*/ 18 w 70"/>
              <a:gd name="T9" fmla="*/ 74 h 74"/>
              <a:gd name="T10" fmla="*/ 6 w 70"/>
              <a:gd name="T11" fmla="*/ 70 h 74"/>
              <a:gd name="T12" fmla="*/ 6 w 70"/>
              <a:gd name="T13" fmla="*/ 70 h 74"/>
              <a:gd name="T14" fmla="*/ 1 w 70"/>
              <a:gd name="T15" fmla="*/ 59 h 74"/>
              <a:gd name="T16" fmla="*/ 5 w 70"/>
              <a:gd name="T17" fmla="*/ 47 h 74"/>
              <a:gd name="T18" fmla="*/ 13 w 70"/>
              <a:gd name="T19" fmla="*/ 38 h 74"/>
              <a:gd name="T20" fmla="*/ 24 w 70"/>
              <a:gd name="T21" fmla="*/ 33 h 74"/>
              <a:gd name="T22" fmla="*/ 30 w 70"/>
              <a:gd name="T23" fmla="*/ 33 h 74"/>
              <a:gd name="T24" fmla="*/ 23 w 70"/>
              <a:gd name="T25" fmla="*/ 42 h 74"/>
              <a:gd name="T26" fmla="*/ 19 w 70"/>
              <a:gd name="T27" fmla="*/ 44 h 74"/>
              <a:gd name="T28" fmla="*/ 11 w 70"/>
              <a:gd name="T29" fmla="*/ 53 h 74"/>
              <a:gd name="T30" fmla="*/ 9 w 70"/>
              <a:gd name="T31" fmla="*/ 58 h 74"/>
              <a:gd name="T32" fmla="*/ 12 w 70"/>
              <a:gd name="T33" fmla="*/ 64 h 74"/>
              <a:gd name="T34" fmla="*/ 12 w 70"/>
              <a:gd name="T35" fmla="*/ 64 h 74"/>
              <a:gd name="T36" fmla="*/ 17 w 70"/>
              <a:gd name="T37" fmla="*/ 65 h 74"/>
              <a:gd name="T38" fmla="*/ 23 w 70"/>
              <a:gd name="T39" fmla="*/ 63 h 74"/>
              <a:gd name="T40" fmla="*/ 31 w 70"/>
              <a:gd name="T41" fmla="*/ 54 h 74"/>
              <a:gd name="T42" fmla="*/ 32 w 70"/>
              <a:gd name="T43" fmla="*/ 50 h 74"/>
              <a:gd name="T44" fmla="*/ 40 w 70"/>
              <a:gd name="T45" fmla="*/ 42 h 74"/>
              <a:gd name="T46" fmla="*/ 64 w 70"/>
              <a:gd name="T47" fmla="*/ 4 h 74"/>
              <a:gd name="T48" fmla="*/ 52 w 70"/>
              <a:gd name="T49" fmla="*/ 0 h 74"/>
              <a:gd name="T50" fmla="*/ 41 w 70"/>
              <a:gd name="T51" fmla="*/ 5 h 74"/>
              <a:gd name="T52" fmla="*/ 33 w 70"/>
              <a:gd name="T53" fmla="*/ 15 h 74"/>
              <a:gd name="T54" fmla="*/ 29 w 70"/>
              <a:gd name="T55" fmla="*/ 26 h 74"/>
              <a:gd name="T56" fmla="*/ 31 w 70"/>
              <a:gd name="T57" fmla="*/ 32 h 74"/>
              <a:gd name="T58" fmla="*/ 38 w 70"/>
              <a:gd name="T59" fmla="*/ 24 h 74"/>
              <a:gd name="T60" fmla="*/ 40 w 70"/>
              <a:gd name="T61" fmla="*/ 20 h 74"/>
              <a:gd name="T62" fmla="*/ 47 w 70"/>
              <a:gd name="T63" fmla="*/ 11 h 74"/>
              <a:gd name="T64" fmla="*/ 53 w 70"/>
              <a:gd name="T65" fmla="*/ 9 h 74"/>
              <a:gd name="T66" fmla="*/ 58 w 70"/>
              <a:gd name="T67" fmla="*/ 10 h 74"/>
              <a:gd name="T68" fmla="*/ 58 w 70"/>
              <a:gd name="T69" fmla="*/ 10 h 74"/>
              <a:gd name="T70" fmla="*/ 61 w 70"/>
              <a:gd name="T71" fmla="*/ 16 h 74"/>
              <a:gd name="T72" fmla="*/ 59 w 70"/>
              <a:gd name="T73" fmla="*/ 21 h 74"/>
              <a:gd name="T74" fmla="*/ 51 w 70"/>
              <a:gd name="T75" fmla="*/ 30 h 74"/>
              <a:gd name="T76" fmla="*/ 48 w 70"/>
              <a:gd name="T77" fmla="*/ 32 h 74"/>
              <a:gd name="T78" fmla="*/ 41 w 70"/>
              <a:gd name="T79" fmla="*/ 41 h 74"/>
              <a:gd name="T80" fmla="*/ 46 w 70"/>
              <a:gd name="T81" fmla="*/ 41 h 74"/>
              <a:gd name="T82" fmla="*/ 57 w 70"/>
              <a:gd name="T83" fmla="*/ 36 h 74"/>
              <a:gd name="T84" fmla="*/ 65 w 70"/>
              <a:gd name="T85" fmla="*/ 27 h 74"/>
              <a:gd name="T86" fmla="*/ 69 w 70"/>
              <a:gd name="T87" fmla="*/ 15 h 74"/>
              <a:gd name="T88" fmla="*/ 64 w 70"/>
              <a:gd name="T89" fmla="*/ 4 h 74"/>
              <a:gd name="T90" fmla="*/ 64 w 70"/>
              <a:gd name="T91" fmla="*/ 4 h 74"/>
              <a:gd name="T92" fmla="*/ 49 w 70"/>
              <a:gd name="T93" fmla="*/ 21 h 74"/>
              <a:gd name="T94" fmla="*/ 43 w 70"/>
              <a:gd name="T95" fmla="*/ 21 h 74"/>
              <a:gd name="T96" fmla="*/ 22 w 70"/>
              <a:gd name="T97" fmla="*/ 45 h 74"/>
              <a:gd name="T98" fmla="*/ 23 w 70"/>
              <a:gd name="T99" fmla="*/ 52 h 74"/>
              <a:gd name="T100" fmla="*/ 23 w 70"/>
              <a:gd name="T101" fmla="*/ 52 h 74"/>
              <a:gd name="T102" fmla="*/ 29 w 70"/>
              <a:gd name="T103" fmla="*/ 51 h 74"/>
              <a:gd name="T104" fmla="*/ 50 w 70"/>
              <a:gd name="T105" fmla="*/ 27 h 74"/>
              <a:gd name="T106" fmla="*/ 49 w 70"/>
              <a:gd name="T107" fmla="*/ 21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0" h="74">
                <a:moveTo>
                  <a:pt x="40" y="42"/>
                </a:moveTo>
                <a:cubicBezTo>
                  <a:pt x="40" y="44"/>
                  <a:pt x="41" y="46"/>
                  <a:pt x="41" y="48"/>
                </a:cubicBezTo>
                <a:cubicBezTo>
                  <a:pt x="41" y="52"/>
                  <a:pt x="40" y="56"/>
                  <a:pt x="37" y="59"/>
                </a:cubicBezTo>
                <a:cubicBezTo>
                  <a:pt x="29" y="69"/>
                  <a:pt x="29" y="69"/>
                  <a:pt x="29" y="69"/>
                </a:cubicBezTo>
                <a:cubicBezTo>
                  <a:pt x="26" y="72"/>
                  <a:pt x="22" y="74"/>
                  <a:pt x="18" y="74"/>
                </a:cubicBezTo>
                <a:cubicBezTo>
                  <a:pt x="14" y="74"/>
                  <a:pt x="10" y="73"/>
                  <a:pt x="6" y="70"/>
                </a:cubicBezTo>
                <a:cubicBezTo>
                  <a:pt x="6" y="70"/>
                  <a:pt x="6" y="70"/>
                  <a:pt x="6" y="70"/>
                </a:cubicBezTo>
                <a:cubicBezTo>
                  <a:pt x="3" y="67"/>
                  <a:pt x="1" y="63"/>
                  <a:pt x="1" y="59"/>
                </a:cubicBezTo>
                <a:cubicBezTo>
                  <a:pt x="0" y="55"/>
                  <a:pt x="2" y="51"/>
                  <a:pt x="5" y="47"/>
                </a:cubicBezTo>
                <a:cubicBezTo>
                  <a:pt x="13" y="38"/>
                  <a:pt x="13" y="38"/>
                  <a:pt x="13" y="38"/>
                </a:cubicBezTo>
                <a:cubicBezTo>
                  <a:pt x="16" y="35"/>
                  <a:pt x="20" y="33"/>
                  <a:pt x="24" y="33"/>
                </a:cubicBezTo>
                <a:cubicBezTo>
                  <a:pt x="26" y="32"/>
                  <a:pt x="28" y="33"/>
                  <a:pt x="30" y="33"/>
                </a:cubicBezTo>
                <a:cubicBezTo>
                  <a:pt x="23" y="42"/>
                  <a:pt x="23" y="42"/>
                  <a:pt x="23" y="42"/>
                </a:cubicBezTo>
                <a:cubicBezTo>
                  <a:pt x="21" y="42"/>
                  <a:pt x="20" y="43"/>
                  <a:pt x="19" y="44"/>
                </a:cubicBezTo>
                <a:cubicBezTo>
                  <a:pt x="11" y="53"/>
                  <a:pt x="11" y="53"/>
                  <a:pt x="11" y="53"/>
                </a:cubicBezTo>
                <a:cubicBezTo>
                  <a:pt x="10" y="55"/>
                  <a:pt x="9" y="57"/>
                  <a:pt x="9" y="58"/>
                </a:cubicBezTo>
                <a:cubicBezTo>
                  <a:pt x="10" y="60"/>
                  <a:pt x="10" y="62"/>
                  <a:pt x="12" y="64"/>
                </a:cubicBezTo>
                <a:cubicBezTo>
                  <a:pt x="12" y="64"/>
                  <a:pt x="12" y="64"/>
                  <a:pt x="12" y="64"/>
                </a:cubicBezTo>
                <a:cubicBezTo>
                  <a:pt x="14" y="65"/>
                  <a:pt x="16" y="65"/>
                  <a:pt x="17" y="65"/>
                </a:cubicBezTo>
                <a:cubicBezTo>
                  <a:pt x="19" y="65"/>
                  <a:pt x="21" y="64"/>
                  <a:pt x="23" y="63"/>
                </a:cubicBezTo>
                <a:cubicBezTo>
                  <a:pt x="31" y="54"/>
                  <a:pt x="31" y="54"/>
                  <a:pt x="31" y="54"/>
                </a:cubicBezTo>
                <a:cubicBezTo>
                  <a:pt x="31" y="53"/>
                  <a:pt x="32" y="52"/>
                  <a:pt x="32" y="50"/>
                </a:cubicBezTo>
                <a:cubicBezTo>
                  <a:pt x="40" y="42"/>
                  <a:pt x="40" y="42"/>
                  <a:pt x="40" y="42"/>
                </a:cubicBezTo>
                <a:close/>
                <a:moveTo>
                  <a:pt x="64" y="4"/>
                </a:moveTo>
                <a:cubicBezTo>
                  <a:pt x="60" y="1"/>
                  <a:pt x="56" y="0"/>
                  <a:pt x="52" y="0"/>
                </a:cubicBezTo>
                <a:cubicBezTo>
                  <a:pt x="48" y="0"/>
                  <a:pt x="44" y="2"/>
                  <a:pt x="41" y="5"/>
                </a:cubicBezTo>
                <a:cubicBezTo>
                  <a:pt x="33" y="15"/>
                  <a:pt x="33" y="15"/>
                  <a:pt x="33" y="15"/>
                </a:cubicBezTo>
                <a:cubicBezTo>
                  <a:pt x="30" y="18"/>
                  <a:pt x="29" y="22"/>
                  <a:pt x="29" y="26"/>
                </a:cubicBezTo>
                <a:cubicBezTo>
                  <a:pt x="29" y="29"/>
                  <a:pt x="30" y="31"/>
                  <a:pt x="31" y="32"/>
                </a:cubicBezTo>
                <a:cubicBezTo>
                  <a:pt x="38" y="24"/>
                  <a:pt x="38" y="24"/>
                  <a:pt x="38" y="24"/>
                </a:cubicBezTo>
                <a:cubicBezTo>
                  <a:pt x="38" y="23"/>
                  <a:pt x="39" y="21"/>
                  <a:pt x="40" y="20"/>
                </a:cubicBezTo>
                <a:cubicBezTo>
                  <a:pt x="47" y="11"/>
                  <a:pt x="47" y="11"/>
                  <a:pt x="47" y="11"/>
                </a:cubicBezTo>
                <a:cubicBezTo>
                  <a:pt x="49" y="10"/>
                  <a:pt x="51" y="9"/>
                  <a:pt x="53" y="9"/>
                </a:cubicBezTo>
                <a:cubicBezTo>
                  <a:pt x="55" y="9"/>
                  <a:pt x="56" y="9"/>
                  <a:pt x="58" y="10"/>
                </a:cubicBezTo>
                <a:cubicBezTo>
                  <a:pt x="58" y="10"/>
                  <a:pt x="58" y="10"/>
                  <a:pt x="58" y="10"/>
                </a:cubicBezTo>
                <a:cubicBezTo>
                  <a:pt x="60" y="12"/>
                  <a:pt x="60" y="14"/>
                  <a:pt x="61" y="16"/>
                </a:cubicBezTo>
                <a:cubicBezTo>
                  <a:pt x="61" y="17"/>
                  <a:pt x="60" y="19"/>
                  <a:pt x="59" y="21"/>
                </a:cubicBezTo>
                <a:cubicBezTo>
                  <a:pt x="51" y="30"/>
                  <a:pt x="51" y="30"/>
                  <a:pt x="51" y="30"/>
                </a:cubicBezTo>
                <a:cubicBezTo>
                  <a:pt x="50" y="31"/>
                  <a:pt x="49" y="32"/>
                  <a:pt x="48" y="32"/>
                </a:cubicBezTo>
                <a:cubicBezTo>
                  <a:pt x="41" y="41"/>
                  <a:pt x="41" y="41"/>
                  <a:pt x="41" y="41"/>
                </a:cubicBezTo>
                <a:cubicBezTo>
                  <a:pt x="42" y="41"/>
                  <a:pt x="44" y="42"/>
                  <a:pt x="46" y="41"/>
                </a:cubicBezTo>
                <a:cubicBezTo>
                  <a:pt x="50" y="41"/>
                  <a:pt x="55" y="39"/>
                  <a:pt x="57" y="36"/>
                </a:cubicBezTo>
                <a:cubicBezTo>
                  <a:pt x="65" y="27"/>
                  <a:pt x="65" y="27"/>
                  <a:pt x="65" y="27"/>
                </a:cubicBezTo>
                <a:cubicBezTo>
                  <a:pt x="68" y="23"/>
                  <a:pt x="70" y="19"/>
                  <a:pt x="69" y="15"/>
                </a:cubicBezTo>
                <a:cubicBezTo>
                  <a:pt x="69" y="11"/>
                  <a:pt x="67" y="7"/>
                  <a:pt x="64" y="4"/>
                </a:cubicBezTo>
                <a:cubicBezTo>
                  <a:pt x="64" y="4"/>
                  <a:pt x="64" y="4"/>
                  <a:pt x="64" y="4"/>
                </a:cubicBezTo>
                <a:close/>
                <a:moveTo>
                  <a:pt x="49" y="21"/>
                </a:moveTo>
                <a:cubicBezTo>
                  <a:pt x="48" y="19"/>
                  <a:pt x="45" y="19"/>
                  <a:pt x="43" y="21"/>
                </a:cubicBezTo>
                <a:cubicBezTo>
                  <a:pt x="22" y="45"/>
                  <a:pt x="22" y="45"/>
                  <a:pt x="22" y="45"/>
                </a:cubicBezTo>
                <a:cubicBezTo>
                  <a:pt x="21" y="47"/>
                  <a:pt x="21" y="50"/>
                  <a:pt x="23" y="52"/>
                </a:cubicBezTo>
                <a:cubicBezTo>
                  <a:pt x="23" y="52"/>
                  <a:pt x="23" y="52"/>
                  <a:pt x="23" y="52"/>
                </a:cubicBezTo>
                <a:cubicBezTo>
                  <a:pt x="25" y="53"/>
                  <a:pt x="27" y="53"/>
                  <a:pt x="29" y="51"/>
                </a:cubicBezTo>
                <a:cubicBezTo>
                  <a:pt x="50" y="27"/>
                  <a:pt x="50" y="27"/>
                  <a:pt x="50" y="27"/>
                </a:cubicBezTo>
                <a:cubicBezTo>
                  <a:pt x="51" y="25"/>
                  <a:pt x="51" y="22"/>
                  <a:pt x="49" y="21"/>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0" name="矩形 19"/>
          <p:cNvSpPr/>
          <p:nvPr/>
        </p:nvSpPr>
        <p:spPr>
          <a:xfrm>
            <a:off x="1526035" y="3101118"/>
            <a:ext cx="184267" cy="19666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p:cNvSpPr txBox="1"/>
          <p:nvPr/>
        </p:nvSpPr>
        <p:spPr>
          <a:xfrm>
            <a:off x="1945382" y="2959699"/>
            <a:ext cx="1415772" cy="461665"/>
          </a:xfrm>
          <a:prstGeom prst="rect">
            <a:avLst/>
          </a:prstGeom>
          <a:noFill/>
        </p:spPr>
        <p:txBody>
          <a:bodyPr wrap="none" rtlCol="0">
            <a:spAutoFit/>
          </a:bodyPr>
          <a:lstStyle/>
          <a:p>
            <a:r>
              <a:rPr kumimoji="1" lang="zh-CN" altLang="en-US" sz="2400" dirty="0" smtClean="0">
                <a:latin typeface="黑体"/>
                <a:ea typeface="黑体"/>
                <a:cs typeface="黑体"/>
              </a:rPr>
              <a:t>神经网络</a:t>
            </a:r>
            <a:endParaRPr kumimoji="1" lang="zh-CN" altLang="en-US" sz="2400" dirty="0">
              <a:latin typeface="黑体"/>
              <a:ea typeface="黑体"/>
              <a:cs typeface="黑体"/>
            </a:endParaRPr>
          </a:p>
        </p:txBody>
      </p:sp>
      <p:sp>
        <p:nvSpPr>
          <p:cNvPr id="22" name="矩形 21"/>
          <p:cNvSpPr/>
          <p:nvPr/>
        </p:nvSpPr>
        <p:spPr>
          <a:xfrm>
            <a:off x="2017331" y="3516830"/>
            <a:ext cx="6226008" cy="2185214"/>
          </a:xfrm>
          <a:prstGeom prst="rect">
            <a:avLst/>
          </a:prstGeom>
        </p:spPr>
        <p:txBody>
          <a:bodyPr wrap="square">
            <a:spAutoFit/>
          </a:bodyPr>
          <a:lstStyle/>
          <a:p>
            <a:r>
              <a:rPr lang="zh-CN" altLang="en-US" dirty="0" smtClean="0">
                <a:solidFill>
                  <a:srgbClr val="2B78B0"/>
                </a:solidFill>
              </a:rPr>
              <a:t>利用基于立体声视觉</a:t>
            </a:r>
            <a:r>
              <a:rPr lang="zh-CN" altLang="en-US" dirty="0">
                <a:solidFill>
                  <a:srgbClr val="2B78B0"/>
                </a:solidFill>
              </a:rPr>
              <a:t>的前景</a:t>
            </a:r>
            <a:r>
              <a:rPr lang="en-US" altLang="zh-CN" dirty="0">
                <a:solidFill>
                  <a:srgbClr val="2B78B0"/>
                </a:solidFill>
              </a:rPr>
              <a:t>/</a:t>
            </a:r>
            <a:r>
              <a:rPr lang="zh-CN" altLang="en-US" dirty="0" smtClean="0">
                <a:solidFill>
                  <a:srgbClr val="2B78B0"/>
                </a:solidFill>
              </a:rPr>
              <a:t>背景分割方法</a:t>
            </a:r>
            <a:r>
              <a:rPr lang="zh-CN" altLang="zh-CN" dirty="0">
                <a:solidFill>
                  <a:srgbClr val="2B78B0"/>
                </a:solidFill>
              </a:rPr>
              <a:t>，</a:t>
            </a:r>
            <a:r>
              <a:rPr lang="zh-CN" altLang="en-US" dirty="0" smtClean="0">
                <a:solidFill>
                  <a:srgbClr val="2B78B0"/>
                </a:solidFill>
              </a:rPr>
              <a:t>提取</a:t>
            </a:r>
            <a:r>
              <a:rPr lang="zh-CN" altLang="en-US" dirty="0" smtClean="0">
                <a:solidFill>
                  <a:srgbClr val="2B78B0"/>
                </a:solidFill>
              </a:rPr>
              <a:t>出</a:t>
            </a:r>
            <a:r>
              <a:rPr lang="zh-CN" altLang="en-US" dirty="0">
                <a:solidFill>
                  <a:srgbClr val="2B78B0"/>
                </a:solidFill>
              </a:rPr>
              <a:t>前景</a:t>
            </a:r>
            <a:r>
              <a:rPr lang="zh-CN" altLang="en-US" dirty="0" smtClean="0">
                <a:solidFill>
                  <a:srgbClr val="2B78B0"/>
                </a:solidFill>
              </a:rPr>
              <a:t>目标</a:t>
            </a:r>
            <a:r>
              <a:rPr lang="zh-CN" altLang="zh-CN" dirty="0">
                <a:solidFill>
                  <a:srgbClr val="2B78B0"/>
                </a:solidFill>
              </a:rPr>
              <a:t>，</a:t>
            </a:r>
            <a:r>
              <a:rPr lang="zh-CN" altLang="en-US" dirty="0" smtClean="0">
                <a:solidFill>
                  <a:srgbClr val="2B78B0"/>
                </a:solidFill>
              </a:rPr>
              <a:t>每个</a:t>
            </a:r>
            <a:r>
              <a:rPr lang="zh-CN" altLang="en-US" dirty="0">
                <a:solidFill>
                  <a:srgbClr val="2B78B0"/>
                </a:solidFill>
              </a:rPr>
              <a:t>目标通过训练</a:t>
            </a:r>
            <a:r>
              <a:rPr lang="zh-CN" altLang="en-US" dirty="0" smtClean="0">
                <a:solidFill>
                  <a:srgbClr val="2B78B0"/>
                </a:solidFill>
              </a:rPr>
              <a:t>好的神经网络被判定为行人和</a:t>
            </a:r>
            <a:r>
              <a:rPr lang="zh-CN" altLang="en-US" dirty="0">
                <a:solidFill>
                  <a:srgbClr val="2B78B0"/>
                </a:solidFill>
              </a:rPr>
              <a:t>非行人</a:t>
            </a:r>
            <a:r>
              <a:rPr lang="zh-CN" altLang="en-US" dirty="0" smtClean="0">
                <a:solidFill>
                  <a:srgbClr val="2B78B0"/>
                </a:solidFill>
              </a:rPr>
              <a:t>。</a:t>
            </a:r>
            <a:endParaRPr lang="en-US" altLang="zh-CN" dirty="0" smtClean="0">
              <a:solidFill>
                <a:srgbClr val="2B78B0"/>
              </a:solidFill>
            </a:endParaRPr>
          </a:p>
          <a:p>
            <a:endParaRPr lang="en-US" altLang="zh-CN" dirty="0">
              <a:solidFill>
                <a:srgbClr val="2B78B0"/>
              </a:solidFill>
            </a:endParaRPr>
          </a:p>
          <a:p>
            <a:pPr>
              <a:spcAft>
                <a:spcPts val="600"/>
              </a:spcAft>
            </a:pPr>
            <a:r>
              <a:rPr lang="zh-CN" altLang="en-US" dirty="0">
                <a:solidFill>
                  <a:srgbClr val="2B78B0"/>
                </a:solidFill>
              </a:rPr>
              <a:t> </a:t>
            </a:r>
            <a:r>
              <a:rPr lang="zh-CN" altLang="en-US" dirty="0" smtClean="0">
                <a:solidFill>
                  <a:srgbClr val="2B78B0"/>
                </a:solidFill>
              </a:rPr>
              <a:t>  1）</a:t>
            </a:r>
            <a:r>
              <a:rPr lang="zh-CN" altLang="en-US" dirty="0" smtClean="0">
                <a:solidFill>
                  <a:srgbClr val="2B78B0"/>
                </a:solidFill>
              </a:rPr>
              <a:t>将图像</a:t>
            </a:r>
            <a:r>
              <a:rPr lang="zh-CN" altLang="en-US" dirty="0">
                <a:solidFill>
                  <a:srgbClr val="2B78B0"/>
                </a:solidFill>
              </a:rPr>
              <a:t>分割成不一致、不连续</a:t>
            </a:r>
            <a:r>
              <a:rPr lang="zh-CN" altLang="en-US" dirty="0" smtClean="0">
                <a:solidFill>
                  <a:srgbClr val="2B78B0"/>
                </a:solidFill>
              </a:rPr>
              <a:t>的子图作为候选目标</a:t>
            </a:r>
            <a:endParaRPr lang="en-US" altLang="zh-CN" dirty="0">
              <a:solidFill>
                <a:srgbClr val="2B78B0"/>
              </a:solidFill>
            </a:endParaRPr>
          </a:p>
          <a:p>
            <a:pPr>
              <a:spcAft>
                <a:spcPts val="600"/>
              </a:spcAft>
            </a:pPr>
            <a:r>
              <a:rPr lang="zh-CN" altLang="en-US" dirty="0" smtClean="0">
                <a:solidFill>
                  <a:srgbClr val="2B78B0"/>
                </a:solidFill>
              </a:rPr>
              <a:t>    </a:t>
            </a:r>
            <a:r>
              <a:rPr lang="zh-CN" altLang="zh-CN" dirty="0" smtClean="0">
                <a:solidFill>
                  <a:srgbClr val="2B78B0"/>
                </a:solidFill>
              </a:rPr>
              <a:t>2</a:t>
            </a:r>
            <a:r>
              <a:rPr lang="zh-CN" altLang="en-US" dirty="0" smtClean="0">
                <a:solidFill>
                  <a:srgbClr val="2B78B0"/>
                </a:solidFill>
              </a:rPr>
              <a:t>）</a:t>
            </a:r>
            <a:r>
              <a:rPr lang="zh-CN" altLang="en-US" dirty="0" smtClean="0">
                <a:solidFill>
                  <a:srgbClr val="2B78B0"/>
                </a:solidFill>
              </a:rPr>
              <a:t>合并和拆分目标</a:t>
            </a:r>
            <a:r>
              <a:rPr lang="zh-CN" altLang="zh-CN" dirty="0">
                <a:solidFill>
                  <a:srgbClr val="2B78B0"/>
                </a:solidFill>
              </a:rPr>
              <a:t>，</a:t>
            </a:r>
            <a:r>
              <a:rPr lang="zh-CN" altLang="en-US" dirty="0" smtClean="0">
                <a:solidFill>
                  <a:srgbClr val="2B78B0"/>
                </a:solidFill>
              </a:rPr>
              <a:t>得</a:t>
            </a:r>
            <a:r>
              <a:rPr lang="zh-CN" altLang="en-US" dirty="0">
                <a:solidFill>
                  <a:srgbClr val="2B78B0"/>
                </a:solidFill>
              </a:rPr>
              <a:t>到</a:t>
            </a:r>
            <a:r>
              <a:rPr lang="zh-CN" altLang="en-US" dirty="0" smtClean="0">
                <a:solidFill>
                  <a:srgbClr val="2B78B0"/>
                </a:solidFill>
              </a:rPr>
              <a:t>符合大小</a:t>
            </a:r>
            <a:r>
              <a:rPr lang="en-US" altLang="en-US" dirty="0">
                <a:solidFill>
                  <a:srgbClr val="2B78B0"/>
                </a:solidFill>
              </a:rPr>
              <a:t>/</a:t>
            </a:r>
            <a:r>
              <a:rPr lang="zh-CN" altLang="en-US" dirty="0" smtClean="0">
                <a:solidFill>
                  <a:srgbClr val="2B78B0"/>
                </a:solidFill>
              </a:rPr>
              <a:t>形状等约束的子图</a:t>
            </a:r>
            <a:endParaRPr lang="en-US" altLang="zh-CN" dirty="0">
              <a:solidFill>
                <a:srgbClr val="2B78B0"/>
              </a:solidFill>
            </a:endParaRPr>
          </a:p>
          <a:p>
            <a:pPr>
              <a:spcAft>
                <a:spcPts val="600"/>
              </a:spcAft>
            </a:pPr>
            <a:r>
              <a:rPr lang="zh-CN" altLang="en-US" dirty="0" smtClean="0">
                <a:solidFill>
                  <a:srgbClr val="2B78B0"/>
                </a:solidFill>
              </a:rPr>
              <a:t>    </a:t>
            </a:r>
            <a:r>
              <a:rPr lang="zh-CN" altLang="zh-CN" dirty="0" smtClean="0">
                <a:solidFill>
                  <a:srgbClr val="2B78B0"/>
                </a:solidFill>
              </a:rPr>
              <a:t>3</a:t>
            </a:r>
            <a:r>
              <a:rPr lang="zh-CN" altLang="en-US" dirty="0" smtClean="0">
                <a:solidFill>
                  <a:srgbClr val="2B78B0"/>
                </a:solidFill>
              </a:rPr>
              <a:t>）</a:t>
            </a:r>
            <a:r>
              <a:rPr lang="zh-CN" altLang="en-US" dirty="0" smtClean="0">
                <a:solidFill>
                  <a:srgbClr val="2B78B0"/>
                </a:solidFill>
              </a:rPr>
              <a:t>将候选子图的强度梯度作为输入</a:t>
            </a:r>
            <a:r>
              <a:rPr lang="en-US" altLang="zh-CN" dirty="0">
                <a:solidFill>
                  <a:srgbClr val="2B78B0"/>
                </a:solidFill>
              </a:rPr>
              <a:t>，</a:t>
            </a:r>
            <a:r>
              <a:rPr lang="zh-CN" altLang="en-US" dirty="0" smtClean="0">
                <a:solidFill>
                  <a:srgbClr val="2B78B0"/>
                </a:solidFill>
              </a:rPr>
              <a:t>利用训练</a:t>
            </a:r>
            <a:r>
              <a:rPr lang="zh-CN" altLang="en-US" dirty="0">
                <a:solidFill>
                  <a:srgbClr val="2B78B0"/>
                </a:solidFill>
              </a:rPr>
              <a:t>好的神经网络进行行人识别。 </a:t>
            </a:r>
          </a:p>
        </p:txBody>
      </p:sp>
    </p:spTree>
    <p:custDataLst>
      <p:tags r:id="rId1"/>
    </p:custDataLst>
    <p:extLst>
      <p:ext uri="{BB962C8B-B14F-4D97-AF65-F5344CB8AC3E}">
        <p14:creationId xmlns:p14="http://schemas.microsoft.com/office/powerpoint/2010/main" val="3220998640"/>
      </p:ext>
    </p:extLst>
  </p:cSld>
  <p:clrMapOvr>
    <a:masterClrMapping/>
  </p:clrMapOvr>
  <mc:AlternateContent xmlns:mc="http://schemas.openxmlformats.org/markup-compatibility/2006" xmlns:p14="http://schemas.microsoft.com/office/powerpoint/2010/main">
    <mc:Choice Requires="p14">
      <p:transition spd="slow" p14:dur="2000" advTm="67262"/>
    </mc:Choice>
    <mc:Fallback xmlns="">
      <p:transition spd="slow" advTm="67262"/>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fade">
                                      <p:cBhvr>
                                        <p:cTn id="10" dur="500"/>
                                        <p:tgtEl>
                                          <p:spTgt spid="20"/>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22"/>
                                        </p:tgtEl>
                                        <p:attrNameLst>
                                          <p:attrName>style.visibility</p:attrName>
                                        </p:attrNameLst>
                                      </p:cBhvr>
                                      <p:to>
                                        <p:strVal val="visible"/>
                                      </p:to>
                                    </p:set>
                                    <p:animEffect transition="in" filter="fade">
                                      <p:cBhvr>
                                        <p:cTn id="14"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p:bldP spid="2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a:off x="611187" y="261275"/>
            <a:ext cx="666069" cy="664458"/>
            <a:chOff x="611187" y="261275"/>
            <a:chExt cx="666069" cy="664458"/>
          </a:xfrm>
        </p:grpSpPr>
        <p:sp>
          <p:nvSpPr>
            <p:cNvPr id="9" name="矩形 8"/>
            <p:cNvSpPr>
              <a:spLocks noChangeAspect="1"/>
            </p:cNvSpPr>
            <p:nvPr/>
          </p:nvSpPr>
          <p:spPr>
            <a:xfrm>
              <a:off x="611187" y="261275"/>
              <a:ext cx="538925" cy="53762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a:spLocks noChangeAspect="1"/>
            </p:cNvSpPr>
            <p:nvPr/>
          </p:nvSpPr>
          <p:spPr>
            <a:xfrm>
              <a:off x="880650" y="530086"/>
              <a:ext cx="396606" cy="39564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文本框 17"/>
          <p:cNvSpPr txBox="1"/>
          <p:nvPr/>
        </p:nvSpPr>
        <p:spPr>
          <a:xfrm>
            <a:off x="1419575" y="362672"/>
            <a:ext cx="7113238" cy="461665"/>
          </a:xfrm>
          <a:prstGeom prst="rect">
            <a:avLst/>
          </a:prstGeom>
          <a:noFill/>
        </p:spPr>
        <p:txBody>
          <a:bodyPr wrap="square" rtlCol="0">
            <a:spAutoFit/>
          </a:bodyPr>
          <a:lstStyle/>
          <a:p>
            <a:r>
              <a:rPr lang="en-US" altLang="zh-CN" sz="2400" b="1" dirty="0" smtClean="0">
                <a:solidFill>
                  <a:schemeClr val="tx1">
                    <a:lumMod val="85000"/>
                    <a:lumOff val="15000"/>
                  </a:schemeClr>
                </a:solidFill>
                <a:latin typeface="微软雅黑" panose="020B0503020204020204" pitchFamily="34" charset="-122"/>
                <a:ea typeface="微软雅黑" panose="020B0503020204020204" pitchFamily="34" charset="-122"/>
              </a:rPr>
              <a:t>2.  </a:t>
            </a:r>
            <a:r>
              <a:rPr lang="zh-CN" altLang="en-US" sz="2400" b="1" dirty="0" smtClean="0">
                <a:solidFill>
                  <a:schemeClr val="tx1">
                    <a:lumMod val="85000"/>
                    <a:lumOff val="15000"/>
                  </a:schemeClr>
                </a:solidFill>
                <a:latin typeface="微软雅黑" panose="020B0503020204020204" pitchFamily="34" charset="-122"/>
                <a:ea typeface="微软雅黑" panose="020B0503020204020204" pitchFamily="34" charset="-122"/>
              </a:rPr>
              <a:t>行人检测</a:t>
            </a:r>
            <a:endParaRPr lang="en-US" altLang="zh-CN" sz="2400" b="1" dirty="0" smtClean="0">
              <a:solidFill>
                <a:schemeClr val="tx1">
                  <a:lumMod val="85000"/>
                  <a:lumOff val="15000"/>
                </a:schemeClr>
              </a:solidFill>
              <a:latin typeface="微软雅黑" panose="020B0503020204020204" pitchFamily="34" charset="-122"/>
              <a:ea typeface="微软雅黑" panose="020B0503020204020204" pitchFamily="34" charset="-122"/>
            </a:endParaRPr>
          </a:p>
        </p:txBody>
      </p:sp>
      <p:grpSp>
        <p:nvGrpSpPr>
          <p:cNvPr id="32" name="组合 31"/>
          <p:cNvGrpSpPr/>
          <p:nvPr/>
        </p:nvGrpSpPr>
        <p:grpSpPr>
          <a:xfrm>
            <a:off x="1220659" y="6519446"/>
            <a:ext cx="8024939" cy="338554"/>
            <a:chOff x="1277256" y="6519446"/>
            <a:chExt cx="8024939" cy="338554"/>
          </a:xfrm>
        </p:grpSpPr>
        <p:sp>
          <p:nvSpPr>
            <p:cNvPr id="33" name="矩形 32"/>
            <p:cNvSpPr/>
            <p:nvPr/>
          </p:nvSpPr>
          <p:spPr>
            <a:xfrm>
              <a:off x="8766881" y="6519446"/>
              <a:ext cx="432000" cy="33855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文本框 33"/>
            <p:cNvSpPr txBox="1"/>
            <p:nvPr/>
          </p:nvSpPr>
          <p:spPr>
            <a:xfrm>
              <a:off x="8663567" y="6519446"/>
              <a:ext cx="638628" cy="338554"/>
            </a:xfrm>
            <a:prstGeom prst="rect">
              <a:avLst/>
            </a:prstGeom>
            <a:noFill/>
          </p:spPr>
          <p:txBody>
            <a:bodyPr wrap="square" rtlCol="0">
              <a:spAutoFit/>
            </a:bodyPr>
            <a:lstStyle/>
            <a:p>
              <a:pPr algn="ctr"/>
              <a:r>
                <a:rPr lang="en-US" altLang="zh-CN" sz="1600" dirty="0" smtClean="0">
                  <a:solidFill>
                    <a:schemeClr val="bg1"/>
                  </a:solidFill>
                  <a:latin typeface="微软雅黑" panose="020B0503020204020204" pitchFamily="34" charset="-122"/>
                  <a:ea typeface="微软雅黑" panose="020B0503020204020204" pitchFamily="34" charset="-122"/>
                </a:rPr>
                <a:t>0</a:t>
              </a:r>
              <a:r>
                <a:rPr lang="en-US" altLang="zh-CN" sz="1600" dirty="0">
                  <a:solidFill>
                    <a:schemeClr val="bg1"/>
                  </a:solidFill>
                  <a:latin typeface="微软雅黑" panose="020B0503020204020204" pitchFamily="34" charset="-122"/>
                  <a:ea typeface="微软雅黑" panose="020B0503020204020204" pitchFamily="34" charset="-122"/>
                </a:rPr>
                <a:t>5</a:t>
              </a:r>
              <a:endParaRPr lang="en-US" altLang="zh-CN" sz="1600" dirty="0" smtClean="0">
                <a:solidFill>
                  <a:schemeClr val="bg1"/>
                </a:solidFill>
                <a:latin typeface="微软雅黑" panose="020B0503020204020204" pitchFamily="34" charset="-122"/>
                <a:ea typeface="微软雅黑" panose="020B0503020204020204" pitchFamily="34" charset="-122"/>
              </a:endParaRPr>
            </a:p>
          </p:txBody>
        </p:sp>
        <p:sp>
          <p:nvSpPr>
            <p:cNvPr id="36" name="文本框 35"/>
            <p:cNvSpPr txBox="1"/>
            <p:nvPr/>
          </p:nvSpPr>
          <p:spPr>
            <a:xfrm>
              <a:off x="1277256" y="6519446"/>
              <a:ext cx="7489625" cy="338554"/>
            </a:xfrm>
            <a:prstGeom prst="rect">
              <a:avLst/>
            </a:prstGeom>
            <a:noFill/>
          </p:spPr>
          <p:txBody>
            <a:bodyPr wrap="square" rtlCol="0">
              <a:spAutoFit/>
            </a:bodyPr>
            <a:lstStyle/>
            <a:p>
              <a:pPr algn="r"/>
              <a:r>
                <a:rPr lang="zh-CN" altLang="en-US" sz="1600" dirty="0" smtClean="0">
                  <a:solidFill>
                    <a:schemeClr val="tx1">
                      <a:lumMod val="85000"/>
                      <a:lumOff val="15000"/>
                    </a:schemeClr>
                  </a:solidFill>
                  <a:latin typeface="微软雅黑" panose="020B0503020204020204" pitchFamily="34" charset="-122"/>
                  <a:ea typeface="微软雅黑" panose="020B0503020204020204" pitchFamily="34" charset="-122"/>
                </a:rPr>
                <a:t>行人检测与跟踪</a:t>
              </a:r>
              <a:endPar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grpSp>
        <p:nvGrpSpPr>
          <p:cNvPr id="43" name="组合 4"/>
          <p:cNvGrpSpPr/>
          <p:nvPr/>
        </p:nvGrpSpPr>
        <p:grpSpPr>
          <a:xfrm>
            <a:off x="557741" y="1120746"/>
            <a:ext cx="7994967" cy="90386"/>
            <a:chOff x="647702" y="5265146"/>
            <a:chExt cx="7921940" cy="90386"/>
          </a:xfrm>
        </p:grpSpPr>
        <p:cxnSp>
          <p:nvCxnSpPr>
            <p:cNvPr id="44" name="直接连接符 24"/>
            <p:cNvCxnSpPr>
              <a:endCxn id="46" idx="2"/>
            </p:cNvCxnSpPr>
            <p:nvPr/>
          </p:nvCxnSpPr>
          <p:spPr>
            <a:xfrm>
              <a:off x="705811" y="5310339"/>
              <a:ext cx="7790173" cy="0"/>
            </a:xfrm>
            <a:prstGeom prst="line">
              <a:avLst/>
            </a:prstGeom>
            <a:ln w="38100">
              <a:solidFill>
                <a:srgbClr val="0070C0"/>
              </a:solidFill>
              <a:prstDash val="dash"/>
            </a:ln>
          </p:spPr>
          <p:style>
            <a:lnRef idx="1">
              <a:schemeClr val="accent1"/>
            </a:lnRef>
            <a:fillRef idx="0">
              <a:schemeClr val="accent1"/>
            </a:fillRef>
            <a:effectRef idx="0">
              <a:schemeClr val="accent1"/>
            </a:effectRef>
            <a:fontRef idx="minor">
              <a:schemeClr val="tx1"/>
            </a:fontRef>
          </p:style>
        </p:cxnSp>
        <p:sp>
          <p:nvSpPr>
            <p:cNvPr id="45" name="椭圆 44"/>
            <p:cNvSpPr>
              <a:spLocks noChangeAspect="1"/>
            </p:cNvSpPr>
            <p:nvPr/>
          </p:nvSpPr>
          <p:spPr>
            <a:xfrm>
              <a:off x="647702" y="5265146"/>
              <a:ext cx="73658" cy="90386"/>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p:cNvSpPr>
              <a:spLocks noChangeAspect="1"/>
            </p:cNvSpPr>
            <p:nvPr/>
          </p:nvSpPr>
          <p:spPr>
            <a:xfrm>
              <a:off x="8495984" y="5265146"/>
              <a:ext cx="73658" cy="90386"/>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5" name="文本框 54"/>
          <p:cNvSpPr txBox="1"/>
          <p:nvPr/>
        </p:nvSpPr>
        <p:spPr>
          <a:xfrm>
            <a:off x="1396335" y="1690230"/>
            <a:ext cx="1415772" cy="461665"/>
          </a:xfrm>
          <a:prstGeom prst="rect">
            <a:avLst/>
          </a:prstGeom>
          <a:noFill/>
        </p:spPr>
        <p:txBody>
          <a:bodyPr wrap="none" rtlCol="0">
            <a:spAutoFit/>
          </a:bodyPr>
          <a:lstStyle/>
          <a:p>
            <a:r>
              <a:rPr kumimoji="1" lang="zh-CN" altLang="en-US" sz="2400" dirty="0" smtClean="0">
                <a:latin typeface="黑体"/>
                <a:ea typeface="黑体"/>
                <a:cs typeface="黑体"/>
              </a:rPr>
              <a:t>行人检测</a:t>
            </a:r>
            <a:endParaRPr kumimoji="1" lang="zh-CN" altLang="en-US" sz="2400" dirty="0">
              <a:latin typeface="黑体"/>
              <a:ea typeface="黑体"/>
              <a:cs typeface="黑体"/>
            </a:endParaRPr>
          </a:p>
        </p:txBody>
      </p:sp>
      <p:sp>
        <p:nvSpPr>
          <p:cNvPr id="58" name="矩形 57"/>
          <p:cNvSpPr/>
          <p:nvPr/>
        </p:nvSpPr>
        <p:spPr>
          <a:xfrm>
            <a:off x="1532396" y="2509122"/>
            <a:ext cx="184267" cy="19666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文本框 58"/>
          <p:cNvSpPr txBox="1"/>
          <p:nvPr/>
        </p:nvSpPr>
        <p:spPr>
          <a:xfrm>
            <a:off x="1951743" y="2367703"/>
            <a:ext cx="646331" cy="461665"/>
          </a:xfrm>
          <a:prstGeom prst="rect">
            <a:avLst/>
          </a:prstGeom>
          <a:noFill/>
        </p:spPr>
        <p:txBody>
          <a:bodyPr wrap="none" rtlCol="0">
            <a:spAutoFit/>
          </a:bodyPr>
          <a:lstStyle/>
          <a:p>
            <a:r>
              <a:rPr kumimoji="1" lang="en-US" altLang="zh-CN" sz="2400" dirty="0" smtClean="0">
                <a:latin typeface="黑体"/>
                <a:ea typeface="黑体"/>
                <a:cs typeface="黑体"/>
              </a:rPr>
              <a:t>HOG</a:t>
            </a:r>
            <a:endParaRPr kumimoji="1" lang="zh-CN" altLang="en-US" sz="2400" dirty="0">
              <a:latin typeface="黑体"/>
              <a:ea typeface="黑体"/>
              <a:cs typeface="黑体"/>
            </a:endParaRPr>
          </a:p>
        </p:txBody>
      </p:sp>
      <p:sp>
        <p:nvSpPr>
          <p:cNvPr id="65" name="Freeform 13"/>
          <p:cNvSpPr>
            <a:spLocks noEditPoints="1"/>
          </p:cNvSpPr>
          <p:nvPr/>
        </p:nvSpPr>
        <p:spPr bwMode="auto">
          <a:xfrm>
            <a:off x="792784" y="1620715"/>
            <a:ext cx="570193" cy="606660"/>
          </a:xfrm>
          <a:custGeom>
            <a:avLst/>
            <a:gdLst>
              <a:gd name="T0" fmla="*/ 40 w 70"/>
              <a:gd name="T1" fmla="*/ 42 h 74"/>
              <a:gd name="T2" fmla="*/ 41 w 70"/>
              <a:gd name="T3" fmla="*/ 48 h 74"/>
              <a:gd name="T4" fmla="*/ 37 w 70"/>
              <a:gd name="T5" fmla="*/ 59 h 74"/>
              <a:gd name="T6" fmla="*/ 29 w 70"/>
              <a:gd name="T7" fmla="*/ 69 h 74"/>
              <a:gd name="T8" fmla="*/ 18 w 70"/>
              <a:gd name="T9" fmla="*/ 74 h 74"/>
              <a:gd name="T10" fmla="*/ 6 w 70"/>
              <a:gd name="T11" fmla="*/ 70 h 74"/>
              <a:gd name="T12" fmla="*/ 6 w 70"/>
              <a:gd name="T13" fmla="*/ 70 h 74"/>
              <a:gd name="T14" fmla="*/ 1 w 70"/>
              <a:gd name="T15" fmla="*/ 59 h 74"/>
              <a:gd name="T16" fmla="*/ 5 w 70"/>
              <a:gd name="T17" fmla="*/ 47 h 74"/>
              <a:gd name="T18" fmla="*/ 13 w 70"/>
              <a:gd name="T19" fmla="*/ 38 h 74"/>
              <a:gd name="T20" fmla="*/ 24 w 70"/>
              <a:gd name="T21" fmla="*/ 33 h 74"/>
              <a:gd name="T22" fmla="*/ 30 w 70"/>
              <a:gd name="T23" fmla="*/ 33 h 74"/>
              <a:gd name="T24" fmla="*/ 23 w 70"/>
              <a:gd name="T25" fmla="*/ 42 h 74"/>
              <a:gd name="T26" fmla="*/ 19 w 70"/>
              <a:gd name="T27" fmla="*/ 44 h 74"/>
              <a:gd name="T28" fmla="*/ 11 w 70"/>
              <a:gd name="T29" fmla="*/ 53 h 74"/>
              <a:gd name="T30" fmla="*/ 9 w 70"/>
              <a:gd name="T31" fmla="*/ 58 h 74"/>
              <a:gd name="T32" fmla="*/ 12 w 70"/>
              <a:gd name="T33" fmla="*/ 64 h 74"/>
              <a:gd name="T34" fmla="*/ 12 w 70"/>
              <a:gd name="T35" fmla="*/ 64 h 74"/>
              <a:gd name="T36" fmla="*/ 17 w 70"/>
              <a:gd name="T37" fmla="*/ 65 h 74"/>
              <a:gd name="T38" fmla="*/ 23 w 70"/>
              <a:gd name="T39" fmla="*/ 63 h 74"/>
              <a:gd name="T40" fmla="*/ 31 w 70"/>
              <a:gd name="T41" fmla="*/ 54 h 74"/>
              <a:gd name="T42" fmla="*/ 32 w 70"/>
              <a:gd name="T43" fmla="*/ 50 h 74"/>
              <a:gd name="T44" fmla="*/ 40 w 70"/>
              <a:gd name="T45" fmla="*/ 42 h 74"/>
              <a:gd name="T46" fmla="*/ 64 w 70"/>
              <a:gd name="T47" fmla="*/ 4 h 74"/>
              <a:gd name="T48" fmla="*/ 52 w 70"/>
              <a:gd name="T49" fmla="*/ 0 h 74"/>
              <a:gd name="T50" fmla="*/ 41 w 70"/>
              <a:gd name="T51" fmla="*/ 5 h 74"/>
              <a:gd name="T52" fmla="*/ 33 w 70"/>
              <a:gd name="T53" fmla="*/ 15 h 74"/>
              <a:gd name="T54" fmla="*/ 29 w 70"/>
              <a:gd name="T55" fmla="*/ 26 h 74"/>
              <a:gd name="T56" fmla="*/ 31 w 70"/>
              <a:gd name="T57" fmla="*/ 32 h 74"/>
              <a:gd name="T58" fmla="*/ 38 w 70"/>
              <a:gd name="T59" fmla="*/ 24 h 74"/>
              <a:gd name="T60" fmla="*/ 40 w 70"/>
              <a:gd name="T61" fmla="*/ 20 h 74"/>
              <a:gd name="T62" fmla="*/ 47 w 70"/>
              <a:gd name="T63" fmla="*/ 11 h 74"/>
              <a:gd name="T64" fmla="*/ 53 w 70"/>
              <a:gd name="T65" fmla="*/ 9 h 74"/>
              <a:gd name="T66" fmla="*/ 58 w 70"/>
              <a:gd name="T67" fmla="*/ 10 h 74"/>
              <a:gd name="T68" fmla="*/ 58 w 70"/>
              <a:gd name="T69" fmla="*/ 10 h 74"/>
              <a:gd name="T70" fmla="*/ 61 w 70"/>
              <a:gd name="T71" fmla="*/ 16 h 74"/>
              <a:gd name="T72" fmla="*/ 59 w 70"/>
              <a:gd name="T73" fmla="*/ 21 h 74"/>
              <a:gd name="T74" fmla="*/ 51 w 70"/>
              <a:gd name="T75" fmla="*/ 30 h 74"/>
              <a:gd name="T76" fmla="*/ 48 w 70"/>
              <a:gd name="T77" fmla="*/ 32 h 74"/>
              <a:gd name="T78" fmla="*/ 41 w 70"/>
              <a:gd name="T79" fmla="*/ 41 h 74"/>
              <a:gd name="T80" fmla="*/ 46 w 70"/>
              <a:gd name="T81" fmla="*/ 41 h 74"/>
              <a:gd name="T82" fmla="*/ 57 w 70"/>
              <a:gd name="T83" fmla="*/ 36 h 74"/>
              <a:gd name="T84" fmla="*/ 65 w 70"/>
              <a:gd name="T85" fmla="*/ 27 h 74"/>
              <a:gd name="T86" fmla="*/ 69 w 70"/>
              <a:gd name="T87" fmla="*/ 15 h 74"/>
              <a:gd name="T88" fmla="*/ 64 w 70"/>
              <a:gd name="T89" fmla="*/ 4 h 74"/>
              <a:gd name="T90" fmla="*/ 64 w 70"/>
              <a:gd name="T91" fmla="*/ 4 h 74"/>
              <a:gd name="T92" fmla="*/ 49 w 70"/>
              <a:gd name="T93" fmla="*/ 21 h 74"/>
              <a:gd name="T94" fmla="*/ 43 w 70"/>
              <a:gd name="T95" fmla="*/ 21 h 74"/>
              <a:gd name="T96" fmla="*/ 22 w 70"/>
              <a:gd name="T97" fmla="*/ 45 h 74"/>
              <a:gd name="T98" fmla="*/ 23 w 70"/>
              <a:gd name="T99" fmla="*/ 52 h 74"/>
              <a:gd name="T100" fmla="*/ 23 w 70"/>
              <a:gd name="T101" fmla="*/ 52 h 74"/>
              <a:gd name="T102" fmla="*/ 29 w 70"/>
              <a:gd name="T103" fmla="*/ 51 h 74"/>
              <a:gd name="T104" fmla="*/ 50 w 70"/>
              <a:gd name="T105" fmla="*/ 27 h 74"/>
              <a:gd name="T106" fmla="*/ 49 w 70"/>
              <a:gd name="T107" fmla="*/ 21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0" h="74">
                <a:moveTo>
                  <a:pt x="40" y="42"/>
                </a:moveTo>
                <a:cubicBezTo>
                  <a:pt x="40" y="44"/>
                  <a:pt x="41" y="46"/>
                  <a:pt x="41" y="48"/>
                </a:cubicBezTo>
                <a:cubicBezTo>
                  <a:pt x="41" y="52"/>
                  <a:pt x="40" y="56"/>
                  <a:pt x="37" y="59"/>
                </a:cubicBezTo>
                <a:cubicBezTo>
                  <a:pt x="29" y="69"/>
                  <a:pt x="29" y="69"/>
                  <a:pt x="29" y="69"/>
                </a:cubicBezTo>
                <a:cubicBezTo>
                  <a:pt x="26" y="72"/>
                  <a:pt x="22" y="74"/>
                  <a:pt x="18" y="74"/>
                </a:cubicBezTo>
                <a:cubicBezTo>
                  <a:pt x="14" y="74"/>
                  <a:pt x="10" y="73"/>
                  <a:pt x="6" y="70"/>
                </a:cubicBezTo>
                <a:cubicBezTo>
                  <a:pt x="6" y="70"/>
                  <a:pt x="6" y="70"/>
                  <a:pt x="6" y="70"/>
                </a:cubicBezTo>
                <a:cubicBezTo>
                  <a:pt x="3" y="67"/>
                  <a:pt x="1" y="63"/>
                  <a:pt x="1" y="59"/>
                </a:cubicBezTo>
                <a:cubicBezTo>
                  <a:pt x="0" y="55"/>
                  <a:pt x="2" y="51"/>
                  <a:pt x="5" y="47"/>
                </a:cubicBezTo>
                <a:cubicBezTo>
                  <a:pt x="13" y="38"/>
                  <a:pt x="13" y="38"/>
                  <a:pt x="13" y="38"/>
                </a:cubicBezTo>
                <a:cubicBezTo>
                  <a:pt x="16" y="35"/>
                  <a:pt x="20" y="33"/>
                  <a:pt x="24" y="33"/>
                </a:cubicBezTo>
                <a:cubicBezTo>
                  <a:pt x="26" y="32"/>
                  <a:pt x="28" y="33"/>
                  <a:pt x="30" y="33"/>
                </a:cubicBezTo>
                <a:cubicBezTo>
                  <a:pt x="23" y="42"/>
                  <a:pt x="23" y="42"/>
                  <a:pt x="23" y="42"/>
                </a:cubicBezTo>
                <a:cubicBezTo>
                  <a:pt x="21" y="42"/>
                  <a:pt x="20" y="43"/>
                  <a:pt x="19" y="44"/>
                </a:cubicBezTo>
                <a:cubicBezTo>
                  <a:pt x="11" y="53"/>
                  <a:pt x="11" y="53"/>
                  <a:pt x="11" y="53"/>
                </a:cubicBezTo>
                <a:cubicBezTo>
                  <a:pt x="10" y="55"/>
                  <a:pt x="9" y="57"/>
                  <a:pt x="9" y="58"/>
                </a:cubicBezTo>
                <a:cubicBezTo>
                  <a:pt x="10" y="60"/>
                  <a:pt x="10" y="62"/>
                  <a:pt x="12" y="64"/>
                </a:cubicBezTo>
                <a:cubicBezTo>
                  <a:pt x="12" y="64"/>
                  <a:pt x="12" y="64"/>
                  <a:pt x="12" y="64"/>
                </a:cubicBezTo>
                <a:cubicBezTo>
                  <a:pt x="14" y="65"/>
                  <a:pt x="16" y="65"/>
                  <a:pt x="17" y="65"/>
                </a:cubicBezTo>
                <a:cubicBezTo>
                  <a:pt x="19" y="65"/>
                  <a:pt x="21" y="64"/>
                  <a:pt x="23" y="63"/>
                </a:cubicBezTo>
                <a:cubicBezTo>
                  <a:pt x="31" y="54"/>
                  <a:pt x="31" y="54"/>
                  <a:pt x="31" y="54"/>
                </a:cubicBezTo>
                <a:cubicBezTo>
                  <a:pt x="31" y="53"/>
                  <a:pt x="32" y="52"/>
                  <a:pt x="32" y="50"/>
                </a:cubicBezTo>
                <a:cubicBezTo>
                  <a:pt x="40" y="42"/>
                  <a:pt x="40" y="42"/>
                  <a:pt x="40" y="42"/>
                </a:cubicBezTo>
                <a:close/>
                <a:moveTo>
                  <a:pt x="64" y="4"/>
                </a:moveTo>
                <a:cubicBezTo>
                  <a:pt x="60" y="1"/>
                  <a:pt x="56" y="0"/>
                  <a:pt x="52" y="0"/>
                </a:cubicBezTo>
                <a:cubicBezTo>
                  <a:pt x="48" y="0"/>
                  <a:pt x="44" y="2"/>
                  <a:pt x="41" y="5"/>
                </a:cubicBezTo>
                <a:cubicBezTo>
                  <a:pt x="33" y="15"/>
                  <a:pt x="33" y="15"/>
                  <a:pt x="33" y="15"/>
                </a:cubicBezTo>
                <a:cubicBezTo>
                  <a:pt x="30" y="18"/>
                  <a:pt x="29" y="22"/>
                  <a:pt x="29" y="26"/>
                </a:cubicBezTo>
                <a:cubicBezTo>
                  <a:pt x="29" y="29"/>
                  <a:pt x="30" y="31"/>
                  <a:pt x="31" y="32"/>
                </a:cubicBezTo>
                <a:cubicBezTo>
                  <a:pt x="38" y="24"/>
                  <a:pt x="38" y="24"/>
                  <a:pt x="38" y="24"/>
                </a:cubicBezTo>
                <a:cubicBezTo>
                  <a:pt x="38" y="23"/>
                  <a:pt x="39" y="21"/>
                  <a:pt x="40" y="20"/>
                </a:cubicBezTo>
                <a:cubicBezTo>
                  <a:pt x="47" y="11"/>
                  <a:pt x="47" y="11"/>
                  <a:pt x="47" y="11"/>
                </a:cubicBezTo>
                <a:cubicBezTo>
                  <a:pt x="49" y="10"/>
                  <a:pt x="51" y="9"/>
                  <a:pt x="53" y="9"/>
                </a:cubicBezTo>
                <a:cubicBezTo>
                  <a:pt x="55" y="9"/>
                  <a:pt x="56" y="9"/>
                  <a:pt x="58" y="10"/>
                </a:cubicBezTo>
                <a:cubicBezTo>
                  <a:pt x="58" y="10"/>
                  <a:pt x="58" y="10"/>
                  <a:pt x="58" y="10"/>
                </a:cubicBezTo>
                <a:cubicBezTo>
                  <a:pt x="60" y="12"/>
                  <a:pt x="60" y="14"/>
                  <a:pt x="61" y="16"/>
                </a:cubicBezTo>
                <a:cubicBezTo>
                  <a:pt x="61" y="17"/>
                  <a:pt x="60" y="19"/>
                  <a:pt x="59" y="21"/>
                </a:cubicBezTo>
                <a:cubicBezTo>
                  <a:pt x="51" y="30"/>
                  <a:pt x="51" y="30"/>
                  <a:pt x="51" y="30"/>
                </a:cubicBezTo>
                <a:cubicBezTo>
                  <a:pt x="50" y="31"/>
                  <a:pt x="49" y="32"/>
                  <a:pt x="48" y="32"/>
                </a:cubicBezTo>
                <a:cubicBezTo>
                  <a:pt x="41" y="41"/>
                  <a:pt x="41" y="41"/>
                  <a:pt x="41" y="41"/>
                </a:cubicBezTo>
                <a:cubicBezTo>
                  <a:pt x="42" y="41"/>
                  <a:pt x="44" y="42"/>
                  <a:pt x="46" y="41"/>
                </a:cubicBezTo>
                <a:cubicBezTo>
                  <a:pt x="50" y="41"/>
                  <a:pt x="55" y="39"/>
                  <a:pt x="57" y="36"/>
                </a:cubicBezTo>
                <a:cubicBezTo>
                  <a:pt x="65" y="27"/>
                  <a:pt x="65" y="27"/>
                  <a:pt x="65" y="27"/>
                </a:cubicBezTo>
                <a:cubicBezTo>
                  <a:pt x="68" y="23"/>
                  <a:pt x="70" y="19"/>
                  <a:pt x="69" y="15"/>
                </a:cubicBezTo>
                <a:cubicBezTo>
                  <a:pt x="69" y="11"/>
                  <a:pt x="67" y="7"/>
                  <a:pt x="64" y="4"/>
                </a:cubicBezTo>
                <a:cubicBezTo>
                  <a:pt x="64" y="4"/>
                  <a:pt x="64" y="4"/>
                  <a:pt x="64" y="4"/>
                </a:cubicBezTo>
                <a:close/>
                <a:moveTo>
                  <a:pt x="49" y="21"/>
                </a:moveTo>
                <a:cubicBezTo>
                  <a:pt x="48" y="19"/>
                  <a:pt x="45" y="19"/>
                  <a:pt x="43" y="21"/>
                </a:cubicBezTo>
                <a:cubicBezTo>
                  <a:pt x="22" y="45"/>
                  <a:pt x="22" y="45"/>
                  <a:pt x="22" y="45"/>
                </a:cubicBezTo>
                <a:cubicBezTo>
                  <a:pt x="21" y="47"/>
                  <a:pt x="21" y="50"/>
                  <a:pt x="23" y="52"/>
                </a:cubicBezTo>
                <a:cubicBezTo>
                  <a:pt x="23" y="52"/>
                  <a:pt x="23" y="52"/>
                  <a:pt x="23" y="52"/>
                </a:cubicBezTo>
                <a:cubicBezTo>
                  <a:pt x="25" y="53"/>
                  <a:pt x="27" y="53"/>
                  <a:pt x="29" y="51"/>
                </a:cubicBezTo>
                <a:cubicBezTo>
                  <a:pt x="50" y="27"/>
                  <a:pt x="50" y="27"/>
                  <a:pt x="50" y="27"/>
                </a:cubicBezTo>
                <a:cubicBezTo>
                  <a:pt x="51" y="25"/>
                  <a:pt x="51" y="22"/>
                  <a:pt x="49" y="21"/>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0" name="矩形 19"/>
          <p:cNvSpPr/>
          <p:nvPr/>
        </p:nvSpPr>
        <p:spPr>
          <a:xfrm>
            <a:off x="1526035" y="3101118"/>
            <a:ext cx="184267" cy="19666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p:cNvSpPr txBox="1"/>
          <p:nvPr/>
        </p:nvSpPr>
        <p:spPr>
          <a:xfrm>
            <a:off x="1945382" y="2959699"/>
            <a:ext cx="1415772" cy="461665"/>
          </a:xfrm>
          <a:prstGeom prst="rect">
            <a:avLst/>
          </a:prstGeom>
          <a:noFill/>
        </p:spPr>
        <p:txBody>
          <a:bodyPr wrap="none" rtlCol="0">
            <a:spAutoFit/>
          </a:bodyPr>
          <a:lstStyle/>
          <a:p>
            <a:r>
              <a:rPr kumimoji="1" lang="zh-CN" altLang="en-US" sz="2400" dirty="0" smtClean="0">
                <a:latin typeface="黑体"/>
                <a:ea typeface="黑体"/>
                <a:cs typeface="黑体"/>
              </a:rPr>
              <a:t>神经网络</a:t>
            </a:r>
            <a:endParaRPr kumimoji="1" lang="zh-CN" altLang="en-US" sz="2400" dirty="0">
              <a:latin typeface="黑体"/>
              <a:ea typeface="黑体"/>
              <a:cs typeface="黑体"/>
            </a:endParaRPr>
          </a:p>
        </p:txBody>
      </p:sp>
      <p:sp>
        <p:nvSpPr>
          <p:cNvPr id="23" name="矩形 22"/>
          <p:cNvSpPr/>
          <p:nvPr/>
        </p:nvSpPr>
        <p:spPr>
          <a:xfrm>
            <a:off x="1531887" y="3693114"/>
            <a:ext cx="184267" cy="19666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文本框 23"/>
          <p:cNvSpPr txBox="1"/>
          <p:nvPr/>
        </p:nvSpPr>
        <p:spPr>
          <a:xfrm>
            <a:off x="1951234" y="3551695"/>
            <a:ext cx="1415772" cy="461665"/>
          </a:xfrm>
          <a:prstGeom prst="rect">
            <a:avLst/>
          </a:prstGeom>
          <a:noFill/>
        </p:spPr>
        <p:txBody>
          <a:bodyPr wrap="none" rtlCol="0">
            <a:spAutoFit/>
          </a:bodyPr>
          <a:lstStyle/>
          <a:p>
            <a:r>
              <a:rPr kumimoji="1" lang="en-US" altLang="zh-CN" sz="2400" dirty="0" err="1" smtClean="0">
                <a:latin typeface="黑体"/>
                <a:ea typeface="黑体"/>
                <a:cs typeface="黑体"/>
              </a:rPr>
              <a:t>Shapelet</a:t>
            </a:r>
            <a:endParaRPr kumimoji="1" lang="zh-CN" altLang="en-US" sz="2400" dirty="0">
              <a:latin typeface="黑体"/>
              <a:ea typeface="黑体"/>
              <a:cs typeface="黑体"/>
            </a:endParaRPr>
          </a:p>
        </p:txBody>
      </p:sp>
      <p:sp>
        <p:nvSpPr>
          <p:cNvPr id="25" name="矩形 24"/>
          <p:cNvSpPr/>
          <p:nvPr/>
        </p:nvSpPr>
        <p:spPr>
          <a:xfrm>
            <a:off x="1968483" y="4139590"/>
            <a:ext cx="6226008" cy="1554272"/>
          </a:xfrm>
          <a:prstGeom prst="rect">
            <a:avLst/>
          </a:prstGeom>
        </p:spPr>
        <p:txBody>
          <a:bodyPr wrap="square">
            <a:spAutoFit/>
          </a:bodyPr>
          <a:lstStyle/>
          <a:p>
            <a:pPr>
              <a:spcAft>
                <a:spcPts val="600"/>
              </a:spcAft>
            </a:pPr>
            <a:r>
              <a:rPr lang="zh-CN" altLang="en-US" dirty="0">
                <a:solidFill>
                  <a:srgbClr val="2B78B0"/>
                </a:solidFill>
              </a:rPr>
              <a:t>用于检测静态图像</a:t>
            </a:r>
            <a:r>
              <a:rPr lang="zh-CN" altLang="en-US" dirty="0" smtClean="0">
                <a:solidFill>
                  <a:srgbClr val="2B78B0"/>
                </a:solidFill>
              </a:rPr>
              <a:t>中的行人</a:t>
            </a:r>
            <a:r>
              <a:rPr lang="zh-CN" altLang="en-US" dirty="0" smtClean="0">
                <a:solidFill>
                  <a:srgbClr val="2B78B0"/>
                </a:solidFill>
              </a:rPr>
              <a:t>，</a:t>
            </a:r>
            <a:r>
              <a:rPr lang="zh-CN" altLang="en-US" dirty="0" smtClean="0">
                <a:solidFill>
                  <a:srgbClr val="2B78B0"/>
                </a:solidFill>
              </a:rPr>
              <a:t>每个</a:t>
            </a:r>
            <a:r>
              <a:rPr lang="en-US" altLang="zh-CN" dirty="0" err="1">
                <a:solidFill>
                  <a:srgbClr val="2B78B0"/>
                </a:solidFill>
              </a:rPr>
              <a:t>S</a:t>
            </a:r>
            <a:r>
              <a:rPr lang="en-US" altLang="zh-CN" dirty="0" err="1" smtClean="0">
                <a:solidFill>
                  <a:srgbClr val="2B78B0"/>
                </a:solidFill>
              </a:rPr>
              <a:t>hapelet</a:t>
            </a:r>
            <a:r>
              <a:rPr lang="en-US" altLang="zh-CN" dirty="0" smtClean="0">
                <a:solidFill>
                  <a:srgbClr val="2B78B0"/>
                </a:solidFill>
              </a:rPr>
              <a:t> </a:t>
            </a:r>
            <a:r>
              <a:rPr lang="zh-CN" altLang="en-US" dirty="0">
                <a:solidFill>
                  <a:srgbClr val="2B78B0"/>
                </a:solidFill>
              </a:rPr>
              <a:t>特征覆盖了检测窗口的一个子窗</a:t>
            </a:r>
            <a:r>
              <a:rPr lang="zh-CN" altLang="en-US" dirty="0" smtClean="0">
                <a:solidFill>
                  <a:srgbClr val="2B78B0"/>
                </a:solidFill>
              </a:rPr>
              <a:t>口</a:t>
            </a:r>
            <a:r>
              <a:rPr lang="zh-CN" altLang="zh-CN" dirty="0" smtClean="0">
                <a:solidFill>
                  <a:srgbClr val="2B78B0"/>
                </a:solidFill>
              </a:rPr>
              <a:t>。</a:t>
            </a:r>
            <a:endParaRPr lang="en-US" altLang="zh-CN" dirty="0" smtClean="0">
              <a:solidFill>
                <a:srgbClr val="2B78B0"/>
              </a:solidFill>
            </a:endParaRPr>
          </a:p>
          <a:p>
            <a:r>
              <a:rPr lang="en-US" altLang="zh-CN" dirty="0" err="1">
                <a:solidFill>
                  <a:srgbClr val="2B78B0"/>
                </a:solidFill>
              </a:rPr>
              <a:t>S</a:t>
            </a:r>
            <a:r>
              <a:rPr lang="en-US" altLang="zh-CN" dirty="0" err="1" smtClean="0">
                <a:solidFill>
                  <a:srgbClr val="2B78B0"/>
                </a:solidFill>
              </a:rPr>
              <a:t>hapelet</a:t>
            </a:r>
            <a:r>
              <a:rPr lang="zh-CN" altLang="en-US" dirty="0">
                <a:solidFill>
                  <a:srgbClr val="2B78B0"/>
                </a:solidFill>
              </a:rPr>
              <a:t>是一系列底层特征利用</a:t>
            </a:r>
            <a:r>
              <a:rPr lang="en-US" altLang="zh-CN" dirty="0" err="1">
                <a:solidFill>
                  <a:srgbClr val="2B78B0"/>
                </a:solidFill>
              </a:rPr>
              <a:t>AdaBoost</a:t>
            </a:r>
            <a:r>
              <a:rPr lang="zh-CN" altLang="en-US" dirty="0" smtClean="0">
                <a:solidFill>
                  <a:srgbClr val="2B78B0"/>
                </a:solidFill>
              </a:rPr>
              <a:t>算法组合而</a:t>
            </a:r>
            <a:r>
              <a:rPr lang="zh-CN" altLang="en-US" dirty="0">
                <a:solidFill>
                  <a:srgbClr val="2B78B0"/>
                </a:solidFill>
              </a:rPr>
              <a:t>成的中层特</a:t>
            </a:r>
            <a:r>
              <a:rPr lang="zh-CN" altLang="en-US" dirty="0" smtClean="0">
                <a:solidFill>
                  <a:srgbClr val="2B78B0"/>
                </a:solidFill>
              </a:rPr>
              <a:t>征</a:t>
            </a:r>
            <a:r>
              <a:rPr lang="zh-CN" altLang="zh-CN" dirty="0">
                <a:solidFill>
                  <a:srgbClr val="2B78B0"/>
                </a:solidFill>
              </a:rPr>
              <a:t>，</a:t>
            </a:r>
            <a:r>
              <a:rPr lang="zh-CN" altLang="en-US" dirty="0" smtClean="0">
                <a:solidFill>
                  <a:srgbClr val="2B78B0"/>
                </a:solidFill>
              </a:rPr>
              <a:t>其中每个底层特征是从</a:t>
            </a:r>
            <a:r>
              <a:rPr lang="en-US" altLang="zh-CN" dirty="0" err="1">
                <a:solidFill>
                  <a:srgbClr val="2B78B0"/>
                </a:solidFill>
              </a:rPr>
              <a:t>shapelet</a:t>
            </a:r>
            <a:r>
              <a:rPr lang="zh-CN" altLang="en-US" dirty="0">
                <a:solidFill>
                  <a:srgbClr val="2B78B0"/>
                </a:solidFill>
              </a:rPr>
              <a:t>覆盖</a:t>
            </a:r>
            <a:r>
              <a:rPr lang="zh-CN" altLang="en-US" dirty="0" smtClean="0">
                <a:solidFill>
                  <a:srgbClr val="2B78B0"/>
                </a:solidFill>
              </a:rPr>
              <a:t>的子窗口</a:t>
            </a:r>
            <a:r>
              <a:rPr lang="zh-CN" altLang="en-US" dirty="0" smtClean="0">
                <a:solidFill>
                  <a:srgbClr val="2B78B0"/>
                </a:solidFill>
              </a:rPr>
              <a:t>提取</a:t>
            </a:r>
            <a:r>
              <a:rPr lang="zh-CN" altLang="en-US" dirty="0" smtClean="0">
                <a:solidFill>
                  <a:srgbClr val="2B78B0"/>
                </a:solidFill>
              </a:rPr>
              <a:t>出的</a:t>
            </a:r>
            <a:r>
              <a:rPr lang="zh-CN" altLang="en-US" dirty="0">
                <a:solidFill>
                  <a:srgbClr val="2B78B0"/>
                </a:solidFill>
              </a:rPr>
              <a:t>位置、</a:t>
            </a:r>
            <a:r>
              <a:rPr lang="zh-CN" altLang="en-US" dirty="0" smtClean="0">
                <a:solidFill>
                  <a:srgbClr val="2B78B0"/>
                </a:solidFill>
              </a:rPr>
              <a:t>方向和强度</a:t>
            </a:r>
            <a:r>
              <a:rPr lang="zh-CN" altLang="en-US" dirty="0">
                <a:solidFill>
                  <a:srgbClr val="2B78B0"/>
                </a:solidFill>
              </a:rPr>
              <a:t>信息。 </a:t>
            </a:r>
          </a:p>
        </p:txBody>
      </p:sp>
    </p:spTree>
    <p:custDataLst>
      <p:tags r:id="rId1"/>
    </p:custDataLst>
    <p:extLst>
      <p:ext uri="{BB962C8B-B14F-4D97-AF65-F5344CB8AC3E}">
        <p14:creationId xmlns:p14="http://schemas.microsoft.com/office/powerpoint/2010/main" val="2772232610"/>
      </p:ext>
    </p:extLst>
  </p:cSld>
  <p:clrMapOvr>
    <a:masterClrMapping/>
  </p:clrMapOvr>
  <mc:AlternateContent xmlns:mc="http://schemas.openxmlformats.org/markup-compatibility/2006" xmlns:p14="http://schemas.microsoft.com/office/powerpoint/2010/main">
    <mc:Choice Requires="p14">
      <p:transition spd="slow" p14:dur="2000" advTm="67262"/>
    </mc:Choice>
    <mc:Fallback xmlns="">
      <p:transition spd="slow" advTm="67262"/>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fade">
                                      <p:cBhvr>
                                        <p:cTn id="10" dur="500"/>
                                        <p:tgtEl>
                                          <p:spTgt spid="23"/>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25"/>
                                        </p:tgtEl>
                                        <p:attrNameLst>
                                          <p:attrName>style.visibility</p:attrName>
                                        </p:attrNameLst>
                                      </p:cBhvr>
                                      <p:to>
                                        <p:strVal val="visible"/>
                                      </p:to>
                                    </p:set>
                                    <p:animEffect transition="in" filter="fade">
                                      <p:cBhvr>
                                        <p:cTn id="14"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p:bldP spid="25" grpId="0"/>
    </p:bldLst>
  </p:timing>
</p:sld>
</file>

<file path=ppt/tags/tag1.xml><?xml version="1.0" encoding="utf-8"?>
<p:tagLst xmlns:a="http://schemas.openxmlformats.org/drawingml/2006/main" xmlns:r="http://schemas.openxmlformats.org/officeDocument/2006/relationships" xmlns:p="http://schemas.openxmlformats.org/presentationml/2006/main">
  <p:tag name="TIMING" val="|5.6|4.8|6.6|17.1"/>
</p:tagLst>
</file>

<file path=ppt/tags/tag10.xml><?xml version="1.0" encoding="utf-8"?>
<p:tagLst xmlns:a="http://schemas.openxmlformats.org/drawingml/2006/main" xmlns:r="http://schemas.openxmlformats.org/officeDocument/2006/relationships" xmlns:p="http://schemas.openxmlformats.org/presentationml/2006/main">
  <p:tag name="TIMING" val="|5.6|4.8|6.6|17.1"/>
</p:tagLst>
</file>

<file path=ppt/tags/tag11.xml><?xml version="1.0" encoding="utf-8"?>
<p:tagLst xmlns:a="http://schemas.openxmlformats.org/drawingml/2006/main" xmlns:r="http://schemas.openxmlformats.org/officeDocument/2006/relationships" xmlns:p="http://schemas.openxmlformats.org/presentationml/2006/main">
  <p:tag name="TIMING" val="|5.6|4.8|6.6|17.1"/>
</p:tagLst>
</file>

<file path=ppt/tags/tag12.xml><?xml version="1.0" encoding="utf-8"?>
<p:tagLst xmlns:a="http://schemas.openxmlformats.org/drawingml/2006/main" xmlns:r="http://schemas.openxmlformats.org/officeDocument/2006/relationships" xmlns:p="http://schemas.openxmlformats.org/presentationml/2006/main">
  <p:tag name="TIMING" val="|5.6|4.8|6.6|17.1"/>
</p:tagLst>
</file>

<file path=ppt/tags/tag13.xml><?xml version="1.0" encoding="utf-8"?>
<p:tagLst xmlns:a="http://schemas.openxmlformats.org/drawingml/2006/main" xmlns:r="http://schemas.openxmlformats.org/officeDocument/2006/relationships" xmlns:p="http://schemas.openxmlformats.org/presentationml/2006/main">
  <p:tag name="TIMING" val="|5.6|4.8|6.6|17.1"/>
</p:tagLst>
</file>

<file path=ppt/tags/tag14.xml><?xml version="1.0" encoding="utf-8"?>
<p:tagLst xmlns:a="http://schemas.openxmlformats.org/drawingml/2006/main" xmlns:r="http://schemas.openxmlformats.org/officeDocument/2006/relationships" xmlns:p="http://schemas.openxmlformats.org/presentationml/2006/main">
  <p:tag name="TIMING" val="|5.6|4.8|6.6|17.1"/>
</p:tagLst>
</file>

<file path=ppt/tags/tag2.xml><?xml version="1.0" encoding="utf-8"?>
<p:tagLst xmlns:a="http://schemas.openxmlformats.org/drawingml/2006/main" xmlns:r="http://schemas.openxmlformats.org/officeDocument/2006/relationships" xmlns:p="http://schemas.openxmlformats.org/presentationml/2006/main">
  <p:tag name="TIMING" val="|5.6|4.8|6.6|17.1"/>
</p:tagLst>
</file>

<file path=ppt/tags/tag3.xml><?xml version="1.0" encoding="utf-8"?>
<p:tagLst xmlns:a="http://schemas.openxmlformats.org/drawingml/2006/main" xmlns:r="http://schemas.openxmlformats.org/officeDocument/2006/relationships" xmlns:p="http://schemas.openxmlformats.org/presentationml/2006/main">
  <p:tag name="TIMING" val="|5.6|4.8|6.6|17.1"/>
</p:tagLst>
</file>

<file path=ppt/tags/tag4.xml><?xml version="1.0" encoding="utf-8"?>
<p:tagLst xmlns:a="http://schemas.openxmlformats.org/drawingml/2006/main" xmlns:r="http://schemas.openxmlformats.org/officeDocument/2006/relationships" xmlns:p="http://schemas.openxmlformats.org/presentationml/2006/main">
  <p:tag name="TIMING" val="|5.6|4.8|6.6|17.1"/>
</p:tagLst>
</file>

<file path=ppt/tags/tag5.xml><?xml version="1.0" encoding="utf-8"?>
<p:tagLst xmlns:a="http://schemas.openxmlformats.org/drawingml/2006/main" xmlns:r="http://schemas.openxmlformats.org/officeDocument/2006/relationships" xmlns:p="http://schemas.openxmlformats.org/presentationml/2006/main">
  <p:tag name="TIMING" val="|5.6|4.8|6.6|17.1"/>
</p:tagLst>
</file>

<file path=ppt/tags/tag6.xml><?xml version="1.0" encoding="utf-8"?>
<p:tagLst xmlns:a="http://schemas.openxmlformats.org/drawingml/2006/main" xmlns:r="http://schemas.openxmlformats.org/officeDocument/2006/relationships" xmlns:p="http://schemas.openxmlformats.org/presentationml/2006/main">
  <p:tag name="TIMING" val="|5.6|4.8|6.6|17.1"/>
</p:tagLst>
</file>

<file path=ppt/tags/tag7.xml><?xml version="1.0" encoding="utf-8"?>
<p:tagLst xmlns:a="http://schemas.openxmlformats.org/drawingml/2006/main" xmlns:r="http://schemas.openxmlformats.org/officeDocument/2006/relationships" xmlns:p="http://schemas.openxmlformats.org/presentationml/2006/main">
  <p:tag name="TIMING" val="|5.6|4.8|6.6|17.1"/>
</p:tagLst>
</file>

<file path=ppt/tags/tag8.xml><?xml version="1.0" encoding="utf-8"?>
<p:tagLst xmlns:a="http://schemas.openxmlformats.org/drawingml/2006/main" xmlns:r="http://schemas.openxmlformats.org/officeDocument/2006/relationships" xmlns:p="http://schemas.openxmlformats.org/presentationml/2006/main">
  <p:tag name="TIMING" val="|5.6|4.8|6.6|17.1"/>
</p:tagLst>
</file>

<file path=ppt/tags/tag9.xml><?xml version="1.0" encoding="utf-8"?>
<p:tagLst xmlns:a="http://schemas.openxmlformats.org/drawingml/2006/main" xmlns:r="http://schemas.openxmlformats.org/officeDocument/2006/relationships" xmlns:p="http://schemas.openxmlformats.org/presentationml/2006/main">
  <p:tag name="TIMING" val="|5.6|4.8|6.6|17.1"/>
</p:tagLst>
</file>

<file path=ppt/theme/theme1.xml><?xml version="1.0" encoding="utf-8"?>
<a:theme xmlns:a="http://schemas.openxmlformats.org/drawingml/2006/main" name="Office 主题">
  <a:themeElements>
    <a:clrScheme name="学术蓝">
      <a:dk1>
        <a:sysClr val="windowText" lastClr="000000"/>
      </a:dk1>
      <a:lt1>
        <a:sysClr val="window" lastClr="FFFFFF"/>
      </a:lt1>
      <a:dk2>
        <a:srgbClr val="44546A"/>
      </a:dk2>
      <a:lt2>
        <a:srgbClr val="E7E6E6"/>
      </a:lt2>
      <a:accent1>
        <a:srgbClr val="0070C0"/>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2082</TotalTime>
  <Words>396</Words>
  <Application>Microsoft Macintosh PowerPoint</Application>
  <PresentationFormat>全屏显示(4:3)</PresentationFormat>
  <Paragraphs>122</Paragraphs>
  <Slides>21</Slides>
  <Notes>0</Notes>
  <HiddenSlides>0</HiddenSlides>
  <MMClips>0</MMClips>
  <ScaleCrop>false</ScaleCrop>
  <HeadingPairs>
    <vt:vector size="4" baseType="variant">
      <vt:variant>
        <vt:lpstr>主题</vt:lpstr>
      </vt:variant>
      <vt:variant>
        <vt:i4>1</vt:i4>
      </vt:variant>
      <vt:variant>
        <vt:lpstr>幻灯片标题</vt:lpstr>
      </vt:variant>
      <vt:variant>
        <vt:i4>21</vt:i4>
      </vt:variant>
    </vt:vector>
  </HeadingPairs>
  <TitlesOfParts>
    <vt:vector size="22"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1</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DY</dc:creator>
  <cp:lastModifiedBy>Wang Irene</cp:lastModifiedBy>
  <cp:revision>275</cp:revision>
  <dcterms:created xsi:type="dcterms:W3CDTF">2015-01-13T10:49:01Z</dcterms:created>
  <dcterms:modified xsi:type="dcterms:W3CDTF">2015-06-08T16:20:35Z</dcterms:modified>
</cp:coreProperties>
</file>