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30243463" cy="42808525"/>
  <p:notesSz cx="6858000" cy="9144000"/>
  <p:defaultTextStyle>
    <a:defPPr>
      <a:defRPr lang="fr-FR"/>
    </a:defPPr>
    <a:lvl1pPr marL="0" algn="l" defTabSz="4174327" rtl="0" eaLnBrk="1" latinLnBrk="0" hangingPunct="1">
      <a:defRPr sz="8200" kern="1200">
        <a:solidFill>
          <a:schemeClr val="tx1"/>
        </a:solidFill>
        <a:latin typeface="+mn-lt"/>
        <a:ea typeface="+mn-ea"/>
        <a:cs typeface="+mn-cs"/>
      </a:defRPr>
    </a:lvl1pPr>
    <a:lvl2pPr marL="2087164" algn="l" defTabSz="4174327" rtl="0" eaLnBrk="1" latinLnBrk="0" hangingPunct="1">
      <a:defRPr sz="8200" kern="1200">
        <a:solidFill>
          <a:schemeClr val="tx1"/>
        </a:solidFill>
        <a:latin typeface="+mn-lt"/>
        <a:ea typeface="+mn-ea"/>
        <a:cs typeface="+mn-cs"/>
      </a:defRPr>
    </a:lvl2pPr>
    <a:lvl3pPr marL="4174327" algn="l" defTabSz="4174327" rtl="0" eaLnBrk="1" latinLnBrk="0" hangingPunct="1">
      <a:defRPr sz="8200" kern="1200">
        <a:solidFill>
          <a:schemeClr val="tx1"/>
        </a:solidFill>
        <a:latin typeface="+mn-lt"/>
        <a:ea typeface="+mn-ea"/>
        <a:cs typeface="+mn-cs"/>
      </a:defRPr>
    </a:lvl3pPr>
    <a:lvl4pPr marL="6261491" algn="l" defTabSz="4174327" rtl="0" eaLnBrk="1" latinLnBrk="0" hangingPunct="1">
      <a:defRPr sz="8200" kern="1200">
        <a:solidFill>
          <a:schemeClr val="tx1"/>
        </a:solidFill>
        <a:latin typeface="+mn-lt"/>
        <a:ea typeface="+mn-ea"/>
        <a:cs typeface="+mn-cs"/>
      </a:defRPr>
    </a:lvl4pPr>
    <a:lvl5pPr marL="8348655" algn="l" defTabSz="4174327" rtl="0" eaLnBrk="1" latinLnBrk="0" hangingPunct="1">
      <a:defRPr sz="8200" kern="1200">
        <a:solidFill>
          <a:schemeClr val="tx1"/>
        </a:solidFill>
        <a:latin typeface="+mn-lt"/>
        <a:ea typeface="+mn-ea"/>
        <a:cs typeface="+mn-cs"/>
      </a:defRPr>
    </a:lvl5pPr>
    <a:lvl6pPr marL="10435819" algn="l" defTabSz="4174327" rtl="0" eaLnBrk="1" latinLnBrk="0" hangingPunct="1">
      <a:defRPr sz="8200" kern="1200">
        <a:solidFill>
          <a:schemeClr val="tx1"/>
        </a:solidFill>
        <a:latin typeface="+mn-lt"/>
        <a:ea typeface="+mn-ea"/>
        <a:cs typeface="+mn-cs"/>
      </a:defRPr>
    </a:lvl6pPr>
    <a:lvl7pPr marL="12522982" algn="l" defTabSz="4174327" rtl="0" eaLnBrk="1" latinLnBrk="0" hangingPunct="1">
      <a:defRPr sz="8200" kern="1200">
        <a:solidFill>
          <a:schemeClr val="tx1"/>
        </a:solidFill>
        <a:latin typeface="+mn-lt"/>
        <a:ea typeface="+mn-ea"/>
        <a:cs typeface="+mn-cs"/>
      </a:defRPr>
    </a:lvl7pPr>
    <a:lvl8pPr marL="14610146" algn="l" defTabSz="4174327" rtl="0" eaLnBrk="1" latinLnBrk="0" hangingPunct="1">
      <a:defRPr sz="8200" kern="1200">
        <a:solidFill>
          <a:schemeClr val="tx1"/>
        </a:solidFill>
        <a:latin typeface="+mn-lt"/>
        <a:ea typeface="+mn-ea"/>
        <a:cs typeface="+mn-cs"/>
      </a:defRPr>
    </a:lvl8pPr>
    <a:lvl9pPr marL="16697310" algn="l" defTabSz="4174327"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2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30" y="-5616"/>
      </p:cViewPr>
      <p:guideLst>
        <p:guide orient="horz" pos="13483"/>
        <p:guide pos="9526"/>
      </p:guideLst>
    </p:cSldViewPr>
  </p:slideViewPr>
  <p:notesTextViewPr>
    <p:cViewPr>
      <p:scale>
        <a:sx n="200" d="100"/>
        <a:sy n="200" d="100"/>
      </p:scale>
      <p:origin x="0" y="0"/>
    </p:cViewPr>
  </p:notesTextViewPr>
  <p:notesViewPr>
    <p:cSldViewPr>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B1535F-F13B-4603-8202-07B06D08BC26}" type="datetimeFigureOut">
              <a:rPr lang="fr-CH" smtClean="0"/>
              <a:t>14.08.2018</a:t>
            </a:fld>
            <a:endParaRPr lang="fr-CH"/>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DB66E0-01CF-40AC-9AC6-8862D9448D17}" type="slidenum">
              <a:rPr lang="fr-CH" smtClean="0"/>
              <a:t>‹N°›</a:t>
            </a:fld>
            <a:endParaRPr lang="fr-CH"/>
          </a:p>
        </p:txBody>
      </p:sp>
    </p:spTree>
    <p:extLst>
      <p:ext uri="{BB962C8B-B14F-4D97-AF65-F5344CB8AC3E}">
        <p14:creationId xmlns:p14="http://schemas.microsoft.com/office/powerpoint/2010/main" val="41375466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ffiche_ITI">
    <p:spTree>
      <p:nvGrpSpPr>
        <p:cNvPr id="1" name=""/>
        <p:cNvGrpSpPr/>
        <p:nvPr/>
      </p:nvGrpSpPr>
      <p:grpSpPr>
        <a:xfrm>
          <a:off x="0" y="0"/>
          <a:ext cx="0" cy="0"/>
          <a:chOff x="0" y="0"/>
          <a:chExt cx="0" cy="0"/>
        </a:xfrm>
      </p:grpSpPr>
      <p:sp>
        <p:nvSpPr>
          <p:cNvPr id="6" name="Espace réservé pour une image  5"/>
          <p:cNvSpPr>
            <a:spLocks noGrp="1"/>
          </p:cNvSpPr>
          <p:nvPr>
            <p:ph type="pic" sz="quarter" idx="11" hasCustomPrompt="1"/>
          </p:nvPr>
        </p:nvSpPr>
        <p:spPr>
          <a:xfrm>
            <a:off x="5328643" y="40198350"/>
            <a:ext cx="17713968" cy="2610174"/>
          </a:xfrm>
          <a:prstGeom prst="rect">
            <a:avLst/>
          </a:prstGeom>
        </p:spPr>
        <p:txBody>
          <a:bodyPr/>
          <a:lstStyle>
            <a:lvl1pPr marL="0" indent="0" algn="ctr">
              <a:buNone/>
              <a:defRPr sz="7200">
                <a:latin typeface="Arial Narrow" panose="020B0606020202030204" pitchFamily="34" charset="0"/>
              </a:defRPr>
            </a:lvl1pPr>
          </a:lstStyle>
          <a:p>
            <a:r>
              <a:rPr lang="fr-CH" dirty="0" smtClean="0"/>
              <a:t>Emplacement des logos éventuels du projet</a:t>
            </a:r>
            <a:endParaRPr lang="fr-CH" dirty="0"/>
          </a:p>
        </p:txBody>
      </p:sp>
      <p:sp>
        <p:nvSpPr>
          <p:cNvPr id="14" name="Espace réservé du texte 13"/>
          <p:cNvSpPr>
            <a:spLocks noGrp="1"/>
          </p:cNvSpPr>
          <p:nvPr>
            <p:ph type="body" sz="quarter" idx="12" hasCustomPrompt="1"/>
          </p:nvPr>
        </p:nvSpPr>
        <p:spPr>
          <a:xfrm rot="18541746">
            <a:off x="4037027" y="19429872"/>
            <a:ext cx="23582113" cy="1797497"/>
          </a:xfrm>
          <a:prstGeom prst="rect">
            <a:avLst/>
          </a:prstGeom>
        </p:spPr>
        <p:txBody>
          <a:bodyPr/>
          <a:lstStyle>
            <a:lvl1pPr marL="0" indent="0">
              <a:buNone/>
              <a:defRPr sz="9600">
                <a:latin typeface="Arial" panose="020B0604020202020204" pitchFamily="34" charset="0"/>
                <a:cs typeface="Arial" panose="020B0604020202020204" pitchFamily="34" charset="0"/>
              </a:defRPr>
            </a:lvl1pPr>
          </a:lstStyle>
          <a:p>
            <a:r>
              <a:rPr lang="fr-CH" sz="6600" dirty="0" smtClean="0">
                <a:latin typeface="Arial Narrow" pitchFamily="34" charset="0"/>
              </a:rPr>
              <a:t>Police d’écriture à employer: </a:t>
            </a:r>
            <a:r>
              <a:rPr lang="fr-CH" sz="6600" dirty="0" err="1" smtClean="0">
                <a:latin typeface="Arial Narrow" pitchFamily="34" charset="0"/>
              </a:rPr>
              <a:t>arial</a:t>
            </a:r>
            <a:r>
              <a:rPr lang="fr-CH" sz="6600" dirty="0" smtClean="0">
                <a:latin typeface="Arial Narrow" pitchFamily="34" charset="0"/>
              </a:rPr>
              <a:t> </a:t>
            </a:r>
            <a:r>
              <a:rPr lang="fr-CH" sz="6600" dirty="0" smtClean="0">
                <a:solidFill>
                  <a:srgbClr val="C00000"/>
                </a:solidFill>
                <a:latin typeface="Arial Narrow" pitchFamily="34" charset="0"/>
              </a:rPr>
              <a:t>uniquement</a:t>
            </a:r>
            <a:r>
              <a:rPr lang="fr-CH" sz="6600" dirty="0" smtClean="0">
                <a:latin typeface="Arial Narrow" pitchFamily="34" charset="0"/>
              </a:rPr>
              <a:t> – taille et couleur libres</a:t>
            </a:r>
            <a:endParaRPr lang="fr-CH" sz="6600" dirty="0">
              <a:latin typeface="Arial Narrow" pitchFamily="34" charset="0"/>
            </a:endParaRPr>
          </a:p>
        </p:txBody>
      </p:sp>
      <p:sp>
        <p:nvSpPr>
          <p:cNvPr id="19" name="Titre 18"/>
          <p:cNvSpPr>
            <a:spLocks noGrp="1"/>
          </p:cNvSpPr>
          <p:nvPr>
            <p:ph type="title" hasCustomPrompt="1"/>
          </p:nvPr>
        </p:nvSpPr>
        <p:spPr/>
        <p:txBody>
          <a:bodyPr/>
          <a:lstStyle>
            <a:lvl1pPr>
              <a:defRPr/>
            </a:lvl1pPr>
          </a:lstStyle>
          <a:p>
            <a:r>
              <a:rPr lang="fr-FR" dirty="0" smtClean="0"/>
              <a:t>Titre du projet</a:t>
            </a:r>
            <a:endParaRPr lang="fr-CH" dirty="0"/>
          </a:p>
        </p:txBody>
      </p:sp>
      <p:pic>
        <p:nvPicPr>
          <p:cNvPr id="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7463" y="0"/>
            <a:ext cx="30278388"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76159" r="1"/>
          <a:stretch/>
        </p:blipFill>
        <p:spPr bwMode="auto">
          <a:xfrm>
            <a:off x="23042611" y="38342888"/>
            <a:ext cx="7218314" cy="446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823" t="43585" r="82055" b="27392"/>
          <a:stretch/>
        </p:blipFill>
        <p:spPr bwMode="auto">
          <a:xfrm>
            <a:off x="144067" y="40270358"/>
            <a:ext cx="5184576"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54917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exte 1"/>
          <p:cNvSpPr>
            <a:spLocks noGrp="1"/>
          </p:cNvSpPr>
          <p:nvPr>
            <p:ph type="body" idx="1"/>
          </p:nvPr>
        </p:nvSpPr>
        <p:spPr>
          <a:xfrm>
            <a:off x="1512888" y="9988550"/>
            <a:ext cx="27217687" cy="28251150"/>
          </a:xfrm>
          <a:prstGeom prst="rect">
            <a:avLst/>
          </a:prstGeom>
        </p:spPr>
        <p:txBody>
          <a:bodyPr vert="horz" lIns="0" tIns="45720" rIns="91440" bIns="45720" rtlCol="0">
            <a:normAutofit/>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3" name="Espace réservé du titre 2"/>
          <p:cNvSpPr>
            <a:spLocks noGrp="1"/>
          </p:cNvSpPr>
          <p:nvPr>
            <p:ph type="title"/>
          </p:nvPr>
        </p:nvSpPr>
        <p:spPr>
          <a:xfrm>
            <a:off x="3744000" y="5040000"/>
            <a:ext cx="24336000" cy="1861200"/>
          </a:xfrm>
          <a:prstGeom prst="rect">
            <a:avLst/>
          </a:prstGeom>
        </p:spPr>
        <p:txBody>
          <a:bodyPr vert="horz" lIns="0" tIns="45720" rIns="91440" bIns="45720" rtlCol="0" anchor="ctr">
            <a:normAutofit/>
          </a:bodyPr>
          <a:lstStyle/>
          <a:p>
            <a:r>
              <a:rPr lang="fr-FR" dirty="0" smtClean="0"/>
              <a:t>Titre du projet</a:t>
            </a:r>
            <a:endParaRPr lang="fr-CH" dirty="0"/>
          </a:p>
        </p:txBody>
      </p:sp>
    </p:spTree>
    <p:extLst>
      <p:ext uri="{BB962C8B-B14F-4D97-AF65-F5344CB8AC3E}">
        <p14:creationId xmlns:p14="http://schemas.microsoft.com/office/powerpoint/2010/main" val="3826411234"/>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4174327" rtl="0" eaLnBrk="1" latinLnBrk="0" hangingPunct="1">
        <a:spcBef>
          <a:spcPct val="0"/>
        </a:spcBef>
        <a:buNone/>
        <a:defRPr sz="11500" kern="1200" baseline="0">
          <a:solidFill>
            <a:schemeClr val="tx1"/>
          </a:solidFill>
          <a:latin typeface="Arial Narrow" panose="020B0606020202030204" pitchFamily="34" charset="0"/>
          <a:ea typeface="+mj-ea"/>
          <a:cs typeface="+mj-cs"/>
        </a:defRPr>
      </a:lvl1pPr>
    </p:titleStyle>
    <p:bodyStyle>
      <a:lvl1pPr marL="0" indent="0" algn="l" defTabSz="4174327" rtl="0" eaLnBrk="1" latinLnBrk="0" hangingPunct="1">
        <a:spcBef>
          <a:spcPct val="20000"/>
        </a:spcBef>
        <a:buFont typeface="Arial" panose="020B0604020202020204" pitchFamily="34" charset="0"/>
        <a:buNone/>
        <a:defRPr sz="9600" kern="1200">
          <a:solidFill>
            <a:schemeClr val="tx1"/>
          </a:solidFill>
          <a:latin typeface="Arial" panose="020B0604020202020204" pitchFamily="34" charset="0"/>
          <a:ea typeface="+mn-ea"/>
          <a:cs typeface="Arial" panose="020B0604020202020204" pitchFamily="34" charset="0"/>
        </a:defRPr>
      </a:lvl1pPr>
      <a:lvl2pPr marL="2087164" indent="0" algn="l" defTabSz="4174327" rtl="0" eaLnBrk="1" latinLnBrk="0" hangingPunct="1">
        <a:spcBef>
          <a:spcPct val="20000"/>
        </a:spcBef>
        <a:buFont typeface="Arial" panose="020B0604020202020204" pitchFamily="34" charset="0"/>
        <a:buNone/>
        <a:defRPr sz="8800" kern="1200">
          <a:solidFill>
            <a:schemeClr val="tx1"/>
          </a:solidFill>
          <a:latin typeface="Arial" panose="020B0604020202020204" pitchFamily="34" charset="0"/>
          <a:ea typeface="+mn-ea"/>
          <a:cs typeface="Arial" panose="020B0604020202020204" pitchFamily="34" charset="0"/>
        </a:defRPr>
      </a:lvl2pPr>
      <a:lvl3pPr marL="4174327" indent="0" algn="l" defTabSz="4174327" rtl="0" eaLnBrk="1" latinLnBrk="0" hangingPunct="1">
        <a:spcBef>
          <a:spcPct val="20000"/>
        </a:spcBef>
        <a:buFont typeface="Arial" panose="020B0604020202020204" pitchFamily="34" charset="0"/>
        <a:buNone/>
        <a:defRPr sz="8000" kern="1200">
          <a:solidFill>
            <a:schemeClr val="tx1"/>
          </a:solidFill>
          <a:latin typeface="Arial" panose="020B0604020202020204" pitchFamily="34" charset="0"/>
          <a:ea typeface="+mn-ea"/>
          <a:cs typeface="Arial" panose="020B0604020202020204" pitchFamily="34" charset="0"/>
        </a:defRPr>
      </a:lvl3pPr>
      <a:lvl4pPr marL="6261491" indent="0" algn="l" defTabSz="4174327" rtl="0" eaLnBrk="1" latinLnBrk="0" hangingPunct="1">
        <a:spcBef>
          <a:spcPct val="20000"/>
        </a:spcBef>
        <a:buFont typeface="Arial" panose="020B0604020202020204" pitchFamily="34" charset="0"/>
        <a:buNone/>
        <a:defRPr sz="7200" kern="1200">
          <a:solidFill>
            <a:schemeClr val="tx1"/>
          </a:solidFill>
          <a:latin typeface="Arial" panose="020B0604020202020204" pitchFamily="34" charset="0"/>
          <a:ea typeface="+mn-ea"/>
          <a:cs typeface="Arial" panose="020B0604020202020204" pitchFamily="34" charset="0"/>
        </a:defRPr>
      </a:lvl4pPr>
      <a:lvl5pPr marL="8348655" indent="0" algn="l" defTabSz="4174327" rtl="0" eaLnBrk="1" latinLnBrk="0" hangingPunct="1">
        <a:spcBef>
          <a:spcPct val="20000"/>
        </a:spcBef>
        <a:buFont typeface="Arial" panose="020B0604020202020204" pitchFamily="34" charset="0"/>
        <a:buNone/>
        <a:defRPr sz="7200" kern="1200">
          <a:solidFill>
            <a:schemeClr val="tx1"/>
          </a:solidFill>
          <a:latin typeface="Arial" panose="020B0604020202020204" pitchFamily="34" charset="0"/>
          <a:ea typeface="+mn-ea"/>
          <a:cs typeface="Arial" panose="020B0604020202020204" pitchFamily="34" charset="0"/>
        </a:defRPr>
      </a:lvl5pPr>
      <a:lvl6pPr marL="11479400" indent="-1043582" algn="l" defTabSz="417432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66564" indent="-1043582" algn="l" defTabSz="417432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53728" indent="-1043582" algn="l" defTabSz="417432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40892" indent="-1043582" algn="l" defTabSz="417432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fr-FR"/>
      </a:defPPr>
      <a:lvl1pPr marL="0" algn="l" defTabSz="4174327" rtl="0" eaLnBrk="1" latinLnBrk="0" hangingPunct="1">
        <a:defRPr sz="8200" kern="1200">
          <a:solidFill>
            <a:schemeClr val="tx1"/>
          </a:solidFill>
          <a:latin typeface="+mn-lt"/>
          <a:ea typeface="+mn-ea"/>
          <a:cs typeface="+mn-cs"/>
        </a:defRPr>
      </a:lvl1pPr>
      <a:lvl2pPr marL="2087164" algn="l" defTabSz="4174327" rtl="0" eaLnBrk="1" latinLnBrk="0" hangingPunct="1">
        <a:defRPr sz="8200" kern="1200">
          <a:solidFill>
            <a:schemeClr val="tx1"/>
          </a:solidFill>
          <a:latin typeface="+mn-lt"/>
          <a:ea typeface="+mn-ea"/>
          <a:cs typeface="+mn-cs"/>
        </a:defRPr>
      </a:lvl2pPr>
      <a:lvl3pPr marL="4174327" algn="l" defTabSz="4174327" rtl="0" eaLnBrk="1" latinLnBrk="0" hangingPunct="1">
        <a:defRPr sz="8200" kern="1200">
          <a:solidFill>
            <a:schemeClr val="tx1"/>
          </a:solidFill>
          <a:latin typeface="+mn-lt"/>
          <a:ea typeface="+mn-ea"/>
          <a:cs typeface="+mn-cs"/>
        </a:defRPr>
      </a:lvl3pPr>
      <a:lvl4pPr marL="6261491" algn="l" defTabSz="4174327" rtl="0" eaLnBrk="1" latinLnBrk="0" hangingPunct="1">
        <a:defRPr sz="8200" kern="1200">
          <a:solidFill>
            <a:schemeClr val="tx1"/>
          </a:solidFill>
          <a:latin typeface="+mn-lt"/>
          <a:ea typeface="+mn-ea"/>
          <a:cs typeface="+mn-cs"/>
        </a:defRPr>
      </a:lvl4pPr>
      <a:lvl5pPr marL="8348655" algn="l" defTabSz="4174327" rtl="0" eaLnBrk="1" latinLnBrk="0" hangingPunct="1">
        <a:defRPr sz="8200" kern="1200">
          <a:solidFill>
            <a:schemeClr val="tx1"/>
          </a:solidFill>
          <a:latin typeface="+mn-lt"/>
          <a:ea typeface="+mn-ea"/>
          <a:cs typeface="+mn-cs"/>
        </a:defRPr>
      </a:lvl5pPr>
      <a:lvl6pPr marL="10435819" algn="l" defTabSz="4174327" rtl="0" eaLnBrk="1" latinLnBrk="0" hangingPunct="1">
        <a:defRPr sz="8200" kern="1200">
          <a:solidFill>
            <a:schemeClr val="tx1"/>
          </a:solidFill>
          <a:latin typeface="+mn-lt"/>
          <a:ea typeface="+mn-ea"/>
          <a:cs typeface="+mn-cs"/>
        </a:defRPr>
      </a:lvl6pPr>
      <a:lvl7pPr marL="12522982" algn="l" defTabSz="4174327" rtl="0" eaLnBrk="1" latinLnBrk="0" hangingPunct="1">
        <a:defRPr sz="8200" kern="1200">
          <a:solidFill>
            <a:schemeClr val="tx1"/>
          </a:solidFill>
          <a:latin typeface="+mn-lt"/>
          <a:ea typeface="+mn-ea"/>
          <a:cs typeface="+mn-cs"/>
        </a:defRPr>
      </a:lvl7pPr>
      <a:lvl8pPr marL="14610146" algn="l" defTabSz="4174327" rtl="0" eaLnBrk="1" latinLnBrk="0" hangingPunct="1">
        <a:defRPr sz="8200" kern="1200">
          <a:solidFill>
            <a:schemeClr val="tx1"/>
          </a:solidFill>
          <a:latin typeface="+mn-lt"/>
          <a:ea typeface="+mn-ea"/>
          <a:cs typeface="+mn-cs"/>
        </a:defRPr>
      </a:lvl8pPr>
      <a:lvl9pPr marL="16697310" algn="l" defTabSz="4174327"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tevenliatti/tagfs" TargetMode="Externa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2711" y="20790997"/>
            <a:ext cx="26062936" cy="11988447"/>
          </a:xfrm>
          <a:prstGeom prst="rect">
            <a:avLst/>
          </a:prstGeom>
        </p:spPr>
      </p:pic>
      <p:cxnSp>
        <p:nvCxnSpPr>
          <p:cNvPr id="32" name="Connecteur droit 31"/>
          <p:cNvCxnSpPr/>
          <p:nvPr/>
        </p:nvCxnSpPr>
        <p:spPr>
          <a:xfrm flipH="1">
            <a:off x="2304309" y="7992157"/>
            <a:ext cx="26171338" cy="0"/>
          </a:xfrm>
          <a:prstGeom prst="line">
            <a:avLst/>
          </a:prstGeom>
          <a:ln w="76200">
            <a:solidFill>
              <a:schemeClr val="accent1">
                <a:lumMod val="75000"/>
                <a:alpha val="27000"/>
              </a:schemeClr>
            </a:solidFill>
          </a:ln>
        </p:spPr>
        <p:style>
          <a:lnRef idx="1">
            <a:schemeClr val="accent1"/>
          </a:lnRef>
          <a:fillRef idx="0">
            <a:schemeClr val="accent1"/>
          </a:fillRef>
          <a:effectRef idx="0">
            <a:schemeClr val="accent1"/>
          </a:effectRef>
          <a:fontRef idx="minor">
            <a:schemeClr val="tx1"/>
          </a:fontRef>
        </p:style>
      </p:cxnSp>
      <p:sp>
        <p:nvSpPr>
          <p:cNvPr id="17" name="Espace réservé du texte 17"/>
          <p:cNvSpPr txBox="1">
            <a:spLocks/>
          </p:cNvSpPr>
          <p:nvPr/>
        </p:nvSpPr>
        <p:spPr>
          <a:xfrm>
            <a:off x="9505107" y="3978326"/>
            <a:ext cx="2232248" cy="902271"/>
          </a:xfrm>
          <a:prstGeom prst="rect">
            <a:avLst/>
          </a:prstGeom>
        </p:spPr>
        <p:txBody>
          <a:bodyPr lIns="0"/>
          <a:lstStyle>
            <a:lvl1pPr marL="0" indent="0" algn="l" defTabSz="4174327" rtl="0" eaLnBrk="1" latinLnBrk="0" hangingPunct="1">
              <a:spcBef>
                <a:spcPct val="20000"/>
              </a:spcBef>
              <a:buFont typeface="Arial" panose="020B0604020202020204" pitchFamily="34" charset="0"/>
              <a:buNone/>
              <a:defRPr sz="9600" kern="1200">
                <a:solidFill>
                  <a:schemeClr val="tx1"/>
                </a:solidFill>
                <a:latin typeface="Arial" panose="020B0604020202020204" pitchFamily="34" charset="0"/>
                <a:ea typeface="+mn-ea"/>
                <a:cs typeface="Arial" panose="020B0604020202020204" pitchFamily="34" charset="0"/>
              </a:defRPr>
            </a:lvl1pPr>
            <a:lvl2pPr marL="2087164" indent="0" algn="l" defTabSz="4174327" rtl="0" eaLnBrk="1" latinLnBrk="0" hangingPunct="1">
              <a:spcBef>
                <a:spcPct val="20000"/>
              </a:spcBef>
              <a:buFont typeface="Arial" panose="020B0604020202020204" pitchFamily="34" charset="0"/>
              <a:buNone/>
              <a:defRPr sz="8800" kern="1200">
                <a:solidFill>
                  <a:schemeClr val="tx1"/>
                </a:solidFill>
                <a:latin typeface="Arial" panose="020B0604020202020204" pitchFamily="34" charset="0"/>
                <a:ea typeface="+mn-ea"/>
                <a:cs typeface="Arial" panose="020B0604020202020204" pitchFamily="34" charset="0"/>
              </a:defRPr>
            </a:lvl2pPr>
            <a:lvl3pPr marL="4174327" indent="0" algn="l" defTabSz="4174327" rtl="0" eaLnBrk="1" latinLnBrk="0" hangingPunct="1">
              <a:spcBef>
                <a:spcPct val="20000"/>
              </a:spcBef>
              <a:buFont typeface="Arial" panose="020B0604020202020204" pitchFamily="34" charset="0"/>
              <a:buNone/>
              <a:defRPr sz="8000" kern="1200">
                <a:solidFill>
                  <a:schemeClr val="tx1"/>
                </a:solidFill>
                <a:latin typeface="Arial" panose="020B0604020202020204" pitchFamily="34" charset="0"/>
                <a:ea typeface="+mn-ea"/>
                <a:cs typeface="Arial" panose="020B0604020202020204" pitchFamily="34" charset="0"/>
              </a:defRPr>
            </a:lvl3pPr>
            <a:lvl4pPr marL="6261491" indent="0" algn="l" defTabSz="4174327" rtl="0" eaLnBrk="1" latinLnBrk="0" hangingPunct="1">
              <a:spcBef>
                <a:spcPct val="20000"/>
              </a:spcBef>
              <a:buFont typeface="Arial" panose="020B0604020202020204" pitchFamily="34" charset="0"/>
              <a:buNone/>
              <a:defRPr sz="7200" kern="1200">
                <a:solidFill>
                  <a:schemeClr val="tx1"/>
                </a:solidFill>
                <a:latin typeface="Arial" panose="020B0604020202020204" pitchFamily="34" charset="0"/>
                <a:ea typeface="+mn-ea"/>
                <a:cs typeface="Arial" panose="020B0604020202020204" pitchFamily="34" charset="0"/>
              </a:defRPr>
            </a:lvl4pPr>
            <a:lvl5pPr marL="8348655" indent="0" algn="l" defTabSz="4174327" rtl="0" eaLnBrk="1" latinLnBrk="0" hangingPunct="1">
              <a:spcBef>
                <a:spcPct val="20000"/>
              </a:spcBef>
              <a:buFont typeface="Arial" panose="020B0604020202020204" pitchFamily="34" charset="0"/>
              <a:buNone/>
              <a:defRPr sz="7200" kern="1200">
                <a:solidFill>
                  <a:schemeClr val="tx1"/>
                </a:solidFill>
                <a:latin typeface="Arial" panose="020B0604020202020204" pitchFamily="34" charset="0"/>
                <a:ea typeface="+mn-ea"/>
                <a:cs typeface="Arial" panose="020B0604020202020204" pitchFamily="34" charset="0"/>
              </a:defRPr>
            </a:lvl5pPr>
            <a:lvl6pPr marL="11479400" indent="-1043582" algn="l" defTabSz="417432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66564" indent="-1043582" algn="l" defTabSz="417432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53728" indent="-1043582" algn="l" defTabSz="417432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40892" indent="-1043582" algn="l" defTabSz="417432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a:lstStyle>
          <a:p>
            <a:r>
              <a:rPr lang="fr-CH" sz="4800" smtClean="0">
                <a:solidFill>
                  <a:schemeClr val="bg1">
                    <a:lumMod val="50000"/>
                  </a:schemeClr>
                </a:solidFill>
                <a:latin typeface="Arial Black" panose="020B0A04020102020204" pitchFamily="34" charset="0"/>
              </a:rPr>
              <a:t>2018  </a:t>
            </a:r>
            <a:endParaRPr lang="fr-CH" sz="4800" dirty="0">
              <a:solidFill>
                <a:schemeClr val="bg1">
                  <a:lumMod val="50000"/>
                </a:schemeClr>
              </a:solidFill>
              <a:latin typeface="Arial Black" panose="020B0A04020102020204" pitchFamily="34" charset="0"/>
            </a:endParaRPr>
          </a:p>
        </p:txBody>
      </p:sp>
      <p:sp>
        <p:nvSpPr>
          <p:cNvPr id="2" name="ZoneTexte 1"/>
          <p:cNvSpPr txBox="1"/>
          <p:nvPr/>
        </p:nvSpPr>
        <p:spPr>
          <a:xfrm>
            <a:off x="2301870" y="38188381"/>
            <a:ext cx="5760640" cy="1026550"/>
          </a:xfrm>
          <a:prstGeom prst="rect">
            <a:avLst/>
          </a:prstGeom>
          <a:noFill/>
        </p:spPr>
        <p:txBody>
          <a:bodyPr wrap="square" rtlCol="0">
            <a:spAutoFit/>
          </a:bodyPr>
          <a:lstStyle/>
          <a:p>
            <a:r>
              <a:rPr lang="fr-CH" sz="2800" b="1" dirty="0" smtClean="0">
                <a:latin typeface="Arial" panose="020B0604020202020204" pitchFamily="34" charset="0"/>
                <a:cs typeface="Arial" panose="020B0604020202020204" pitchFamily="34" charset="0"/>
              </a:rPr>
              <a:t>Etudiant </a:t>
            </a:r>
            <a:r>
              <a:rPr lang="fr-CH" sz="2800" dirty="0" smtClean="0">
                <a:latin typeface="Arial" panose="020B0604020202020204" pitchFamily="34" charset="0"/>
                <a:cs typeface="Arial" panose="020B0604020202020204" pitchFamily="34" charset="0"/>
              </a:rPr>
              <a:t>: Steven Liatti</a:t>
            </a:r>
          </a:p>
          <a:p>
            <a:pPr>
              <a:spcBef>
                <a:spcPts val="600"/>
              </a:spcBef>
              <a:spcAft>
                <a:spcPts val="600"/>
              </a:spcAft>
            </a:pPr>
            <a:r>
              <a:rPr lang="fr-CH" sz="2800" b="1" dirty="0" smtClean="0">
                <a:latin typeface="Arial" panose="020B0604020202020204" pitchFamily="34" charset="0"/>
                <a:cs typeface="Arial" panose="020B0604020202020204" pitchFamily="34" charset="0"/>
              </a:rPr>
              <a:t>Professeur : </a:t>
            </a:r>
            <a:r>
              <a:rPr lang="fr-CH" sz="2800" dirty="0" smtClean="0">
                <a:latin typeface="Arial" panose="020B0604020202020204" pitchFamily="34" charset="0"/>
                <a:cs typeface="Arial" panose="020B0604020202020204" pitchFamily="34" charset="0"/>
              </a:rPr>
              <a:t>Florent Glück</a:t>
            </a:r>
            <a:endParaRPr lang="fr-CH" sz="2800" b="1" i="1" dirty="0">
              <a:latin typeface="Arial" panose="020B0604020202020204" pitchFamily="34" charset="0"/>
              <a:cs typeface="Arial" panose="020B0604020202020204" pitchFamily="34" charset="0"/>
            </a:endParaRPr>
          </a:p>
        </p:txBody>
      </p:sp>
      <p:sp>
        <p:nvSpPr>
          <p:cNvPr id="4" name="ZoneTexte 3"/>
          <p:cNvSpPr txBox="1"/>
          <p:nvPr/>
        </p:nvSpPr>
        <p:spPr>
          <a:xfrm>
            <a:off x="2284396" y="8058583"/>
            <a:ext cx="4903907" cy="830997"/>
          </a:xfrm>
          <a:prstGeom prst="rect">
            <a:avLst/>
          </a:prstGeom>
          <a:noFill/>
        </p:spPr>
        <p:txBody>
          <a:bodyPr wrap="none" rtlCol="0">
            <a:spAutoFit/>
          </a:bodyPr>
          <a:lstStyle/>
          <a:p>
            <a:r>
              <a:rPr lang="fr-CH" sz="4800" b="1" dirty="0" smtClean="0">
                <a:solidFill>
                  <a:schemeClr val="accent1">
                    <a:lumMod val="75000"/>
                  </a:schemeClr>
                </a:solidFill>
                <a:latin typeface="Arial" panose="020B0604020202020204" pitchFamily="34" charset="0"/>
                <a:cs typeface="Arial" panose="020B0604020202020204" pitchFamily="34" charset="0"/>
              </a:rPr>
              <a:t>INTRODUCTION</a:t>
            </a:r>
            <a:endParaRPr lang="fr-CH" sz="7200" b="1" dirty="0">
              <a:solidFill>
                <a:schemeClr val="accent1">
                  <a:lumMod val="75000"/>
                </a:schemeClr>
              </a:solidFill>
              <a:latin typeface="Arial" panose="020B0604020202020204" pitchFamily="34" charset="0"/>
              <a:cs typeface="Arial" panose="020B0604020202020204" pitchFamily="34" charset="0"/>
            </a:endParaRPr>
          </a:p>
        </p:txBody>
      </p:sp>
      <p:sp>
        <p:nvSpPr>
          <p:cNvPr id="30" name="Rectangle à coins arrondis 29"/>
          <p:cNvSpPr/>
          <p:nvPr/>
        </p:nvSpPr>
        <p:spPr>
          <a:xfrm>
            <a:off x="2284393" y="5344830"/>
            <a:ext cx="26174319" cy="2082573"/>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0500" b="1" dirty="0">
                <a:solidFill>
                  <a:schemeClr val="accent1">
                    <a:lumMod val="75000"/>
                  </a:schemeClr>
                </a:solidFill>
                <a:latin typeface="Arial Narrow" panose="020B0606020202030204" pitchFamily="34" charset="0"/>
                <a:ea typeface="Cambria" panose="02040503050406030204" pitchFamily="18" charset="0"/>
                <a:cs typeface="Arial" panose="020B0604020202020204" pitchFamily="34" charset="0"/>
              </a:rPr>
              <a:t>TagFS</a:t>
            </a:r>
            <a:r>
              <a:rPr lang="fr-CH" sz="10500" dirty="0">
                <a:solidFill>
                  <a:schemeClr val="accent1">
                    <a:lumMod val="75000"/>
                  </a:schemeClr>
                </a:solidFill>
                <a:latin typeface="Arial Narrow" panose="020B0606020202030204" pitchFamily="34" charset="0"/>
                <a:ea typeface="Cambria" panose="02040503050406030204" pitchFamily="18" charset="0"/>
                <a:cs typeface="Arial" panose="020B0604020202020204" pitchFamily="34" charset="0"/>
              </a:rPr>
              <a:t> - Système d’étiquetage des fichiers avec Rust</a:t>
            </a:r>
          </a:p>
        </p:txBody>
      </p:sp>
      <p:sp>
        <p:nvSpPr>
          <p:cNvPr id="37" name="Rectangle à coins arrondis 36"/>
          <p:cNvSpPr/>
          <p:nvPr/>
        </p:nvSpPr>
        <p:spPr>
          <a:xfrm>
            <a:off x="2327718" y="34725742"/>
            <a:ext cx="26199269" cy="2630968"/>
          </a:xfrm>
          <a:prstGeom prst="roundRect">
            <a:avLst/>
          </a:prstGeom>
          <a:solidFill>
            <a:srgbClr val="FFFFFF"/>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10000"/>
              </a:lnSpc>
            </a:pPr>
            <a:r>
              <a:rPr lang="fr-CH" sz="3400" dirty="0">
                <a:solidFill>
                  <a:schemeClr val="tx1"/>
                </a:solidFill>
                <a:latin typeface="Arial" panose="020B0604020202020204" pitchFamily="34" charset="0"/>
                <a:cs typeface="Arial" panose="020B0604020202020204" pitchFamily="34" charset="0"/>
              </a:rPr>
              <a:t>Ce projet </a:t>
            </a:r>
            <a:r>
              <a:rPr lang="fr-CH" sz="3400" dirty="0" smtClean="0">
                <a:solidFill>
                  <a:schemeClr val="tx1"/>
                </a:solidFill>
                <a:latin typeface="Arial" panose="020B0604020202020204" pitchFamily="34" charset="0"/>
                <a:cs typeface="Arial" panose="020B0604020202020204" pitchFamily="34" charset="0"/>
              </a:rPr>
              <a:t>démontre l’efficacité </a:t>
            </a:r>
            <a:r>
              <a:rPr lang="fr-CH" sz="3400" dirty="0">
                <a:solidFill>
                  <a:schemeClr val="tx1"/>
                </a:solidFill>
                <a:latin typeface="Arial" panose="020B0604020202020204" pitchFamily="34" charset="0"/>
                <a:cs typeface="Arial" panose="020B0604020202020204" pitchFamily="34" charset="0"/>
              </a:rPr>
              <a:t>de Rust pour la réalisation d’applications système performantes. Le système réalisé stocke les tags dans les attributs étendus des fichiers et surveille et indexe l’arborescence du système de fichiers avec une latence </a:t>
            </a:r>
            <a:r>
              <a:rPr lang="fr-CH" sz="3400" dirty="0" smtClean="0">
                <a:solidFill>
                  <a:schemeClr val="tx1"/>
                </a:solidFill>
                <a:latin typeface="Arial" panose="020B0604020202020204" pitchFamily="34" charset="0"/>
                <a:cs typeface="Arial" panose="020B0604020202020204" pitchFamily="34" charset="0"/>
              </a:rPr>
              <a:t>faible. </a:t>
            </a:r>
            <a:r>
              <a:rPr lang="fr-CH" sz="3400" dirty="0">
                <a:solidFill>
                  <a:schemeClr val="tx1"/>
                </a:solidFill>
                <a:latin typeface="Arial" panose="020B0604020202020204" pitchFamily="34" charset="0"/>
                <a:cs typeface="Arial" panose="020B0604020202020204" pitchFamily="34" charset="0"/>
              </a:rPr>
              <a:t>L</a:t>
            </a:r>
            <a:r>
              <a:rPr lang="fr-CH" sz="3400" dirty="0" smtClean="0">
                <a:solidFill>
                  <a:schemeClr val="tx1"/>
                </a:solidFill>
                <a:latin typeface="Arial" panose="020B0604020202020204" pitchFamily="34" charset="0"/>
                <a:cs typeface="Arial" panose="020B0604020202020204" pitchFamily="34" charset="0"/>
              </a:rPr>
              <a:t>’utilisateur </a:t>
            </a:r>
            <a:r>
              <a:rPr lang="fr-CH" sz="3400" dirty="0">
                <a:solidFill>
                  <a:schemeClr val="tx1"/>
                </a:solidFill>
                <a:latin typeface="Arial" panose="020B0604020202020204" pitchFamily="34" charset="0"/>
                <a:cs typeface="Arial" panose="020B0604020202020204" pitchFamily="34" charset="0"/>
              </a:rPr>
              <a:t>peut retrouver facilement et rapidement ses fichiers </a:t>
            </a:r>
            <a:r>
              <a:rPr lang="fr-CH" sz="3400" dirty="0" smtClean="0">
                <a:solidFill>
                  <a:schemeClr val="tx1"/>
                </a:solidFill>
                <a:latin typeface="Arial" panose="020B0604020202020204" pitchFamily="34" charset="0"/>
                <a:cs typeface="Arial" panose="020B0604020202020204" pitchFamily="34" charset="0"/>
              </a:rPr>
              <a:t>grâce à </a:t>
            </a:r>
            <a:r>
              <a:rPr lang="fr-CH" sz="3400" dirty="0">
                <a:solidFill>
                  <a:schemeClr val="tx1"/>
                </a:solidFill>
                <a:latin typeface="Arial" panose="020B0604020202020204" pitchFamily="34" charset="0"/>
                <a:cs typeface="Arial" panose="020B0604020202020204" pitchFamily="34" charset="0"/>
              </a:rPr>
              <a:t>des requêtes sur des tags. </a:t>
            </a:r>
            <a:r>
              <a:rPr lang="fr-CH" sz="3400" dirty="0" smtClean="0">
                <a:solidFill>
                  <a:schemeClr val="tx1"/>
                </a:solidFill>
                <a:latin typeface="Arial" panose="020B0604020202020204" pitchFamily="34" charset="0"/>
                <a:cs typeface="Arial" panose="020B0604020202020204" pitchFamily="34" charset="0"/>
              </a:rPr>
              <a:t>Ce </a:t>
            </a:r>
            <a:r>
              <a:rPr lang="fr-CH" sz="3400" dirty="0">
                <a:solidFill>
                  <a:schemeClr val="tx1"/>
                </a:solidFill>
                <a:latin typeface="Arial" panose="020B0604020202020204" pitchFamily="34" charset="0"/>
                <a:cs typeface="Arial" panose="020B0604020202020204" pitchFamily="34" charset="0"/>
              </a:rPr>
              <a:t>projet </a:t>
            </a:r>
            <a:r>
              <a:rPr lang="fr-CH" sz="3400" dirty="0" smtClean="0">
                <a:solidFill>
                  <a:schemeClr val="tx1"/>
                </a:solidFill>
                <a:latin typeface="Arial" panose="020B0604020202020204" pitchFamily="34" charset="0"/>
                <a:cs typeface="Arial" panose="020B0604020202020204" pitchFamily="34" charset="0"/>
              </a:rPr>
              <a:t>open-source est </a:t>
            </a:r>
            <a:r>
              <a:rPr lang="fr-CH" sz="3400" dirty="0">
                <a:solidFill>
                  <a:schemeClr val="tx1"/>
                </a:solidFill>
                <a:latin typeface="Arial" panose="020B0604020202020204" pitchFamily="34" charset="0"/>
                <a:cs typeface="Arial" panose="020B0604020202020204" pitchFamily="34" charset="0"/>
              </a:rPr>
              <a:t>disponible sur </a:t>
            </a:r>
            <a:r>
              <a:rPr lang="fr-CH" sz="3400" dirty="0" err="1" smtClean="0">
                <a:solidFill>
                  <a:schemeClr val="tx1"/>
                </a:solidFill>
                <a:latin typeface="Arial" panose="020B0604020202020204" pitchFamily="34" charset="0"/>
                <a:cs typeface="Arial" panose="020B0604020202020204" pitchFamily="34" charset="0"/>
              </a:rPr>
              <a:t>GitHub</a:t>
            </a:r>
            <a:r>
              <a:rPr lang="fr-CH" sz="3400" dirty="0" smtClean="0">
                <a:solidFill>
                  <a:schemeClr val="tx1"/>
                </a:solidFill>
                <a:latin typeface="Arial" panose="020B0604020202020204" pitchFamily="34" charset="0"/>
                <a:cs typeface="Arial" panose="020B0604020202020204" pitchFamily="34" charset="0"/>
              </a:rPr>
              <a:t> à l’adresse </a:t>
            </a:r>
            <a:r>
              <a:rPr lang="fr-CH" sz="3400" dirty="0" smtClean="0">
                <a:solidFill>
                  <a:schemeClr val="tx1"/>
                </a:solidFill>
                <a:latin typeface="Arial" panose="020B0604020202020204" pitchFamily="34" charset="0"/>
                <a:cs typeface="Arial" panose="020B0604020202020204" pitchFamily="34" charset="0"/>
                <a:hlinkClick r:id="rId3"/>
              </a:rPr>
              <a:t>https</a:t>
            </a:r>
            <a:r>
              <a:rPr lang="fr-CH" sz="3400" dirty="0">
                <a:solidFill>
                  <a:schemeClr val="tx1"/>
                </a:solidFill>
                <a:latin typeface="Arial" panose="020B0604020202020204" pitchFamily="34" charset="0"/>
                <a:cs typeface="Arial" panose="020B0604020202020204" pitchFamily="34" charset="0"/>
                <a:hlinkClick r:id="rId3"/>
              </a:rPr>
              <a:t>://</a:t>
            </a:r>
            <a:r>
              <a:rPr lang="fr-CH" sz="3400" dirty="0" smtClean="0">
                <a:solidFill>
                  <a:schemeClr val="tx1"/>
                </a:solidFill>
                <a:latin typeface="Arial" panose="020B0604020202020204" pitchFamily="34" charset="0"/>
                <a:cs typeface="Arial" panose="020B0604020202020204" pitchFamily="34" charset="0"/>
                <a:hlinkClick r:id="rId3"/>
              </a:rPr>
              <a:t>github.com/stevenliatti/tagfs</a:t>
            </a:r>
            <a:r>
              <a:rPr lang="fr-CH" sz="3400" dirty="0" smtClean="0">
                <a:solidFill>
                  <a:schemeClr val="tx1"/>
                </a:solidFill>
                <a:latin typeface="Arial" panose="020B0604020202020204" pitchFamily="34" charset="0"/>
                <a:cs typeface="Arial" panose="020B0604020202020204" pitchFamily="34" charset="0"/>
              </a:rPr>
              <a:t>.</a:t>
            </a:r>
            <a:endParaRPr lang="fr-CH" sz="3400" dirty="0">
              <a:solidFill>
                <a:schemeClr val="tx1"/>
              </a:solidFill>
              <a:latin typeface="Arial" panose="020B0604020202020204" pitchFamily="34" charset="0"/>
              <a:cs typeface="Arial" panose="020B0604020202020204" pitchFamily="34" charset="0"/>
            </a:endParaRPr>
          </a:p>
        </p:txBody>
      </p:sp>
      <p:sp>
        <p:nvSpPr>
          <p:cNvPr id="43" name="Rectangle à coins arrondis 42"/>
          <p:cNvSpPr/>
          <p:nvPr/>
        </p:nvSpPr>
        <p:spPr>
          <a:xfrm>
            <a:off x="2304846" y="15173040"/>
            <a:ext cx="10911816" cy="5009585"/>
          </a:xfrm>
          <a:prstGeom prst="roundRect">
            <a:avLst/>
          </a:prstGeom>
          <a:solidFill>
            <a:schemeClr val="accent1">
              <a:lumMod val="60000"/>
              <a:lumOff val="40000"/>
              <a:alpha val="2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10000"/>
              </a:lnSpc>
              <a:spcBef>
                <a:spcPts val="600"/>
              </a:spcBef>
              <a:spcAft>
                <a:spcPts val="200"/>
              </a:spcAft>
            </a:pPr>
            <a:r>
              <a:rPr lang="fr-CH" sz="3400" b="1" dirty="0" smtClean="0">
                <a:solidFill>
                  <a:schemeClr val="tx1"/>
                </a:solidFill>
                <a:latin typeface="Arial" panose="020B0604020202020204" pitchFamily="34" charset="0"/>
                <a:cs typeface="Arial" panose="020B0604020202020204" pitchFamily="34" charset="0"/>
              </a:rPr>
              <a:t>Tag </a:t>
            </a:r>
            <a:r>
              <a:rPr lang="fr-CH" sz="3400" b="1" dirty="0">
                <a:solidFill>
                  <a:schemeClr val="tx1"/>
                </a:solidFill>
                <a:latin typeface="Arial" panose="020B0604020202020204" pitchFamily="34" charset="0"/>
                <a:cs typeface="Arial" panose="020B0604020202020204" pitchFamily="34" charset="0"/>
              </a:rPr>
              <a:t>Manager </a:t>
            </a:r>
            <a:endParaRPr lang="fr-CH" sz="3400" b="1" dirty="0" smtClean="0">
              <a:solidFill>
                <a:schemeClr val="tx1"/>
              </a:solidFill>
              <a:latin typeface="Arial" panose="020B0604020202020204" pitchFamily="34" charset="0"/>
              <a:cs typeface="Arial" panose="020B0604020202020204" pitchFamily="34" charset="0"/>
            </a:endParaRPr>
          </a:p>
          <a:p>
            <a:pPr algn="just">
              <a:lnSpc>
                <a:spcPct val="110000"/>
              </a:lnSpc>
            </a:pPr>
            <a:r>
              <a:rPr lang="fr-CH" sz="3400" dirty="0" smtClean="0">
                <a:solidFill>
                  <a:schemeClr val="tx1"/>
                </a:solidFill>
                <a:latin typeface="Arial" panose="020B0604020202020204" pitchFamily="34" charset="0"/>
                <a:cs typeface="Arial" panose="020B0604020202020204" pitchFamily="34" charset="0"/>
              </a:rPr>
              <a:t>Ce programme permet </a:t>
            </a:r>
            <a:r>
              <a:rPr lang="fr-CH" sz="3400" dirty="0">
                <a:solidFill>
                  <a:schemeClr val="tx1"/>
                </a:solidFill>
                <a:latin typeface="Arial" panose="020B0604020202020204" pitchFamily="34" charset="0"/>
                <a:cs typeface="Arial" panose="020B0604020202020204" pitchFamily="34" charset="0"/>
              </a:rPr>
              <a:t>de gérer les tags des fichiers et répertoires (liste, ajout et suppression) en stockant ces tags dans les attributs étendus des </a:t>
            </a:r>
            <a:r>
              <a:rPr lang="fr-CH" sz="3400" dirty="0" smtClean="0">
                <a:solidFill>
                  <a:schemeClr val="tx1"/>
                </a:solidFill>
                <a:latin typeface="Arial" panose="020B0604020202020204" pitchFamily="34" charset="0"/>
                <a:cs typeface="Arial" panose="020B0604020202020204" pitchFamily="34" charset="0"/>
              </a:rPr>
              <a:t>fichiers</a:t>
            </a:r>
            <a:r>
              <a:rPr lang="fr-CH" sz="3400" dirty="0">
                <a:solidFill>
                  <a:schemeClr val="tx1"/>
                </a:solidFill>
                <a:latin typeface="Arial" panose="020B0604020202020204" pitchFamily="34" charset="0"/>
                <a:cs typeface="Arial" panose="020B0604020202020204" pitchFamily="34" charset="0"/>
              </a:rPr>
              <a:t>.</a:t>
            </a:r>
            <a:r>
              <a:rPr lang="fr-CH" sz="3400" dirty="0" smtClean="0">
                <a:solidFill>
                  <a:schemeClr val="tx1"/>
                </a:solidFill>
                <a:latin typeface="Arial" panose="020B0604020202020204" pitchFamily="34" charset="0"/>
                <a:cs typeface="Arial" panose="020B0604020202020204" pitchFamily="34" charset="0"/>
              </a:rPr>
              <a:t> </a:t>
            </a:r>
            <a:r>
              <a:rPr lang="fr-CH" sz="3400" dirty="0">
                <a:solidFill>
                  <a:schemeClr val="tx1"/>
                </a:solidFill>
                <a:latin typeface="Arial" panose="020B0604020202020204" pitchFamily="34" charset="0"/>
                <a:cs typeface="Arial" panose="020B0604020202020204" pitchFamily="34" charset="0"/>
              </a:rPr>
              <a:t>Il offre également la possibilité d’exécuter des requêtes pour récupérer la liste des fichiers contenant les tags donnés et la liste des tags existants </a:t>
            </a:r>
            <a:r>
              <a:rPr lang="fr-CH" sz="3400" dirty="0" smtClean="0">
                <a:solidFill>
                  <a:schemeClr val="tx1"/>
                </a:solidFill>
                <a:latin typeface="Arial" panose="020B0604020202020204" pitchFamily="34" charset="0"/>
                <a:cs typeface="Arial" panose="020B0604020202020204" pitchFamily="34" charset="0"/>
              </a:rPr>
              <a:t>ainsi que de renommer </a:t>
            </a:r>
            <a:r>
              <a:rPr lang="fr-CH" sz="3400" dirty="0">
                <a:solidFill>
                  <a:schemeClr val="tx1"/>
                </a:solidFill>
                <a:latin typeface="Arial" panose="020B0604020202020204" pitchFamily="34" charset="0"/>
                <a:cs typeface="Arial" panose="020B0604020202020204" pitchFamily="34" charset="0"/>
              </a:rPr>
              <a:t>un tag. </a:t>
            </a:r>
          </a:p>
        </p:txBody>
      </p:sp>
      <p:sp>
        <p:nvSpPr>
          <p:cNvPr id="48" name="Rectangle à coins arrondis 47"/>
          <p:cNvSpPr/>
          <p:nvPr/>
        </p:nvSpPr>
        <p:spPr>
          <a:xfrm>
            <a:off x="13538808" y="15173040"/>
            <a:ext cx="14938092" cy="5009585"/>
          </a:xfrm>
          <a:prstGeom prst="roundRect">
            <a:avLst/>
          </a:prstGeom>
          <a:solidFill>
            <a:schemeClr val="accent1">
              <a:lumMod val="60000"/>
              <a:lumOff val="40000"/>
              <a:alpha val="2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10000"/>
              </a:lnSpc>
              <a:spcBef>
                <a:spcPts val="600"/>
              </a:spcBef>
              <a:spcAft>
                <a:spcPts val="200"/>
              </a:spcAft>
            </a:pPr>
            <a:endParaRPr lang="fr-CH" sz="3400" b="1" dirty="0" smtClean="0">
              <a:solidFill>
                <a:schemeClr val="tx1"/>
              </a:solidFill>
              <a:latin typeface="Arial" panose="020B0604020202020204" pitchFamily="34" charset="0"/>
              <a:cs typeface="Arial" panose="020B0604020202020204" pitchFamily="34" charset="0"/>
            </a:endParaRPr>
          </a:p>
          <a:p>
            <a:pPr algn="just">
              <a:lnSpc>
                <a:spcPct val="110000"/>
              </a:lnSpc>
              <a:spcBef>
                <a:spcPts val="600"/>
              </a:spcBef>
              <a:spcAft>
                <a:spcPts val="200"/>
              </a:spcAft>
            </a:pPr>
            <a:r>
              <a:rPr lang="fr-CH" sz="3400" b="1" dirty="0">
                <a:solidFill>
                  <a:schemeClr val="tx1"/>
                </a:solidFill>
                <a:latin typeface="Arial" panose="020B0604020202020204" pitchFamily="34" charset="0"/>
                <a:cs typeface="Arial" panose="020B0604020202020204" pitchFamily="34" charset="0"/>
              </a:rPr>
              <a:t>Tag Engine</a:t>
            </a:r>
          </a:p>
          <a:p>
            <a:pPr algn="just">
              <a:lnSpc>
                <a:spcPct val="110000"/>
              </a:lnSpc>
            </a:pPr>
            <a:r>
              <a:rPr lang="fr-CH" sz="3400" dirty="0" smtClean="0">
                <a:solidFill>
                  <a:schemeClr val="tx1"/>
                </a:solidFill>
                <a:latin typeface="Arial" panose="020B0604020202020204" pitchFamily="34" charset="0"/>
                <a:cs typeface="Arial" panose="020B0604020202020204" pitchFamily="34" charset="0"/>
              </a:rPr>
              <a:t>Ce </a:t>
            </a:r>
            <a:r>
              <a:rPr lang="fr-CH" sz="3400" dirty="0">
                <a:solidFill>
                  <a:schemeClr val="tx1"/>
                </a:solidFill>
                <a:latin typeface="Arial" panose="020B0604020202020204" pitchFamily="34" charset="0"/>
                <a:cs typeface="Arial" panose="020B0604020202020204" pitchFamily="34" charset="0"/>
              </a:rPr>
              <a:t>programme surveille l’arborescence des fichiers avec </a:t>
            </a:r>
            <a:r>
              <a:rPr lang="fr-CH" sz="3400" i="1" dirty="0" err="1">
                <a:solidFill>
                  <a:schemeClr val="tx1"/>
                </a:solidFill>
                <a:latin typeface="Arial" panose="020B0604020202020204" pitchFamily="34" charset="0"/>
                <a:cs typeface="Arial" panose="020B0604020202020204" pitchFamily="34" charset="0"/>
              </a:rPr>
              <a:t>inotify</a:t>
            </a:r>
            <a:r>
              <a:rPr lang="fr-CH" sz="3400" dirty="0">
                <a:solidFill>
                  <a:schemeClr val="tx1"/>
                </a:solidFill>
                <a:latin typeface="Arial" panose="020B0604020202020204" pitchFamily="34" charset="0"/>
                <a:cs typeface="Arial" panose="020B0604020202020204" pitchFamily="34" charset="0"/>
              </a:rPr>
              <a:t> et maintient les relations entre tags, fichiers et répertoires à l’aide d’un graphe orienté, dont les nœuds représentent soit des tags, des répertoires ou des </a:t>
            </a:r>
            <a:r>
              <a:rPr lang="fr-CH" sz="3400" dirty="0" smtClean="0">
                <a:solidFill>
                  <a:schemeClr val="tx1"/>
                </a:solidFill>
                <a:latin typeface="Arial" panose="020B0604020202020204" pitchFamily="34" charset="0"/>
                <a:cs typeface="Arial" panose="020B0604020202020204" pitchFamily="34" charset="0"/>
              </a:rPr>
              <a:t>fichiers, </a:t>
            </a:r>
            <a:r>
              <a:rPr lang="fr-CH" sz="3400" dirty="0">
                <a:solidFill>
                  <a:schemeClr val="tx1"/>
                </a:solidFill>
                <a:latin typeface="Arial" panose="020B0604020202020204" pitchFamily="34" charset="0"/>
                <a:cs typeface="Arial" panose="020B0604020202020204" pitchFamily="34" charset="0"/>
              </a:rPr>
              <a:t>et d’une </a:t>
            </a:r>
            <a:r>
              <a:rPr lang="fr-CH" sz="3400" i="1" dirty="0" err="1" smtClean="0">
                <a:solidFill>
                  <a:schemeClr val="tx1"/>
                </a:solidFill>
                <a:latin typeface="Arial" panose="020B0604020202020204" pitchFamily="34" charset="0"/>
                <a:cs typeface="Arial" panose="020B0604020202020204" pitchFamily="34" charset="0"/>
              </a:rPr>
              <a:t>hashmap</a:t>
            </a:r>
            <a:r>
              <a:rPr lang="fr-CH" sz="3400" dirty="0">
                <a:solidFill>
                  <a:schemeClr val="tx1"/>
                </a:solidFill>
                <a:latin typeface="Arial" panose="020B0604020202020204" pitchFamily="34" charset="0"/>
                <a:cs typeface="Arial" panose="020B0604020202020204" pitchFamily="34" charset="0"/>
              </a:rPr>
              <a:t> </a:t>
            </a:r>
            <a:r>
              <a:rPr lang="fr-CH" sz="3400" dirty="0" smtClean="0">
                <a:solidFill>
                  <a:schemeClr val="tx1"/>
                </a:solidFill>
                <a:latin typeface="Arial" panose="020B0604020202020204" pitchFamily="34" charset="0"/>
                <a:cs typeface="Arial" panose="020B0604020202020204" pitchFamily="34" charset="0"/>
              </a:rPr>
              <a:t>liant </a:t>
            </a:r>
            <a:r>
              <a:rPr lang="fr-CH" sz="3400" dirty="0">
                <a:solidFill>
                  <a:schemeClr val="tx1"/>
                </a:solidFill>
                <a:latin typeface="Arial" panose="020B0604020202020204" pitchFamily="34" charset="0"/>
                <a:cs typeface="Arial" panose="020B0604020202020204" pitchFamily="34" charset="0"/>
              </a:rPr>
              <a:t>un tag </a:t>
            </a:r>
            <a:r>
              <a:rPr lang="fr-CH" sz="3400" dirty="0" smtClean="0">
                <a:solidFill>
                  <a:schemeClr val="tx1"/>
                </a:solidFill>
                <a:latin typeface="Arial" panose="020B0604020202020204" pitchFamily="34" charset="0"/>
                <a:cs typeface="Arial" panose="020B0604020202020204" pitchFamily="34" charset="0"/>
              </a:rPr>
              <a:t>à </a:t>
            </a:r>
            <a:r>
              <a:rPr lang="fr-CH" sz="3400" dirty="0">
                <a:solidFill>
                  <a:schemeClr val="tx1"/>
                </a:solidFill>
                <a:latin typeface="Arial" panose="020B0604020202020204" pitchFamily="34" charset="0"/>
                <a:cs typeface="Arial" panose="020B0604020202020204" pitchFamily="34" charset="0"/>
              </a:rPr>
              <a:t>un nœud dans le </a:t>
            </a:r>
            <a:r>
              <a:rPr lang="fr-CH" sz="3400" dirty="0" smtClean="0">
                <a:solidFill>
                  <a:schemeClr val="tx1"/>
                </a:solidFill>
                <a:latin typeface="Arial" panose="020B0604020202020204" pitchFamily="34" charset="0"/>
                <a:cs typeface="Arial" panose="020B0604020202020204" pitchFamily="34" charset="0"/>
              </a:rPr>
              <a:t>graphe. Il </a:t>
            </a:r>
            <a:r>
              <a:rPr lang="fr-CH" sz="3400" dirty="0">
                <a:solidFill>
                  <a:schemeClr val="tx1"/>
                </a:solidFill>
                <a:latin typeface="Arial" panose="020B0604020202020204" pitchFamily="34" charset="0"/>
                <a:cs typeface="Arial" panose="020B0604020202020204" pitchFamily="34" charset="0"/>
              </a:rPr>
              <a:t>répond </a:t>
            </a:r>
            <a:r>
              <a:rPr lang="fr-CH" sz="3400" dirty="0" smtClean="0">
                <a:solidFill>
                  <a:schemeClr val="tx1"/>
                </a:solidFill>
                <a:latin typeface="Arial" panose="020B0604020202020204" pitchFamily="34" charset="0"/>
                <a:cs typeface="Arial" panose="020B0604020202020204" pitchFamily="34" charset="0"/>
              </a:rPr>
              <a:t>aussi aux </a:t>
            </a:r>
            <a:r>
              <a:rPr lang="fr-CH" sz="3400" dirty="0">
                <a:solidFill>
                  <a:schemeClr val="tx1"/>
                </a:solidFill>
                <a:latin typeface="Arial" panose="020B0604020202020204" pitchFamily="34" charset="0"/>
                <a:cs typeface="Arial" panose="020B0604020202020204" pitchFamily="34" charset="0"/>
              </a:rPr>
              <a:t>requêtes exécutées depuis Tag Manager en construisant ses réponses à partir des données contenues dans ces deux structures de données</a:t>
            </a:r>
            <a:r>
              <a:rPr lang="fr-CH" sz="3400" dirty="0" smtClean="0">
                <a:solidFill>
                  <a:schemeClr val="tx1"/>
                </a:solidFill>
                <a:latin typeface="Arial" panose="020B0604020202020204" pitchFamily="34" charset="0"/>
                <a:cs typeface="Arial" panose="020B0604020202020204" pitchFamily="34" charset="0"/>
              </a:rPr>
              <a:t>.</a:t>
            </a:r>
            <a:endParaRPr lang="fr-CH" sz="3400" dirty="0">
              <a:solidFill>
                <a:schemeClr val="tx1"/>
              </a:solidFill>
              <a:latin typeface="Arial" panose="020B0604020202020204" pitchFamily="34" charset="0"/>
              <a:cs typeface="Arial" panose="020B0604020202020204" pitchFamily="34" charset="0"/>
            </a:endParaRPr>
          </a:p>
          <a:p>
            <a:pPr algn="just">
              <a:lnSpc>
                <a:spcPct val="110000"/>
              </a:lnSpc>
            </a:pPr>
            <a:endParaRPr lang="fr-CH" sz="3400" dirty="0">
              <a:solidFill>
                <a:schemeClr val="tx1"/>
              </a:solidFill>
              <a:latin typeface="Arial" panose="020B0604020202020204" pitchFamily="34" charset="0"/>
              <a:cs typeface="Arial" panose="020B0604020202020204" pitchFamily="34" charset="0"/>
            </a:endParaRPr>
          </a:p>
        </p:txBody>
      </p:sp>
      <p:sp>
        <p:nvSpPr>
          <p:cNvPr id="57" name="Rectangle à coins arrondis 56"/>
          <p:cNvSpPr/>
          <p:nvPr/>
        </p:nvSpPr>
        <p:spPr>
          <a:xfrm>
            <a:off x="2318078" y="8946878"/>
            <a:ext cx="26103972" cy="4240794"/>
          </a:xfrm>
          <a:prstGeom prst="roundRect">
            <a:avLst/>
          </a:prstGeom>
          <a:no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10000"/>
              </a:lnSpc>
            </a:pPr>
            <a:r>
              <a:rPr lang="fr-CH" sz="3400" dirty="0">
                <a:solidFill>
                  <a:schemeClr val="tx1"/>
                </a:solidFill>
                <a:latin typeface="Arial" panose="020B0604020202020204" pitchFamily="34" charset="0"/>
                <a:cs typeface="Arial" panose="020B0604020202020204" pitchFamily="34" charset="0"/>
              </a:rPr>
              <a:t>Avec l’augmentation de la capacité de stockage des disques durs, nos ordinateurs personnels gèrent des quantités de fichiers très importantes, de l’ordre de centaines de milliers ou du million de fichiers. Comment retrouver rapidement un fichier correspondant à certains critères sans se rappeler de son emplacement sur le disque ? Une solution à ce problème est de donner la possibilité à l’utilisateur d’apposer </a:t>
            </a:r>
            <a:r>
              <a:rPr lang="fr-CH" sz="3400" dirty="0" smtClean="0">
                <a:solidFill>
                  <a:schemeClr val="tx1"/>
                </a:solidFill>
                <a:latin typeface="Arial" panose="020B0604020202020204" pitchFamily="34" charset="0"/>
                <a:cs typeface="Arial" panose="020B0604020202020204" pitchFamily="34" charset="0"/>
              </a:rPr>
              <a:t>un </a:t>
            </a:r>
            <a:r>
              <a:rPr lang="fr-CH" sz="3400" dirty="0">
                <a:solidFill>
                  <a:schemeClr val="tx1"/>
                </a:solidFill>
                <a:latin typeface="Arial" panose="020B0604020202020204" pitchFamily="34" charset="0"/>
                <a:cs typeface="Arial" panose="020B0604020202020204" pitchFamily="34" charset="0"/>
              </a:rPr>
              <a:t>ou plusieurs </a:t>
            </a:r>
            <a:r>
              <a:rPr lang="fr-CH" sz="3400" dirty="0" smtClean="0">
                <a:solidFill>
                  <a:schemeClr val="tx1"/>
                </a:solidFill>
                <a:latin typeface="Arial" panose="020B0604020202020204" pitchFamily="34" charset="0"/>
                <a:cs typeface="Arial" panose="020B0604020202020204" pitchFamily="34" charset="0"/>
              </a:rPr>
              <a:t>tags </a:t>
            </a:r>
            <a:r>
              <a:rPr lang="fr-CH" sz="3400" dirty="0">
                <a:solidFill>
                  <a:schemeClr val="tx1"/>
                </a:solidFill>
                <a:latin typeface="Arial" panose="020B0604020202020204" pitchFamily="34" charset="0"/>
                <a:cs typeface="Arial" panose="020B0604020202020204" pitchFamily="34" charset="0"/>
              </a:rPr>
              <a:t>sur ses fichiers et de lui fournir une interface avec laquelle il pourra aisément les retrouver par recherche par tags.</a:t>
            </a:r>
          </a:p>
          <a:p>
            <a:pPr algn="just"/>
            <a:r>
              <a:rPr lang="fr-CH" sz="3400" b="1" dirty="0">
                <a:solidFill>
                  <a:schemeClr val="tx1"/>
                </a:solidFill>
                <a:latin typeface="Arial" panose="020B0604020202020204" pitchFamily="34" charset="0"/>
                <a:cs typeface="Arial" panose="020B0604020202020204" pitchFamily="34" charset="0"/>
              </a:rPr>
              <a:t>Le système </a:t>
            </a:r>
            <a:r>
              <a:rPr lang="fr-CH" sz="3400" b="1" dirty="0" smtClean="0">
                <a:solidFill>
                  <a:schemeClr val="tx1"/>
                </a:solidFill>
                <a:latin typeface="Arial" panose="020B0604020202020204" pitchFamily="34" charset="0"/>
                <a:cs typeface="Arial" panose="020B0604020202020204" pitchFamily="34" charset="0"/>
              </a:rPr>
              <a:t>réalisé, TagFS, </a:t>
            </a:r>
            <a:r>
              <a:rPr lang="fr-CH" sz="3400" b="1" dirty="0">
                <a:solidFill>
                  <a:schemeClr val="tx1"/>
                </a:solidFill>
                <a:latin typeface="Arial" panose="020B0604020202020204" pitchFamily="34" charset="0"/>
                <a:cs typeface="Arial" panose="020B0604020202020204" pitchFamily="34" charset="0"/>
              </a:rPr>
              <a:t>est constitué de deux programmes, Tag Manager et Tag Engine. Ils sont écrits en Rust, langage moderne, fiable et performant, digne successeur de C.</a:t>
            </a:r>
          </a:p>
        </p:txBody>
      </p:sp>
      <p:cxnSp>
        <p:nvCxnSpPr>
          <p:cNvPr id="63" name="Connecteur droit 62"/>
          <p:cNvCxnSpPr/>
          <p:nvPr/>
        </p:nvCxnSpPr>
        <p:spPr>
          <a:xfrm flipH="1">
            <a:off x="2271695" y="14183023"/>
            <a:ext cx="26171338" cy="0"/>
          </a:xfrm>
          <a:prstGeom prst="line">
            <a:avLst/>
          </a:prstGeom>
          <a:ln w="76200">
            <a:solidFill>
              <a:schemeClr val="accent1">
                <a:lumMod val="75000"/>
                <a:alpha val="27000"/>
              </a:schemeClr>
            </a:solidFill>
          </a:ln>
        </p:spPr>
        <p:style>
          <a:lnRef idx="1">
            <a:schemeClr val="accent1"/>
          </a:lnRef>
          <a:fillRef idx="0">
            <a:schemeClr val="accent1"/>
          </a:fillRef>
          <a:effectRef idx="0">
            <a:schemeClr val="accent1"/>
          </a:effectRef>
          <a:fontRef idx="minor">
            <a:schemeClr val="tx1"/>
          </a:fontRef>
        </p:style>
      </p:cxnSp>
      <p:sp>
        <p:nvSpPr>
          <p:cNvPr id="64" name="ZoneTexte 63"/>
          <p:cNvSpPr txBox="1"/>
          <p:nvPr/>
        </p:nvSpPr>
        <p:spPr>
          <a:xfrm>
            <a:off x="2251782" y="14249449"/>
            <a:ext cx="4311565" cy="830997"/>
          </a:xfrm>
          <a:prstGeom prst="rect">
            <a:avLst/>
          </a:prstGeom>
          <a:noFill/>
        </p:spPr>
        <p:txBody>
          <a:bodyPr wrap="none" rtlCol="0">
            <a:spAutoFit/>
          </a:bodyPr>
          <a:lstStyle/>
          <a:p>
            <a:r>
              <a:rPr lang="fr-CH" sz="4800" b="1" dirty="0" smtClean="0">
                <a:solidFill>
                  <a:schemeClr val="accent1">
                    <a:lumMod val="75000"/>
                  </a:schemeClr>
                </a:solidFill>
                <a:latin typeface="Arial" panose="020B0604020202020204" pitchFamily="34" charset="0"/>
                <a:cs typeface="Arial" panose="020B0604020202020204" pitchFamily="34" charset="0"/>
              </a:rPr>
              <a:t>RÉALISATION</a:t>
            </a:r>
            <a:endParaRPr lang="fr-CH" sz="7200" b="1" dirty="0">
              <a:solidFill>
                <a:schemeClr val="accent1">
                  <a:lumMod val="75000"/>
                </a:schemeClr>
              </a:solidFill>
              <a:latin typeface="Arial" panose="020B0604020202020204" pitchFamily="34" charset="0"/>
              <a:cs typeface="Arial" panose="020B0604020202020204" pitchFamily="34" charset="0"/>
            </a:endParaRPr>
          </a:p>
        </p:txBody>
      </p:sp>
      <p:cxnSp>
        <p:nvCxnSpPr>
          <p:cNvPr id="19" name="Connecteur droit 18"/>
          <p:cNvCxnSpPr/>
          <p:nvPr/>
        </p:nvCxnSpPr>
        <p:spPr>
          <a:xfrm flipH="1">
            <a:off x="2321783" y="33762566"/>
            <a:ext cx="26171338" cy="0"/>
          </a:xfrm>
          <a:prstGeom prst="line">
            <a:avLst/>
          </a:prstGeom>
          <a:ln w="76200">
            <a:solidFill>
              <a:schemeClr val="accent1">
                <a:lumMod val="75000"/>
                <a:alpha val="27000"/>
              </a:schemeClr>
            </a:solidFill>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2301870" y="33828992"/>
            <a:ext cx="4322017" cy="830997"/>
          </a:xfrm>
          <a:prstGeom prst="rect">
            <a:avLst/>
          </a:prstGeom>
          <a:noFill/>
        </p:spPr>
        <p:txBody>
          <a:bodyPr wrap="none" rtlCol="0">
            <a:spAutoFit/>
          </a:bodyPr>
          <a:lstStyle/>
          <a:p>
            <a:r>
              <a:rPr lang="fr-CH" sz="4800" b="1" dirty="0" smtClean="0">
                <a:solidFill>
                  <a:schemeClr val="accent1">
                    <a:lumMod val="75000"/>
                  </a:schemeClr>
                </a:solidFill>
                <a:latin typeface="Arial" panose="020B0604020202020204" pitchFamily="34" charset="0"/>
                <a:cs typeface="Arial" panose="020B0604020202020204" pitchFamily="34" charset="0"/>
              </a:rPr>
              <a:t>CONCLUSION</a:t>
            </a:r>
            <a:endParaRPr lang="fr-CH" sz="7200" b="1" dirty="0">
              <a:solidFill>
                <a:schemeClr val="accent1">
                  <a:lumMod val="75000"/>
                </a:schemeClr>
              </a:solidFill>
              <a:latin typeface="Arial" panose="020B0604020202020204" pitchFamily="34" charset="0"/>
              <a:cs typeface="Arial" panose="020B0604020202020204" pitchFamily="34" charset="0"/>
            </a:endParaRPr>
          </a:p>
        </p:txBody>
      </p:sp>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85427" y="38188381"/>
            <a:ext cx="6024215" cy="3834827"/>
          </a:xfrm>
          <a:prstGeom prst="rect">
            <a:avLst/>
          </a:prstGeom>
        </p:spPr>
      </p:pic>
    </p:spTree>
    <p:extLst>
      <p:ext uri="{BB962C8B-B14F-4D97-AF65-F5344CB8AC3E}">
        <p14:creationId xmlns:p14="http://schemas.microsoft.com/office/powerpoint/2010/main" val="372177175"/>
      </p:ext>
    </p:extLst>
  </p:cSld>
  <p:clrMapOvr>
    <a:masterClrMapping/>
  </p:clrMapOvr>
  <p:timing>
    <p:tnLst>
      <p:par>
        <p:cTn id="1" dur="indefinite" restart="never" nodeType="tmRoot"/>
      </p:par>
    </p:tnLst>
  </p:timing>
</p:sld>
</file>

<file path=ppt/theme/theme1.xml><?xml version="1.0" encoding="utf-8"?>
<a:theme xmlns:a="http://schemas.openxmlformats.org/drawingml/2006/main" name="ITI_Modèle_Affiche_A0_diplô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ITI_Modèle_Affiche_A0_diplôme</Template>
  <TotalTime>445</TotalTime>
  <Words>355</Words>
  <Application>Microsoft Office PowerPoint</Application>
  <PresentationFormat>Personnalisé</PresentationFormat>
  <Paragraphs>15</Paragraphs>
  <Slides>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vt:i4>
      </vt:variant>
    </vt:vector>
  </HeadingPairs>
  <TitlesOfParts>
    <vt:vector size="7" baseType="lpstr">
      <vt:lpstr>Arial</vt:lpstr>
      <vt:lpstr>Arial Black</vt:lpstr>
      <vt:lpstr>Arial Narrow</vt:lpstr>
      <vt:lpstr>Calibri</vt:lpstr>
      <vt:lpstr>Cambria</vt:lpstr>
      <vt:lpstr>ITI_Modèle_Affiche_A0_diplôme</vt:lpstr>
      <vt:lpstr>Présentation PowerPoint</vt:lpstr>
    </vt:vector>
  </TitlesOfParts>
  <Company>HES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Fraternale Catherine</dc:creator>
  <cp:lastModifiedBy>Steven</cp:lastModifiedBy>
  <cp:revision>80</cp:revision>
  <dcterms:created xsi:type="dcterms:W3CDTF">2014-07-02T14:44:55Z</dcterms:created>
  <dcterms:modified xsi:type="dcterms:W3CDTF">2018-08-14T12:52:00Z</dcterms:modified>
</cp:coreProperties>
</file>