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>
        <p:scale>
          <a:sx n="75" d="100"/>
          <a:sy n="75" d="100"/>
        </p:scale>
        <p:origin x="241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CH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CH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CH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FC0C02D-ACCF-4429-8768-1B49079445FF}" type="slidenum">
              <a:t>‹N°›</a:t>
            </a:fld>
            <a:endParaRPr lang="fr-CH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080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CH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CH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3D94649-4D1E-43CA-B20E-51F003BF05FF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19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CH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1C9808-01B0-494B-B6FF-BBF53671F742}" type="slidenum">
              <a:t>1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078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2F73AA4-2F3D-40D2-94F6-61AE99C4CDCB}" type="slidenum">
              <a:t>10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059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A8EBD9-1D19-4669-B98F-5B059F8BB22C}" type="slidenum">
              <a:t>11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459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B7469F-ECE2-41C8-A48B-46A044F47AA0}" type="slidenum">
              <a:t>12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6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B7469F-ECE2-41C8-A48B-46A044F47AA0}" type="slidenum">
              <a:t>13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3951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9469C5-842C-49AB-AB00-238589E17D79}" type="slidenum">
              <a:t>14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715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E32355-AE25-4701-AD42-942557085AA7}" type="slidenum">
              <a:t>15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0942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D7C7B2-B81E-40A1-90B4-1E44B2CCB250}" type="slidenum">
              <a:t>16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045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569134-14BC-4970-B5BF-4C493408797C}" type="slidenum">
              <a:t>17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244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FA0EC1-0C8C-48E2-8904-E23AED36E51F}" type="slidenum">
              <a:t>18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2587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CF11E6E-8B6D-4DFA-91D4-DFDA1BF1806E}" type="slidenum">
              <a:t>19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49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236378-DB11-4C01-AFE4-2B6186F38294}" type="slidenum">
              <a:t>2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9653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01F368-00BB-41EF-94D2-A2864C1A8B69}" type="slidenum">
              <a:t>20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854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796E64-2E72-458B-B3A6-C2E8CC39D346}" type="slidenum">
              <a:t>21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0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A3C757-22F6-4AD5-A5A1-153AF98D3CDF}" type="slidenum">
              <a:t>22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6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17960A-1E3E-42E6-A4F3-F3452CF94832}" type="slidenum">
              <a:t>3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737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768CBE-AAF1-4F97-B4C8-E932AE722153}" type="slidenum">
              <a:t>4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223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228307-D366-4A5A-B531-E28E8B86D890}" type="slidenum">
              <a:t>5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970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FA4F6D-52D2-4DE5-9363-9670E99E1094}" type="slidenum">
              <a:t>6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46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396ED4-12CA-47B3-993D-5D0AECDF9CA1}" type="slidenum">
              <a:t>7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19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7A35A9-483A-45B6-8CC6-5A98B954F50E}" type="slidenum">
              <a:t>8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101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E47CB9-821A-4927-A428-4D0F776FBE12}" type="slidenum">
              <a:t>9</a:t>
            </a:fld>
            <a:endParaRPr lang="fr-CH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333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BD9DC-0D52-4C76-BE95-A81B02852A3C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46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F6A67D-7C12-4674-8F45-2520DE5C6E5A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4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884BEB-A801-430A-86C0-9C1399441A17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26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FB777B-1F9C-4A7E-8F09-96850546697B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81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3AA44F-84C9-4C30-A9C8-75FD4482748B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62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6FD5B-E178-4A7F-9DEC-EB8CFC0DFEAB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49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CACDF9-343A-4D44-9020-41E90C2A5CA3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1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7CE173-8D8F-4DAA-9620-24DC1F405FF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653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8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62A275-3FB7-4144-89DB-A2F8FB748BC4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06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4EB0E-1F59-48C9-A5F1-6F591B4F1BCE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16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CH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fr-CH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17D8104-1851-4282-A890-C293E09E3674}" type="slidenum"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CH" sz="4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fr-CH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4752000"/>
            <a:ext cx="10080000" cy="977759"/>
          </a:xfrm>
        </p:spPr>
        <p:txBody>
          <a:bodyPr/>
          <a:lstStyle/>
          <a:p>
            <a:pPr lvl="0"/>
            <a:r>
              <a:rPr lang="fr-CH"/>
              <a:t>Système d'étiquetage des fichiers avec Rust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99" y="360030"/>
            <a:ext cx="6887520" cy="438438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Rust 3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Gestion des </a:t>
            </a:r>
            <a:r>
              <a:rPr lang="fr-CH" dirty="0" smtClean="0"/>
              <a:t>erreurs : pas de NULL, </a:t>
            </a:r>
            <a:r>
              <a:rPr lang="fr-CH" dirty="0" err="1" smtClean="0"/>
              <a:t>enum</a:t>
            </a:r>
            <a:r>
              <a:rPr lang="fr-CH" dirty="0" smtClean="0"/>
              <a:t> </a:t>
            </a:r>
            <a:r>
              <a:rPr lang="fr-CH" dirty="0" err="1" smtClean="0"/>
              <a:t>Result</a:t>
            </a:r>
            <a:r>
              <a:rPr lang="fr-CH" dirty="0" smtClean="0"/>
              <a:t>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Tests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Concurrence et Threads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i="1" dirty="0" err="1"/>
              <a:t>Unsafe</a:t>
            </a:r>
            <a:r>
              <a:rPr lang="fr-CH" i="1" dirty="0"/>
              <a:t> </a:t>
            </a:r>
            <a:r>
              <a:rPr lang="fr-CH" dirty="0"/>
              <a:t>Rust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10</a:t>
            </a:fld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3949700" y="1281497"/>
            <a:ext cx="78865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Result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E&gt; </a:t>
            </a: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Ok(T), </a:t>
            </a:r>
            <a:r>
              <a:rPr lang="fr-CH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(E), }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CH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process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(value : </a:t>
            </a:r>
            <a:r>
              <a:rPr lang="fr-CH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H" sz="2000" dirty="0">
                <a:solidFill>
                  <a:srgbClr val="0000FF"/>
                </a:solidFill>
                <a:latin typeface="Consolas" panose="020B0609020204030204" pitchFamily="49" charset="0"/>
              </a:rPr>
              <a:t>u32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C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io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C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 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match</a:t>
            </a: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 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Ok(data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fr-CH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fr-CH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sz="2000" dirty="0">
                <a:solidFill>
                  <a:srgbClr val="A31515"/>
                </a:solidFill>
                <a:latin typeface="Consolas" panose="020B0609020204030204" pitchFamily="49" charset="0"/>
              </a:rPr>
              <a:t>"u32 value : {}"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, data),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H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</a:t>
            </a: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fr-CH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fr-CH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H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</a:t>
            </a:r>
            <a:r>
              <a:rPr lang="fr-CH" sz="2000" dirty="0">
                <a:solidFill>
                  <a:srgbClr val="A31515"/>
                </a:solidFill>
                <a:latin typeface="Consolas" panose="020B0609020204030204" pitchFamily="49" charset="0"/>
              </a:rPr>
              <a:t> : {}"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CH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H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3350" y="3906711"/>
            <a:ext cx="50387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cfg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(test)]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mod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tests 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#[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test]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it_works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assert_eq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5203825"/>
            <a:ext cx="667702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/>
              <a:t>Attributs étendus (XATTR)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Métadonnées sous forme de paire </a:t>
            </a:r>
            <a:r>
              <a:rPr lang="fr-CH" dirty="0" err="1" smtClean="0"/>
              <a:t>e</a:t>
            </a:r>
            <a:r>
              <a:rPr lang="fr-CH" i="1" dirty="0" err="1" smtClean="0"/>
              <a:t>space.</a:t>
            </a:r>
            <a:r>
              <a:rPr lang="fr-CH" i="1" dirty="0" err="1" smtClean="0"/>
              <a:t>nom:valeur</a:t>
            </a:r>
            <a:r>
              <a:rPr lang="fr-CH" i="1" dirty="0" smtClean="0"/>
              <a:t>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Nom = chaine de caractères, valeur = chaine de caractères ou données binaires.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Existent sous ext2-3-4, XFS, </a:t>
            </a:r>
            <a:r>
              <a:rPr lang="fr-CH" dirty="0" err="1"/>
              <a:t>Btrfs</a:t>
            </a:r>
            <a:r>
              <a:rPr lang="fr-CH" dirty="0"/>
              <a:t>, UFS1-2, </a:t>
            </a:r>
            <a:r>
              <a:rPr lang="fr-CH" dirty="0" smtClean="0"/>
              <a:t>NTFS, HFS</a:t>
            </a:r>
            <a:r>
              <a:rPr lang="fr-CH" dirty="0"/>
              <a:t>+, ZFS.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11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err="1" smtClean="0"/>
              <a:t>Inotify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smtClean="0"/>
              <a:t>API de notifications d’événements sur le système de fichiers.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smtClean="0"/>
              <a:t>Trois appels système : initialisation, ajout de surveillance sur un chemin de fichiers donné et suppression de cette surveillance.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smtClean="0"/>
              <a:t>Lecture d’un événement avec </a:t>
            </a:r>
            <a:r>
              <a:rPr lang="fr-CH" i="1" dirty="0" err="1" smtClean="0"/>
              <a:t>read</a:t>
            </a:r>
            <a:r>
              <a:rPr lang="fr-CH" i="1" dirty="0" smtClean="0"/>
              <a:t>().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12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Sockets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13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56" y="1385318"/>
            <a:ext cx="2998325" cy="51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Réalisation – TagFS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2" y="1874880"/>
            <a:ext cx="9070815" cy="4172400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14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Réalisation – Tag Manager 1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79" y="1768693"/>
            <a:ext cx="3708360" cy="4384414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15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Réalisation – Tag Manager 2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CLI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Gestion des tags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Requêtes sur les tags et fichiers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Manipule les XATTR des fichiers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Programme « client »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16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Réalisation – Tag Engine 1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60" y="1768756"/>
            <a:ext cx="3551760" cy="4384288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17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Réalisation – Tag Engine 2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sz="2800" dirty="0"/>
              <a:t>Surveille l’arborescence des fichiers.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sz="2800" dirty="0"/>
              <a:t>Écoute sur une </a:t>
            </a:r>
            <a:r>
              <a:rPr lang="fr-CH" sz="2800" i="1" dirty="0"/>
              <a:t>socket</a:t>
            </a:r>
            <a:r>
              <a:rPr lang="fr-CH" sz="2800" dirty="0"/>
              <a:t> les requêtes provenant de Tag Manager.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sz="2800" dirty="0"/>
              <a:t>Maintient la relation entre tags, fichiers et répertoires à l’aide d’un graphe orienté et d’une </a:t>
            </a:r>
            <a:r>
              <a:rPr lang="fr-CH" sz="2800" i="1" dirty="0" err="1"/>
              <a:t>hashmap</a:t>
            </a:r>
            <a:r>
              <a:rPr lang="fr-CH" sz="2800" i="1" dirty="0"/>
              <a:t>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sz="2800" dirty="0"/>
              <a:t>Les changements sur le FS sont répercutés sur le graphe.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sz="2800" dirty="0"/>
              <a:t>Multithread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18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Mesures de performances</a:t>
            </a: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53" y="1768680"/>
            <a:ext cx="5727614" cy="4384440"/>
          </a:xfr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19</a:t>
            </a:fld>
            <a:endParaRPr lang="fr-CH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59682"/>
              </p:ext>
            </p:extLst>
          </p:nvPr>
        </p:nvGraphicFramePr>
        <p:xfrm>
          <a:off x="1680104" y="1539698"/>
          <a:ext cx="672041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340857"/>
                <a:gridCol w="2139421"/>
              </a:tblGrid>
              <a:tr h="370840"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Répertoire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Nombre de répertoires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Nombre de fichiers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15’172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112’046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android</a:t>
                      </a:r>
                      <a:r>
                        <a:rPr lang="fr-CH" dirty="0" smtClean="0"/>
                        <a:t>-studio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3’331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13’287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bin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553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9’306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Documents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15’442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64’486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Dropbox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2’377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8’659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Images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863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Musique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1’352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dirty="0"/>
              <a:t>Motivations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smtClean="0"/>
              <a:t>Nombre de fichiers énorme.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dirty="0" smtClean="0"/>
              <a:t>Difficulté à retrouver des fichiers par emplacement sur le disque.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b="1" dirty="0" smtClean="0"/>
              <a:t>Solution : système de tags de fichiers et répertoires </a:t>
            </a:r>
            <a:r>
              <a:rPr lang="fr-CH" b="1" dirty="0" smtClean="0">
                <a:sym typeface="Wingdings" panose="05000000000000000000" pitchFamily="2" charset="2"/>
              </a:rPr>
              <a:t> possibilité de recherche par tags.</a:t>
            </a:r>
            <a:endParaRPr lang="fr-CH" b="1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2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/>
              <a:t>Rust vs C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20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3949"/>
              </p:ext>
            </p:extLst>
          </p:nvPr>
        </p:nvGraphicFramePr>
        <p:xfrm>
          <a:off x="1154298" y="1563480"/>
          <a:ext cx="7771042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21"/>
                <a:gridCol w="3885521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Avantages par</a:t>
                      </a:r>
                      <a:r>
                        <a:rPr lang="fr-CH" baseline="0" dirty="0" smtClean="0"/>
                        <a:t> rapport à 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Inconvénients par rapport à</a:t>
                      </a:r>
                      <a:r>
                        <a:rPr lang="fr-CH" baseline="0" dirty="0" smtClean="0"/>
                        <a:t> C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Garanties sécurité</a:t>
                      </a:r>
                      <a:r>
                        <a:rPr lang="fr-CH" baseline="0" dirty="0" smtClean="0"/>
                        <a:t>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Courbe d’apprentissage</a:t>
                      </a:r>
                      <a:r>
                        <a:rPr lang="fr-CH" baseline="0" dirty="0" smtClean="0"/>
                        <a:t> plus longue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Détection des erreurs à la compilation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Contraintes du langage</a:t>
                      </a:r>
                      <a:r>
                        <a:rPr lang="fr-CH" baseline="0" dirty="0" smtClean="0"/>
                        <a:t> parfois handicapantes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Compilateur verbeux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Moins répandu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Performances égales</a:t>
                      </a:r>
                      <a:r>
                        <a:rPr lang="fr-CH" baseline="0" dirty="0" smtClean="0"/>
                        <a:t> ou très proches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Manque de soutien</a:t>
                      </a:r>
                      <a:r>
                        <a:rPr lang="fr-CH" baseline="0" dirty="0" smtClean="0"/>
                        <a:t> global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Gestion des erreurs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Absence</a:t>
                      </a:r>
                      <a:r>
                        <a:rPr lang="fr-CH" baseline="0" dirty="0" smtClean="0"/>
                        <a:t> de NULL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Cargo et Crates.io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Librairie</a:t>
                      </a:r>
                      <a:r>
                        <a:rPr lang="fr-CH" baseline="0" dirty="0" smtClean="0"/>
                        <a:t> standard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Généricité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Conclusion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21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Références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22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/>
              <a:t>Buts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03210"/>
          </a:xfrm>
        </p:spPr>
        <p:txBody>
          <a:bodyPr/>
          <a:lstStyle/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Étudier et s'approprier le langage Rust pour la réalisation d'une application système sous Linux.</a:t>
            </a:r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 smtClean="0"/>
              <a:t>Répertorier </a:t>
            </a:r>
            <a:r>
              <a:rPr lang="fr-CH" sz="2000" dirty="0"/>
              <a:t>les applications existantes permettant d'étiqueter les fichiers.</a:t>
            </a:r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Étudier les XATTR lors des manipulation courantes sur les fichiers.</a:t>
            </a:r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Explorer les méthodes de surveillance du système de fichiers</a:t>
            </a:r>
            <a:r>
              <a:rPr lang="fr-CH" sz="2000" dirty="0" smtClean="0"/>
              <a:t>.</a:t>
            </a:r>
            <a:endParaRPr lang="fr-CH" sz="2000" dirty="0"/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Analyser les moyens d'indexer une arborescence de fichiers.</a:t>
            </a:r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Concevoir et implémenter un système </a:t>
            </a:r>
            <a:r>
              <a:rPr lang="fr-CH" sz="2000" dirty="0" smtClean="0"/>
              <a:t>performant</a:t>
            </a:r>
            <a:r>
              <a:rPr lang="fr-CH" sz="2000" dirty="0"/>
              <a:t>, utilisable en temps réel et </a:t>
            </a:r>
            <a:r>
              <a:rPr lang="fr-CH" sz="2000" dirty="0" smtClean="0"/>
              <a:t>pouvant gérer </a:t>
            </a:r>
            <a:r>
              <a:rPr lang="fr-CH" sz="2000" dirty="0"/>
              <a:t>de nombreux fichiers, répertoires et tags.</a:t>
            </a:r>
          </a:p>
          <a:p>
            <a:pPr marL="514350" lvl="0" indent="-514350">
              <a:buSzPct val="100000"/>
              <a:buFont typeface="Arial" panose="020B0604020202020204" pitchFamily="34" charset="0"/>
              <a:buChar char="•"/>
            </a:pPr>
            <a:r>
              <a:rPr lang="fr-CH" sz="2000" dirty="0"/>
              <a:t>Mesurer les performances de ce système</a:t>
            </a:r>
            <a:r>
              <a:rPr lang="fr-CH" sz="2000" dirty="0" smtClean="0"/>
              <a:t>.</a:t>
            </a:r>
            <a:endParaRPr lang="fr-CH" sz="20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Solutions existantes 1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TMSU : CLI, rapide et simple.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err="1" smtClean="0"/>
              <a:t>Tagsistant</a:t>
            </a:r>
            <a:r>
              <a:rPr lang="fr-CH" dirty="0" smtClean="0"/>
              <a:t> : 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err="1"/>
              <a:t>TagSpaces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4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82830"/>
              </p:ext>
            </p:extLst>
          </p:nvPr>
        </p:nvGraphicFramePr>
        <p:xfrm>
          <a:off x="1679610" y="4122560"/>
          <a:ext cx="672041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9"/>
                <a:gridCol w="3360209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Points positifs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Points</a:t>
                      </a:r>
                      <a:r>
                        <a:rPr lang="fr-CH" baseline="0" dirty="0" smtClean="0"/>
                        <a:t> négatifs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Open source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Dépendance</a:t>
                      </a:r>
                      <a:r>
                        <a:rPr lang="fr-CH" baseline="0" dirty="0" smtClean="0"/>
                        <a:t> à FUSE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Performantes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Dépendance</a:t>
                      </a:r>
                      <a:r>
                        <a:rPr lang="fr-CH" baseline="0" dirty="0" smtClean="0"/>
                        <a:t> à une BDD externe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Facile à prendre en main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Modifications</a:t>
                      </a:r>
                      <a:r>
                        <a:rPr lang="fr-CH" baseline="0" dirty="0" smtClean="0"/>
                        <a:t> des fichiers par les applications (</a:t>
                      </a:r>
                      <a:r>
                        <a:rPr lang="fr-CH" baseline="0" dirty="0" err="1" smtClean="0"/>
                        <a:t>Tagsistant</a:t>
                      </a:r>
                      <a:r>
                        <a:rPr lang="fr-CH" baseline="0" dirty="0" smtClean="0"/>
                        <a:t> et </a:t>
                      </a:r>
                      <a:r>
                        <a:rPr lang="fr-CH" baseline="0" dirty="0" err="1" smtClean="0"/>
                        <a:t>TagSpaces</a:t>
                      </a:r>
                      <a:r>
                        <a:rPr lang="fr-CH" baseline="0" dirty="0" smtClean="0"/>
                        <a:t>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563480"/>
            <a:ext cx="7083425" cy="5077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Solutions existantes 2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Windows </a:t>
            </a:r>
            <a:r>
              <a:rPr lang="fr-CH" dirty="0" smtClean="0">
                <a:sym typeface="Wingdings" panose="05000000000000000000" pitchFamily="2" charset="2"/>
              </a:rPr>
              <a:t> Pas de système répondant aux besoins.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macOS :</a:t>
            </a:r>
          </a:p>
          <a:p>
            <a:pPr marL="1143000" lvl="1" indent="-457200">
              <a:buSzPct val="100000"/>
            </a:pPr>
            <a:r>
              <a:rPr lang="fr-CH" dirty="0">
                <a:sym typeface="Wingdings" panose="05000000000000000000" pitchFamily="2" charset="2"/>
              </a:rPr>
              <a:t>Système de tags intégré à l’explorateur de </a:t>
            </a:r>
            <a:r>
              <a:rPr lang="fr-CH" dirty="0" smtClean="0">
                <a:sym typeface="Wingdings" panose="05000000000000000000" pitchFamily="2" charset="2"/>
              </a:rPr>
              <a:t>fichiers.</a:t>
            </a:r>
            <a:endParaRPr lang="fr-CH" dirty="0">
              <a:sym typeface="Wingdings" panose="05000000000000000000" pitchFamily="2" charset="2"/>
            </a:endParaRPr>
          </a:p>
          <a:p>
            <a:pPr marL="1143000" lvl="1" indent="-457200">
              <a:buSzPct val="100000"/>
            </a:pPr>
            <a:r>
              <a:rPr lang="fr-CH" dirty="0" smtClean="0">
                <a:sym typeface="Wingdings" panose="05000000000000000000" pitchFamily="2" charset="2"/>
              </a:rPr>
              <a:t>Stocke les tags dans les attributs des fichiers.</a:t>
            </a:r>
          </a:p>
          <a:p>
            <a:pPr marL="1143000" lvl="1" indent="-457200">
              <a:buSzPct val="100000"/>
            </a:pPr>
            <a:r>
              <a:rPr lang="fr-CH" dirty="0" smtClean="0">
                <a:sym typeface="Wingdings" panose="05000000000000000000" pitchFamily="2" charset="2"/>
              </a:rPr>
              <a:t>Performant.</a:t>
            </a:r>
          </a:p>
          <a:p>
            <a:pPr marL="1143000" lvl="1" indent="-457200">
              <a:buSzPct val="100000"/>
            </a:pPr>
            <a:endParaRPr lang="fr-CH" dirty="0">
              <a:sym typeface="Wingdings" panose="05000000000000000000" pitchFamily="2" charset="2"/>
            </a:endParaRPr>
          </a:p>
          <a:p>
            <a:pPr marL="1143000" lvl="1" indent="-457200">
              <a:buSzPct val="100000"/>
            </a:pPr>
            <a:r>
              <a:rPr lang="fr-CH" dirty="0" smtClean="0">
                <a:sym typeface="Wingdings" panose="05000000000000000000" pitchFamily="2" charset="2"/>
              </a:rPr>
              <a:t>Pas open source.</a:t>
            </a:r>
          </a:p>
          <a:p>
            <a:pPr marL="1143000" lvl="1" indent="-457200">
              <a:buSzPct val="100000"/>
            </a:pPr>
            <a:r>
              <a:rPr lang="fr-CH" dirty="0" smtClean="0">
                <a:sym typeface="Wingdings" panose="05000000000000000000" pitchFamily="2" charset="2"/>
              </a:rPr>
              <a:t>Seulement pour macOS.</a:t>
            </a:r>
          </a:p>
          <a:p>
            <a:pPr marL="1143000" lvl="1" indent="-457200">
              <a:buSzPct val="100000"/>
            </a:pPr>
            <a:r>
              <a:rPr lang="fr-CH" dirty="0" smtClean="0">
                <a:sym typeface="Wingdings" panose="05000000000000000000" pitchFamily="2" charset="2"/>
              </a:rPr>
              <a:t>Non écrit en Rust.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5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Conception 1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Gestion des </a:t>
            </a:r>
            <a:r>
              <a:rPr lang="fr-CH" dirty="0" smtClean="0"/>
              <a:t>tags :</a:t>
            </a:r>
          </a:p>
          <a:p>
            <a:pPr marL="1143000" lvl="1" indent="-457200">
              <a:buSzPct val="100000"/>
            </a:pPr>
            <a:r>
              <a:rPr lang="fr-CH" dirty="0" smtClean="0"/>
              <a:t>Stockage des tags dans les attributs étendus (XATTR).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Indexation des fichiers et des </a:t>
            </a:r>
            <a:r>
              <a:rPr lang="fr-CH" dirty="0" smtClean="0"/>
              <a:t>tags :</a:t>
            </a:r>
          </a:p>
          <a:p>
            <a:pPr marL="1143000" lvl="1" indent="-457200">
              <a:buSzPct val="100000"/>
            </a:pPr>
            <a:r>
              <a:rPr lang="fr-CH" dirty="0" smtClean="0"/>
              <a:t>Graphe représentant l’arborescence du système de fichiers (FS) et la relation entre tags, fichiers et répertoires.</a:t>
            </a:r>
          </a:p>
          <a:p>
            <a:pPr marL="1143000" lvl="1" indent="-457200">
              <a:buSzPct val="100000"/>
            </a:pPr>
            <a:r>
              <a:rPr lang="fr-CH" dirty="0" smtClean="0"/>
              <a:t>Identifiants des nœuds tags dans la table de hachage, pour accélérer l’accès aux fichiers pointés par les tags.</a:t>
            </a:r>
            <a:endParaRPr lang="fr-CH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" y="4976869"/>
            <a:ext cx="5007281" cy="21709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90" y="4686280"/>
            <a:ext cx="4578428" cy="246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/>
              <a:t>Conception 2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413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Surveillance du système de </a:t>
            </a:r>
            <a:r>
              <a:rPr lang="fr-CH" dirty="0" smtClean="0"/>
              <a:t>fichiers :</a:t>
            </a:r>
          </a:p>
          <a:p>
            <a:pPr marL="1143000" lvl="1" indent="-457200">
              <a:buSzPct val="100000"/>
            </a:pPr>
            <a:r>
              <a:rPr lang="fr-CH" dirty="0" smtClean="0"/>
              <a:t>Mise à jour du graphe lors des événements suivants :</a:t>
            </a:r>
          </a:p>
          <a:p>
            <a:pPr marL="1600200" lvl="2" indent="-457200">
              <a:buSzPct val="100000"/>
            </a:pPr>
            <a:r>
              <a:rPr lang="fr-CH" dirty="0" smtClean="0"/>
              <a:t>Changement sur les tags</a:t>
            </a:r>
          </a:p>
          <a:p>
            <a:pPr marL="1600200" lvl="2" indent="-457200">
              <a:buSzPct val="100000"/>
            </a:pPr>
            <a:r>
              <a:rPr lang="fr-CH" dirty="0" smtClean="0"/>
              <a:t>Création de fichiers/répertoires</a:t>
            </a:r>
          </a:p>
          <a:p>
            <a:pPr marL="1600200" lvl="2" indent="-457200">
              <a:buSzPct val="100000"/>
            </a:pPr>
            <a:r>
              <a:rPr lang="fr-CH" dirty="0" smtClean="0"/>
              <a:t>Suppression de fichiers/répertoires</a:t>
            </a:r>
          </a:p>
          <a:p>
            <a:pPr marL="1600200" lvl="2" indent="-457200">
              <a:buSzPct val="100000"/>
            </a:pPr>
            <a:r>
              <a:rPr lang="fr-CH" dirty="0" smtClean="0"/>
              <a:t>Déplacement/renommage de fichiers/répertoires</a:t>
            </a:r>
          </a:p>
          <a:p>
            <a:pPr marL="1143000" lvl="1" indent="-457200">
              <a:buSzPct val="100000"/>
            </a:pPr>
            <a:r>
              <a:rPr lang="fr-CH" dirty="0" smtClean="0"/>
              <a:t>Pattern Producer-consumer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Requêtes de tags et </a:t>
            </a:r>
            <a:r>
              <a:rPr lang="fr-CH" dirty="0" smtClean="0"/>
              <a:t>fichiers :</a:t>
            </a:r>
          </a:p>
          <a:p>
            <a:pPr marL="1143000" lvl="1" indent="-457200">
              <a:buSzPct val="100000"/>
            </a:pPr>
            <a:r>
              <a:rPr lang="fr-CH" dirty="0" smtClean="0"/>
              <a:t>Lister les fichiers et répertoires associés à des tags (expression logique).</a:t>
            </a:r>
          </a:p>
          <a:p>
            <a:pPr marL="1143000" lvl="1" indent="-457200">
              <a:buSzPct val="100000"/>
            </a:pPr>
            <a:r>
              <a:rPr lang="fr-CH" dirty="0" smtClean="0"/>
              <a:t>Lister </a:t>
            </a:r>
            <a:r>
              <a:rPr lang="fr-CH" dirty="0"/>
              <a:t>l</a:t>
            </a:r>
            <a:r>
              <a:rPr lang="fr-CH" dirty="0" smtClean="0"/>
              <a:t>es tags existants.</a:t>
            </a:r>
          </a:p>
          <a:p>
            <a:pPr marL="1143000" lvl="1" indent="-457200">
              <a:buSzPct val="100000"/>
            </a:pPr>
            <a:r>
              <a:rPr lang="fr-CH" dirty="0" smtClean="0"/>
              <a:t>Renommer un tag.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7</a:t>
            </a:fld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/>
              <a:t>Rust 1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/>
              <a:t>Langage moderne, </a:t>
            </a:r>
            <a:r>
              <a:rPr lang="fr-CH" dirty="0" smtClean="0"/>
              <a:t>performant, fiable, compilé, et fortement typé.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Disponible sur Linux, Windows et macOS.</a:t>
            </a:r>
            <a:endParaRPr lang="fr-CH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Cargo : système de compilation et d’</a:t>
            </a:r>
            <a:r>
              <a:rPr lang="fr-CH" dirty="0" smtClean="0"/>
              <a:t>exécution et </a:t>
            </a:r>
            <a:r>
              <a:rPr lang="fr-CH" dirty="0" smtClean="0"/>
              <a:t>gestionnaire de paquets intégré à Rust.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dirty="0" smtClean="0"/>
              <a:t>Structures, énumérations </a:t>
            </a:r>
            <a:r>
              <a:rPr lang="fr-CH" dirty="0"/>
              <a:t>et </a:t>
            </a:r>
            <a:r>
              <a:rPr lang="fr-CH" i="1" dirty="0"/>
              <a:t>pattern </a:t>
            </a:r>
            <a:r>
              <a:rPr lang="fr-CH" i="1" dirty="0" err="1" smtClean="0"/>
              <a:t>matching</a:t>
            </a:r>
            <a:r>
              <a:rPr lang="fr-CH" dirty="0" smtClean="0"/>
              <a:t>, collections.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8</a:t>
            </a:fld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843079" y="5609887"/>
            <a:ext cx="8732560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Direction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North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South, East,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West }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print_direction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(direction : Direction) {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match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direction {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Direction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::North =&gt;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"Go North"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Direction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::South =&gt;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"Go South"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_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"Go East or West"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clause par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défaut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5100" y="5826079"/>
            <a:ext cx="677979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CH" dirty="0" smtClean="0"/>
              <a:t>1</a:t>
            </a:r>
          </a:p>
          <a:p>
            <a:pPr>
              <a:spcAft>
                <a:spcPts val="500"/>
              </a:spcAft>
            </a:pPr>
            <a:r>
              <a:rPr lang="fr-CH" dirty="0" smtClean="0"/>
              <a:t>2</a:t>
            </a:r>
          </a:p>
          <a:p>
            <a:pPr>
              <a:spcAft>
                <a:spcPts val="500"/>
              </a:spcAft>
            </a:pPr>
            <a:r>
              <a:rPr lang="fr-CH" dirty="0" smtClean="0"/>
              <a:t>3</a:t>
            </a:r>
          </a:p>
          <a:p>
            <a:endParaRPr lang="fr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/>
              <a:t>Rust 2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fr-CH" b="1" dirty="0" smtClean="0"/>
              <a:t>Spécificités </a:t>
            </a:r>
            <a:r>
              <a:rPr lang="fr-CH" b="1" dirty="0"/>
              <a:t>du langage : </a:t>
            </a:r>
            <a:r>
              <a:rPr lang="fr-CH" b="1" i="1" dirty="0" err="1" smtClean="0"/>
              <a:t>Ownership</a:t>
            </a:r>
            <a:r>
              <a:rPr lang="fr-CH" b="1" i="1" dirty="0"/>
              <a:t> </a:t>
            </a:r>
            <a:r>
              <a:rPr lang="fr-CH" b="1" dirty="0" smtClean="0"/>
              <a:t>et </a:t>
            </a:r>
            <a:r>
              <a:rPr lang="fr-CH" b="1" i="1" dirty="0" err="1" smtClean="0"/>
              <a:t>Borrowing</a:t>
            </a:r>
            <a:endParaRPr lang="fr-CH" b="1" i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1BC84-96A6-4CF8-8C93-8744A2F4B836}" type="slidenum">
              <a:rPr lang="fr-CH" smtClean="0"/>
              <a:t>9</a:t>
            </a:fld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503999" y="2965241"/>
            <a:ext cx="9071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CH" dirty="0">
                <a:solidFill>
                  <a:srgbClr val="008000"/>
                </a:solidFill>
                <a:latin typeface="Consolas" panose="020B0609020204030204" pitchFamily="49" charset="0"/>
              </a:rPr>
              <a:t>Ici pas de problèmes, a et b sont de type primitif i32, de</a:t>
            </a:r>
            <a:endParaRPr lang="fr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8000"/>
                </a:solidFill>
                <a:latin typeface="Consolas" panose="020B0609020204030204" pitchFamily="49" charset="0"/>
              </a:rPr>
              <a:t>// taille fixe et connue, la valeur de a est copiée dans b.</a:t>
            </a:r>
            <a:endParaRPr lang="fr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b = a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my_vec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H" dirty="0" err="1">
                <a:solidFill>
                  <a:srgbClr val="795E26"/>
                </a:solidFill>
                <a:latin typeface="Consolas" panose="020B0609020204030204" pitchFamily="49" charset="0"/>
              </a:rPr>
              <a:t>vec</a:t>
            </a:r>
            <a:r>
              <a:rPr lang="fr-CH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other_vec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my_vec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my_vec.</a:t>
            </a:r>
            <a:r>
              <a:rPr lang="fr-CH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CH" dirty="0">
                <a:solidFill>
                  <a:srgbClr val="008000"/>
                </a:solidFill>
                <a:latin typeface="Consolas" panose="020B0609020204030204" pitchFamily="49" charset="0"/>
              </a:rPr>
              <a:t>// Erreur, la valeur a été déplacée (move</a:t>
            </a:r>
            <a:r>
              <a:rPr lang="fr-CH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fr-CH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999" y="5436016"/>
            <a:ext cx="90716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my_vec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H" dirty="0" err="1">
                <a:solidFill>
                  <a:srgbClr val="795E26"/>
                </a:solidFill>
                <a:latin typeface="Consolas" panose="020B0609020204030204" pitchFamily="49" charset="0"/>
              </a:rPr>
              <a:t>vec</a:t>
            </a:r>
            <a:r>
              <a:rPr lang="fr-CH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H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fr-CH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ref_immutable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my_vec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ref_mutable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000000"/>
                </a:solidFill>
                <a:latin typeface="Consolas" panose="020B0609020204030204" pitchFamily="49" charset="0"/>
              </a:rPr>
              <a:t>my_vec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795E26"/>
                </a:solidFill>
                <a:latin typeface="Consolas" panose="020B0609020204030204" pitchFamily="49" charset="0"/>
              </a:rPr>
              <a:t>ref_immutable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(v : &amp;</a:t>
            </a:r>
            <a:r>
              <a:rPr lang="fr-CH" dirty="0" err="1">
                <a:solidFill>
                  <a:srgbClr val="0000FF"/>
                </a:solidFill>
                <a:latin typeface="Consolas" panose="020B0609020204030204" pitchFamily="49" charset="0"/>
              </a:rPr>
              <a:t>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i32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fr-CH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fr-CH" dirty="0" smtClean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H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My</a:t>
            </a:r>
            <a:r>
              <a:rPr lang="fr-CH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super </a:t>
            </a:r>
            <a:r>
              <a:rPr lang="fr-CH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fr-CH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: {:?}"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v);</a:t>
            </a: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tx1"/>
              </a:buClr>
              <a:buSzPct val="90000"/>
              <a:buFont typeface="+mj-lt"/>
              <a:buAutoNum type="arabicPeriod"/>
            </a:pPr>
            <a:r>
              <a:rPr lang="fr-CH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795E26"/>
                </a:solidFill>
                <a:latin typeface="Consolas" panose="020B0609020204030204" pitchFamily="49" charset="0"/>
              </a:rPr>
              <a:t>ref_mutable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(v : &amp;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H" dirty="0" err="1">
                <a:solidFill>
                  <a:srgbClr val="0000FF"/>
                </a:solidFill>
                <a:latin typeface="Consolas" panose="020B0609020204030204" pitchFamily="49" charset="0"/>
              </a:rPr>
              <a:t>Vec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H" dirty="0">
                <a:solidFill>
                  <a:srgbClr val="0000FF"/>
                </a:solidFill>
                <a:latin typeface="Consolas" panose="020B0609020204030204" pitchFamily="49" charset="0"/>
              </a:rPr>
              <a:t>i32</a:t>
            </a:r>
            <a:r>
              <a:rPr lang="fr-CH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CH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</a:t>
            </a:r>
            <a:r>
              <a:rPr lang="fr-CH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H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fr-CH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fr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939</Words>
  <Application>Microsoft Office PowerPoint</Application>
  <PresentationFormat>Personnalisé</PresentationFormat>
  <Paragraphs>216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DejaVu Sans</vt:lpstr>
      <vt:lpstr>Liberation Sans</vt:lpstr>
      <vt:lpstr>Liberation Serif</vt:lpstr>
      <vt:lpstr>Lohit Devanagari</vt:lpstr>
      <vt:lpstr>WenQuanYi Micro Hei</vt:lpstr>
      <vt:lpstr>Wingdings</vt:lpstr>
      <vt:lpstr>Standard</vt:lpstr>
      <vt:lpstr>Système d'étiquetage des fichiers avec Rust</vt:lpstr>
      <vt:lpstr>Motivations</vt:lpstr>
      <vt:lpstr>Buts</vt:lpstr>
      <vt:lpstr>Solutions existantes 1</vt:lpstr>
      <vt:lpstr>Solutions existantes 2</vt:lpstr>
      <vt:lpstr>Conception 1</vt:lpstr>
      <vt:lpstr>Conception 2</vt:lpstr>
      <vt:lpstr>Rust 1</vt:lpstr>
      <vt:lpstr>Rust 2</vt:lpstr>
      <vt:lpstr>Rust 3</vt:lpstr>
      <vt:lpstr>Attributs étendus (XATTR)</vt:lpstr>
      <vt:lpstr>Inotify</vt:lpstr>
      <vt:lpstr>Sockets</vt:lpstr>
      <vt:lpstr>Réalisation – TagFS</vt:lpstr>
      <vt:lpstr>Réalisation – Tag Manager 1</vt:lpstr>
      <vt:lpstr>Réalisation – Tag Manager 2</vt:lpstr>
      <vt:lpstr>Réalisation – Tag Engine 1</vt:lpstr>
      <vt:lpstr>Réalisation – Tag Engine 2</vt:lpstr>
      <vt:lpstr>Mesures de performances</vt:lpstr>
      <vt:lpstr>Rust vs C</vt:lpstr>
      <vt:lpstr>Conclusion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d'étiquetage des fichiers avec Rust</dc:title>
  <dc:creator>Steven</dc:creator>
  <cp:lastModifiedBy>Steven</cp:lastModifiedBy>
  <cp:revision>91</cp:revision>
  <dcterms:created xsi:type="dcterms:W3CDTF">2018-08-22T14:11:01Z</dcterms:created>
  <dcterms:modified xsi:type="dcterms:W3CDTF">2018-08-24T12:17:53Z</dcterms:modified>
</cp:coreProperties>
</file>