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5f1424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5f1424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6aa69c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6aa69c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wordt dus een 2 dimensionaal array bijgehouden met tileplacables</a:t>
            </a:r>
            <a:endParaRPr/>
          </a:p>
          <a:p>
            <a:pPr indent="0" lvl="0" marL="0" rtl="0" algn="l">
              <a:spcBef>
                <a:spcPts val="0"/>
              </a:spcBef>
              <a:spcAft>
                <a:spcPts val="0"/>
              </a:spcAft>
              <a:buNone/>
            </a:pPr>
            <a:r>
              <a:rPr lang="en"/>
              <a:t>Dat kunnen warehuizen, ships of tracks zijn en die hebben allemaal eigen eigenschappen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6aa69c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6aa69c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 zijn er ook verschillende tracks, QuayTrack = kade, ShuntTrack = rangeer track en een switchtrack en uiteraard de normale track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06aa69c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06aa69c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Een switchtrack heeft een split en merge variant die weer andere implementaties hebben omdat het gedrag net wat anders 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5f1424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5f1424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06aa69cc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6aa69cc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Zoals je ziet is het belangrijk dat het voorste karretje altijd eerst probeert te moven en dan pas het eerste karretje. Omdat de volgorde niet altijd gegarandeerd kan worden wordt het elke move door deze logica opgelost.</a:t>
            </a:r>
            <a:endParaRPr/>
          </a:p>
          <a:p>
            <a:pPr indent="0" lvl="0" marL="0" rtl="0" algn="l">
              <a:spcBef>
                <a:spcPts val="0"/>
              </a:spcBef>
              <a:spcAft>
                <a:spcPts val="0"/>
              </a:spcAft>
              <a:buNone/>
            </a:pPr>
            <a:r>
              <a:rPr lang="en"/>
              <a:t>Kort samenvattend zorgt het ervoor dat de voorste altijd eerst probeert te rijden.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Als eerste wordt de voorste cart verwijderd uit de lijst omdat die nu behandeld wordt.</a:t>
            </a:r>
            <a:endParaRPr/>
          </a:p>
          <a:p>
            <a:pPr indent="-317500" lvl="0" marL="457200" rtl="0" algn="l">
              <a:spcBef>
                <a:spcPts val="0"/>
              </a:spcBef>
              <a:spcAft>
                <a:spcPts val="0"/>
              </a:spcAft>
              <a:buSzPts val="1400"/>
              <a:buChar char="-"/>
            </a:pPr>
            <a:r>
              <a:rPr lang="en"/>
              <a:t>Als eerste pakt hij het volgende karretje (als die er is)</a:t>
            </a:r>
            <a:endParaRPr/>
          </a:p>
          <a:p>
            <a:pPr indent="-317500" lvl="0" marL="457200" rtl="0" algn="l">
              <a:spcBef>
                <a:spcPts val="0"/>
              </a:spcBef>
              <a:spcAft>
                <a:spcPts val="0"/>
              </a:spcAft>
              <a:buSzPts val="1400"/>
              <a:buChar char="-"/>
            </a:pPr>
            <a:r>
              <a:rPr lang="en"/>
              <a:t>Als die er wel is, dan controleert hij of deze niet al bewogen heeft deze ronde (als hij in de moveableCarts list staat is hij nog niet bewogen)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het voorkomt dat dat karretje ervoor eerst moet bewegen, dan wordt de huidige cart achteraan in de rij gezet en mag later gaan rijden. De loop wordt gecontinued.</a:t>
            </a:r>
            <a:endParaRPr/>
          </a:p>
          <a:p>
            <a:pPr indent="0" lvl="0" marL="0" rtl="0" algn="l">
              <a:spcBef>
                <a:spcPts val="0"/>
              </a:spcBef>
              <a:spcAft>
                <a:spcPts val="0"/>
              </a:spcAft>
              <a:buNone/>
            </a:pPr>
            <a:r>
              <a:rPr lang="en"/>
              <a:t>Als het zo is dat die niet kan bewegen dan wordt het karretje bewogen.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 elke move wordt gecontroleerd of het karretje met retired is (dus bovenaan uit het scherm gereden) dan wordt hij verwijderd.</a:t>
            </a:r>
            <a:endParaRPr/>
          </a:p>
          <a:p>
            <a:pPr indent="0" lvl="0" marL="0" rtl="0" algn="l">
              <a:spcBef>
                <a:spcPts val="0"/>
              </a:spcBef>
              <a:spcAft>
                <a:spcPts val="0"/>
              </a:spcAft>
              <a:buNone/>
            </a:pPr>
            <a:r>
              <a:rPr lang="en"/>
              <a:t>Na elke move wordt gecontroleerd of het karretje gebotst is, als dat zo is wordt false gereturned.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deze methode false returned betekent dat dat het gameover is.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6aa69cc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6aa69cc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 Cart wordt move aangeroepen en die roept het simpelweg aan op zijn location (dus de track waar hij op staat)</a:t>
            </a:r>
            <a:endParaRPr/>
          </a:p>
          <a:p>
            <a:pPr indent="0" lvl="0" marL="0" rtl="0" algn="l">
              <a:spcBef>
                <a:spcPts val="0"/>
              </a:spcBef>
              <a:spcAft>
                <a:spcPts val="0"/>
              </a:spcAft>
              <a:buNone/>
            </a:pPr>
            <a:r>
              <a:rPr lang="en"/>
              <a:t>Die methode </a:t>
            </a:r>
            <a:r>
              <a:rPr lang="en"/>
              <a:t>returned</a:t>
            </a:r>
            <a:r>
              <a:rPr lang="en"/>
              <a:t> de nieuwe track en die stelt de move dus weer in als huidige location.</a:t>
            </a:r>
            <a:endParaRPr/>
          </a:p>
          <a:p>
            <a:pPr indent="0" lvl="0" marL="0" rtl="0" algn="l">
              <a:spcBef>
                <a:spcPts val="0"/>
              </a:spcBef>
              <a:spcAft>
                <a:spcPts val="0"/>
              </a:spcAft>
              <a:buNone/>
            </a:pPr>
            <a:r>
              <a:rPr lang="en"/>
              <a:t>Als die niet verplaatst is dan </a:t>
            </a:r>
            <a:r>
              <a:rPr lang="en"/>
              <a:t>returned</a:t>
            </a:r>
            <a:r>
              <a:rPr lang="en"/>
              <a:t> hij </a:t>
            </a:r>
            <a:r>
              <a:rPr lang="en"/>
              <a:t>dezelfde</a:t>
            </a:r>
            <a:r>
              <a:rPr lang="en"/>
              <a:t>.</a:t>
            </a:r>
            <a:endParaRPr/>
          </a:p>
          <a:p>
            <a:pPr indent="0" lvl="0" marL="0" rtl="0" algn="l">
              <a:spcBef>
                <a:spcPts val="0"/>
              </a:spcBef>
              <a:spcAft>
                <a:spcPts val="0"/>
              </a:spcAft>
              <a:buNone/>
            </a:pPr>
            <a:r>
              <a:rPr lang="en"/>
              <a:t>Als hij met retired is en van de baan af gereden dan </a:t>
            </a:r>
            <a:r>
              <a:rPr lang="en"/>
              <a:t>returned</a:t>
            </a:r>
            <a:r>
              <a:rPr lang="en"/>
              <a:t> hij null.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6aa69cc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6aa69cc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gewone cart heeft deze move implementatie.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Hij kijkt eerst of er wel een volgende veld is. Als die er niet is dan is het karretje van de baan gereden en weg en moet verdwijnen.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dat wel zo is dan controleert hij of de volgende track bezet is en de volgende een karretje kan ontvangen.</a:t>
            </a:r>
            <a:endParaRPr/>
          </a:p>
          <a:p>
            <a:pPr indent="0" lvl="0" marL="0" rtl="0" algn="l">
              <a:spcBef>
                <a:spcPts val="0"/>
              </a:spcBef>
              <a:spcAft>
                <a:spcPts val="0"/>
              </a:spcAft>
              <a:buNone/>
            </a:pPr>
            <a:r>
              <a:rPr lang="en"/>
              <a:t>CanReceive controleert dus niet of er iets op staat maar enkel of de track verbonden is met de track.</a:t>
            </a:r>
            <a:endParaRPr/>
          </a:p>
          <a:p>
            <a:pPr indent="0" lvl="0" marL="0" rtl="0" algn="l">
              <a:spcBef>
                <a:spcPts val="0"/>
              </a:spcBef>
              <a:spcAft>
                <a:spcPts val="0"/>
              </a:spcAft>
              <a:buNone/>
            </a:pPr>
            <a:r>
              <a:rPr lang="en"/>
              <a:t>Dan botst hij dus en wordt crashed op true gezet en de huidige track wordt teruggegeven omdat hij niet verder kan en is gebotst.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er niet iemand op de volgende staat en hij “CanReceiveCart” dan wordt de huidige occupant leeggemaakt en de volgende track teruggegeven. Succesvolle move dit dus.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hij dus niet ontvangen kan worden door de volgende dan geeft hij de huidige tegel terug en gebeurt er niks.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06aa69cc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06aa69cc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 een gewone track kunnen carts altijd ontvangen worden omdat het rechte banen zijn.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CanReceiveCart lijkt hier nutteloos maar die wordt override door andere klassen straks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06aa69cc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6aa69cc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 wordt gekeken of deze tile een cart kan ontvangen.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Afhankelijk van de cart zijn location wordt dat gecontroleerd in CanReceiveCart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06aa69cc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06aa69cc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rangeerrails h</a:t>
            </a:r>
            <a:r>
              <a:rPr lang="en"/>
              <a:t>eeft deze move implementatie.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Hij kijkt eerst of er wel een volgende veld is. Anders blijft hij natuurlijk stil staan en de huidige wordt gereturned.</a:t>
            </a:r>
            <a:endParaRPr/>
          </a:p>
          <a:p>
            <a:pPr indent="0" lvl="0" marL="0" rtl="0" algn="l">
              <a:spcBef>
                <a:spcPts val="0"/>
              </a:spcBef>
              <a:spcAft>
                <a:spcPts val="0"/>
              </a:spcAft>
              <a:buNone/>
            </a:pPr>
            <a:r>
              <a:rPr lang="en"/>
              <a:t>Als hij niet bezet is wordt er gekeken of hij ontvangen kan worden en dan wordt hij gewoon naar de volgende bewogen zoals bij de vorige ook.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06aa69cc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6aa69cc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Dit is voor de kade rail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Eerst wordt gecontroleerd of er een boot is aan de kade en dat de placable op de spawntegel daadwerkelijk een schip is.</a:t>
            </a:r>
            <a:endParaRPr/>
          </a:p>
          <a:p>
            <a:pPr indent="0" lvl="0" marL="0" rtl="0" algn="l">
              <a:spcBef>
                <a:spcPts val="0"/>
              </a:spcBef>
              <a:spcAft>
                <a:spcPts val="0"/>
              </a:spcAft>
              <a:buNone/>
            </a:pPr>
            <a:r>
              <a:rPr lang="en"/>
              <a:t>Als aan een van die dingen niet voldaan wordt dan wordt de basefunctie van moveCart gedaan en verder niks.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 er dus wel een schip is dan wordt de lading overgezet en daarna de basefunctie van movecart gedaan.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6aa69cc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6aa69cc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05f142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05f142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06aa69c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06aa69c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Totaaloverzicht van het klassendiagram, met van boven naar beneden de verschillende lagen. (De IEvents zijn van de Domeinlaag, maar anders werd het diagram zo uit proporties gedrukt)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06aa69c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06aa69c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“view” laag van de applicatie, er is een OutputView voor de display van de applicatie, en een InputView die de keyboard input binnenkrijgt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6aa69c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6aa69c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“controller” laag is niet zo spannend omdat er enkel 1 controller klas is, deze heeft een inputview en outputview als property en een “game” als property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6aa69c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6aa69c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“domein” laag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“Game” is het eerste object wat aangemaakt wordt, deze maakt vervoglens een Field aan, waarin de hele opbouw inzit</a:t>
            </a:r>
            <a:endParaRPr/>
          </a:p>
          <a:p>
            <a:pPr indent="0" lvl="0" marL="0" rtl="0" algn="l">
              <a:spcBef>
                <a:spcPts val="0"/>
              </a:spcBef>
              <a:spcAft>
                <a:spcPts val="0"/>
              </a:spcAft>
              <a:buNone/>
            </a:pPr>
            <a:r>
              <a:rPr lang="en"/>
              <a:t>Het Field maakt gebruik van een matrix van Tiles, dit wordt uiteindelijk gebruikt om het veld als grid te kunnen tekenen.</a:t>
            </a:r>
            <a:endParaRPr/>
          </a:p>
          <a:p>
            <a:pPr indent="0" lvl="0" marL="0" rtl="0" algn="l">
              <a:spcBef>
                <a:spcPts val="0"/>
              </a:spcBef>
              <a:spcAft>
                <a:spcPts val="0"/>
              </a:spcAft>
              <a:buNone/>
            </a:pPr>
            <a:r>
              <a:rPr lang="en"/>
              <a:t>Het veld heeft ook een referentie naar de locatie waar het schip komt, zodat we kunnen kijken of deze er nog ligt of niet.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Game heeft een logger, die gebruik maakt van de IEvents, deze worden gebruikt om een lijstje gebeurtenissen te kunnen tonen in de view. Zo’n event wordt steeds na een gebeurtenis (karretje verschenen, boot verschrenen etc.) teogevoegd aan de lijst.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verschillende tracks zijn onderdeel van de superclass Track, de switchtrack is verdeeld in twee specifieke, 1 voor het splitsen van de weg, en 1 voor het samenvoegen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5f1424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5f1424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06aa69c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06aa69c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de legenda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 datastructuur is een gelinkte lijst, iedere track kent de volgende track, dit komt soms samen op bijvoorbeeld een “samenvoeging” </a:t>
            </a:r>
            <a:endParaRPr/>
          </a:p>
          <a:p>
            <a:pPr indent="0" lvl="0" marL="0" rtl="0" algn="l">
              <a:spcBef>
                <a:spcPts val="0"/>
              </a:spcBef>
              <a:spcAft>
                <a:spcPts val="0"/>
              </a:spcAft>
              <a:buNone/>
            </a:pPr>
            <a:r>
              <a:rPr lang="en"/>
              <a:t>Iedere track kent ook bijvoorbeeld een karretje als dat daar op staat, of een boot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Goudkoorts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Rick Berkers &amp; Steven Liebregt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Polymorfisme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3"/>
          <p:cNvPicPr preferRelativeResize="0"/>
          <p:nvPr/>
        </p:nvPicPr>
        <p:blipFill>
          <a:blip r:embed="rId3">
            <a:alphaModFix/>
          </a:blip>
          <a:stretch>
            <a:fillRect/>
          </a:stretch>
        </p:blipFill>
        <p:spPr>
          <a:xfrm>
            <a:off x="1602200" y="95025"/>
            <a:ext cx="5581225" cy="495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1711475" y="240425"/>
            <a:ext cx="5287575" cy="450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5"/>
          <p:cNvPicPr preferRelativeResize="0"/>
          <p:nvPr/>
        </p:nvPicPr>
        <p:blipFill>
          <a:blip r:embed="rId3">
            <a:alphaModFix/>
          </a:blip>
          <a:stretch>
            <a:fillRect/>
          </a:stretch>
        </p:blipFill>
        <p:spPr>
          <a:xfrm>
            <a:off x="1973750" y="303875"/>
            <a:ext cx="4976525" cy="453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327275" y="140762"/>
            <a:ext cx="5428225" cy="4861975"/>
          </a:xfrm>
          <a:prstGeom prst="rect">
            <a:avLst/>
          </a:prstGeom>
          <a:noFill/>
          <a:ln>
            <a:noFill/>
          </a:ln>
        </p:spPr>
      </p:pic>
      <p:pic>
        <p:nvPicPr>
          <p:cNvPr id="150" name="Google Shape;150;p27"/>
          <p:cNvPicPr preferRelativeResize="0"/>
          <p:nvPr/>
        </p:nvPicPr>
        <p:blipFill>
          <a:blip r:embed="rId4">
            <a:alphaModFix/>
          </a:blip>
          <a:stretch>
            <a:fillRect/>
          </a:stretch>
        </p:blipFill>
        <p:spPr>
          <a:xfrm>
            <a:off x="5924266" y="2065350"/>
            <a:ext cx="2958984" cy="2925750"/>
          </a:xfrm>
          <a:prstGeom prst="rect">
            <a:avLst/>
          </a:prstGeom>
          <a:noFill/>
          <a:ln>
            <a:noFill/>
          </a:ln>
        </p:spPr>
      </p:pic>
      <p:sp>
        <p:nvSpPr>
          <p:cNvPr id="151" name="Google Shape;151;p27"/>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Field.cs</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Cart.cs</a:t>
            </a:r>
            <a:endParaRPr sz="1800">
              <a:latin typeface="Roboto"/>
              <a:ea typeface="Roboto"/>
              <a:cs typeface="Roboto"/>
              <a:sym typeface="Roboto"/>
            </a:endParaRPr>
          </a:p>
        </p:txBody>
      </p:sp>
      <p:pic>
        <p:nvPicPr>
          <p:cNvPr id="159" name="Google Shape;159;p28"/>
          <p:cNvPicPr preferRelativeResize="0"/>
          <p:nvPr/>
        </p:nvPicPr>
        <p:blipFill>
          <a:blip r:embed="rId3">
            <a:alphaModFix/>
          </a:blip>
          <a:stretch>
            <a:fillRect/>
          </a:stretch>
        </p:blipFill>
        <p:spPr>
          <a:xfrm>
            <a:off x="152400" y="152400"/>
            <a:ext cx="5338375" cy="172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Track.cs</a:t>
            </a:r>
            <a:endParaRPr sz="1800">
              <a:latin typeface="Roboto"/>
              <a:ea typeface="Roboto"/>
              <a:cs typeface="Roboto"/>
              <a:sym typeface="Roboto"/>
            </a:endParaRPr>
          </a:p>
        </p:txBody>
      </p:sp>
      <p:pic>
        <p:nvPicPr>
          <p:cNvPr id="167" name="Google Shape;167;p29"/>
          <p:cNvPicPr preferRelativeResize="0"/>
          <p:nvPr/>
        </p:nvPicPr>
        <p:blipFill>
          <a:blip r:embed="rId3">
            <a:alphaModFix/>
          </a:blip>
          <a:stretch>
            <a:fillRect/>
          </a:stretch>
        </p:blipFill>
        <p:spPr>
          <a:xfrm>
            <a:off x="460950" y="140950"/>
            <a:ext cx="4991100" cy="486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30"/>
          <p:cNvPicPr preferRelativeResize="0"/>
          <p:nvPr/>
        </p:nvPicPr>
        <p:blipFill>
          <a:blip r:embed="rId3">
            <a:alphaModFix/>
          </a:blip>
          <a:stretch>
            <a:fillRect/>
          </a:stretch>
        </p:blipFill>
        <p:spPr>
          <a:xfrm>
            <a:off x="1569710" y="1423100"/>
            <a:ext cx="6004575" cy="3263050"/>
          </a:xfrm>
          <a:prstGeom prst="rect">
            <a:avLst/>
          </a:prstGeom>
          <a:noFill/>
          <a:ln>
            <a:noFill/>
          </a:ln>
        </p:spPr>
      </p:pic>
      <p:sp>
        <p:nvSpPr>
          <p:cNvPr id="174" name="Google Shape;174;p30"/>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Track</a:t>
            </a:r>
            <a:r>
              <a:rPr lang="en" sz="1800">
                <a:latin typeface="Roboto"/>
                <a:ea typeface="Roboto"/>
                <a:cs typeface="Roboto"/>
                <a:sym typeface="Roboto"/>
              </a:rPr>
              <a:t>.cs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txBox="1"/>
          <p:nvPr/>
        </p:nvSpPr>
        <p:spPr>
          <a:xfrm>
            <a:off x="6170175" y="315125"/>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MergeSwitchTrack</a:t>
            </a:r>
            <a:r>
              <a:rPr lang="en" sz="1800">
                <a:latin typeface="Roboto"/>
                <a:ea typeface="Roboto"/>
                <a:cs typeface="Roboto"/>
                <a:sym typeface="Roboto"/>
              </a:rPr>
              <a:t>.cs</a:t>
            </a:r>
            <a:endParaRPr sz="1800">
              <a:latin typeface="Roboto"/>
              <a:ea typeface="Roboto"/>
              <a:cs typeface="Roboto"/>
              <a:sym typeface="Roboto"/>
            </a:endParaRPr>
          </a:p>
        </p:txBody>
      </p:sp>
      <p:pic>
        <p:nvPicPr>
          <p:cNvPr id="181" name="Google Shape;181;p31"/>
          <p:cNvPicPr preferRelativeResize="0"/>
          <p:nvPr/>
        </p:nvPicPr>
        <p:blipFill>
          <a:blip r:embed="rId3">
            <a:alphaModFix/>
          </a:blip>
          <a:stretch>
            <a:fillRect/>
          </a:stretch>
        </p:blipFill>
        <p:spPr>
          <a:xfrm>
            <a:off x="6857875" y="1736300"/>
            <a:ext cx="1355541" cy="1760550"/>
          </a:xfrm>
          <a:prstGeom prst="rect">
            <a:avLst/>
          </a:prstGeom>
          <a:noFill/>
          <a:ln>
            <a:noFill/>
          </a:ln>
        </p:spPr>
      </p:pic>
      <p:pic>
        <p:nvPicPr>
          <p:cNvPr id="182" name="Google Shape;182;p31"/>
          <p:cNvPicPr preferRelativeResize="0"/>
          <p:nvPr/>
        </p:nvPicPr>
        <p:blipFill>
          <a:blip r:embed="rId4">
            <a:alphaModFix/>
          </a:blip>
          <a:stretch>
            <a:fillRect/>
          </a:stretch>
        </p:blipFill>
        <p:spPr>
          <a:xfrm>
            <a:off x="203225" y="518400"/>
            <a:ext cx="5719875" cy="43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Inhoud</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Hoe ziet de architectuur eruit?</a:t>
            </a:r>
            <a:endParaRPr/>
          </a:p>
          <a:p>
            <a:pPr indent="-342900" lvl="0" marL="457200" rtl="0" algn="l">
              <a:spcBef>
                <a:spcPts val="0"/>
              </a:spcBef>
              <a:spcAft>
                <a:spcPts val="0"/>
              </a:spcAft>
              <a:buSzPts val="1800"/>
              <a:buChar char="●"/>
            </a:pPr>
            <a:r>
              <a:rPr lang="en"/>
              <a:t>Hoe ziet de gebruikte datastructuur eruit?</a:t>
            </a:r>
            <a:endParaRPr/>
          </a:p>
          <a:p>
            <a:pPr indent="-342900" lvl="0" marL="457200" rtl="0" algn="l">
              <a:spcBef>
                <a:spcPts val="0"/>
              </a:spcBef>
              <a:spcAft>
                <a:spcPts val="0"/>
              </a:spcAft>
              <a:buSzPts val="1800"/>
              <a:buChar char="●"/>
            </a:pPr>
            <a:r>
              <a:rPr lang="en"/>
              <a:t>Waar en hoe is polymorfisme toegepast?</a:t>
            </a:r>
            <a:endParaRPr/>
          </a:p>
          <a:p>
            <a:pPr indent="-342900" lvl="0" marL="457200" rtl="0" algn="l">
              <a:spcBef>
                <a:spcPts val="0"/>
              </a:spcBef>
              <a:spcAft>
                <a:spcPts val="0"/>
              </a:spcAft>
              <a:buSzPts val="1800"/>
              <a:buChar char="●"/>
            </a:pPr>
            <a:r>
              <a:rPr lang="en"/>
              <a:t>Hoe is de logica toegepast?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ShuntTrack.cs</a:t>
            </a:r>
            <a:endParaRPr sz="1800">
              <a:latin typeface="Roboto"/>
              <a:ea typeface="Roboto"/>
              <a:cs typeface="Roboto"/>
              <a:sym typeface="Roboto"/>
            </a:endParaRPr>
          </a:p>
        </p:txBody>
      </p:sp>
      <p:pic>
        <p:nvPicPr>
          <p:cNvPr id="190" name="Google Shape;190;p32"/>
          <p:cNvPicPr preferRelativeResize="0"/>
          <p:nvPr/>
        </p:nvPicPr>
        <p:blipFill>
          <a:blip r:embed="rId3">
            <a:alphaModFix/>
          </a:blip>
          <a:stretch>
            <a:fillRect/>
          </a:stretch>
        </p:blipFill>
        <p:spPr>
          <a:xfrm>
            <a:off x="152400" y="1199475"/>
            <a:ext cx="8833224" cy="3791625"/>
          </a:xfrm>
          <a:prstGeom prst="rect">
            <a:avLst/>
          </a:prstGeom>
          <a:noFill/>
          <a:ln>
            <a:noFill/>
          </a:ln>
        </p:spPr>
      </p:pic>
      <p:pic>
        <p:nvPicPr>
          <p:cNvPr id="191" name="Google Shape;191;p32"/>
          <p:cNvPicPr preferRelativeResize="0"/>
          <p:nvPr/>
        </p:nvPicPr>
        <p:blipFill>
          <a:blip r:embed="rId4">
            <a:alphaModFix/>
          </a:blip>
          <a:stretch>
            <a:fillRect/>
          </a:stretch>
        </p:blipFill>
        <p:spPr>
          <a:xfrm>
            <a:off x="111650" y="335113"/>
            <a:ext cx="5702726" cy="5902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3"/>
          <p:cNvPicPr preferRelativeResize="0"/>
          <p:nvPr/>
        </p:nvPicPr>
        <p:blipFill>
          <a:blip r:embed="rId3">
            <a:alphaModFix/>
          </a:blip>
          <a:stretch>
            <a:fillRect/>
          </a:stretch>
        </p:blipFill>
        <p:spPr>
          <a:xfrm>
            <a:off x="182950" y="1224100"/>
            <a:ext cx="8416746" cy="1760550"/>
          </a:xfrm>
          <a:prstGeom prst="rect">
            <a:avLst/>
          </a:prstGeom>
          <a:noFill/>
          <a:ln>
            <a:noFill/>
          </a:ln>
        </p:spPr>
      </p:pic>
      <p:sp>
        <p:nvSpPr>
          <p:cNvPr id="198" name="Google Shape;198;p33"/>
          <p:cNvSpPr txBox="1"/>
          <p:nvPr/>
        </p:nvSpPr>
        <p:spPr>
          <a:xfrm>
            <a:off x="6007525" y="365950"/>
            <a:ext cx="2378700" cy="52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QuayTrack.cs</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Nog meer laten zien in Visual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979825" y="119950"/>
            <a:ext cx="7184348" cy="490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7"/>
          <p:cNvPicPr preferRelativeResize="0"/>
          <p:nvPr/>
        </p:nvPicPr>
        <p:blipFill>
          <a:blip r:embed="rId3">
            <a:alphaModFix/>
          </a:blip>
          <a:stretch>
            <a:fillRect/>
          </a:stretch>
        </p:blipFill>
        <p:spPr>
          <a:xfrm>
            <a:off x="2394200" y="1691475"/>
            <a:ext cx="4187007" cy="176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2708437" y="1691475"/>
            <a:ext cx="3727122" cy="17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253238" y="458125"/>
            <a:ext cx="8637526" cy="43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Datastructuur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2379725" y="443225"/>
            <a:ext cx="4384551" cy="4257051"/>
          </a:xfrm>
          <a:prstGeom prst="rect">
            <a:avLst/>
          </a:prstGeom>
          <a:noFill/>
          <a:ln>
            <a:noFill/>
          </a:ln>
        </p:spPr>
      </p:pic>
      <p:pic>
        <p:nvPicPr>
          <p:cNvPr id="115" name="Google Shape;115;p21"/>
          <p:cNvPicPr preferRelativeResize="0"/>
          <p:nvPr/>
        </p:nvPicPr>
        <p:blipFill>
          <a:blip r:embed="rId4">
            <a:alphaModFix/>
          </a:blip>
          <a:stretch>
            <a:fillRect/>
          </a:stretch>
        </p:blipFill>
        <p:spPr>
          <a:xfrm>
            <a:off x="288275" y="1691475"/>
            <a:ext cx="1912073" cy="176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