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5"/>
  </p:notesMasterIdLst>
  <p:sldIdLst>
    <p:sldId id="256" r:id="rId2"/>
    <p:sldId id="310" r:id="rId3"/>
    <p:sldId id="311" r:id="rId4"/>
    <p:sldId id="312" r:id="rId5"/>
    <p:sldId id="319" r:id="rId6"/>
    <p:sldId id="320" r:id="rId7"/>
    <p:sldId id="314" r:id="rId8"/>
    <p:sldId id="322" r:id="rId9"/>
    <p:sldId id="323" r:id="rId10"/>
    <p:sldId id="324" r:id="rId11"/>
    <p:sldId id="325" r:id="rId12"/>
    <p:sldId id="313" r:id="rId13"/>
    <p:sldId id="331" r:id="rId14"/>
    <p:sldId id="315" r:id="rId15"/>
    <p:sldId id="335" r:id="rId16"/>
    <p:sldId id="337" r:id="rId17"/>
    <p:sldId id="332" r:id="rId18"/>
    <p:sldId id="339" r:id="rId19"/>
    <p:sldId id="341" r:id="rId20"/>
    <p:sldId id="333" r:id="rId21"/>
    <p:sldId id="334" r:id="rId22"/>
    <p:sldId id="342" r:id="rId23"/>
    <p:sldId id="343" r:id="rId24"/>
    <p:sldId id="336" r:id="rId25"/>
    <p:sldId id="317" r:id="rId26"/>
    <p:sldId id="340" r:id="rId27"/>
    <p:sldId id="344" r:id="rId28"/>
    <p:sldId id="329" r:id="rId29"/>
    <p:sldId id="316" r:id="rId30"/>
    <p:sldId id="338" r:id="rId31"/>
    <p:sldId id="321" r:id="rId32"/>
    <p:sldId id="318" r:id="rId33"/>
    <p:sldId id="330" r:id="rId34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30305"/>
    <a:srgbClr val="EA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74524" autoAdjust="0"/>
  </p:normalViewPr>
  <p:slideViewPr>
    <p:cSldViewPr>
      <p:cViewPr varScale="1">
        <p:scale>
          <a:sx n="87" d="100"/>
          <a:sy n="87" d="100"/>
        </p:scale>
        <p:origin x="17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4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44192EF7-8FAB-4DBB-ABF4-558693126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A8806F-00E4-4B0F-8129-1EF3D61F8955}" type="slidenum">
              <a:rPr lang="en-US" altLang="zh-CN">
                <a:latin typeface="Tahoma" pitchFamily="34" charset="0"/>
              </a:rPr>
              <a:pPr/>
              <a:t>1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93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是三年写一篇论文，而不是三个月写一篇，更不是三周写一篇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26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57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587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07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24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3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在开始选导师、开题、写论文之前应该有些常识，这样才能化被动为主动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9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只要学生和导师都肯投入时间，没有不过的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1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09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每天能想这个事情是最好，但是除非到最后，其实比较难。比较可行的是每周固定几个时间段，就相当于公司多安排了一个项目，在这几个时间段来想这个项目</a:t>
            </a:r>
            <a:endParaRPr lang="en-US" altLang="zh-CN" dirty="0" smtClean="0"/>
          </a:p>
          <a:p>
            <a:r>
              <a:rPr lang="zh-CN" altLang="en-US" dirty="0" smtClean="0"/>
              <a:t>论文写作包括构思和写作两个部分，写作可以突击，构思是突击不出来的；你就是要有那么长那么多时间去消化、咀嚼、思考和组织现有资料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建议在刚启动的时候，集中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个小时，</a:t>
            </a:r>
            <a:r>
              <a:rPr lang="en-US" altLang="zh-CN" dirty="0" smtClean="0"/>
              <a:t>1-2</a:t>
            </a:r>
            <a:r>
              <a:rPr lang="zh-CN" altLang="en-US" smtClean="0"/>
              <a:t>次，先把手上材料梳理清楚，把自己想到的可能的点记录下来（不然回头就忘了）。然后慢慢的形成自己的总体思路，在形成总体思路过程中，可以跟老师讨论确认。有了总体思路和框架，又清楚手上有那些材料，后继试写推进就快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18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论文要点是有价值的，好的论文不受框架布局限制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54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49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88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45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155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83155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E8257D-4324-4B54-84F1-9DF7643E6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54A3-4CD6-4380-9755-D58C5B823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1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1B09-66EC-45E5-AE1C-5A8D55818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6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E908A-4C76-459A-A336-37A616541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9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5805-154D-4E02-8BA6-8EF81656E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377F-8464-43C9-A800-6DC803F35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2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7E49-A5DE-4565-B108-DFEFBDF55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E671-B5A5-44DF-9119-2707DFA0B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3052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3053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533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 smtClean="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3053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A9383992-8E9F-402F-903C-68A540BFA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752600"/>
            <a:ext cx="8064896" cy="1143000"/>
          </a:xfrm>
        </p:spPr>
        <p:txBody>
          <a:bodyPr/>
          <a:lstStyle/>
          <a:p>
            <a:pPr algn="ctr" eaLnBrk="1" hangingPunct="1"/>
            <a:r>
              <a:rPr lang="en-US" altLang="zh-CN" sz="5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MSE</a:t>
            </a:r>
            <a:r>
              <a:rPr lang="zh-CN" altLang="en-US" sz="5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论文写作经验分享</a:t>
            </a:r>
            <a:endParaRPr lang="en-US" altLang="zh-CN" sz="5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3600" dirty="0" smtClean="0">
                <a:ea typeface="华文行楷" pitchFamily="2" charset="-122"/>
              </a:rPr>
              <a:t>复旦大学软件学院</a:t>
            </a:r>
            <a:endParaRPr lang="en-US" altLang="zh-CN" sz="3600" dirty="0" smtClean="0">
              <a:ea typeface="华文行楷" pitchFamily="2" charset="-122"/>
            </a:endParaRPr>
          </a:p>
          <a:p>
            <a:pPr eaLnBrk="1" hangingPunct="1"/>
            <a:r>
              <a:rPr lang="zh-CN" altLang="en-US" sz="3600" dirty="0">
                <a:ea typeface="华文行楷" pitchFamily="2" charset="-122"/>
              </a:rPr>
              <a:t>朱东来</a:t>
            </a:r>
            <a:endParaRPr lang="zh-CN" altLang="en-US" sz="3600" dirty="0" smtClean="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第四章 系统</a:t>
            </a:r>
            <a:r>
              <a:rPr lang="zh-CN" altLang="en-US" dirty="0" smtClean="0"/>
              <a:t>详细设计与实现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4.1 </a:t>
            </a:r>
            <a:r>
              <a:rPr lang="zh-CN" altLang="en-US" dirty="0" smtClean="0"/>
              <a:t>详细设计难点重点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4.2 </a:t>
            </a:r>
            <a:r>
              <a:rPr lang="zh-CN" altLang="en-US" dirty="0" smtClean="0"/>
              <a:t>详细设计</a:t>
            </a:r>
            <a:r>
              <a:rPr lang="zh-CN" altLang="en-US" dirty="0"/>
              <a:t>难点</a:t>
            </a:r>
            <a:r>
              <a:rPr lang="zh-CN" altLang="en-US" dirty="0" smtClean="0"/>
              <a:t>重点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4.3 </a:t>
            </a:r>
            <a:r>
              <a:rPr lang="zh-CN" altLang="en-US" dirty="0" smtClean="0"/>
              <a:t>技术实现难点重点</a:t>
            </a:r>
            <a:r>
              <a:rPr lang="en-US" altLang="zh-CN" dirty="0"/>
              <a:t>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4.4 </a:t>
            </a:r>
            <a:r>
              <a:rPr lang="zh-CN" altLang="en-US" dirty="0" smtClean="0"/>
              <a:t>技术实现难点重点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4.5 </a:t>
            </a:r>
            <a:r>
              <a:rPr lang="zh-CN" altLang="en-US" dirty="0" smtClean="0"/>
              <a:t>（数据库设计、界面设计、安全性设计、测试数据、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设计等）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4.6 </a:t>
            </a:r>
            <a:r>
              <a:rPr lang="zh-CN" altLang="en-US" dirty="0" smtClean="0"/>
              <a:t>系统用例设计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少于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2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第五章 总结与展望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5.1 </a:t>
            </a:r>
            <a:r>
              <a:rPr lang="zh-CN" altLang="en-US" dirty="0" smtClean="0"/>
              <a:t>本文</a:t>
            </a:r>
            <a:r>
              <a:rPr lang="zh-CN" altLang="en-US" dirty="0"/>
              <a:t>内容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5.2 </a:t>
            </a:r>
            <a:r>
              <a:rPr lang="zh-CN" altLang="en-US" dirty="0" smtClean="0"/>
              <a:t>未来工作展望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2-3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少于</a:t>
            </a:r>
            <a:r>
              <a:rPr lang="zh-CN" altLang="en-US" dirty="0"/>
              <a:t>一页</a:t>
            </a:r>
            <a:r>
              <a:rPr lang="zh-CN" altLang="en-US" dirty="0" smtClean="0"/>
              <a:t>半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少于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项，一般应在</a:t>
            </a:r>
            <a:r>
              <a:rPr lang="en-US" altLang="zh-CN" dirty="0" smtClean="0"/>
              <a:t>25-30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应按照引用次序排列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应有对应上标引用（不一定全部）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35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对这么多年工作经验的提炼和升华</a:t>
            </a:r>
            <a:endParaRPr lang="en-US" altLang="zh-CN" dirty="0" smtClean="0"/>
          </a:p>
          <a:p>
            <a:r>
              <a:rPr lang="zh-CN" altLang="en-US" dirty="0" smtClean="0"/>
              <a:t>尽量依托某个具体系统选题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最好是近一年内基本完成实现的系统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可以是“虚拟系统”</a:t>
            </a:r>
            <a:endParaRPr lang="en-US" altLang="zh-CN" dirty="0" smtClean="0"/>
          </a:p>
          <a:p>
            <a:r>
              <a:rPr lang="zh-CN" altLang="en-US" dirty="0" smtClean="0"/>
              <a:t>难点的选择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经验分享的思路（正向）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问题解决导向的思路（反向）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材料的拥有情况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另见核心节部分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章节目录的深度，应与内容的重要性成正比</a:t>
            </a:r>
            <a:endParaRPr lang="en-US" altLang="zh-CN" dirty="0" smtClean="0"/>
          </a:p>
          <a:p>
            <a:r>
              <a:rPr lang="zh-CN" altLang="en-US" dirty="0" smtClean="0"/>
              <a:t>章节目录命名应规范化</a:t>
            </a:r>
            <a:endParaRPr lang="en-US" altLang="zh-CN" dirty="0" smtClean="0"/>
          </a:p>
          <a:p>
            <a:r>
              <a:rPr lang="zh-CN" altLang="en-US" dirty="0" smtClean="0"/>
              <a:t>章节目录应对称整齐，格式无误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目录和摘要部分页码应从罗马数字</a:t>
            </a:r>
            <a:r>
              <a:rPr lang="en-US" altLang="zh-CN" dirty="0" smtClean="0"/>
              <a:t>I</a:t>
            </a:r>
            <a:r>
              <a:rPr lang="zh-CN" altLang="en-US" dirty="0" smtClean="0"/>
              <a:t>开始，第一章应从数字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开始，这里要注意分节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77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一般两段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段</a:t>
            </a:r>
            <a:r>
              <a:rPr lang="zh-CN" altLang="en-US" dirty="0" smtClean="0"/>
              <a:t>背景和意义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段</a:t>
            </a:r>
            <a:r>
              <a:rPr lang="zh-CN" altLang="en-US" dirty="0" smtClean="0"/>
              <a:t>论文框架和核心工作以及创新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此处应突出本文的解决的问题和贡献，让评委一眼就能看到文章价值所在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该部分内容与</a:t>
            </a:r>
            <a:r>
              <a:rPr lang="en-US" altLang="zh-CN" dirty="0" smtClean="0"/>
              <a:t>1.2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5.1</a:t>
            </a:r>
            <a:r>
              <a:rPr lang="zh-CN" altLang="en-US" dirty="0"/>
              <a:t>相</a:t>
            </a:r>
            <a:r>
              <a:rPr lang="zh-CN" altLang="en-US" dirty="0" smtClean="0"/>
              <a:t>呼应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不要忘了下面有关键字</a:t>
            </a:r>
            <a:r>
              <a:rPr lang="en-US" altLang="zh-CN" dirty="0" smtClean="0"/>
              <a:t>/Keywords</a:t>
            </a:r>
          </a:p>
          <a:p>
            <a:pPr lvl="1"/>
            <a:r>
              <a:rPr lang="zh-CN" altLang="en-US" dirty="0" smtClean="0"/>
              <a:t>英文摘要可以先空着不要翻，等最后导师帮忙修订摘要后再翻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6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节项目宏观背景研究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00808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该部分应与具体依托项目无关，应从大势上论述这一类项目研究的必要性和价值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最后应有结论得出论文研究方向是</a:t>
            </a:r>
            <a:r>
              <a:rPr lang="zh-CN" altLang="en-US" dirty="0" smtClean="0"/>
              <a:t>趋势，论文的研究是有价值的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行文长度应在一页以上</a:t>
            </a:r>
            <a:endParaRPr lang="en-US" altLang="zh-CN" dirty="0" smtClean="0"/>
          </a:p>
          <a:p>
            <a:r>
              <a:rPr lang="zh-CN" altLang="en-US" dirty="0" smtClean="0"/>
              <a:t>依据主要来自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权威机构（</a:t>
            </a:r>
            <a:r>
              <a:rPr lang="en-US" altLang="zh-CN" dirty="0" smtClean="0"/>
              <a:t>Gartner/IDG</a:t>
            </a:r>
            <a:r>
              <a:rPr lang="zh-CN" altLang="en-US" dirty="0" smtClean="0"/>
              <a:t>等）调研或预测数据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领导人讲话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官方文件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行业数据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一般应有至少一张数据图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5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节</a:t>
            </a:r>
            <a:r>
              <a:rPr lang="zh-CN" altLang="en-US" dirty="0" smtClean="0"/>
              <a:t>研究</a:t>
            </a:r>
            <a:r>
              <a:rPr lang="zh-CN" altLang="en-US" dirty="0"/>
              <a:t>内容</a:t>
            </a:r>
            <a:r>
              <a:rPr lang="zh-CN" altLang="en-US" dirty="0" smtClean="0"/>
              <a:t>和</a:t>
            </a:r>
            <a:r>
              <a:rPr lang="zh-CN" altLang="en-US" dirty="0" smtClean="0"/>
              <a:t>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一般应分为两段</a:t>
            </a:r>
            <a:endParaRPr lang="en-US" altLang="zh-CN" dirty="0" smtClean="0"/>
          </a:p>
          <a:p>
            <a:r>
              <a:rPr lang="zh-CN" altLang="en-US" dirty="0"/>
              <a:t>第一段</a:t>
            </a:r>
            <a:r>
              <a:rPr lang="zh-CN" altLang="en-US" dirty="0" smtClean="0"/>
              <a:t>应</a:t>
            </a:r>
            <a:r>
              <a:rPr lang="zh-CN" altLang="en-US" dirty="0" smtClean="0"/>
              <a:t>突出虽然本文研究内容是趋势，但目前仍有许多</a:t>
            </a:r>
            <a:r>
              <a:rPr lang="zh-CN" altLang="en-US" dirty="0"/>
              <a:t>问题</a:t>
            </a:r>
            <a:r>
              <a:rPr lang="zh-CN" altLang="en-US" dirty="0" smtClean="0"/>
              <a:t>待解决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这些问题可与</a:t>
            </a:r>
            <a:r>
              <a:rPr lang="en-US" altLang="zh-CN" dirty="0" smtClean="0"/>
              <a:t>3.2</a:t>
            </a:r>
            <a:r>
              <a:rPr lang="zh-CN" altLang="en-US" dirty="0" smtClean="0"/>
              <a:t>节目标以及核心节主题相呼应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也应与</a:t>
            </a:r>
            <a:r>
              <a:rPr lang="en-US" altLang="zh-CN" dirty="0" smtClean="0"/>
              <a:t>5.1</a:t>
            </a:r>
            <a:r>
              <a:rPr lang="zh-CN" altLang="en-US" dirty="0" smtClean="0"/>
              <a:t>节总结相呼应</a:t>
            </a:r>
            <a:endParaRPr lang="en-US" altLang="zh-CN" dirty="0" smtClean="0"/>
          </a:p>
          <a:p>
            <a:r>
              <a:rPr lang="zh-CN" altLang="en-US" dirty="0"/>
              <a:t>第二段</a:t>
            </a:r>
            <a:r>
              <a:rPr lang="zh-CN" altLang="en-US" dirty="0" smtClean="0"/>
              <a:t>应</a:t>
            </a:r>
            <a:r>
              <a:rPr lang="zh-CN" altLang="en-US" dirty="0" smtClean="0"/>
              <a:t>注明本文研究的范围和</a:t>
            </a:r>
            <a:r>
              <a:rPr lang="zh-CN" altLang="en-US" dirty="0"/>
              <a:t>难点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一般套路是说论文研究内容依托某个实际项目，重点针对某些重点难点问题进行研究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61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节相关</a:t>
            </a:r>
            <a:r>
              <a:rPr lang="zh-CN" altLang="en-US" dirty="0" smtClean="0"/>
              <a:t>工作研究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应从万方、知网上</a:t>
            </a:r>
            <a:r>
              <a:rPr lang="zh-CN" altLang="en-US" dirty="0"/>
              <a:t>查询</a:t>
            </a:r>
            <a:r>
              <a:rPr lang="zh-CN" altLang="en-US" dirty="0" smtClean="0">
                <a:solidFill>
                  <a:srgbClr val="FF0000"/>
                </a:solidFill>
              </a:rPr>
              <a:t>近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zh-CN" altLang="en-US" dirty="0" smtClean="0"/>
              <a:t>论文（如数量太少可以放宽到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r>
              <a:rPr lang="zh-CN" altLang="en-US" dirty="0" smtClean="0"/>
              <a:t>从业务和技术两个角度看给你论文有何借鉴，你论文和它又有何不同或有何创新</a:t>
            </a:r>
            <a:endParaRPr lang="en-US" altLang="zh-CN" dirty="0" smtClean="0"/>
          </a:p>
          <a:p>
            <a:r>
              <a:rPr lang="zh-CN" altLang="en-US" dirty="0" smtClean="0"/>
              <a:t>至少</a:t>
            </a:r>
            <a:r>
              <a:rPr lang="en-US" altLang="zh-CN" dirty="0" smtClean="0"/>
              <a:t>10-12</a:t>
            </a:r>
            <a:r>
              <a:rPr lang="zh-CN" altLang="en-US" dirty="0" smtClean="0"/>
              <a:t>篇论文</a:t>
            </a:r>
            <a:endParaRPr lang="en-US" altLang="zh-CN" dirty="0" smtClean="0"/>
          </a:p>
          <a:p>
            <a:r>
              <a:rPr lang="zh-CN" altLang="en-US" dirty="0" smtClean="0"/>
              <a:t>行文长度应在一页以上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4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节</a:t>
            </a:r>
            <a:r>
              <a:rPr lang="zh-CN" altLang="en-US" dirty="0"/>
              <a:t>业务</a:t>
            </a:r>
            <a:r>
              <a:rPr lang="zh-CN" altLang="en-US" dirty="0" smtClean="0"/>
              <a:t>背景介绍（可选）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业务背景可以介绍必要的项目相关专业领域知识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这些专业知识是计算机无关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65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节关键技术研究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8126288" cy="4114800"/>
          </a:xfrm>
        </p:spPr>
        <p:txBody>
          <a:bodyPr/>
          <a:lstStyle/>
          <a:p>
            <a:r>
              <a:rPr lang="zh-CN" altLang="en-US" dirty="0"/>
              <a:t>关键技术</a:t>
            </a:r>
            <a:r>
              <a:rPr lang="zh-CN" altLang="en-US" dirty="0" smtClean="0"/>
              <a:t>更多地从</a:t>
            </a:r>
            <a:r>
              <a:rPr lang="zh-CN" altLang="en-US" dirty="0"/>
              <a:t>技术选型角度比较项目选用技术</a:t>
            </a:r>
            <a:endParaRPr lang="en-US" altLang="zh-CN" dirty="0"/>
          </a:p>
          <a:p>
            <a:pPr lvl="1"/>
            <a:r>
              <a:rPr lang="zh-CN" altLang="en-US" dirty="0"/>
              <a:t>比如论述跨平台框架，应先</a:t>
            </a:r>
            <a:r>
              <a:rPr lang="zh-CN" altLang="en-US" dirty="0" smtClean="0"/>
              <a:t>介绍什么是跨平台框架，其次是主流的框架有那些，每个有一节简单介绍，分析其优缺点，最后写出考虑那些因素，得到本文系统的框架选型。随后可以对本文选用框架给出进一步展开论述</a:t>
            </a:r>
            <a:endParaRPr lang="en-US" altLang="zh-CN" dirty="0"/>
          </a:p>
          <a:p>
            <a:pPr lvl="1"/>
            <a:r>
              <a:rPr lang="zh-CN" altLang="en-US" dirty="0"/>
              <a:t>如果所用技术较新，可以有</a:t>
            </a:r>
            <a:r>
              <a:rPr lang="zh-CN" altLang="en-US" dirty="0" smtClean="0"/>
              <a:t>一子节</a:t>
            </a:r>
            <a:r>
              <a:rPr lang="zh-CN" altLang="en-US" dirty="0"/>
              <a:t>对其做系统</a:t>
            </a:r>
            <a:r>
              <a:rPr lang="zh-CN" altLang="en-US" dirty="0" smtClean="0"/>
              <a:t>介绍，此处应注意查重问题</a:t>
            </a:r>
            <a:endParaRPr lang="en-US" altLang="zh-CN" dirty="0"/>
          </a:p>
          <a:p>
            <a:pPr lvl="1"/>
            <a:r>
              <a:rPr lang="zh-CN" altLang="en-US" dirty="0"/>
              <a:t>不应从</a:t>
            </a:r>
            <a:r>
              <a:rPr lang="en-US" altLang="zh-CN" dirty="0"/>
              <a:t>Wiki</a:t>
            </a:r>
            <a:r>
              <a:rPr lang="zh-CN" altLang="en-US" dirty="0"/>
              <a:t>或百度百科或官网直接引用材料构成全节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72816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观念和态度</a:t>
            </a:r>
            <a:endParaRPr lang="en-US" altLang="zh-CN" dirty="0" smtClean="0"/>
          </a:p>
          <a:p>
            <a:r>
              <a:rPr lang="zh-CN" altLang="en-US" dirty="0" smtClean="0"/>
              <a:t>进度和规划</a:t>
            </a:r>
            <a:endParaRPr lang="en-US" altLang="zh-CN" dirty="0" smtClean="0"/>
          </a:p>
          <a:p>
            <a:r>
              <a:rPr lang="zh-CN" altLang="en-US" dirty="0" smtClean="0"/>
              <a:t>论文框架布局</a:t>
            </a:r>
            <a:endParaRPr lang="en-US" altLang="zh-CN" dirty="0"/>
          </a:p>
          <a:p>
            <a:r>
              <a:rPr lang="zh-CN" altLang="en-US" dirty="0" smtClean="0"/>
              <a:t>选题思路</a:t>
            </a:r>
            <a:endParaRPr lang="en-US" altLang="zh-CN" dirty="0" smtClean="0"/>
          </a:p>
          <a:p>
            <a:r>
              <a:rPr lang="zh-CN" altLang="en-US" dirty="0" smtClean="0"/>
              <a:t>具体模块写作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摘要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</a:t>
            </a:r>
            <a:r>
              <a:rPr lang="zh-CN" altLang="en-US" dirty="0"/>
              <a:t>节</a:t>
            </a:r>
            <a:endParaRPr lang="en-US" altLang="zh-CN" dirty="0" smtClean="0"/>
          </a:p>
          <a:p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53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节项目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zh-CN" altLang="en-US" dirty="0" smtClean="0"/>
              <a:t>应分为三段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项目涉及单位（业务）简介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项目所涉及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系统现状</a:t>
            </a:r>
            <a:r>
              <a:rPr lang="zh-CN" altLang="en-US" dirty="0"/>
              <a:t>，</a:t>
            </a:r>
            <a:r>
              <a:rPr lang="zh-CN" altLang="en-US" dirty="0" smtClean="0"/>
              <a:t>如</a:t>
            </a:r>
            <a:r>
              <a:rPr lang="zh-CN" altLang="en-US" dirty="0" smtClean="0"/>
              <a:t>该单位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系统过于</a:t>
            </a:r>
            <a:r>
              <a:rPr lang="zh-CN" altLang="en-US" dirty="0" smtClean="0"/>
              <a:t>庞大，可集中介绍与本项目相关</a:t>
            </a:r>
            <a:r>
              <a:rPr lang="zh-CN" altLang="en-US" dirty="0" smtClean="0"/>
              <a:t>部分；如论文所述系统是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版，应介绍前期版本现状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单位出于何种考虑、何种目的，准备上论文相关系统；系统对单位业务或战略有何助益；此处可与</a:t>
            </a:r>
            <a:r>
              <a:rPr lang="zh-CN" altLang="en-US" dirty="0"/>
              <a:t>第一</a:t>
            </a:r>
            <a:r>
              <a:rPr lang="zh-CN" altLang="en-US" dirty="0" smtClean="0"/>
              <a:t>章有所</a:t>
            </a:r>
            <a:r>
              <a:rPr lang="zh-CN" altLang="en-US" dirty="0" smtClean="0"/>
              <a:t>呼应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本节应根据上述内容分为三节，行文不少于一页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节系统需求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项目目标是啥，可以从总体目标、业务目标、技术目标等角度展开阐述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此时项目尚未开始总体设计，不应出现</a:t>
            </a:r>
            <a:r>
              <a:rPr lang="en-US" altLang="zh-CN" dirty="0" smtClean="0"/>
              <a:t>XX</a:t>
            </a:r>
            <a:r>
              <a:rPr lang="zh-CN" altLang="en-US" dirty="0" smtClean="0"/>
              <a:t>模块等字样</a:t>
            </a:r>
            <a:endParaRPr lang="en-US" altLang="zh-CN" dirty="0" smtClean="0"/>
          </a:p>
          <a:p>
            <a:r>
              <a:rPr lang="zh-CN" altLang="en-US" dirty="0" smtClean="0"/>
              <a:t>不建议表格式，建议段落式</a:t>
            </a:r>
            <a:r>
              <a:rPr lang="zh-CN" altLang="en-US" dirty="0" smtClean="0"/>
              <a:t>论述</a:t>
            </a:r>
            <a:endParaRPr lang="en-US" altLang="zh-CN" dirty="0" smtClean="0"/>
          </a:p>
          <a:p>
            <a:r>
              <a:rPr lang="zh-CN" altLang="en-US" dirty="0" smtClean="0"/>
              <a:t>可以依托用例图进行论述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60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节系统总体设计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系统总体设计可以包括技术架构图、</a:t>
            </a:r>
            <a:r>
              <a:rPr lang="zh-CN" altLang="en-US" dirty="0"/>
              <a:t>业务模块</a:t>
            </a:r>
            <a:r>
              <a:rPr lang="zh-CN" altLang="en-US" dirty="0" smtClean="0"/>
              <a:t>划分、</a:t>
            </a:r>
            <a:r>
              <a:rPr lang="zh-CN" altLang="en-US" dirty="0"/>
              <a:t>技术模块</a:t>
            </a:r>
            <a:r>
              <a:rPr lang="zh-CN" altLang="en-US" dirty="0" smtClean="0"/>
              <a:t>划分、服务器部署情况、网络拓扑情况等等</a:t>
            </a:r>
            <a:endParaRPr lang="en-US" altLang="zh-CN" dirty="0" smtClean="0"/>
          </a:p>
          <a:p>
            <a:r>
              <a:rPr lang="zh-CN" altLang="en-US" dirty="0" smtClean="0"/>
              <a:t>注意：原</a:t>
            </a:r>
            <a:r>
              <a:rPr lang="zh-CN" altLang="en-US" dirty="0"/>
              <a:t>模板中</a:t>
            </a:r>
            <a:r>
              <a:rPr lang="en-US" altLang="zh-CN" dirty="0"/>
              <a:t>4.1</a:t>
            </a:r>
            <a:r>
              <a:rPr lang="zh-CN" altLang="en-US" dirty="0" smtClean="0"/>
              <a:t>节内容尽量移入此节中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7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可以从业务特殊性和技术特殊性两个角度选题</a:t>
            </a:r>
            <a:endParaRPr lang="en-US" altLang="zh-CN" dirty="0" smtClean="0"/>
          </a:p>
          <a:p>
            <a:r>
              <a:rPr lang="zh-CN" altLang="en-US" dirty="0" smtClean="0"/>
              <a:t>业务特殊性主要从详细设计角度入手，对流程、数据模型等进行分析</a:t>
            </a:r>
            <a:endParaRPr lang="en-US" altLang="zh-CN" dirty="0" smtClean="0"/>
          </a:p>
          <a:p>
            <a:r>
              <a:rPr lang="zh-CN" altLang="en-US" dirty="0" smtClean="0"/>
              <a:t>技术特殊性主要从具体实现角度入手，对实现过程中的技术难点重点进行分析</a:t>
            </a:r>
            <a:endParaRPr lang="en-US" altLang="zh-CN" dirty="0" smtClean="0"/>
          </a:p>
          <a:p>
            <a:r>
              <a:rPr lang="zh-CN" altLang="en-US" dirty="0" smtClean="0"/>
              <a:t>详细设计和系统实现，均应有</a:t>
            </a:r>
            <a:r>
              <a:rPr lang="en-US" altLang="zh-CN" dirty="0" smtClean="0"/>
              <a:t>2-3</a:t>
            </a:r>
            <a:r>
              <a:rPr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61839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节选点思路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为了解决实现某个业务目标，必须解决某个计算机域的难题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亦即：需完成从现实空间到计算机解空间的映射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一业务目标，可以对应多个计算机域难题（即不同的切入点）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后面整节都是围绕该难题的分析、解决和解决结果展开的</a:t>
            </a:r>
            <a:endParaRPr lang="en-US" altLang="zh-CN" dirty="0" smtClean="0"/>
          </a:p>
          <a:p>
            <a:pPr lvl="1"/>
            <a:r>
              <a:rPr lang="zh-CN" altLang="en-US" dirty="0"/>
              <a:t>整</a:t>
            </a:r>
            <a:r>
              <a:rPr lang="zh-CN" altLang="en-US" dirty="0" smtClean="0"/>
              <a:t>节内容应尽可能聚焦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8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r>
              <a:rPr lang="zh-CN" altLang="en-US" dirty="0" smtClean="0"/>
              <a:t>节五步论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业务</a:t>
            </a:r>
            <a:r>
              <a:rPr lang="zh-CN" altLang="en-US" dirty="0" smtClean="0"/>
              <a:t>需求</a:t>
            </a:r>
            <a:r>
              <a:rPr lang="zh-CN" altLang="en-US" dirty="0" smtClean="0"/>
              <a:t>引入难点重点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难点</a:t>
            </a:r>
            <a:r>
              <a:rPr lang="zh-CN" altLang="en-US" dirty="0" smtClean="0"/>
              <a:t>解决方案选型（可选）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选中</a:t>
            </a:r>
            <a:r>
              <a:rPr lang="zh-CN" altLang="en-US" dirty="0" smtClean="0"/>
              <a:t>的</a:t>
            </a:r>
            <a:r>
              <a:rPr lang="zh-CN" altLang="en-US" dirty="0"/>
              <a:t>解决</a:t>
            </a:r>
            <a:r>
              <a:rPr lang="zh-CN" altLang="en-US" dirty="0" smtClean="0"/>
              <a:t>方案思路总体</a:t>
            </a:r>
            <a:r>
              <a:rPr lang="zh-CN" altLang="en-US" dirty="0" smtClean="0"/>
              <a:t>论述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选中</a:t>
            </a:r>
            <a:r>
              <a:rPr lang="zh-CN" altLang="en-US" dirty="0" smtClean="0"/>
              <a:t>的</a:t>
            </a:r>
            <a:r>
              <a:rPr lang="zh-CN" altLang="en-US" dirty="0"/>
              <a:t>解决</a:t>
            </a:r>
            <a:r>
              <a:rPr lang="zh-CN" altLang="en-US" dirty="0" smtClean="0"/>
              <a:t>方案具体分析和实现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难点重点解决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结果论述</a:t>
            </a:r>
            <a:endParaRPr lang="en-US" altLang="zh-CN" dirty="0" smtClean="0"/>
          </a:p>
          <a:p>
            <a:r>
              <a:rPr lang="zh-CN" altLang="en-US" dirty="0" smtClean="0"/>
              <a:t>最后应空开一行，超越简单</a:t>
            </a:r>
            <a:r>
              <a:rPr lang="zh-CN" altLang="en-US" dirty="0" smtClean="0"/>
              <a:t>的对本项目中解决结果的总结</a:t>
            </a:r>
            <a:r>
              <a:rPr lang="zh-CN" altLang="en-US" dirty="0" smtClean="0"/>
              <a:t>，提炼</a:t>
            </a:r>
            <a:r>
              <a:rPr lang="zh-CN" altLang="en-US" dirty="0" smtClean="0"/>
              <a:t>升华为更一般的、可适用更广泛场景的经验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节中针对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XX</a:t>
            </a:r>
            <a:r>
              <a:rPr lang="zh-CN" altLang="en-US" dirty="0" smtClean="0"/>
              <a:t>问题，给出了基于</a:t>
            </a:r>
            <a:r>
              <a:rPr lang="en-US" altLang="zh-CN" dirty="0" smtClean="0"/>
              <a:t>XX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XX</a:t>
            </a:r>
            <a:r>
              <a:rPr lang="zh-CN" altLang="en-US" dirty="0" smtClean="0"/>
              <a:t>解决方案，实践证明，对</a:t>
            </a:r>
            <a:r>
              <a:rPr lang="en-US" altLang="zh-CN" dirty="0" smtClean="0"/>
              <a:t>XX</a:t>
            </a:r>
            <a:r>
              <a:rPr lang="zh-CN" altLang="en-US" dirty="0" smtClean="0"/>
              <a:t>类问题能达到</a:t>
            </a:r>
            <a:r>
              <a:rPr lang="en-US" altLang="zh-CN" dirty="0" smtClean="0"/>
              <a:t>XX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1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zh-CN" altLang="en-US" dirty="0" smtClean="0"/>
              <a:t>节本文内容总结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00808"/>
            <a:ext cx="7772400" cy="4114800"/>
          </a:xfrm>
        </p:spPr>
        <p:txBody>
          <a:bodyPr/>
          <a:lstStyle/>
          <a:p>
            <a:r>
              <a:rPr lang="zh-CN" altLang="en-US" dirty="0"/>
              <a:t>一般</a:t>
            </a:r>
            <a:r>
              <a:rPr lang="zh-CN" altLang="en-US" dirty="0" smtClean="0"/>
              <a:t>应分为三段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第一段是论文</a:t>
            </a:r>
            <a:r>
              <a:rPr lang="zh-CN" altLang="en-US" dirty="0" smtClean="0"/>
              <a:t>研究宏观背景回顾，呼应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3.1</a:t>
            </a:r>
          </a:p>
          <a:p>
            <a:pPr lvl="1"/>
            <a:r>
              <a:rPr lang="zh-CN" altLang="en-US" dirty="0" smtClean="0"/>
              <a:t>第二段是论文</a:t>
            </a:r>
            <a:r>
              <a:rPr lang="zh-CN" altLang="en-US" dirty="0" smtClean="0"/>
              <a:t>主要研究内容，呼应第四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应在套话外重点突出前述各核心节的总结</a:t>
            </a:r>
            <a:endParaRPr lang="en-US" altLang="zh-CN" dirty="0" smtClean="0"/>
          </a:p>
          <a:p>
            <a:pPr lvl="2"/>
            <a:r>
              <a:rPr lang="zh-CN" altLang="en-US" dirty="0"/>
              <a:t>此</a:t>
            </a:r>
            <a:r>
              <a:rPr lang="zh-CN" altLang="en-US" dirty="0" smtClean="0"/>
              <a:t>部分和摘要都是评委重点审视部分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以上两部分有点类似摘要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第三段是论文</a:t>
            </a:r>
            <a:r>
              <a:rPr lang="zh-CN" altLang="en-US" dirty="0" smtClean="0"/>
              <a:t>依托系统现状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一般首先应体现为内部测试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试运行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已上线等，不应未投入测试，也不应运行时间太长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其次应体现用户对系统是满意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行文不少于一页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9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zh-CN" altLang="en-US" dirty="0" smtClean="0"/>
              <a:t>节未来工作展望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一般应上承</a:t>
            </a:r>
            <a:r>
              <a:rPr lang="en-US" altLang="zh-CN" dirty="0" smtClean="0"/>
              <a:t>5.1</a:t>
            </a:r>
            <a:r>
              <a:rPr lang="zh-CN" altLang="en-US" dirty="0" smtClean="0"/>
              <a:t>节最后一段，论述用户对系统下一版本提出的新的需求和期望</a:t>
            </a:r>
            <a:endParaRPr lang="en-US" altLang="zh-CN" dirty="0" smtClean="0"/>
          </a:p>
          <a:p>
            <a:r>
              <a:rPr lang="zh-CN" altLang="en-US" dirty="0" smtClean="0"/>
              <a:t>一般写一大段即可，不宜展开过多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38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</a:t>
            </a:r>
            <a:r>
              <a:rPr lang="zh-CN" altLang="en-US" dirty="0" smtClean="0"/>
              <a:t>节数据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2.1</a:t>
            </a:r>
            <a:r>
              <a:rPr lang="zh-CN" altLang="en-US" dirty="0" smtClean="0"/>
              <a:t>节相关工作研究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2.3</a:t>
            </a:r>
            <a:r>
              <a:rPr lang="zh-CN" altLang="en-US" dirty="0" smtClean="0"/>
              <a:t>节关键技术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实在</a:t>
            </a:r>
            <a:r>
              <a:rPr lang="zh-CN" altLang="en-US" dirty="0" smtClean="0"/>
              <a:t>不够可以有其他有借鉴意义但不出现引用点的文献，放在最后作为</a:t>
            </a:r>
            <a:r>
              <a:rPr lang="zh-CN" altLang="en-US" dirty="0" smtClean="0"/>
              <a:t>补充，一般以书籍为主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参考文献应注重时效性，应以近年材料为主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一个参考文献可被多处引用（含图）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原则上第三章之后不出现关键技术引用点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参考文献应根据后页及群文件规范编写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8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4114800"/>
          </a:xfrm>
        </p:spPr>
        <p:txBody>
          <a:bodyPr/>
          <a:lstStyle/>
          <a:p>
            <a:r>
              <a:rPr lang="en-US" altLang="zh-CN" sz="1800" dirty="0"/>
              <a:t>[1]	Sun. About Java Technology. [EB/OL]. : http://cn.sun.com/java/about/, 2009.</a:t>
            </a:r>
          </a:p>
          <a:p>
            <a:r>
              <a:rPr lang="en-US" altLang="zh-CN" sz="1800" dirty="0"/>
              <a:t>[2]	Eric Newcomer, Greg </a:t>
            </a:r>
            <a:r>
              <a:rPr lang="en-US" altLang="zh-CN" sz="1800" dirty="0" err="1"/>
              <a:t>Lomow</a:t>
            </a:r>
            <a:r>
              <a:rPr lang="en-US" altLang="zh-CN" sz="1800" dirty="0"/>
              <a:t>. Understanding SOA with Web Services</a:t>
            </a:r>
            <a:r>
              <a:rPr lang="zh-CN" altLang="en-US" sz="1800" dirty="0"/>
              <a:t>中文版 </a:t>
            </a:r>
            <a:r>
              <a:rPr lang="en-US" altLang="zh-CN" sz="1800" dirty="0"/>
              <a:t>[M]. </a:t>
            </a:r>
            <a:r>
              <a:rPr lang="zh-CN" altLang="en-US" sz="1800" dirty="0"/>
              <a:t>北京</a:t>
            </a:r>
            <a:r>
              <a:rPr lang="en-US" altLang="zh-CN" sz="1800" dirty="0"/>
              <a:t>:</a:t>
            </a:r>
            <a:r>
              <a:rPr lang="zh-CN" altLang="en-US" sz="1800" dirty="0"/>
              <a:t>电子工业出版社</a:t>
            </a:r>
            <a:r>
              <a:rPr lang="en-US" altLang="zh-CN" sz="1800" dirty="0"/>
              <a:t>, 2006.</a:t>
            </a:r>
          </a:p>
          <a:p>
            <a:r>
              <a:rPr lang="en-US" altLang="zh-CN" sz="1800" dirty="0"/>
              <a:t>[3]	</a:t>
            </a:r>
            <a:r>
              <a:rPr lang="zh-CN" altLang="en-US" sz="1800" dirty="0"/>
              <a:t>廖军</a:t>
            </a:r>
            <a:r>
              <a:rPr lang="en-US" altLang="zh-CN" sz="1800" dirty="0"/>
              <a:t>. </a:t>
            </a:r>
            <a:r>
              <a:rPr lang="zh-CN" altLang="en-US" sz="1800" dirty="0"/>
              <a:t>面向服务的计算（</a:t>
            </a:r>
            <a:r>
              <a:rPr lang="en-US" altLang="zh-CN" sz="1800" dirty="0"/>
              <a:t>SOC</a:t>
            </a:r>
            <a:r>
              <a:rPr lang="zh-CN" altLang="en-US" sz="1800" dirty="0"/>
              <a:t>）中服务组合的研究 </a:t>
            </a:r>
            <a:r>
              <a:rPr lang="en-US" altLang="zh-CN" sz="1800" dirty="0"/>
              <a:t>[D]. </a:t>
            </a:r>
            <a:r>
              <a:rPr lang="zh-CN" altLang="en-US" sz="1800" dirty="0"/>
              <a:t>成都</a:t>
            </a:r>
            <a:r>
              <a:rPr lang="en-US" altLang="zh-CN" sz="1800" dirty="0"/>
              <a:t>:</a:t>
            </a:r>
            <a:r>
              <a:rPr lang="zh-CN" altLang="en-US" sz="1800" dirty="0"/>
              <a:t>电子科技大学</a:t>
            </a:r>
            <a:r>
              <a:rPr lang="en-US" altLang="zh-CN" sz="1800" dirty="0"/>
              <a:t>, 2006.</a:t>
            </a:r>
          </a:p>
          <a:p>
            <a:r>
              <a:rPr lang="en-US" altLang="zh-CN" sz="1800" dirty="0"/>
              <a:t>[4]	Sandy Carter. SOA&amp;WEB 2.0—</a:t>
            </a:r>
            <a:r>
              <a:rPr lang="zh-CN" altLang="en-US" sz="1800" dirty="0"/>
              <a:t>新商业语言 </a:t>
            </a:r>
            <a:r>
              <a:rPr lang="en-US" altLang="zh-CN" sz="1800" dirty="0"/>
              <a:t>[M]. </a:t>
            </a:r>
            <a:r>
              <a:rPr lang="zh-CN" altLang="en-US" sz="1800" dirty="0"/>
              <a:t>北京</a:t>
            </a:r>
            <a:r>
              <a:rPr lang="en-US" altLang="zh-CN" sz="1800" dirty="0"/>
              <a:t>:</a:t>
            </a:r>
            <a:r>
              <a:rPr lang="zh-CN" altLang="en-US" sz="1800" dirty="0"/>
              <a:t>清华大学出版社</a:t>
            </a:r>
            <a:r>
              <a:rPr lang="en-US" altLang="zh-CN" sz="1800" dirty="0"/>
              <a:t>, 2007.</a:t>
            </a:r>
          </a:p>
          <a:p>
            <a:r>
              <a:rPr lang="en-US" altLang="zh-CN" sz="1800" dirty="0"/>
              <a:t>[5]	</a:t>
            </a:r>
            <a:r>
              <a:rPr lang="en-US" altLang="zh-CN" sz="1800" dirty="0" err="1"/>
              <a:t>YanBo</a:t>
            </a:r>
            <a:r>
              <a:rPr lang="en-US" altLang="zh-CN" sz="1800" dirty="0"/>
              <a:t> Han, </a:t>
            </a:r>
            <a:r>
              <a:rPr lang="en-US" altLang="zh-CN" sz="1800" dirty="0" err="1"/>
              <a:t>ZhuoFeng</a:t>
            </a:r>
            <a:r>
              <a:rPr lang="en-US" altLang="zh-CN" sz="1800" dirty="0"/>
              <a:t> Zhao, Gang Li, </a:t>
            </a:r>
            <a:r>
              <a:rPr lang="en-US" altLang="zh-CN" sz="1800" dirty="0" err="1"/>
              <a:t>DongShan</a:t>
            </a:r>
            <a:r>
              <a:rPr lang="en-US" altLang="zh-CN" sz="1800" dirty="0"/>
              <a:t> Xing, </a:t>
            </a:r>
            <a:r>
              <a:rPr lang="en-US" altLang="zh-CN" sz="1800" dirty="0" err="1"/>
              <a:t>QingZhong</a:t>
            </a:r>
            <a:r>
              <a:rPr lang="en-US" altLang="zh-CN" sz="1800" dirty="0"/>
              <a:t> LV, </a:t>
            </a:r>
            <a:r>
              <a:rPr lang="en-US" altLang="zh-CN" sz="1800" dirty="0" err="1"/>
              <a:t>JianWu</a:t>
            </a:r>
            <a:r>
              <a:rPr lang="en-US" altLang="zh-CN" sz="1800" dirty="0"/>
              <a:t> Wang, </a:t>
            </a:r>
            <a:r>
              <a:rPr lang="en-US" altLang="zh-CN" sz="1800" dirty="0" err="1"/>
              <a:t>JinHua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Xiong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Hao</a:t>
            </a:r>
            <a:r>
              <a:rPr lang="en-US" altLang="zh-CN" sz="1800" dirty="0"/>
              <a:t> Liu. CAFISE: an approach to enabling adaptive configuration of service grid applications [J]. Journal of Computer Science and Technology, 2003, 18(4): 484-494.</a:t>
            </a:r>
          </a:p>
          <a:p>
            <a:r>
              <a:rPr lang="en-US" altLang="zh-CN" sz="1800" dirty="0"/>
              <a:t>[6]	</a:t>
            </a:r>
            <a:r>
              <a:rPr lang="en-US" altLang="zh-CN" sz="1800" dirty="0" err="1"/>
              <a:t>YanBo</a:t>
            </a:r>
            <a:r>
              <a:rPr lang="en-US" altLang="zh-CN" sz="1800" dirty="0"/>
              <a:t> Han, He </a:t>
            </a:r>
            <a:r>
              <a:rPr lang="en-US" altLang="zh-CN" sz="1800" dirty="0" err="1"/>
              <a:t>Geng</a:t>
            </a:r>
            <a:r>
              <a:rPr lang="en-US" altLang="zh-CN" sz="1800" dirty="0"/>
              <a:t>, H. Li et al. VINCA-A Visual and Personalized Business-level Composition Language for Chaining Web-based Services [A]. In Proceedings of the First International Conference on Service-Oriented Computing [C]. 2003, 165-177.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03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观念和态度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论文是自己的事情，要自己主动</a:t>
            </a:r>
            <a:endParaRPr lang="en-US" altLang="zh-CN" dirty="0" smtClean="0"/>
          </a:p>
          <a:p>
            <a:pPr lvl="1"/>
            <a:r>
              <a:rPr lang="zh-CN" altLang="en-US" sz="3200" b="1" kern="1200" dirty="0">
                <a:latin typeface="Times New Roman" pitchFamily="18" charset="0"/>
                <a:ea typeface="宋体" pitchFamily="2" charset="-122"/>
              </a:rPr>
              <a:t>要和导师保持紧密联系！</a:t>
            </a:r>
            <a:endParaRPr lang="en-US" altLang="zh-CN" sz="3200" b="1" kern="1200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dirty="0" smtClean="0"/>
              <a:t>导师主要作用</a:t>
            </a:r>
            <a:endParaRPr lang="en-US" altLang="zh-CN" dirty="0" smtClean="0"/>
          </a:p>
          <a:p>
            <a:pPr lvl="1"/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掌握时间节点和</a:t>
            </a:r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节奏</a:t>
            </a:r>
            <a:endParaRPr lang="en-US" altLang="zh-CN" kern="12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判断选题和重点的</a:t>
            </a:r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合理性</a:t>
            </a:r>
            <a:endParaRPr lang="en-US" altLang="zh-CN" kern="1200" dirty="0" smtClean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指导如何</a:t>
            </a:r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把手上的材料组织成</a:t>
            </a:r>
            <a:r>
              <a:rPr lang="zh-CN" altLang="zh-CN" sz="3200" b="1" kern="1200" dirty="0">
                <a:latin typeface="Times New Roman" pitchFamily="18" charset="0"/>
                <a:ea typeface="宋体" pitchFamily="2" charset="-122"/>
              </a:rPr>
              <a:t>规范</a:t>
            </a:r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zh-CN" kern="1200" dirty="0" smtClean="0">
                <a:latin typeface="Times New Roman" pitchFamily="18" charset="0"/>
                <a:ea typeface="宋体" pitchFamily="2" charset="-122"/>
              </a:rPr>
              <a:t>论文</a:t>
            </a:r>
            <a:endParaRPr lang="en-US" altLang="zh-CN" kern="1200" dirty="0" smtClean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kern="1200" dirty="0" smtClean="0">
                <a:latin typeface="Times New Roman" pitchFamily="18" charset="0"/>
                <a:ea typeface="宋体" pitchFamily="2" charset="-122"/>
              </a:rPr>
              <a:t>判断文风和格式</a:t>
            </a:r>
            <a:endParaRPr lang="en-US" altLang="zh-CN" kern="1200" dirty="0" smtClean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3200" b="1" kern="1200" dirty="0" smtClean="0">
                <a:latin typeface="Times New Roman" pitchFamily="18" charset="0"/>
                <a:ea typeface="宋体" pitchFamily="2" charset="-122"/>
              </a:rPr>
              <a:t>做判断题，不是论述题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621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图、表、代码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图编号出现在图下方，类似“图</a:t>
            </a:r>
            <a:r>
              <a:rPr lang="en-US" altLang="zh-CN" dirty="0" smtClean="0"/>
              <a:t>1-1 XX</a:t>
            </a:r>
            <a:r>
              <a:rPr lang="zh-CN" altLang="en-US" dirty="0" smtClean="0"/>
              <a:t>”，该编号在文中应出现引用，</a:t>
            </a:r>
            <a:r>
              <a:rPr lang="en-US" altLang="zh-CN" dirty="0" smtClean="0"/>
              <a:t>XX</a:t>
            </a:r>
            <a:r>
              <a:rPr lang="zh-CN" altLang="en-US" dirty="0" smtClean="0"/>
              <a:t>为图标题</a:t>
            </a:r>
            <a:endParaRPr lang="en-US" altLang="zh-CN" dirty="0" smtClean="0"/>
          </a:p>
          <a:p>
            <a:r>
              <a:rPr lang="zh-CN" altLang="en-US" dirty="0" smtClean="0"/>
              <a:t>表编号</a:t>
            </a:r>
            <a:r>
              <a:rPr lang="zh-CN" altLang="en-US" dirty="0"/>
              <a:t>出现</a:t>
            </a:r>
            <a:r>
              <a:rPr lang="zh-CN" altLang="en-US" dirty="0" smtClean="0"/>
              <a:t>在表上方</a:t>
            </a:r>
            <a:r>
              <a:rPr lang="zh-CN" altLang="en-US" dirty="0"/>
              <a:t>，类似</a:t>
            </a:r>
            <a:r>
              <a:rPr lang="zh-CN" altLang="en-US" dirty="0" smtClean="0"/>
              <a:t>“表</a:t>
            </a:r>
            <a:r>
              <a:rPr lang="en-US" altLang="zh-CN" dirty="0" smtClean="0"/>
              <a:t>1-1 </a:t>
            </a:r>
            <a:r>
              <a:rPr lang="en-US" altLang="zh-CN" dirty="0"/>
              <a:t>XX</a:t>
            </a:r>
            <a:r>
              <a:rPr lang="zh-CN" altLang="en-US" dirty="0"/>
              <a:t>”，该编号在文中应出现引用，</a:t>
            </a:r>
            <a:r>
              <a:rPr lang="en-US" altLang="zh-CN" dirty="0"/>
              <a:t>XX</a:t>
            </a:r>
            <a:r>
              <a:rPr lang="zh-CN" altLang="en-US" dirty="0" smtClean="0"/>
              <a:t>为表标题</a:t>
            </a:r>
            <a:endParaRPr lang="en-US" altLang="zh-CN" dirty="0" smtClean="0"/>
          </a:p>
          <a:p>
            <a:r>
              <a:rPr lang="zh-CN" altLang="en-US" dirty="0" smtClean="0"/>
              <a:t>代码不需要编号，一般放入</a:t>
            </a:r>
            <a:r>
              <a:rPr lang="en-US" altLang="zh-CN" dirty="0" smtClean="0"/>
              <a:t>1X1</a:t>
            </a:r>
            <a:r>
              <a:rPr lang="zh-CN" altLang="en-US" dirty="0" smtClean="0"/>
              <a:t>的表格单元格中，注意全文代码字体格式、颜色的一致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重导致的新问题：可以考虑截图，但应尽量尺寸风格一致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38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写作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材料着手，先打腹稿</a:t>
            </a:r>
            <a:endParaRPr lang="en-US" altLang="zh-CN" dirty="0" smtClean="0"/>
          </a:p>
          <a:p>
            <a:r>
              <a:rPr lang="zh-CN" altLang="en-US" dirty="0" smtClean="0"/>
              <a:t>先写论文目录框架和摘要</a:t>
            </a:r>
            <a:endParaRPr lang="en-US" altLang="zh-CN" dirty="0" smtClean="0"/>
          </a:p>
          <a:p>
            <a:r>
              <a:rPr lang="zh-CN" altLang="en-US" dirty="0" smtClean="0"/>
              <a:t>金字塔法则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总分结构</a:t>
            </a:r>
            <a:endParaRPr lang="en-US" altLang="zh-CN" dirty="0" smtClean="0"/>
          </a:p>
          <a:p>
            <a:r>
              <a:rPr lang="zh-CN" altLang="en-US" dirty="0" smtClean="0"/>
              <a:t>问题解决型结构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的解说稿</a:t>
            </a:r>
            <a:endParaRPr lang="en-US" altLang="zh-CN" dirty="0" smtClean="0"/>
          </a:p>
          <a:p>
            <a:r>
              <a:rPr lang="zh-CN" altLang="en-US" dirty="0" smtClean="0"/>
              <a:t>参考别人论文</a:t>
            </a:r>
            <a:r>
              <a:rPr lang="zh-CN" altLang="en-US" dirty="0"/>
              <a:t>取其神而非取其</a:t>
            </a:r>
            <a:r>
              <a:rPr lang="zh-CN" altLang="en-US" dirty="0" smtClean="0"/>
              <a:t>形，形成自身思路后再借鉴别人论文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840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写得太像项目</a:t>
            </a:r>
            <a:r>
              <a:rPr lang="zh-CN" altLang="zh-CN" dirty="0" smtClean="0"/>
              <a:t>文档</a:t>
            </a:r>
            <a:endParaRPr lang="en-US" altLang="zh-CN" dirty="0" smtClean="0"/>
          </a:p>
          <a:p>
            <a:r>
              <a:rPr lang="zh-CN" altLang="zh-CN" dirty="0"/>
              <a:t>写得太像</a:t>
            </a:r>
            <a:r>
              <a:rPr lang="en-US" altLang="zh-CN" dirty="0" smtClean="0"/>
              <a:t>PPT</a:t>
            </a:r>
          </a:p>
          <a:p>
            <a:r>
              <a:rPr lang="zh-CN" altLang="zh-CN" dirty="0"/>
              <a:t>图表太多，字太</a:t>
            </a:r>
            <a:r>
              <a:rPr lang="zh-CN" altLang="zh-CN" dirty="0" smtClean="0"/>
              <a:t>少</a:t>
            </a:r>
            <a:endParaRPr lang="en-US" altLang="zh-CN" dirty="0" smtClean="0"/>
          </a:p>
          <a:p>
            <a:r>
              <a:rPr lang="zh-CN" altLang="en-US" dirty="0" smtClean="0"/>
              <a:t>缺乏与相关系统对比</a:t>
            </a:r>
            <a:endParaRPr lang="en-US" altLang="zh-CN" dirty="0" smtClean="0"/>
          </a:p>
          <a:p>
            <a:r>
              <a:rPr lang="zh-CN" altLang="en-US" dirty="0" smtClean="0"/>
              <a:t>问题解决思路过于粗糙</a:t>
            </a:r>
            <a:endParaRPr lang="en-US" altLang="zh-CN" dirty="0" smtClean="0"/>
          </a:p>
          <a:p>
            <a:r>
              <a:rPr lang="zh-CN" altLang="en-US" dirty="0" smtClean="0"/>
              <a:t>只是对问题客观描述，缺乏自己思考</a:t>
            </a:r>
            <a:endParaRPr lang="en-US" altLang="zh-CN" dirty="0" smtClean="0"/>
          </a:p>
          <a:p>
            <a:r>
              <a:rPr lang="zh-CN" altLang="en-US" dirty="0" smtClean="0"/>
              <a:t>技术深度太浅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7261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1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论文评审流程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找教务申请账号后上传论文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导师审批，同意进入盲审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格式审核</a:t>
            </a:r>
            <a:endParaRPr lang="en-US" altLang="zh-CN" dirty="0" smtClean="0"/>
          </a:p>
          <a:p>
            <a:pPr lvl="1"/>
            <a:r>
              <a:rPr lang="zh-CN" altLang="en-US" dirty="0"/>
              <a:t>院</a:t>
            </a:r>
            <a:r>
              <a:rPr lang="zh-CN" altLang="en-US" dirty="0" smtClean="0"/>
              <a:t>内盲审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人独立盲审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独立三审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校外盲审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校外盲捡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0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/10</a:t>
            </a:r>
            <a:r>
              <a:rPr lang="zh-CN" altLang="en-US" dirty="0" smtClean="0"/>
              <a:t>月底，</a:t>
            </a:r>
            <a:r>
              <a:rPr lang="zh-CN" altLang="en-US" dirty="0"/>
              <a:t>完成选题和</a:t>
            </a:r>
            <a:r>
              <a:rPr lang="en-US" altLang="zh-CN" dirty="0"/>
              <a:t>4.2</a:t>
            </a:r>
            <a:r>
              <a:rPr lang="zh-CN" altLang="en-US" dirty="0"/>
              <a:t>节写作，完成账户开设和开题报告上传。</a:t>
            </a:r>
          </a:p>
          <a:p>
            <a:r>
              <a:rPr lang="en-US" altLang="zh-CN" dirty="0"/>
              <a:t>6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/11</a:t>
            </a:r>
            <a:r>
              <a:rPr lang="zh-CN" altLang="en-US" dirty="0" smtClean="0"/>
              <a:t>月底，</a:t>
            </a:r>
            <a:r>
              <a:rPr lang="zh-CN" altLang="en-US" dirty="0"/>
              <a:t>完成第四章（核心章节）写作。</a:t>
            </a:r>
          </a:p>
          <a:p>
            <a:r>
              <a:rPr lang="en-US" altLang="zh-CN" dirty="0"/>
              <a:t>7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/12</a:t>
            </a:r>
            <a:r>
              <a:rPr lang="zh-CN" altLang="en-US" dirty="0" smtClean="0"/>
              <a:t>月底，</a:t>
            </a:r>
            <a:r>
              <a:rPr lang="zh-CN" altLang="en-US" dirty="0"/>
              <a:t>完成大改稿写作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最后提交材料：从摘要到致谢所有章节都已完成，格式基本正确，内容逻辑等有较多问题。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3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月中</a:t>
            </a:r>
            <a:r>
              <a:rPr lang="en-US" altLang="zh-CN" dirty="0" smtClean="0"/>
              <a:t>/1</a:t>
            </a:r>
            <a:r>
              <a:rPr lang="zh-CN" altLang="en-US" dirty="0" smtClean="0"/>
              <a:t>月中，</a:t>
            </a:r>
            <a:r>
              <a:rPr lang="zh-CN" altLang="en-US" dirty="0"/>
              <a:t>完成小改稿写作。</a:t>
            </a:r>
            <a:endParaRPr lang="en-US" altLang="zh-CN" dirty="0"/>
          </a:p>
          <a:p>
            <a:pPr lvl="1"/>
            <a:r>
              <a:rPr lang="zh-CN" altLang="en-US" dirty="0"/>
              <a:t>最终提交材料：符合最终论文提交格式论文，格式基本无问题，内容、逻辑有较多小问题。</a:t>
            </a:r>
          </a:p>
          <a:p>
            <a:r>
              <a:rPr lang="en-US" altLang="zh-CN" dirty="0"/>
              <a:t>8</a:t>
            </a:r>
            <a:r>
              <a:rPr lang="zh-CN" altLang="en-US" dirty="0" smtClean="0"/>
              <a:t>月底</a:t>
            </a:r>
            <a:r>
              <a:rPr lang="en-US" altLang="zh-CN" dirty="0" smtClean="0"/>
              <a:t>/1</a:t>
            </a:r>
            <a:r>
              <a:rPr lang="zh-CN" altLang="en-US" dirty="0" smtClean="0"/>
              <a:t>月底，</a:t>
            </a:r>
            <a:r>
              <a:rPr lang="zh-CN" altLang="en-US" dirty="0"/>
              <a:t>完成准完成稿。</a:t>
            </a:r>
            <a:endParaRPr lang="en-US" altLang="zh-CN" dirty="0"/>
          </a:p>
          <a:p>
            <a:pPr lvl="1"/>
            <a:r>
              <a:rPr lang="zh-CN" altLang="en-US" dirty="0"/>
              <a:t>最终提交材料：基本就是最终稿，可能存在零星问题。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9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宏观要求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万字，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统计字数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55-60</a:t>
            </a:r>
            <a:r>
              <a:rPr lang="zh-CN" altLang="en-US" dirty="0" smtClean="0"/>
              <a:t>页，主体部分</a:t>
            </a:r>
            <a:endParaRPr lang="en-US" altLang="zh-CN" dirty="0" smtClean="0"/>
          </a:p>
          <a:p>
            <a:r>
              <a:rPr lang="zh-CN" altLang="en-US" dirty="0" smtClean="0"/>
              <a:t>第一章 绪论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课题</a:t>
            </a:r>
            <a:r>
              <a:rPr lang="zh-CN" altLang="en-US" dirty="0"/>
              <a:t>研究</a:t>
            </a:r>
            <a:r>
              <a:rPr lang="zh-CN" altLang="en-US" dirty="0" smtClean="0"/>
              <a:t>宏观背景（有价值）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</a:t>
            </a:r>
            <a:r>
              <a:rPr lang="zh-CN" altLang="en-US" dirty="0" smtClean="0"/>
              <a:t>课题</a:t>
            </a:r>
            <a:r>
              <a:rPr lang="zh-CN" altLang="en-US" dirty="0" smtClean="0"/>
              <a:t>研究</a:t>
            </a:r>
            <a:r>
              <a:rPr lang="zh-CN" altLang="en-US" dirty="0"/>
              <a:t>内容</a:t>
            </a:r>
            <a:r>
              <a:rPr lang="zh-CN" altLang="en-US" dirty="0" smtClean="0"/>
              <a:t>与</a:t>
            </a:r>
            <a:r>
              <a:rPr lang="zh-CN" altLang="en-US" dirty="0" smtClean="0"/>
              <a:t>意义（有必要）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 </a:t>
            </a:r>
            <a:r>
              <a:rPr lang="zh-CN" altLang="en-US" dirty="0" smtClean="0"/>
              <a:t>论文框架结构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704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第二章 相关工作与关键技术研究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 smtClean="0"/>
              <a:t>相关工作研究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业务</a:t>
            </a:r>
            <a:r>
              <a:rPr lang="zh-CN" altLang="en-US" dirty="0" smtClean="0"/>
              <a:t>背景简介（可选）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2.3 </a:t>
            </a:r>
            <a:r>
              <a:rPr lang="zh-CN" altLang="en-US" dirty="0" smtClean="0"/>
              <a:t>关键</a:t>
            </a:r>
            <a:r>
              <a:rPr lang="zh-CN" altLang="en-US" dirty="0" smtClean="0"/>
              <a:t>技术研究（侧重选型角度）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1-2</a:t>
            </a:r>
            <a:r>
              <a:rPr lang="zh-CN" altLang="en-US" dirty="0" smtClean="0"/>
              <a:t>章共计</a:t>
            </a:r>
            <a:r>
              <a:rPr lang="en-US" altLang="zh-CN" dirty="0" smtClean="0"/>
              <a:t>15-20</a:t>
            </a:r>
            <a:r>
              <a:rPr lang="zh-CN" altLang="en-US" dirty="0" smtClean="0"/>
              <a:t>页左右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17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</a:t>
            </a:r>
            <a:r>
              <a:rPr lang="zh-CN" altLang="en-US" dirty="0"/>
              <a:t>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第三章 </a:t>
            </a:r>
            <a:r>
              <a:rPr lang="zh-CN" altLang="en-US" dirty="0" smtClean="0"/>
              <a:t>系统需求分析和总体设计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 </a:t>
            </a:r>
            <a:r>
              <a:rPr lang="zh-CN" altLang="en-US" dirty="0"/>
              <a:t>项目</a:t>
            </a:r>
            <a:r>
              <a:rPr lang="zh-CN" altLang="en-US" dirty="0" smtClean="0"/>
              <a:t>背景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3.2 </a:t>
            </a:r>
            <a:r>
              <a:rPr lang="zh-CN" altLang="en-US" dirty="0" smtClean="0"/>
              <a:t>系统需求分析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3.3 </a:t>
            </a:r>
            <a:r>
              <a:rPr lang="zh-CN" altLang="en-US" dirty="0" smtClean="0"/>
              <a:t>系统总体设计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6-8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0090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40411</TotalTime>
  <Words>2112</Words>
  <Application>Microsoft Office PowerPoint</Application>
  <PresentationFormat>全屏显示(4:3)</PresentationFormat>
  <Paragraphs>247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华文行楷</vt:lpstr>
      <vt:lpstr>华文隶书</vt:lpstr>
      <vt:lpstr>宋体</vt:lpstr>
      <vt:lpstr>Arial</vt:lpstr>
      <vt:lpstr>Tahoma</vt:lpstr>
      <vt:lpstr>Times New Roman</vt:lpstr>
      <vt:lpstr>Wingdings</vt:lpstr>
      <vt:lpstr>Blueprint</vt:lpstr>
      <vt:lpstr>MSE论文写作经验分享</vt:lpstr>
      <vt:lpstr>提纲</vt:lpstr>
      <vt:lpstr>观念和态度</vt:lpstr>
      <vt:lpstr>进度和规划</vt:lpstr>
      <vt:lpstr>进度和规划</vt:lpstr>
      <vt:lpstr>进度和规划</vt:lpstr>
      <vt:lpstr>论文框架布局</vt:lpstr>
      <vt:lpstr>论文框架布局</vt:lpstr>
      <vt:lpstr>论文框架布局</vt:lpstr>
      <vt:lpstr>论文框架布局</vt:lpstr>
      <vt:lpstr>论文框架布局</vt:lpstr>
      <vt:lpstr>选题思路</vt:lpstr>
      <vt:lpstr>章节目录</vt:lpstr>
      <vt:lpstr>摘要</vt:lpstr>
      <vt:lpstr>1.1节项目宏观背景研究</vt:lpstr>
      <vt:lpstr>1.2节研究内容和意义</vt:lpstr>
      <vt:lpstr>2.1节相关工作研究</vt:lpstr>
      <vt:lpstr>2.2节业务背景介绍（可选）</vt:lpstr>
      <vt:lpstr>2.3节关键技术研究</vt:lpstr>
      <vt:lpstr>3.1节项目背景介绍</vt:lpstr>
      <vt:lpstr>3.2节系统需求分析</vt:lpstr>
      <vt:lpstr>3.3节系统总体设计</vt:lpstr>
      <vt:lpstr>核心节</vt:lpstr>
      <vt:lpstr>核心节选点思路</vt:lpstr>
      <vt:lpstr>核心节五步论</vt:lpstr>
      <vt:lpstr>5.1节本文内容总结</vt:lpstr>
      <vt:lpstr>5.2节未来工作展望</vt:lpstr>
      <vt:lpstr>参考文献</vt:lpstr>
      <vt:lpstr>参考文献</vt:lpstr>
      <vt:lpstr>图、表、代码</vt:lpstr>
      <vt:lpstr>写作技巧</vt:lpstr>
      <vt:lpstr>常见问题</vt:lpstr>
      <vt:lpstr>Q &amp; A</vt:lpstr>
    </vt:vector>
  </TitlesOfParts>
  <Company>113-501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Application</dc:title>
  <dc:creator>robin</dc:creator>
  <cp:lastModifiedBy>朱东来</cp:lastModifiedBy>
  <cp:revision>1466</cp:revision>
  <dcterms:created xsi:type="dcterms:W3CDTF">2002-06-03T10:03:09Z</dcterms:created>
  <dcterms:modified xsi:type="dcterms:W3CDTF">2016-12-01T08:57:35Z</dcterms:modified>
</cp:coreProperties>
</file>