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2" r:id="rId2"/>
    <p:sldId id="475" r:id="rId3"/>
    <p:sldId id="466" r:id="rId4"/>
    <p:sldId id="4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95E2-9FB8-45DD-9001-FD609490BE97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9E68-2443-47D9-9300-443A26BE3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5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B1AC-9F54-4BE5-A0E7-A1077A94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DCCEF-514C-492B-9853-D91B2698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E05A1-8C64-44B6-8DBB-8E2D9649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7BE23-9836-4D2F-BD1D-D2244B46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49AB9-1A89-4FCA-9ED1-1D8CB621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0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F8AAF-3284-45C1-B0E6-C8B92F08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AE06B-D8E8-406B-B7F2-9AAFB97A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4F772-00B9-4EC0-BCA0-F563BF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47EC5-54C4-40AF-AF8A-5429163C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64D10-0CDA-4ACA-9B8A-EEE11EEE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6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C1CA3-2310-4A21-AF91-4F2CBEC1D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3E90-DE49-4693-B450-914A0621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12E97-19F6-41AC-AD5E-9E168A88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49952-F498-4E55-A127-36F0F92D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7BED-A984-4EE7-A405-026B1D6C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All rights reserved by CCI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5C79D-9355-4E31-8D38-774A4047DA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9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FB88-3458-4BDE-A614-65CDF902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6B8EF-76A0-43D1-A858-0E3A4C4A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DEC80-9C8D-4E58-8D03-CFD73BA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2833A-72FB-4248-A561-52AD165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D0C05-54F4-4E21-8CE4-A841B5C6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2A516-BE7B-4FA3-9D3D-78EDA7F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4A96C-769C-4F55-B7BD-A1CC5190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6FBE9-FE3A-464B-89A8-E6E51FD9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33D37-CEA3-4D60-BE65-066637D0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8FFC9-E715-48B5-BD2E-A630F466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CD657-7BEA-4818-9DCB-3A0A0B0A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B1DB-CCC1-491C-91A9-E214EE858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D267A-13CD-4D56-A52F-AEBE6964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C9606-D446-4EC5-BF19-84972994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6D0C7-47EB-4409-95E9-48A62EBF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2F996-438D-48A9-B4E9-EF8D03F2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FC1E-05A0-46EA-B1D4-35D9F0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8C795-2101-4F37-9815-D8EDB44A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C1EA9-3285-4F29-A53B-F698B9E8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100495-627B-4BE1-AB59-D46CC7CC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41F727-80C6-4280-B01D-B6AA0832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D4E75-29AA-4622-BF6F-90D75D38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DB34F-F678-40EF-B7D7-7FC807FC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C574A-5067-4636-A2A4-4E2845E0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EDF6-01A9-43B4-961D-EFB63CF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21B60-84B2-440A-837E-8062EAD2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2B922C-0403-42FC-A1F8-6906DE20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16483-6A38-4ED8-B875-E86C6EF1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8D164-3C41-41AA-9C09-FB29A50A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6F881-5F51-4682-BB6E-5804C4E1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AB438-255E-4468-8AED-44BC89B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A6B7-6356-4315-A312-2EB35570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CDDAB-E545-4E76-BB45-D847BAA1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C5370-70E5-4FC3-8307-451E4DBD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41C17-D36C-411D-8970-B170D8AD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9CB85-C4FF-473B-A4F1-4F6359B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BE01B-5A1F-4345-A322-B247C49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F9D03-208C-43B0-B3E5-5C32ED40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7678AC-9B88-4D08-A003-3B87BDF03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D55D2-2AF7-4E90-BBF9-44BC9BEF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B0055-15D1-4A1B-9D09-E1C9BB4E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0B9B0-CF7B-43D0-9131-705B7BC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BE48B-001C-4625-B7A7-9C889D0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40388-6DC7-4B7E-9591-320DEFFD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DDE8-C130-4686-9431-5DF8A01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33CF5-7298-4FF4-A5F5-235BA486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F48F-E96E-4B02-99F9-EB1B9DCDDBCE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3FF1-D797-41F2-892F-E4435E1C9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CEB06-EC31-4FA8-BE68-A9E31969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3C4-8F2F-405B-8E72-3E28BC75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5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enovo\Desktop\小图标\1.png">
            <a:extLst>
              <a:ext uri="{FF2B5EF4-FFF2-40B4-BE49-F238E27FC236}">
                <a16:creationId xmlns:a16="http://schemas.microsoft.com/office/drawing/2014/main" id="{E0A322C5-2A7E-4E1C-87A3-4A73B1F0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" y="276629"/>
            <a:ext cx="91863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CDAC29EB-4CE7-4373-8EB3-6CAFB751A99C}"/>
              </a:ext>
            </a:extLst>
          </p:cNvPr>
          <p:cNvSpPr txBox="1">
            <a:spLocks/>
          </p:cNvSpPr>
          <p:nvPr/>
        </p:nvSpPr>
        <p:spPr>
          <a:xfrm>
            <a:off x="1227014" y="119695"/>
            <a:ext cx="6483297" cy="1045935"/>
          </a:xfrm>
          <a:prstGeom prst="rect">
            <a:avLst/>
          </a:prstGeom>
        </p:spPr>
        <p:txBody>
          <a:bodyPr lIns="121917" tIns="60959" rIns="121917" bIns="60959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70">
              <a:lnSpc>
                <a:spcPts val="6667"/>
              </a:lnSpc>
              <a:defRPr/>
            </a:pPr>
            <a:r>
              <a:rPr lang="zh-CN" altLang="en-US" sz="3200" b="1" dirty="0">
                <a:solidFill>
                  <a:srgbClr val="1B1464"/>
                </a:solidFill>
                <a:latin typeface="Arial Black"/>
                <a:ea typeface="微软雅黑" panose="020B0503020204020204" pitchFamily="34" charset="-122"/>
              </a:rPr>
              <a:t>模型部署流程</a:t>
            </a:r>
          </a:p>
        </p:txBody>
      </p:sp>
      <p:sp>
        <p:nvSpPr>
          <p:cNvPr id="8" name="任意多边形 3">
            <a:extLst>
              <a:ext uri="{FF2B5EF4-FFF2-40B4-BE49-F238E27FC236}">
                <a16:creationId xmlns:a16="http://schemas.microsoft.com/office/drawing/2014/main" id="{CADE9E6B-3BE1-4778-AE32-0CBBE7DDC656}"/>
              </a:ext>
            </a:extLst>
          </p:cNvPr>
          <p:cNvSpPr/>
          <p:nvPr/>
        </p:nvSpPr>
        <p:spPr>
          <a:xfrm>
            <a:off x="7276896" y="964079"/>
            <a:ext cx="1533472" cy="1552979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27" tIns="69427" rIns="69427" bIns="69427" numCol="1" spcCol="1270" anchor="ctr" anchorCtr="0">
            <a:noAutofit/>
          </a:bodyPr>
          <a:lstStyle/>
          <a:p>
            <a:pPr algn="ctr" defTabSz="24298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467">
              <a:solidFill>
                <a:srgbClr val="1B1464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9" name="任意多边形 11">
            <a:extLst>
              <a:ext uri="{FF2B5EF4-FFF2-40B4-BE49-F238E27FC236}">
                <a16:creationId xmlns:a16="http://schemas.microsoft.com/office/drawing/2014/main" id="{E1984899-3BE2-409A-9BDA-1BE8D53C2388}"/>
              </a:ext>
            </a:extLst>
          </p:cNvPr>
          <p:cNvSpPr/>
          <p:nvPr/>
        </p:nvSpPr>
        <p:spPr>
          <a:xfrm>
            <a:off x="2699231" y="4289947"/>
            <a:ext cx="1533472" cy="1552979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27" tIns="69427" rIns="69427" bIns="69427" numCol="1" spcCol="1270" anchor="ctr" anchorCtr="0">
            <a:noAutofit/>
          </a:bodyPr>
          <a:lstStyle/>
          <a:p>
            <a:pPr algn="ctr" defTabSz="24298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467">
              <a:solidFill>
                <a:srgbClr val="1B1464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0" name="任意多边形 13">
            <a:extLst>
              <a:ext uri="{FF2B5EF4-FFF2-40B4-BE49-F238E27FC236}">
                <a16:creationId xmlns:a16="http://schemas.microsoft.com/office/drawing/2014/main" id="{1D4B8E93-34FD-4D24-9A0B-D8E357B8347F}"/>
              </a:ext>
            </a:extLst>
          </p:cNvPr>
          <p:cNvSpPr/>
          <p:nvPr/>
        </p:nvSpPr>
        <p:spPr>
          <a:xfrm>
            <a:off x="3779871" y="964079"/>
            <a:ext cx="1533472" cy="1552979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27" tIns="69427" rIns="69427" bIns="69427" numCol="1" spcCol="1270" anchor="ctr" anchorCtr="0">
            <a:noAutofit/>
          </a:bodyPr>
          <a:lstStyle/>
          <a:p>
            <a:pPr algn="ctr" defTabSz="24298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467">
              <a:solidFill>
                <a:srgbClr val="1B1464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1" name="环形箭头 67">
            <a:extLst>
              <a:ext uri="{FF2B5EF4-FFF2-40B4-BE49-F238E27FC236}">
                <a16:creationId xmlns:a16="http://schemas.microsoft.com/office/drawing/2014/main" id="{67D4E52B-189A-4206-9150-48C330A98959}"/>
              </a:ext>
            </a:extLst>
          </p:cNvPr>
          <p:cNvSpPr/>
          <p:nvPr/>
        </p:nvSpPr>
        <p:spPr>
          <a:xfrm rot="432488">
            <a:off x="3037552" y="1181874"/>
            <a:ext cx="5748792" cy="6327831"/>
          </a:xfrm>
          <a:prstGeom prst="blockArc">
            <a:avLst>
              <a:gd name="adj1" fmla="val 14912619"/>
              <a:gd name="adj2" fmla="val 16749692"/>
              <a:gd name="adj3" fmla="val 661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EB6983-FD5D-453B-AB6F-B805AF3D4CD3}"/>
              </a:ext>
            </a:extLst>
          </p:cNvPr>
          <p:cNvSpPr/>
          <p:nvPr/>
        </p:nvSpPr>
        <p:spPr>
          <a:xfrm>
            <a:off x="7122498" y="1197165"/>
            <a:ext cx="1068185" cy="83099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219140"/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模型转换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DFD45F-D914-46F2-9E31-07BA7873511C}"/>
              </a:ext>
            </a:extLst>
          </p:cNvPr>
          <p:cNvSpPr/>
          <p:nvPr/>
        </p:nvSpPr>
        <p:spPr>
          <a:xfrm>
            <a:off x="7946843" y="3985395"/>
            <a:ext cx="1193452" cy="83099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219140"/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封装</a:t>
            </a:r>
            <a:r>
              <a:rPr lang="en-US" altLang="zh-CN" sz="2400" b="1" dirty="0" err="1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sdk</a:t>
            </a:r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7D48F7-A13D-4540-AE05-94BA3CF05962}"/>
              </a:ext>
            </a:extLst>
          </p:cNvPr>
          <p:cNvSpPr/>
          <p:nvPr/>
        </p:nvSpPr>
        <p:spPr>
          <a:xfrm>
            <a:off x="4133073" y="1407309"/>
            <a:ext cx="794266" cy="74879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219140"/>
            <a:r>
              <a:rPr lang="zh-CN" altLang="en-US" sz="2133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问题定位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8E8336-9B18-4852-91E6-58165A458E8F}"/>
              </a:ext>
            </a:extLst>
          </p:cNvPr>
          <p:cNvSpPr/>
          <p:nvPr/>
        </p:nvSpPr>
        <p:spPr>
          <a:xfrm>
            <a:off x="2853203" y="3996113"/>
            <a:ext cx="1193452" cy="120032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219140"/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性能和效果测试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5B440F-0E8E-4612-BB0A-FEF46295044C}"/>
              </a:ext>
            </a:extLst>
          </p:cNvPr>
          <p:cNvSpPr/>
          <p:nvPr/>
        </p:nvSpPr>
        <p:spPr>
          <a:xfrm>
            <a:off x="5760154" y="5823902"/>
            <a:ext cx="904805" cy="83099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219140"/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推理部署</a:t>
            </a:r>
          </a:p>
        </p:txBody>
      </p:sp>
      <p:sp>
        <p:nvSpPr>
          <p:cNvPr id="17" name="环形箭头 67">
            <a:extLst>
              <a:ext uri="{FF2B5EF4-FFF2-40B4-BE49-F238E27FC236}">
                <a16:creationId xmlns:a16="http://schemas.microsoft.com/office/drawing/2014/main" id="{5EDCE625-3637-489A-A9D4-8E8DC749636E}"/>
              </a:ext>
            </a:extLst>
          </p:cNvPr>
          <p:cNvSpPr/>
          <p:nvPr/>
        </p:nvSpPr>
        <p:spPr>
          <a:xfrm rot="4616256">
            <a:off x="2828887" y="712050"/>
            <a:ext cx="5748792" cy="6327831"/>
          </a:xfrm>
          <a:prstGeom prst="blockArc">
            <a:avLst>
              <a:gd name="adj1" fmla="val 14912619"/>
              <a:gd name="adj2" fmla="val 16749692"/>
              <a:gd name="adj3" fmla="val 661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环形箭头 67">
            <a:extLst>
              <a:ext uri="{FF2B5EF4-FFF2-40B4-BE49-F238E27FC236}">
                <a16:creationId xmlns:a16="http://schemas.microsoft.com/office/drawing/2014/main" id="{A68CA3B7-FEC9-402D-9258-D16E590B2363}"/>
              </a:ext>
            </a:extLst>
          </p:cNvPr>
          <p:cNvSpPr/>
          <p:nvPr/>
        </p:nvSpPr>
        <p:spPr>
          <a:xfrm rot="9007774">
            <a:off x="3172519" y="213957"/>
            <a:ext cx="5748792" cy="6327831"/>
          </a:xfrm>
          <a:prstGeom prst="blockArc">
            <a:avLst>
              <a:gd name="adj1" fmla="val 14912619"/>
              <a:gd name="adj2" fmla="val 16749692"/>
              <a:gd name="adj3" fmla="val 661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环形箭头 67">
            <a:extLst>
              <a:ext uri="{FF2B5EF4-FFF2-40B4-BE49-F238E27FC236}">
                <a16:creationId xmlns:a16="http://schemas.microsoft.com/office/drawing/2014/main" id="{C856CA7A-98B2-4331-BEDC-C2FF5B7D8706}"/>
              </a:ext>
            </a:extLst>
          </p:cNvPr>
          <p:cNvSpPr/>
          <p:nvPr/>
        </p:nvSpPr>
        <p:spPr>
          <a:xfrm rot="13343689">
            <a:off x="3309865" y="213957"/>
            <a:ext cx="5748792" cy="6327831"/>
          </a:xfrm>
          <a:prstGeom prst="blockArc">
            <a:avLst>
              <a:gd name="adj1" fmla="val 14912619"/>
              <a:gd name="adj2" fmla="val 16749692"/>
              <a:gd name="adj3" fmla="val 661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环形箭头 67">
            <a:extLst>
              <a:ext uri="{FF2B5EF4-FFF2-40B4-BE49-F238E27FC236}">
                <a16:creationId xmlns:a16="http://schemas.microsoft.com/office/drawing/2014/main" id="{06F34A80-8112-4FB5-915A-19B3B07DEAAA}"/>
              </a:ext>
            </a:extLst>
          </p:cNvPr>
          <p:cNvSpPr/>
          <p:nvPr/>
        </p:nvSpPr>
        <p:spPr>
          <a:xfrm rot="17752155">
            <a:off x="3574220" y="922617"/>
            <a:ext cx="5748792" cy="6327831"/>
          </a:xfrm>
          <a:prstGeom prst="blockArc">
            <a:avLst>
              <a:gd name="adj1" fmla="val 14912619"/>
              <a:gd name="adj2" fmla="val 16749692"/>
              <a:gd name="adj3" fmla="val 661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EA255A-C0B5-4CD5-A1DF-C0865912A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2065">
            <a:off x="3914830" y="1962285"/>
            <a:ext cx="7566249" cy="417882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981C76-68B9-4869-A671-3E98A6840EFA}"/>
              </a:ext>
            </a:extLst>
          </p:cNvPr>
          <p:cNvSpPr txBox="1"/>
          <p:nvPr/>
        </p:nvSpPr>
        <p:spPr>
          <a:xfrm>
            <a:off x="437447" y="4058540"/>
            <a:ext cx="233585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altLang="zh-CN" sz="1333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Gtest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批量测试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,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初步定位性能短板和效果问题，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10%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的工作量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9F387-62C5-4683-995A-9D9B9641D0AF}"/>
              </a:ext>
            </a:extLst>
          </p:cNvPr>
          <p:cNvSpPr txBox="1"/>
          <p:nvPr/>
        </p:nvSpPr>
        <p:spPr>
          <a:xfrm>
            <a:off x="1691999" y="1493267"/>
            <a:ext cx="21856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下面展开，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50%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的工作量</a:t>
            </a:r>
          </a:p>
        </p:txBody>
      </p:sp>
      <p:sp>
        <p:nvSpPr>
          <p:cNvPr id="24" name="矩形 26">
            <a:extLst>
              <a:ext uri="{FF2B5EF4-FFF2-40B4-BE49-F238E27FC236}">
                <a16:creationId xmlns:a16="http://schemas.microsoft.com/office/drawing/2014/main" id="{3F79CFDF-0C4F-4AE3-82CB-F89DF50FEC6B}"/>
              </a:ext>
            </a:extLst>
          </p:cNvPr>
          <p:cNvSpPr/>
          <p:nvPr/>
        </p:nvSpPr>
        <p:spPr>
          <a:xfrm>
            <a:off x="8345773" y="1350729"/>
            <a:ext cx="315653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/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将算法</a:t>
            </a:r>
            <a:r>
              <a:rPr lang="en-US" altLang="zh-CN" sz="1333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caffemodel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转换成芯片支持的框架模型，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15%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的工作量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4AA8DA-7F03-4556-B1AA-8B21C4754815}"/>
              </a:ext>
            </a:extLst>
          </p:cNvPr>
          <p:cNvSpPr/>
          <p:nvPr/>
        </p:nvSpPr>
        <p:spPr>
          <a:xfrm>
            <a:off x="9232163" y="4263724"/>
            <a:ext cx="315653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/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将厂家提供的</a:t>
            </a:r>
            <a:r>
              <a:rPr lang="en-US" altLang="zh-CN" sz="1333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sdk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接口根据业务框架进性封装，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20%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的工作量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007B93-CFFC-4F1B-9620-615B6F06156F}"/>
              </a:ext>
            </a:extLst>
          </p:cNvPr>
          <p:cNvSpPr/>
          <p:nvPr/>
        </p:nvSpPr>
        <p:spPr>
          <a:xfrm>
            <a:off x="7071313" y="6326573"/>
            <a:ext cx="2772242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/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编写测试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demo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，编译，将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demo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和模型传到板子上，</a:t>
            </a:r>
            <a:r>
              <a:rPr lang="en-US" altLang="zh-CN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5%</a:t>
            </a:r>
            <a:r>
              <a:rPr lang="zh-CN" altLang="en-US" sz="1333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的工作量</a:t>
            </a:r>
          </a:p>
        </p:txBody>
      </p:sp>
    </p:spTree>
    <p:extLst>
      <p:ext uri="{BB962C8B-B14F-4D97-AF65-F5344CB8AC3E}">
        <p14:creationId xmlns:p14="http://schemas.microsoft.com/office/powerpoint/2010/main" val="36337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novo\Desktop\小图标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" y="276629"/>
            <a:ext cx="91863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1356081" y="110855"/>
            <a:ext cx="6483297" cy="1045935"/>
          </a:xfrm>
          <a:prstGeom prst="rect">
            <a:avLst/>
          </a:prstGeom>
        </p:spPr>
        <p:txBody>
          <a:bodyPr lIns="121917" tIns="60959" rIns="121917" bIns="60959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70">
              <a:lnSpc>
                <a:spcPts val="6667"/>
              </a:lnSpc>
              <a:defRPr/>
            </a:pPr>
            <a:r>
              <a:rPr lang="zh-CN" altLang="en-US" sz="3200" b="1" dirty="0">
                <a:solidFill>
                  <a:srgbClr val="1B1464"/>
                </a:solidFill>
              </a:rPr>
              <a:t>问题定位</a:t>
            </a:r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7764059A-414D-47BC-B82E-7FD26A1B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98" y="4065292"/>
            <a:ext cx="2092113" cy="1805485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txBody>
          <a:bodyPr lIns="85197" tIns="42599" rIns="85197" bIns="42599"/>
          <a:lstStyle/>
          <a:p>
            <a:endParaRPr lang="zh-CN" altLang="en-US" sz="2400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DCA03C8C-7B06-4C93-A0F5-185085CA7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98" y="3215652"/>
            <a:ext cx="2092113" cy="1804011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207 h 17"/>
              <a:gd name="T4" fmla="*/ 2241550 w 18"/>
              <a:gd name="T5" fmla="*/ 1256273 h 17"/>
              <a:gd name="T6" fmla="*/ 2117019 w 18"/>
              <a:gd name="T7" fmla="*/ 1484686 h 17"/>
              <a:gd name="T8" fmla="*/ 1245306 w 18"/>
              <a:gd name="T9" fmla="*/ 1941513 h 17"/>
              <a:gd name="T10" fmla="*/ 996244 w 18"/>
              <a:gd name="T11" fmla="*/ 1941513 h 17"/>
              <a:gd name="T12" fmla="*/ 124531 w 18"/>
              <a:gd name="T13" fmla="*/ 1484686 h 17"/>
              <a:gd name="T14" fmla="*/ 0 w 18"/>
              <a:gd name="T15" fmla="*/ 1256273 h 17"/>
              <a:gd name="T16" fmla="*/ 0 w 18"/>
              <a:gd name="T17" fmla="*/ 114207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89835" tIns="44917" rIns="89835" bIns="44917" anchor="ctr"/>
          <a:lstStyle/>
          <a:p>
            <a:endParaRPr lang="zh-CN" altLang="en-US" sz="2400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75E0B684-935B-4E4B-8010-CC96782F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98" y="2364538"/>
            <a:ext cx="2092113" cy="1805485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00 h 17"/>
              <a:gd name="T4" fmla="*/ 2241550 w 18"/>
              <a:gd name="T5" fmla="*/ 1257300 h 17"/>
              <a:gd name="T6" fmla="*/ 2117019 w 18"/>
              <a:gd name="T7" fmla="*/ 1485900 h 17"/>
              <a:gd name="T8" fmla="*/ 1245306 w 18"/>
              <a:gd name="T9" fmla="*/ 1943100 h 17"/>
              <a:gd name="T10" fmla="*/ 996244 w 18"/>
              <a:gd name="T11" fmla="*/ 1943100 h 17"/>
              <a:gd name="T12" fmla="*/ 124531 w 18"/>
              <a:gd name="T13" fmla="*/ 1485900 h 17"/>
              <a:gd name="T14" fmla="*/ 0 w 18"/>
              <a:gd name="T15" fmla="*/ 1257300 h 17"/>
              <a:gd name="T16" fmla="*/ 0 w 18"/>
              <a:gd name="T17" fmla="*/ 114300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85197" tIns="42599" rIns="85197" bIns="42599"/>
          <a:lstStyle/>
          <a:p>
            <a:endParaRPr lang="zh-CN" altLang="en-US" sz="2400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DCDCD3AE-E51D-462E-B9B2-C13E80A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98" y="1514897"/>
            <a:ext cx="2092113" cy="1806960"/>
          </a:xfrm>
          <a:custGeom>
            <a:avLst/>
            <a:gdLst>
              <a:gd name="T0" fmla="*/ 2117019 w 18"/>
              <a:gd name="T1" fmla="*/ 0 h 17"/>
              <a:gd name="T2" fmla="*/ 2241550 w 18"/>
              <a:gd name="T3" fmla="*/ 114393 h 17"/>
              <a:gd name="T4" fmla="*/ 2241550 w 18"/>
              <a:gd name="T5" fmla="*/ 1258327 h 17"/>
              <a:gd name="T6" fmla="*/ 2117019 w 18"/>
              <a:gd name="T7" fmla="*/ 1487114 h 17"/>
              <a:gd name="T8" fmla="*/ 1245306 w 18"/>
              <a:gd name="T9" fmla="*/ 1944687 h 17"/>
              <a:gd name="T10" fmla="*/ 996244 w 18"/>
              <a:gd name="T11" fmla="*/ 1944687 h 17"/>
              <a:gd name="T12" fmla="*/ 124531 w 18"/>
              <a:gd name="T13" fmla="*/ 1487114 h 17"/>
              <a:gd name="T14" fmla="*/ 0 w 18"/>
              <a:gd name="T15" fmla="*/ 1258327 h 17"/>
              <a:gd name="T16" fmla="*/ 0 w 18"/>
              <a:gd name="T17" fmla="*/ 114393 h 17"/>
              <a:gd name="T18" fmla="*/ 124531 w 18"/>
              <a:gd name="T19" fmla="*/ 0 h 17"/>
              <a:gd name="T20" fmla="*/ 2117019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89835" tIns="44917" rIns="89835" bIns="44917" anchor="ctr"/>
          <a:lstStyle/>
          <a:p>
            <a:endParaRPr lang="zh-CN" altLang="en-US" sz="2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2FF3C31-EA53-40D9-8A56-6BEAC1B2908F}"/>
              </a:ext>
            </a:extLst>
          </p:cNvPr>
          <p:cNvCxnSpPr>
            <a:cxnSpLocks/>
          </p:cNvCxnSpPr>
          <p:nvPr/>
        </p:nvCxnSpPr>
        <p:spPr>
          <a:xfrm flipH="1">
            <a:off x="4006427" y="2388128"/>
            <a:ext cx="2571583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B6E5A6-442D-48E8-9AC2-554B3C08B397}"/>
              </a:ext>
            </a:extLst>
          </p:cNvPr>
          <p:cNvCxnSpPr>
            <a:cxnSpLocks/>
          </p:cNvCxnSpPr>
          <p:nvPr/>
        </p:nvCxnSpPr>
        <p:spPr>
          <a:xfrm flipH="1">
            <a:off x="4006427" y="3323165"/>
            <a:ext cx="2571583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F08A044-182A-4AA4-9888-6A4001F6CCCD}"/>
              </a:ext>
            </a:extLst>
          </p:cNvPr>
          <p:cNvCxnSpPr>
            <a:cxnSpLocks/>
          </p:cNvCxnSpPr>
          <p:nvPr/>
        </p:nvCxnSpPr>
        <p:spPr>
          <a:xfrm flipH="1">
            <a:off x="4006427" y="4241300"/>
            <a:ext cx="2571583" cy="0"/>
          </a:xfrm>
          <a:prstGeom prst="line">
            <a:avLst/>
          </a:prstGeom>
          <a:ln w="6350">
            <a:solidFill>
              <a:srgbClr val="00AEE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29E921-E4E6-4009-A634-96EA44CCD4A5}"/>
              </a:ext>
            </a:extLst>
          </p:cNvPr>
          <p:cNvCxnSpPr>
            <a:cxnSpLocks/>
          </p:cNvCxnSpPr>
          <p:nvPr/>
        </p:nvCxnSpPr>
        <p:spPr>
          <a:xfrm flipH="1">
            <a:off x="4006427" y="5414981"/>
            <a:ext cx="2571583" cy="0"/>
          </a:xfrm>
          <a:prstGeom prst="line">
            <a:avLst/>
          </a:prstGeom>
          <a:ln w="635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4E85FE-1C80-4D15-AD7C-607E4FD537BF}"/>
              </a:ext>
            </a:extLst>
          </p:cNvPr>
          <p:cNvCxnSpPr/>
          <p:nvPr/>
        </p:nvCxnSpPr>
        <p:spPr>
          <a:xfrm>
            <a:off x="6711684" y="2223510"/>
            <a:ext cx="0" cy="278788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484013-47F6-4E4B-9C13-BA111A8EDDF6}"/>
              </a:ext>
            </a:extLst>
          </p:cNvPr>
          <p:cNvCxnSpPr/>
          <p:nvPr/>
        </p:nvCxnSpPr>
        <p:spPr>
          <a:xfrm>
            <a:off x="6711684" y="3156153"/>
            <a:ext cx="0" cy="2773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4FC399-481B-4D66-A8B2-77DBE1A94257}"/>
              </a:ext>
            </a:extLst>
          </p:cNvPr>
          <p:cNvCxnSpPr/>
          <p:nvPr/>
        </p:nvCxnSpPr>
        <p:spPr>
          <a:xfrm>
            <a:off x="6711684" y="4096783"/>
            <a:ext cx="0" cy="278788"/>
          </a:xfrm>
          <a:prstGeom prst="line">
            <a:avLst/>
          </a:prstGeom>
          <a:ln w="38100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B227C7-92B8-4090-B0F3-EC4D4FA89DA5}"/>
              </a:ext>
            </a:extLst>
          </p:cNvPr>
          <p:cNvCxnSpPr/>
          <p:nvPr/>
        </p:nvCxnSpPr>
        <p:spPr>
          <a:xfrm>
            <a:off x="6750129" y="5260750"/>
            <a:ext cx="0" cy="2787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58">
            <a:extLst>
              <a:ext uri="{FF2B5EF4-FFF2-40B4-BE49-F238E27FC236}">
                <a16:creationId xmlns:a16="http://schemas.microsoft.com/office/drawing/2014/main" id="{D7629FAE-39D0-4EA5-97EF-4951B5F9D63E}"/>
              </a:ext>
            </a:extLst>
          </p:cNvPr>
          <p:cNvSpPr txBox="1"/>
          <p:nvPr/>
        </p:nvSpPr>
        <p:spPr>
          <a:xfrm>
            <a:off x="1939503" y="2563671"/>
            <a:ext cx="1320164" cy="516148"/>
          </a:xfrm>
          <a:prstGeom prst="rect">
            <a:avLst/>
          </a:prstGeom>
          <a:noFill/>
        </p:spPr>
        <p:txBody>
          <a:bodyPr lIns="85197" tIns="42599" rIns="85197" bIns="4259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4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59">
            <a:extLst>
              <a:ext uri="{FF2B5EF4-FFF2-40B4-BE49-F238E27FC236}">
                <a16:creationId xmlns:a16="http://schemas.microsoft.com/office/drawing/2014/main" id="{EEFE68B2-A81A-4537-A08F-F08DBC721ED5}"/>
              </a:ext>
            </a:extLst>
          </p:cNvPr>
          <p:cNvSpPr txBox="1"/>
          <p:nvPr/>
        </p:nvSpPr>
        <p:spPr>
          <a:xfrm>
            <a:off x="1929131" y="3408887"/>
            <a:ext cx="1321647" cy="516148"/>
          </a:xfrm>
          <a:prstGeom prst="rect">
            <a:avLst/>
          </a:prstGeom>
          <a:noFill/>
        </p:spPr>
        <p:txBody>
          <a:bodyPr lIns="85197" tIns="42599" rIns="85197" bIns="4259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4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60">
            <a:extLst>
              <a:ext uri="{FF2B5EF4-FFF2-40B4-BE49-F238E27FC236}">
                <a16:creationId xmlns:a16="http://schemas.microsoft.com/office/drawing/2014/main" id="{1329B827-600C-4DDA-B2BD-539793E7B7E7}"/>
              </a:ext>
            </a:extLst>
          </p:cNvPr>
          <p:cNvSpPr txBox="1"/>
          <p:nvPr/>
        </p:nvSpPr>
        <p:spPr>
          <a:xfrm>
            <a:off x="1929131" y="4255576"/>
            <a:ext cx="1321647" cy="516148"/>
          </a:xfrm>
          <a:prstGeom prst="rect">
            <a:avLst/>
          </a:prstGeom>
          <a:noFill/>
        </p:spPr>
        <p:txBody>
          <a:bodyPr lIns="85197" tIns="42599" rIns="85197" bIns="4259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4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61">
            <a:extLst>
              <a:ext uri="{FF2B5EF4-FFF2-40B4-BE49-F238E27FC236}">
                <a16:creationId xmlns:a16="http://schemas.microsoft.com/office/drawing/2014/main" id="{F3182067-1931-407B-A8B3-D0745A6CBB02}"/>
              </a:ext>
            </a:extLst>
          </p:cNvPr>
          <p:cNvSpPr txBox="1"/>
          <p:nvPr/>
        </p:nvSpPr>
        <p:spPr>
          <a:xfrm>
            <a:off x="1929131" y="5090465"/>
            <a:ext cx="1321647" cy="516148"/>
          </a:xfrm>
          <a:prstGeom prst="rect">
            <a:avLst/>
          </a:prstGeom>
          <a:noFill/>
        </p:spPr>
        <p:txBody>
          <a:bodyPr lIns="85197" tIns="42599" rIns="85197" bIns="42599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4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62">
            <a:extLst>
              <a:ext uri="{FF2B5EF4-FFF2-40B4-BE49-F238E27FC236}">
                <a16:creationId xmlns:a16="http://schemas.microsoft.com/office/drawing/2014/main" id="{955671FC-5300-4E1F-A43F-BA5FD04F3CDC}"/>
              </a:ext>
            </a:extLst>
          </p:cNvPr>
          <p:cNvGrpSpPr/>
          <p:nvPr/>
        </p:nvGrpSpPr>
        <p:grpSpPr>
          <a:xfrm>
            <a:off x="2235770" y="1800090"/>
            <a:ext cx="709167" cy="704853"/>
            <a:chOff x="3175" y="0"/>
            <a:chExt cx="971551" cy="969963"/>
          </a:xfrm>
          <a:solidFill>
            <a:schemeClr val="bg1"/>
          </a:solidFill>
        </p:grpSpPr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18E27876-E135-43F0-8954-7ADEF4335EA3}"/>
                </a:ext>
              </a:extLst>
            </p:cNvPr>
            <p:cNvSpPr/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48">
              <a:extLst>
                <a:ext uri="{FF2B5EF4-FFF2-40B4-BE49-F238E27FC236}">
                  <a16:creationId xmlns:a16="http://schemas.microsoft.com/office/drawing/2014/main" id="{977C61A1-1785-4C87-A9EF-B106230C554E}"/>
                </a:ext>
              </a:extLst>
            </p:cNvPr>
            <p:cNvSpPr/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49">
              <a:extLst>
                <a:ext uri="{FF2B5EF4-FFF2-40B4-BE49-F238E27FC236}">
                  <a16:creationId xmlns:a16="http://schemas.microsoft.com/office/drawing/2014/main" id="{5EAA216E-CBAA-42B8-A894-5DC8AA0BFB82}"/>
                </a:ext>
              </a:extLst>
            </p:cNvPr>
            <p:cNvSpPr/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7D7E2DBA-A064-43EA-978F-0C9E2829CE86}"/>
                </a:ext>
              </a:extLst>
            </p:cNvPr>
            <p:cNvSpPr/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id="{D18A6A0D-652A-497B-B15E-A82956871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2167E359-C7E3-4069-99F4-87CD8A354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Rectangle 53">
              <a:extLst>
                <a:ext uri="{FF2B5EF4-FFF2-40B4-BE49-F238E27FC236}">
                  <a16:creationId xmlns:a16="http://schemas.microsoft.com/office/drawing/2014/main" id="{E57F8B3C-1080-419C-A1EE-6C321BDE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Rectangle 54">
              <a:extLst>
                <a:ext uri="{FF2B5EF4-FFF2-40B4-BE49-F238E27FC236}">
                  <a16:creationId xmlns:a16="http://schemas.microsoft.com/office/drawing/2014/main" id="{26D4E6A8-951F-4C98-BD87-B11364FAB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C375BC41-47BB-49DE-A4C2-8EEF8FCECF9D}"/>
                </a:ext>
              </a:extLst>
            </p:cNvPr>
            <p:cNvSpPr/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50262338-6CF0-4046-BC75-5E3D3DB1F925}"/>
                </a:ext>
              </a:extLst>
            </p:cNvPr>
            <p:cNvSpPr/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867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文本框 29">
            <a:extLst>
              <a:ext uri="{FF2B5EF4-FFF2-40B4-BE49-F238E27FC236}">
                <a16:creationId xmlns:a16="http://schemas.microsoft.com/office/drawing/2014/main" id="{9406793A-F6AA-4DFA-BDA0-F9FA01DC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882" y="2114386"/>
            <a:ext cx="1268512" cy="4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197" tIns="42599" rIns="85197" bIns="42599">
            <a:spAutoFit/>
          </a:bodyPr>
          <a:lstStyle/>
          <a:p>
            <a:pPr eaLnBrk="1" hangingPunct="1"/>
            <a:r>
              <a:rPr lang="zh-CN" altLang="en-US" sz="2133" dirty="0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rPr>
              <a:t>耗时问题</a:t>
            </a:r>
          </a:p>
        </p:txBody>
      </p:sp>
      <p:sp>
        <p:nvSpPr>
          <p:cNvPr id="39" name="文本框 31">
            <a:extLst>
              <a:ext uri="{FF2B5EF4-FFF2-40B4-BE49-F238E27FC236}">
                <a16:creationId xmlns:a16="http://schemas.microsoft.com/office/drawing/2014/main" id="{5482C8EB-409D-4687-8C7B-04312C34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085" y="3113649"/>
            <a:ext cx="1268512" cy="4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197" tIns="42599" rIns="85197" bIns="42599">
            <a:spAutoFit/>
          </a:bodyPr>
          <a:lstStyle/>
          <a:p>
            <a:r>
              <a:rPr lang="zh-CN" altLang="en-US" sz="2133" dirty="0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rPr>
              <a:t>效果问题</a:t>
            </a:r>
          </a:p>
        </p:txBody>
      </p:sp>
      <p:sp>
        <p:nvSpPr>
          <p:cNvPr id="41" name="文本框 33">
            <a:extLst>
              <a:ext uri="{FF2B5EF4-FFF2-40B4-BE49-F238E27FC236}">
                <a16:creationId xmlns:a16="http://schemas.microsoft.com/office/drawing/2014/main" id="{7375F47A-BFD0-4DF8-AE0A-B8EC94A7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882" y="4045731"/>
            <a:ext cx="1268512" cy="4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197" tIns="42599" rIns="85197" bIns="42599">
            <a:spAutoFit/>
          </a:bodyPr>
          <a:lstStyle/>
          <a:p>
            <a:pPr eaLnBrk="1" hangingPunct="1"/>
            <a:r>
              <a:rPr lang="zh-CN" altLang="en-US" sz="2133" dirty="0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rPr>
              <a:t>内存问题</a:t>
            </a:r>
          </a:p>
        </p:txBody>
      </p:sp>
      <p:sp>
        <p:nvSpPr>
          <p:cNvPr id="43" name="文本框 35">
            <a:extLst>
              <a:ext uri="{FF2B5EF4-FFF2-40B4-BE49-F238E27FC236}">
                <a16:creationId xmlns:a16="http://schemas.microsoft.com/office/drawing/2014/main" id="{D629C3B5-D04B-4F56-8F8C-A5E858DBD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882" y="5193013"/>
            <a:ext cx="1268512" cy="4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197" tIns="42599" rIns="85197" bIns="42599">
            <a:spAutoFit/>
          </a:bodyPr>
          <a:lstStyle/>
          <a:p>
            <a:r>
              <a:rPr lang="zh-CN" altLang="en-US" sz="2133" dirty="0">
                <a:solidFill>
                  <a:schemeClr val="accent5">
                    <a:lumMod val="50000"/>
                  </a:schemeClr>
                </a:solidFill>
                <a:ea typeface="微软雅黑" pitchFamily="34" charset="-122"/>
              </a:rPr>
              <a:t>代码问题</a:t>
            </a: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novo\Desktop\小图标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" y="276629"/>
            <a:ext cx="91863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1356081" y="130890"/>
            <a:ext cx="6483297" cy="1045935"/>
          </a:xfrm>
          <a:prstGeom prst="rect">
            <a:avLst/>
          </a:prstGeom>
        </p:spPr>
        <p:txBody>
          <a:bodyPr lIns="121917" tIns="60959" rIns="121917" bIns="60959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70">
              <a:lnSpc>
                <a:spcPts val="6667"/>
              </a:lnSpc>
              <a:defRPr/>
            </a:pPr>
            <a:r>
              <a:rPr lang="en-US" altLang="zh-CN" sz="3200" b="1" dirty="0">
                <a:solidFill>
                  <a:srgbClr val="1B1464"/>
                </a:solidFill>
                <a:latin typeface="Arial Black"/>
                <a:ea typeface="微软雅黑" panose="020B0503020204020204" pitchFamily="34" charset="-122"/>
              </a:rPr>
              <a:t>01</a:t>
            </a:r>
            <a:r>
              <a:rPr lang="zh-CN" altLang="en-US" sz="3200" b="1" dirty="0">
                <a:solidFill>
                  <a:srgbClr val="1B1464"/>
                </a:solidFill>
                <a:latin typeface="Arial Black"/>
                <a:ea typeface="微软雅黑" panose="020B0503020204020204" pitchFamily="34" charset="-122"/>
              </a:rPr>
              <a:t>、耗时问题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A0877D-5A53-46E2-91A0-4C312417E84D}"/>
              </a:ext>
            </a:extLst>
          </p:cNvPr>
          <p:cNvSpPr txBox="1"/>
          <p:nvPr/>
        </p:nvSpPr>
        <p:spPr>
          <a:xfrm>
            <a:off x="896764" y="1146781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定位手段：基础库</a:t>
            </a:r>
            <a:r>
              <a:rPr lang="en-US" altLang="zh-CN" dirty="0"/>
              <a:t>profile</a:t>
            </a:r>
            <a:r>
              <a:rPr lang="zh-CN" altLang="en-US" dirty="0"/>
              <a:t>、</a:t>
            </a:r>
            <a:r>
              <a:rPr lang="en-US" altLang="zh-CN" dirty="0"/>
              <a:t>layer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2" name="组合 19">
            <a:extLst>
              <a:ext uri="{FF2B5EF4-FFF2-40B4-BE49-F238E27FC236}">
                <a16:creationId xmlns:a16="http://schemas.microsoft.com/office/drawing/2014/main" id="{B470D30D-A175-4C86-BEA7-A2C61B9CC4F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duotone>
              <a:prstClr val="black"/>
              <a:srgbClr val="00A4E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37" y="1605146"/>
            <a:ext cx="140888" cy="230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组合 23">
            <a:extLst>
              <a:ext uri="{FF2B5EF4-FFF2-40B4-BE49-F238E27FC236}">
                <a16:creationId xmlns:a16="http://schemas.microsoft.com/office/drawing/2014/main" id="{92DE31BC-FDF4-41F2-AE41-EBEE78970AB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99" y="4554027"/>
            <a:ext cx="106680" cy="17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组合 28">
            <a:extLst>
              <a:ext uri="{FF2B5EF4-FFF2-40B4-BE49-F238E27FC236}">
                <a16:creationId xmlns:a16="http://schemas.microsoft.com/office/drawing/2014/main" id="{2649C430-E12A-4971-BB71-803A8D3499F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duotone>
              <a:prstClr val="black"/>
              <a:srgbClr val="07A9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895" y="1616864"/>
            <a:ext cx="106680" cy="174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7013964-70FD-4836-9DCE-6DAF0BAE51D2}"/>
              </a:ext>
            </a:extLst>
          </p:cNvPr>
          <p:cNvGrpSpPr>
            <a:grpSpLocks/>
          </p:cNvGrpSpPr>
          <p:nvPr/>
        </p:nvGrpSpPr>
        <p:grpSpPr bwMode="auto">
          <a:xfrm>
            <a:off x="1635602" y="3202413"/>
            <a:ext cx="2154078" cy="1563399"/>
            <a:chOff x="1331651" y="2854864"/>
            <a:chExt cx="2099921" cy="1107597"/>
          </a:xfrm>
        </p:grpSpPr>
        <p:sp>
          <p:nvSpPr>
            <p:cNvPr id="87" name="矩形 6">
              <a:extLst>
                <a:ext uri="{FF2B5EF4-FFF2-40B4-BE49-F238E27FC236}">
                  <a16:creationId xmlns:a16="http://schemas.microsoft.com/office/drawing/2014/main" id="{B6BA193A-6B5A-4A94-98CB-9FB945DF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endParaRPr lang="zh-CN" altLang="en-US" sz="140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8" name="文本框 63">
              <a:extLst>
                <a:ext uri="{FF2B5EF4-FFF2-40B4-BE49-F238E27FC236}">
                  <a16:creationId xmlns:a16="http://schemas.microsoft.com/office/drawing/2014/main" id="{69F01F56-1343-425E-96F1-4D5DB29F9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945" y="3450105"/>
              <a:ext cx="1923330" cy="3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模型耗时高</a:t>
              </a:r>
            </a:p>
          </p:txBody>
        </p:sp>
        <p:sp>
          <p:nvSpPr>
            <p:cNvPr id="89" name="文本框 67">
              <a:extLst>
                <a:ext uri="{FF2B5EF4-FFF2-40B4-BE49-F238E27FC236}">
                  <a16:creationId xmlns:a16="http://schemas.microsoft.com/office/drawing/2014/main" id="{4386A6F2-A7CA-47B9-B339-006F92416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109" y="2854864"/>
              <a:ext cx="1075605" cy="70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en-US" altLang="zh-CN" sz="2900" dirty="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29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15F7061-D3A8-4673-99F9-2DB948BDC438}"/>
              </a:ext>
            </a:extLst>
          </p:cNvPr>
          <p:cNvGrpSpPr>
            <a:grpSpLocks/>
          </p:cNvGrpSpPr>
          <p:nvPr/>
        </p:nvGrpSpPr>
        <p:grpSpPr bwMode="auto">
          <a:xfrm>
            <a:off x="4523171" y="3339749"/>
            <a:ext cx="2508901" cy="1501753"/>
            <a:chOff x="3603679" y="2945166"/>
            <a:chExt cx="2377173" cy="1017295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C14044A-FAAE-418E-9E04-42E3DD348725}"/>
                </a:ext>
              </a:extLst>
            </p:cNvPr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 noProof="1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2" name="文本框 64">
              <a:extLst>
                <a:ext uri="{FF2B5EF4-FFF2-40B4-BE49-F238E27FC236}">
                  <a16:creationId xmlns:a16="http://schemas.microsoft.com/office/drawing/2014/main" id="{6EC2F864-243C-4E7C-9C0D-A2044B03A104}"/>
                </a:ext>
              </a:extLst>
            </p:cNvPr>
            <p:cNvSpPr txBox="1"/>
            <p:nvPr/>
          </p:nvSpPr>
          <p:spPr>
            <a:xfrm>
              <a:off x="3603679" y="3481709"/>
              <a:ext cx="2377173" cy="467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737"/>
                </a:spcBef>
                <a:defRPr/>
              </a:pPr>
              <a:r>
                <a:rPr lang="en-US" altLang="zh-CN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layer</a:t>
              </a:r>
              <a:r>
                <a:rPr lang="zh-CN" altLang="en-US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耗时高</a:t>
              </a:r>
              <a:endParaRPr lang="en-US" altLang="zh-CN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ts val="737"/>
                </a:spcBef>
                <a:defRPr/>
              </a:pPr>
              <a:r>
                <a:rPr lang="zh-CN" altLang="en-US" sz="1500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（一般是该层跑在</a:t>
              </a:r>
              <a:r>
                <a:rPr lang="en-US" altLang="zh-CN" sz="1500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CPU</a:t>
              </a:r>
              <a:r>
                <a:rPr lang="zh-CN" altLang="en-US" sz="1500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上）</a:t>
              </a:r>
            </a:p>
          </p:txBody>
        </p:sp>
        <p:sp>
          <p:nvSpPr>
            <p:cNvPr id="93" name="文本框 68">
              <a:extLst>
                <a:ext uri="{FF2B5EF4-FFF2-40B4-BE49-F238E27FC236}">
                  <a16:creationId xmlns:a16="http://schemas.microsoft.com/office/drawing/2014/main" id="{6CE98A9F-E4BE-4628-A78F-0AACD65BC015}"/>
                </a:ext>
              </a:extLst>
            </p:cNvPr>
            <p:cNvSpPr txBox="1"/>
            <p:nvPr/>
          </p:nvSpPr>
          <p:spPr>
            <a:xfrm>
              <a:off x="4202536" y="3035765"/>
              <a:ext cx="1074797" cy="733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ts val="737"/>
                </a:spcBef>
                <a:defRPr/>
              </a:pPr>
              <a:r>
                <a:rPr lang="en-US" altLang="zh-CN" sz="2900" noProof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9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F15F62D-073D-433B-A14E-200B0420AF85}"/>
              </a:ext>
            </a:extLst>
          </p:cNvPr>
          <p:cNvGrpSpPr>
            <a:grpSpLocks/>
          </p:cNvGrpSpPr>
          <p:nvPr/>
        </p:nvGrpSpPr>
        <p:grpSpPr bwMode="auto">
          <a:xfrm>
            <a:off x="7911872" y="3202412"/>
            <a:ext cx="2154078" cy="1639089"/>
            <a:chOff x="6152961" y="2852136"/>
            <a:chExt cx="2099921" cy="1110325"/>
          </a:xfrm>
          <a:solidFill>
            <a:srgbClr val="0070C0"/>
          </a:solidFill>
        </p:grpSpPr>
        <p:sp>
          <p:nvSpPr>
            <p:cNvPr id="95" name="矩形 27">
              <a:extLst>
                <a:ext uri="{FF2B5EF4-FFF2-40B4-BE49-F238E27FC236}">
                  <a16:creationId xmlns:a16="http://schemas.microsoft.com/office/drawing/2014/main" id="{F630CE4F-6182-4CC7-B41B-FEEEEA93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endParaRPr lang="zh-CN" altLang="en-US" sz="140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96" name="文本框 65">
              <a:extLst>
                <a:ext uri="{FF2B5EF4-FFF2-40B4-BE49-F238E27FC236}">
                  <a16:creationId xmlns:a16="http://schemas.microsoft.com/office/drawing/2014/main" id="{D817BC83-BC7D-4E0D-8971-BD0DE2A3F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705" y="3421289"/>
              <a:ext cx="1923330" cy="395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算子耗时高</a:t>
              </a:r>
            </a:p>
          </p:txBody>
        </p:sp>
        <p:sp>
          <p:nvSpPr>
            <p:cNvPr id="97" name="文本框 69">
              <a:extLst>
                <a:ext uri="{FF2B5EF4-FFF2-40B4-BE49-F238E27FC236}">
                  <a16:creationId xmlns:a16="http://schemas.microsoft.com/office/drawing/2014/main" id="{5D0EF7F4-56B5-491B-B62A-7E2934260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634" y="2852136"/>
              <a:ext cx="1075605" cy="70301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417" tIns="48208" rIns="96417" bIns="48208"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lang="en-US" altLang="zh-CN" sz="2900" dirty="0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29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3E8C0356-EBFC-4539-A54C-18B941F2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066" y="1469946"/>
            <a:ext cx="3969813" cy="196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582" rIns="0" bIns="72582" anchor="ctr"/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优化方法：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用相应的硬件单元自编程实现，如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PPU</a:t>
            </a: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用高效的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CPU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指令实现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代码层面优化，如减少内存访问次数、提高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cache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命中率等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算子层面优化，设计更具硬件亲和力的算子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5D9AAEDC-5495-44BB-B115-CFD715B0D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654" y="4998262"/>
            <a:ext cx="3453385" cy="11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582" rIns="0" bIns="72582" anchor="ctr"/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优化方法：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将该层用</a:t>
            </a: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npu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实现（厂商驱动支持）</a:t>
            </a:r>
            <a:endParaRPr lang="en-US" altLang="zh-CN" sz="14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其它硬件单元实现，如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PPU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（用</a:t>
            </a:r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opencl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编程实现）</a:t>
            </a:r>
            <a:endParaRPr lang="en-US" altLang="zh-CN" sz="14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用高效的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CPU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指令实现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AF99D678-C8C5-44B7-8F7A-49B23F14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417" y="1622657"/>
            <a:ext cx="2948082" cy="105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2582" rIns="0" bIns="72582" anchor="ctr"/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优化方法：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量化，模型量化成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int8/int16</a:t>
            </a: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模型稀疏化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Lato Regular"/>
              <a:ea typeface="微软雅黑" pitchFamily="34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Lato Regular"/>
                <a:ea typeface="微软雅黑" pitchFamily="34" charset="-122"/>
              </a:rPr>
              <a:t>网络重新设计</a:t>
            </a:r>
          </a:p>
        </p:txBody>
      </p:sp>
    </p:spTree>
    <p:extLst>
      <p:ext uri="{BB962C8B-B14F-4D97-AF65-F5344CB8AC3E}">
        <p14:creationId xmlns:p14="http://schemas.microsoft.com/office/powerpoint/2010/main" val="429181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novo\Desktop\小图标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5" y="262176"/>
            <a:ext cx="91863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63ECA2B-A306-436F-96DC-581F9E9FEC66}"/>
              </a:ext>
            </a:extLst>
          </p:cNvPr>
          <p:cNvSpPr/>
          <p:nvPr/>
        </p:nvSpPr>
        <p:spPr>
          <a:xfrm>
            <a:off x="838200" y="1511362"/>
            <a:ext cx="3474292" cy="472183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6E7B61-1DB7-46EF-8916-53A263DC9EC2}"/>
              </a:ext>
            </a:extLst>
          </p:cNvPr>
          <p:cNvSpPr/>
          <p:nvPr/>
        </p:nvSpPr>
        <p:spPr>
          <a:xfrm>
            <a:off x="1598791" y="1589259"/>
            <a:ext cx="1887696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>
              <a:lnSpc>
                <a:spcPct val="130000"/>
              </a:lnSpc>
            </a:pPr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效果问题</a:t>
            </a:r>
            <a:endParaRPr lang="en-US" altLang="zh-CN" sz="2400" b="1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A3FC8D-4C9E-4D06-A68D-A1AED78E56AF}"/>
              </a:ext>
            </a:extLst>
          </p:cNvPr>
          <p:cNvSpPr/>
          <p:nvPr/>
        </p:nvSpPr>
        <p:spPr>
          <a:xfrm>
            <a:off x="4865518" y="1508884"/>
            <a:ext cx="2816520" cy="472183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95A082-1F1E-4874-A364-16D844085B6D}"/>
              </a:ext>
            </a:extLst>
          </p:cNvPr>
          <p:cNvSpPr/>
          <p:nvPr/>
        </p:nvSpPr>
        <p:spPr>
          <a:xfrm>
            <a:off x="5699986" y="1587083"/>
            <a:ext cx="1887696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>
              <a:lnSpc>
                <a:spcPct val="130000"/>
              </a:lnSpc>
            </a:pPr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内存问题</a:t>
            </a:r>
            <a:endParaRPr lang="en-US" altLang="zh-CN" sz="2400" b="1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58D333-0DA1-45B3-A209-6AAD0F8C77F0}"/>
              </a:ext>
            </a:extLst>
          </p:cNvPr>
          <p:cNvSpPr/>
          <p:nvPr/>
        </p:nvSpPr>
        <p:spPr>
          <a:xfrm>
            <a:off x="8413144" y="1487311"/>
            <a:ext cx="2816520" cy="4721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srgbClr val="FF4C00">
                  <a:lumMod val="75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6F3E7A-BC01-4EEE-BD78-35172FF6863E}"/>
              </a:ext>
            </a:extLst>
          </p:cNvPr>
          <p:cNvSpPr txBox="1"/>
          <p:nvPr/>
        </p:nvSpPr>
        <p:spPr>
          <a:xfrm>
            <a:off x="994652" y="1589028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/>
            <a:r>
              <a:rPr lang="en-US" altLang="zh-CN" sz="2667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02</a:t>
            </a:r>
            <a:endParaRPr lang="zh-CN" altLang="en-US" sz="2667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2AAFEC-937B-4EB7-8586-25B056168414}"/>
              </a:ext>
            </a:extLst>
          </p:cNvPr>
          <p:cNvSpPr txBox="1"/>
          <p:nvPr/>
        </p:nvSpPr>
        <p:spPr>
          <a:xfrm>
            <a:off x="5112122" y="1594618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/>
            <a:r>
              <a:rPr lang="en-US" altLang="zh-CN" sz="2667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03</a:t>
            </a:r>
            <a:endParaRPr lang="zh-CN" altLang="en-US" sz="2667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87372B-CB16-48D7-B3FA-D5C39CC7BAB6}"/>
              </a:ext>
            </a:extLst>
          </p:cNvPr>
          <p:cNvSpPr txBox="1"/>
          <p:nvPr/>
        </p:nvSpPr>
        <p:spPr>
          <a:xfrm>
            <a:off x="8553931" y="1558647"/>
            <a:ext cx="56618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/>
            <a:r>
              <a:rPr lang="en-US" altLang="zh-CN" sz="2667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04</a:t>
            </a:r>
            <a:endParaRPr lang="zh-CN" altLang="en-US" sz="2667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4D317D-EA22-4AFD-AE79-58AF542303E2}"/>
              </a:ext>
            </a:extLst>
          </p:cNvPr>
          <p:cNvSpPr/>
          <p:nvPr/>
        </p:nvSpPr>
        <p:spPr>
          <a:xfrm>
            <a:off x="9145086" y="1594618"/>
            <a:ext cx="1887696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>
              <a:lnSpc>
                <a:spcPct val="130000"/>
              </a:lnSpc>
            </a:pPr>
            <a:r>
              <a:rPr lang="zh-CN" altLang="en-US" sz="2400" b="1" dirty="0">
                <a:solidFill>
                  <a:srgbClr val="0974E9">
                    <a:lumMod val="50000"/>
                  </a:srgbClr>
                </a:solidFill>
                <a:latin typeface="Arial"/>
                <a:ea typeface="黑体" panose="02010609060101010101" pitchFamily="49" charset="-122"/>
              </a:rPr>
              <a:t>代码问题</a:t>
            </a:r>
            <a:endParaRPr lang="en-US" altLang="zh-CN" sz="2400" b="1" dirty="0">
              <a:solidFill>
                <a:srgbClr val="0974E9">
                  <a:lumMod val="50000"/>
                </a:srgbClr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2F637D-98C5-4295-B5EF-C8D6E9F955A9}"/>
              </a:ext>
            </a:extLst>
          </p:cNvPr>
          <p:cNvCxnSpPr>
            <a:cxnSpLocks/>
          </p:cNvCxnSpPr>
          <p:nvPr/>
        </p:nvCxnSpPr>
        <p:spPr>
          <a:xfrm flipV="1">
            <a:off x="1386267" y="1626951"/>
            <a:ext cx="369467" cy="57613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598653-9EAD-4C30-AC0D-0D57C1777E7A}"/>
              </a:ext>
            </a:extLst>
          </p:cNvPr>
          <p:cNvCxnSpPr>
            <a:cxnSpLocks/>
          </p:cNvCxnSpPr>
          <p:nvPr/>
        </p:nvCxnSpPr>
        <p:spPr>
          <a:xfrm flipV="1">
            <a:off x="5526103" y="1600856"/>
            <a:ext cx="369467" cy="57613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9B7FA21-6681-4EEF-A575-660DA2CE467B}"/>
              </a:ext>
            </a:extLst>
          </p:cNvPr>
          <p:cNvCxnSpPr>
            <a:cxnSpLocks/>
          </p:cNvCxnSpPr>
          <p:nvPr/>
        </p:nvCxnSpPr>
        <p:spPr>
          <a:xfrm flipV="1">
            <a:off x="8958000" y="1568458"/>
            <a:ext cx="369467" cy="57613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40C4402-45E0-4449-8421-3F393C8B7AFB}"/>
              </a:ext>
            </a:extLst>
          </p:cNvPr>
          <p:cNvSpPr txBox="1"/>
          <p:nvPr/>
        </p:nvSpPr>
        <p:spPr>
          <a:xfrm>
            <a:off x="1037471" y="3204474"/>
            <a:ext cx="2813169" cy="275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用基础库</a:t>
            </a: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dump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功能可以定位到是预处理、推理、后处理哪一个模块的问题；</a:t>
            </a:r>
            <a:endParaRPr lang="en-US" altLang="zh-CN" sz="1467" dirty="0">
              <a:solidFill>
                <a:srgbClr val="1B1464"/>
              </a:solidFill>
              <a:latin typeface="Arial"/>
              <a:ea typeface="黑体" panose="02010609060101010101" pitchFamily="49" charset="-122"/>
            </a:endParaRPr>
          </a:p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如果是模型推理的精度问题，则可以使用</a:t>
            </a: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layer dump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功能</a:t>
            </a: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dump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网络的每一层结果，然后和基准数据比较得出是哪一层的问题；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EA2B76-01F4-40E2-A6BC-76BDA446E602}"/>
              </a:ext>
            </a:extLst>
          </p:cNvPr>
          <p:cNvSpPr txBox="1"/>
          <p:nvPr/>
        </p:nvSpPr>
        <p:spPr>
          <a:xfrm>
            <a:off x="1037471" y="2281235"/>
            <a:ext cx="2280353" cy="7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>
              <a:lnSpc>
                <a:spcPct val="150000"/>
              </a:lnSpc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定位手段：基础库</a:t>
            </a: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dump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功能、</a:t>
            </a: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layer dump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功能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FC9F70-5056-4166-AB0F-84F5ECA6EC58}"/>
              </a:ext>
            </a:extLst>
          </p:cNvPr>
          <p:cNvSpPr txBox="1"/>
          <p:nvPr/>
        </p:nvSpPr>
        <p:spPr>
          <a:xfrm>
            <a:off x="4989711" y="3306074"/>
            <a:ext cx="2618291" cy="174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公司级的代码扫描工具能检测出变量初始化、重复释放内存等问题；</a:t>
            </a:r>
            <a:endParaRPr lang="en-US" altLang="zh-CN" sz="1467" dirty="0">
              <a:solidFill>
                <a:srgbClr val="1B1464"/>
              </a:solidFill>
              <a:latin typeface="Arial"/>
              <a:ea typeface="黑体" panose="02010609060101010101" pitchFamily="49" charset="-122"/>
            </a:endParaRPr>
          </a:p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Asan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工具能扫描出内存泄漏、指针越界等问题；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1748ED-3520-427E-B17F-84588CD4490E}"/>
              </a:ext>
            </a:extLst>
          </p:cNvPr>
          <p:cNvSpPr txBox="1"/>
          <p:nvPr/>
        </p:nvSpPr>
        <p:spPr>
          <a:xfrm>
            <a:off x="5114079" y="2230620"/>
            <a:ext cx="2280353" cy="106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>
              <a:lnSpc>
                <a:spcPct val="150000"/>
              </a:lnSpc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定位手段：公司极代码扫描工具、内存检测工具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valgrind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、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asan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782645-7A82-42BF-A4F9-D09EC18BDE1D}"/>
              </a:ext>
            </a:extLst>
          </p:cNvPr>
          <p:cNvSpPr txBox="1"/>
          <p:nvPr/>
        </p:nvSpPr>
        <p:spPr>
          <a:xfrm>
            <a:off x="8413144" y="3297194"/>
            <a:ext cx="2618291" cy="275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对于带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gdb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的工具链可以用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gdb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调试定位问题；</a:t>
            </a:r>
            <a:endParaRPr lang="en-US" altLang="zh-CN" sz="1467" dirty="0">
              <a:solidFill>
                <a:srgbClr val="1B1464"/>
              </a:solidFill>
              <a:latin typeface="Arial"/>
              <a:ea typeface="黑体" panose="02010609060101010101" pitchFamily="49" charset="-122"/>
            </a:endParaRPr>
          </a:p>
          <a:p>
            <a:pPr marL="342900" indent="-342900" defTabSz="121914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对于有些工具链不支持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gdb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，就只能在代码里面加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printf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打印可疑问的内容，或者写一个打印日志类通过环境变量的方式来控制打印；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D6E75C-EEFC-4E11-8063-6A501BC018F6}"/>
              </a:ext>
            </a:extLst>
          </p:cNvPr>
          <p:cNvSpPr txBox="1"/>
          <p:nvPr/>
        </p:nvSpPr>
        <p:spPr>
          <a:xfrm>
            <a:off x="8537999" y="2210300"/>
            <a:ext cx="2493923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>
              <a:lnSpc>
                <a:spcPct val="150000"/>
              </a:lnSpc>
            </a:pP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定位手段：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gdb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、</a:t>
            </a:r>
            <a:r>
              <a:rPr lang="en-US" altLang="zh-CN" sz="1467" dirty="0" err="1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printf</a:t>
            </a:r>
            <a:r>
              <a:rPr lang="zh-CN" altLang="en-US" sz="1467" dirty="0">
                <a:solidFill>
                  <a:srgbClr val="1B1464"/>
                </a:solidFill>
                <a:latin typeface="Arial"/>
                <a:ea typeface="黑体" panose="02010609060101010101" pitchFamily="49" charset="-122"/>
              </a:rPr>
              <a:t>大法</a:t>
            </a:r>
          </a:p>
        </p:txBody>
      </p:sp>
    </p:spTree>
    <p:extLst>
      <p:ext uri="{BB962C8B-B14F-4D97-AF65-F5344CB8AC3E}">
        <p14:creationId xmlns:p14="http://schemas.microsoft.com/office/powerpoint/2010/main" val="77002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417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Lato Regular</vt:lpstr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13</cp:revision>
  <dcterms:created xsi:type="dcterms:W3CDTF">2021-08-14T14:42:22Z</dcterms:created>
  <dcterms:modified xsi:type="dcterms:W3CDTF">2021-08-15T07:31:27Z</dcterms:modified>
</cp:coreProperties>
</file>